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74" r:id="rId2"/>
    <p:sldId id="284" r:id="rId3"/>
    <p:sldId id="262" r:id="rId4"/>
    <p:sldId id="268" r:id="rId5"/>
    <p:sldId id="265" r:id="rId6"/>
    <p:sldId id="264" r:id="rId7"/>
    <p:sldId id="287" r:id="rId8"/>
    <p:sldId id="288" r:id="rId9"/>
    <p:sldId id="285" r:id="rId10"/>
    <p:sldId id="278" r:id="rId11"/>
    <p:sldId id="279" r:id="rId12"/>
    <p:sldId id="258" r:id="rId13"/>
    <p:sldId id="280" r:id="rId14"/>
    <p:sldId id="282" r:id="rId15"/>
    <p:sldId id="273" r:id="rId16"/>
    <p:sldId id="286" r:id="rId17"/>
    <p:sldId id="289" r:id="rId18"/>
    <p:sldId id="275" r:id="rId19"/>
    <p:sldId id="277" r:id="rId20"/>
    <p:sldId id="276" r:id="rId21"/>
    <p:sldId id="261" r:id="rId22"/>
    <p:sldId id="27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276" autoAdjust="0"/>
  </p:normalViewPr>
  <p:slideViewPr>
    <p:cSldViewPr snapToGrid="0" snapToObjects="1">
      <p:cViewPr>
        <p:scale>
          <a:sx n="100" d="100"/>
          <a:sy n="100" d="100"/>
        </p:scale>
        <p:origin x="-608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C4377-0A30-0844-9253-F75DDEB2AE3C}" type="datetimeFigureOut">
              <a:rPr lang="en-US" smtClean="0"/>
              <a:t>6/12/12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08A58-0AE5-7649-A53D-659FE3F25A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407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6098" y="4343703"/>
            <a:ext cx="5485805" cy="411540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8076" tIns="44038" rIns="88076" bIns="44038"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45695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645695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645695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645695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645695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645695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645695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645695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645695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8779B5-DE2A-124B-9F65-30C5B791E2DD}" type="slidenum">
              <a:rPr lang="en-US" sz="900" b="0">
                <a:latin typeface="Times New Roman" charset="0"/>
              </a:rPr>
              <a:pPr/>
              <a:t>4</a:t>
            </a:fld>
            <a:endParaRPr lang="en-US" sz="900" b="0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08A58-0AE5-7649-A53D-659FE3F25A1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742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E3294-9D87-4047-974B-2D22F37F6687}" type="datetimeFigureOut">
              <a:rPr lang="en-US" smtClean="0"/>
              <a:t>6/12/12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95E0-5FBF-BD4B-A94B-97CA2F77B3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803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E3294-9D87-4047-974B-2D22F37F6687}" type="datetimeFigureOut">
              <a:rPr lang="en-US" smtClean="0"/>
              <a:t>6/12/12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95E0-5FBF-BD4B-A94B-97CA2F77B3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793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E3294-9D87-4047-974B-2D22F37F6687}" type="datetimeFigureOut">
              <a:rPr lang="en-US" smtClean="0"/>
              <a:t>6/12/12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95E0-5FBF-BD4B-A94B-97CA2F77B3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68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4841"/>
            <a:ext cx="4554908" cy="43335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22238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4841"/>
            <a:ext cx="4554908" cy="43335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97365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4841"/>
            <a:ext cx="4554908" cy="43335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08155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4841"/>
            <a:ext cx="4554908" cy="43335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28811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E3294-9D87-4047-974B-2D22F37F6687}" type="datetimeFigureOut">
              <a:rPr lang="en-US" smtClean="0"/>
              <a:t>6/12/12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95E0-5FBF-BD4B-A94B-97CA2F77B3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135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E3294-9D87-4047-974B-2D22F37F6687}" type="datetimeFigureOut">
              <a:rPr lang="en-US" smtClean="0"/>
              <a:t>6/12/12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95E0-5FBF-BD4B-A94B-97CA2F77B3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697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E3294-9D87-4047-974B-2D22F37F6687}" type="datetimeFigureOut">
              <a:rPr lang="en-US" smtClean="0"/>
              <a:t>6/12/12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95E0-5FBF-BD4B-A94B-97CA2F77B3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216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E3294-9D87-4047-974B-2D22F37F6687}" type="datetimeFigureOut">
              <a:rPr lang="en-US" smtClean="0"/>
              <a:t>6/12/12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95E0-5FBF-BD4B-A94B-97CA2F77B3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940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E3294-9D87-4047-974B-2D22F37F6687}" type="datetimeFigureOut">
              <a:rPr lang="en-US" smtClean="0"/>
              <a:t>6/12/12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95E0-5FBF-BD4B-A94B-97CA2F77B3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154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E3294-9D87-4047-974B-2D22F37F6687}" type="datetimeFigureOut">
              <a:rPr lang="en-US" smtClean="0"/>
              <a:t>6/12/12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95E0-5FBF-BD4B-A94B-97CA2F77B3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929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E3294-9D87-4047-974B-2D22F37F6687}" type="datetimeFigureOut">
              <a:rPr lang="en-US" smtClean="0"/>
              <a:t>6/12/12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95E0-5FBF-BD4B-A94B-97CA2F77B3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264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E3294-9D87-4047-974B-2D22F37F6687}" type="datetimeFigureOut">
              <a:rPr lang="en-US" smtClean="0"/>
              <a:t>6/12/12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95E0-5FBF-BD4B-A94B-97CA2F77B3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509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E3294-9D87-4047-974B-2D22F37F6687}" type="datetimeFigureOut">
              <a:rPr lang="en-US" smtClean="0"/>
              <a:t>6/12/12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595E0-5FBF-BD4B-A94B-97CA2F77B3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42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4" r:id="rId14"/>
    <p:sldLayoutId id="2147483665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6.png"/><Relationship Id="rId5" Type="http://schemas.openxmlformats.org/officeDocument/2006/relationships/image" Target="../media/image17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.jpe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7.pn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7" descr="site3_10625_2360_200pc_50meters_acro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933" y="-9535"/>
            <a:ext cx="5113067" cy="511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933" y="4611231"/>
            <a:ext cx="5113066" cy="22698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03093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3165"/>
            <a:ext cx="9143999" cy="150810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Arial"/>
                <a:cs typeface="Arial"/>
              </a:rPr>
              <a:t>Exploration of Mid-Latitude Ice</a:t>
            </a:r>
          </a:p>
          <a:p>
            <a:r>
              <a:rPr lang="en-US" sz="2400" b="1" dirty="0" smtClean="0">
                <a:latin typeface="Arial"/>
                <a:cs typeface="Arial"/>
              </a:rPr>
              <a:t>S.  Byrne, C.M. Dundas, A.S. McEwen, J.W. Holt, N.E. Putzig, M.T. Mellon and I.J. Daubar</a:t>
            </a:r>
            <a:endParaRPr lang="en-US" sz="3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1354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8885"/>
            <a:ext cx="9144000" cy="58325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u="sng" dirty="0" smtClean="0"/>
              <a:t>Search for new craters – map out the clean ice distribution</a:t>
            </a:r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4815"/>
            <a:ext cx="4438810" cy="31146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42" y="459738"/>
            <a:ext cx="9144000" cy="1371245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-4970" y="1601483"/>
            <a:ext cx="3962138" cy="276999"/>
          </a:xfrm>
          <a:prstGeom prst="rect">
            <a:avLst/>
          </a:prstGeom>
          <a:solidFill>
            <a:srgbClr val="E9FC32">
              <a:alpha val="41000"/>
            </a:srgbClr>
          </a:solidFill>
          <a:ln w="47625" cmpd="thickThin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TES dust index (Ruff and Christensen, JGR,  2002)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4438810" y="1917865"/>
            <a:ext cx="470519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Context style imaging at 15m/px, high SNR, and a 60km swath width.</a:t>
            </a:r>
          </a:p>
          <a:p>
            <a:pPr marL="742950" lvl="1" indent="-285750">
              <a:buSzPct val="75000"/>
              <a:buFont typeface="Wingdings" charset="2"/>
              <a:buChar char="q"/>
            </a:pPr>
            <a:r>
              <a:rPr lang="en-US" dirty="0" smtClean="0"/>
              <a:t>Cover latitude 45° with 250 images</a:t>
            </a:r>
          </a:p>
          <a:p>
            <a:pPr marL="742950" lvl="1" indent="-285750">
              <a:buSzPct val="75000"/>
              <a:buFont typeface="Wingdings" charset="2"/>
              <a:buChar char="q"/>
            </a:pPr>
            <a:r>
              <a:rPr lang="en-US" dirty="0" smtClean="0"/>
              <a:t>Achievable in 6 days with MGS-orbit (9° rolls would avoid recent coverage)</a:t>
            </a:r>
          </a:p>
          <a:p>
            <a:pPr marL="742950" lvl="1" indent="-285750">
              <a:buSzPct val="75000"/>
              <a:buFont typeface="Wingdings" charset="2"/>
              <a:buChar char="q"/>
            </a:pPr>
            <a:r>
              <a:rPr lang="en-US" dirty="0" smtClean="0"/>
              <a:t>Reduces wintertime SNR limitation</a:t>
            </a:r>
          </a:p>
          <a:p>
            <a:pPr marL="742950" lvl="1" indent="-285750">
              <a:buSzPct val="75000"/>
              <a:buFont typeface="Wingdings" charset="2"/>
              <a:buChar char="q"/>
            </a:pPr>
            <a:r>
              <a:rPr lang="en-US" dirty="0" smtClean="0"/>
              <a:t>Lower res global images with ability to replay mid-latitude image sections at higher resolution a better option</a:t>
            </a:r>
          </a:p>
          <a:p>
            <a:pPr marL="742950" lvl="1" indent="-285750">
              <a:buSzPct val="75000"/>
              <a:buFont typeface="Wingdings" charset="2"/>
              <a:buChar char="q"/>
            </a:pPr>
            <a:r>
              <a:rPr lang="en-US" dirty="0" smtClean="0"/>
              <a:t>Color to make finding craters in non-dusty areas easier also a better option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Higher-resolution imaging 1-2m/px in color</a:t>
            </a:r>
          </a:p>
          <a:p>
            <a:pPr marL="742950" lvl="1" indent="-285750">
              <a:buSzPct val="75000"/>
              <a:buFont typeface="Wingdings" charset="2"/>
              <a:buChar char="q"/>
            </a:pPr>
            <a:r>
              <a:rPr lang="en-US" dirty="0" smtClean="0"/>
              <a:t>Rapid follow required so we need a roll-able spacecraft or instrument pointing mechanism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Limited to dusty areas, but sensitive to ice down to ~1m </a:t>
            </a:r>
            <a:endParaRPr lang="en-US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87538" y="5309505"/>
            <a:ext cx="2200817" cy="276999"/>
          </a:xfrm>
          <a:prstGeom prst="rect">
            <a:avLst/>
          </a:prstGeom>
          <a:solidFill>
            <a:srgbClr val="E9FC32">
              <a:alpha val="41000"/>
            </a:srgbClr>
          </a:solidFill>
          <a:ln w="47625" cmpd="thickThin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Daubar et al. (This meeting)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0" y="5733401"/>
            <a:ext cx="45819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~1 </a:t>
            </a:r>
            <a:r>
              <a:rPr lang="en-US" b="1" dirty="0" smtClean="0"/>
              <a:t>new impact (D&gt;4m) expected between 30°-70°N </a:t>
            </a:r>
            <a:r>
              <a:rPr lang="en-US" b="1" dirty="0"/>
              <a:t>every </a:t>
            </a:r>
            <a:r>
              <a:rPr lang="en-US" b="1" dirty="0" smtClean="0"/>
              <a:t>1-2 days </a:t>
            </a:r>
            <a:r>
              <a:rPr lang="en-US" b="1" dirty="0"/>
              <a:t>(Hartmann 2005</a:t>
            </a:r>
            <a:r>
              <a:rPr lang="en-US" b="1" dirty="0" smtClean="0"/>
              <a:t>)</a:t>
            </a:r>
          </a:p>
          <a:p>
            <a:pPr algn="ctr"/>
            <a:r>
              <a:rPr lang="en-US" b="1" dirty="0" smtClean="0"/>
              <a:t>[actual rate may be quite different from this!]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166338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617"/>
            <a:ext cx="9144000" cy="63806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High-Resolution Thermal measurements</a:t>
            </a:r>
            <a:endParaRPr lang="en-US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591087"/>
            <a:ext cx="9144000" cy="2102479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999832" y="4989255"/>
            <a:ext cx="2559378" cy="276999"/>
          </a:xfrm>
          <a:prstGeom prst="rect">
            <a:avLst/>
          </a:prstGeom>
          <a:solidFill>
            <a:srgbClr val="E9FC32">
              <a:alpha val="41000"/>
            </a:srgbClr>
          </a:solidFill>
          <a:ln w="47625" cmpd="thickThin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From TI (Putzig &amp; Mellon, 2005)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686"/>
            <a:ext cx="2989634" cy="4610451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31543" y="4314088"/>
            <a:ext cx="1458091" cy="276999"/>
          </a:xfrm>
          <a:prstGeom prst="rect">
            <a:avLst/>
          </a:prstGeom>
          <a:solidFill>
            <a:srgbClr val="E9FC32">
              <a:alpha val="41000"/>
            </a:srgbClr>
          </a:solidFill>
          <a:ln w="47625" cmpd="thickThin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Mellon et al. 2004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715533" y="1291575"/>
            <a:ext cx="1172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55°S</a:t>
            </a:r>
          </a:p>
          <a:p>
            <a:r>
              <a:rPr lang="en-US" sz="1400" dirty="0" smtClean="0"/>
              <a:t>No groundice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440173" y="3481389"/>
            <a:ext cx="1587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55°S</a:t>
            </a:r>
          </a:p>
          <a:p>
            <a:r>
              <a:rPr lang="en-US" sz="1400" dirty="0" smtClean="0"/>
              <a:t>Groundice @ 50cm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179728" y="666957"/>
            <a:ext cx="59642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If ice-table is within the annual thermal skin depth then it affects surface temperatures in a predictable way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Typical annual skins depths are 0.5-1m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See Mellon et al. (2008) &amp; Putzig &amp; Mellon (2005)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Thermal imaging at 10m/px</a:t>
            </a:r>
            <a:endParaRPr lang="en-US" b="1" dirty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Temperature accuracy ~1K for warm periods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Robust CO</a:t>
            </a:r>
            <a:r>
              <a:rPr lang="en-US" baseline="-25000" dirty="0" smtClean="0"/>
              <a:t>2</a:t>
            </a:r>
            <a:r>
              <a:rPr lang="en-US" dirty="0" smtClean="0"/>
              <a:t> frost detection in cold periods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High-res topography necessary </a:t>
            </a:r>
            <a:r>
              <a:rPr lang="en-US" dirty="0" smtClean="0"/>
              <a:t>for interpretation of thermal data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Along track stereo imagery from the High-resolution camera (2m/px imaging yielding slope info at 10/px)</a:t>
            </a:r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5244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lta_t_55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0" y="1983"/>
            <a:ext cx="4669082" cy="30162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88782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Single point temperature measurements show only a small thermal effect, but…</a:t>
            </a:r>
          </a:p>
          <a:p>
            <a:pPr lvl="1"/>
            <a:r>
              <a:rPr lang="en-US" dirty="0" smtClean="0"/>
              <a:t>(Late Fall and pre-dawn in the summer are the best times/seasons)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Temperatures from multiple times of day over the course of a year can yield both surface thermal inertia and buried ice depth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Date of CO</a:t>
            </a:r>
            <a:r>
              <a:rPr lang="en-US" baseline="-25000" dirty="0" smtClean="0"/>
              <a:t>2</a:t>
            </a:r>
            <a:r>
              <a:rPr lang="en-US" dirty="0" smtClean="0"/>
              <a:t> frosting and defrosting is sensitive to the depth to  ice depth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82416"/>
            <a:ext cx="5527974" cy="23755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974" y="4799915"/>
            <a:ext cx="3621545" cy="20580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13723" y="4495181"/>
            <a:ext cx="2773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Modeled Ice stability Depth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36533" y="1434411"/>
            <a:ext cx="1279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Surface-T change due to ice at 5cm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316784" y="694366"/>
            <a:ext cx="1480218" cy="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436533" y="694366"/>
            <a:ext cx="1223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CO</a:t>
            </a:r>
            <a:r>
              <a:rPr lang="en-US" sz="1400" baseline="-25000" dirty="0" smtClean="0">
                <a:solidFill>
                  <a:srgbClr val="FFFFFF"/>
                </a:solidFill>
              </a:rPr>
              <a:t>2</a:t>
            </a:r>
            <a:r>
              <a:rPr lang="en-US" sz="1400" dirty="0" smtClean="0">
                <a:solidFill>
                  <a:srgbClr val="FFFFFF"/>
                </a:solidFill>
              </a:rPr>
              <a:t> frost here</a:t>
            </a:r>
            <a:endParaRPr lang="en-US" sz="1400" dirty="0">
              <a:solidFill>
                <a:srgbClr val="FFFFFF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997075" y="336550"/>
            <a:ext cx="0" cy="15557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197100" y="336550"/>
            <a:ext cx="0" cy="15557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600325" y="336550"/>
            <a:ext cx="0" cy="15557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803525" y="339725"/>
            <a:ext cx="0" cy="15557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09900" y="336550"/>
            <a:ext cx="0" cy="15557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209925" y="339725"/>
            <a:ext cx="0" cy="15557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400300" y="339725"/>
            <a:ext cx="0" cy="15557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600" y="0"/>
            <a:ext cx="3962400" cy="297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62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0" y="10617"/>
            <a:ext cx="9144000" cy="638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 smtClean="0"/>
              <a:t>SAR </a:t>
            </a:r>
            <a:r>
              <a:rPr lang="en-US" sz="2800" i="1" u="sng" dirty="0" smtClean="0"/>
              <a:t>(see Campbell et al. &amp; Clifford et al. on Wednesday PM)</a:t>
            </a:r>
            <a:endParaRPr lang="en-US" sz="2800" i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3570737" y="498840"/>
            <a:ext cx="5573263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900" dirty="0" smtClean="0"/>
              <a:t>P-band (λ~70cm) SAR has been shown to be feasible for many investigations at Mars (Campbell et al., JGR, 2004; Paillou et al., JGR, 2006).</a:t>
            </a:r>
          </a:p>
          <a:p>
            <a:pPr marL="285750" indent="-285750">
              <a:buFont typeface="Arial"/>
              <a:buChar char="•"/>
            </a:pPr>
            <a:endParaRPr lang="en-US" sz="1100" dirty="0" smtClean="0"/>
          </a:p>
          <a:p>
            <a:pPr marL="285750" indent="-285750">
              <a:buFont typeface="Arial"/>
              <a:buChar char="•"/>
            </a:pPr>
            <a:r>
              <a:rPr lang="en-US" sz="1900" dirty="0" smtClean="0"/>
              <a:t>Quad</a:t>
            </a:r>
            <a:r>
              <a:rPr lang="en-US" sz="1900" dirty="0"/>
              <a:t>-pol SAR data can distinguish </a:t>
            </a:r>
            <a:r>
              <a:rPr lang="en-US" sz="1900" dirty="0" smtClean="0"/>
              <a:t>between </a:t>
            </a:r>
            <a:r>
              <a:rPr lang="en-US" sz="1900" dirty="0"/>
              <a:t>pore-filling and excess ice </a:t>
            </a:r>
            <a:r>
              <a:rPr lang="en-US" sz="1900" dirty="0" smtClean="0"/>
              <a:t>based </a:t>
            </a:r>
            <a:r>
              <a:rPr lang="en-US" sz="1900" dirty="0"/>
              <a:t>on phase coherency and polarization </a:t>
            </a:r>
            <a:r>
              <a:rPr lang="en-US" sz="1900" dirty="0" smtClean="0"/>
              <a:t>(coherent backscatter).</a:t>
            </a:r>
          </a:p>
          <a:p>
            <a:pPr marL="285750" indent="-285750">
              <a:buFont typeface="Arial"/>
              <a:buChar char="•"/>
            </a:pPr>
            <a:endParaRPr lang="en-US" sz="1100" dirty="0" smtClean="0"/>
          </a:p>
          <a:p>
            <a:pPr marL="285750" indent="-285750">
              <a:buFont typeface="Arial"/>
              <a:buChar char="•"/>
            </a:pPr>
            <a:r>
              <a:rPr lang="en-US" sz="1900" dirty="0" smtClean="0"/>
              <a:t>Some information on ice depth also available, but probably less precise than thermal approach.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0" y="3179526"/>
            <a:ext cx="9144000" cy="638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 smtClean="0"/>
              <a:t>VHF RADAR Sounder </a:t>
            </a:r>
            <a:endParaRPr lang="en-US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3644206" y="3779038"/>
            <a:ext cx="54997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SHARAD (~20 MHz, 15m wavelength) detects base of large lobate(10km+)  aprons.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200 MHz (1.5m wavelength)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Less penetration than SHARAD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10x better vertical resolution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Resolve apron debris cover and structure within the ice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Phased antenna array can narrow footprint to investigate smaller glacial features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Clutter simulations require hi-res topography (stereo imagery)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" y="549640"/>
            <a:ext cx="3545338" cy="2639735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-1" y="2727710"/>
            <a:ext cx="2298702" cy="461665"/>
          </a:xfrm>
          <a:prstGeom prst="rect">
            <a:avLst/>
          </a:prstGeom>
          <a:solidFill>
            <a:srgbClr val="FFFF00">
              <a:alpha val="60000"/>
            </a:srgbClr>
          </a:solidFill>
          <a:ln w="47625" cmpd="thickThin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S-Band (λ~12.6cm)</a:t>
            </a:r>
          </a:p>
          <a:p>
            <a:r>
              <a:rPr lang="en-US" sz="1200" dirty="0" smtClean="0"/>
              <a:t>Harmon et al., Icarus, 2011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17594"/>
            <a:ext cx="3686861" cy="302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53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1"/>
            <a:ext cx="9144000" cy="6223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Collateral Benefits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76458"/>
            <a:ext cx="55360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Current Impact Rate (Daubar et al. This meeting)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Other mid-latitude activity e.g.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Gullies (Dundas et al., This meeting)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RSL (McEwen et al. This meeting)</a:t>
            </a:r>
          </a:p>
        </p:txBody>
      </p:sp>
      <p:pic>
        <p:nvPicPr>
          <p:cNvPr id="5" name="Picture 1" descr="20661_1440_mirb_c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1955208"/>
            <a:ext cx="2574014" cy="193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562" y="0"/>
            <a:ext cx="2170938" cy="44298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04795" y="1953786"/>
            <a:ext cx="3092257" cy="19318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" y="5563415"/>
            <a:ext cx="3649972" cy="12945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" y="3899666"/>
            <a:ext cx="3649972" cy="17186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13200" y="4381501"/>
            <a:ext cx="513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SAR studies over dust mantled regions, moisture detection in the regolith etc…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High Resolution Radar sounding of the Polar Layered Deposits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High-resolution stereo color imagery for many scientific problems</a:t>
            </a:r>
          </a:p>
        </p:txBody>
      </p:sp>
    </p:spTree>
    <p:extLst>
      <p:ext uri="{BB962C8B-B14F-4D97-AF65-F5344CB8AC3E}">
        <p14:creationId xmlns:p14="http://schemas.microsoft.com/office/powerpoint/2010/main" val="2654648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731"/>
            <a:ext cx="9144000" cy="2282445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" y="893950"/>
            <a:ext cx="2260202" cy="307777"/>
          </a:xfrm>
          <a:prstGeom prst="rect">
            <a:avLst/>
          </a:prstGeom>
          <a:solidFill>
            <a:srgbClr val="E9FC32">
              <a:alpha val="41000"/>
            </a:srgbClr>
          </a:solidFill>
          <a:ln w="47625" cmpd="thickThin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/>
              <a:t>Feldman et al., </a:t>
            </a:r>
            <a:r>
              <a:rPr lang="en-US" sz="1400" b="0" dirty="0" smtClean="0"/>
              <a:t>2004</a:t>
            </a:r>
            <a:endParaRPr lang="en-US" sz="1400" b="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Conclusion: We can (and should) understand a lot more about the heterogeneous mid-latitude ground ice before choosing a site for any landed Investigation (robotic or human)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" y="2368925"/>
            <a:ext cx="91440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Questions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Understanding the modern climate of Mars and past climates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Understand what role liquid water plays in the subsurface and implications for habitability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Understanding periglacial processes, a dominant geologic process on Mars today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Understanding the ISRU </a:t>
            </a:r>
            <a:r>
              <a:rPr lang="en-US" dirty="0"/>
              <a:t>potential of ground ice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26057"/>
              </p:ext>
            </p:extLst>
          </p:nvPr>
        </p:nvGraphicFramePr>
        <p:xfrm>
          <a:off x="0" y="4000500"/>
          <a:ext cx="914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701"/>
                <a:gridCol w="2933699"/>
                <a:gridCol w="1409700"/>
                <a:gridCol w="939800"/>
                <a:gridCol w="16891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Cameras (</a:t>
                      </a:r>
                      <a:r>
                        <a:rPr lang="en-US" baseline="0" dirty="0" smtClean="0"/>
                        <a:t>crater detection)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Thermal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Radar</a:t>
                      </a:r>
                      <a:r>
                        <a:rPr lang="en-US" baseline="0" dirty="0" smtClean="0"/>
                        <a:t> sounder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Ground</a:t>
                      </a:r>
                      <a:r>
                        <a:rPr lang="en-US" baseline="0" dirty="0" smtClean="0"/>
                        <a:t>ice Extent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~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Groundice Depth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~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~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Excess Ice</a:t>
                      </a:r>
                      <a:r>
                        <a:rPr lang="en-US" baseline="0" dirty="0" smtClean="0"/>
                        <a:t> Extent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Mid-latitude Glaciers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r>
                        <a:rPr lang="en-US" baseline="0" dirty="0" smtClean="0">
                          <a:latin typeface="+mn-lt"/>
                          <a:ea typeface="+mn-ea"/>
                          <a:cs typeface="+mn-cs"/>
                          <a:sym typeface="Zapf Dingbats"/>
                        </a:rPr>
                        <a:t> (Stereo for Topography)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124453"/>
              </p:ext>
            </p:extLst>
          </p:nvPr>
        </p:nvGraphicFramePr>
        <p:xfrm>
          <a:off x="1" y="5854700"/>
          <a:ext cx="9144000" cy="914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800"/>
                <a:gridCol w="1917700"/>
                <a:gridCol w="1930399"/>
                <a:gridCol w="2451101"/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dirty="0" smtClean="0"/>
                        <a:t>Two high-SNR cameras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b="0" dirty="0" smtClean="0"/>
                        <a:t>15m/px, 60km Swath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b="0" dirty="0" smtClean="0"/>
                        <a:t>&lt;2m/px, color, stereo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Thermal imaging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="0" dirty="0" smtClean="0"/>
                        <a:t>10m/px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="0" dirty="0" smtClean="0"/>
                        <a:t>1K accuracy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P-band SAR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="0" dirty="0" smtClean="0"/>
                        <a:t>4 polarizations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VHF radar sounder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="0" dirty="0" smtClean="0"/>
                        <a:t>100-200 MHz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="0" dirty="0" smtClean="0"/>
                        <a:t>Phased array</a:t>
                      </a:r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753100" y="808930"/>
            <a:ext cx="1016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WEH (%)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92441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241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001" y="0"/>
            <a:ext cx="4394799" cy="445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80" y="1080197"/>
            <a:ext cx="2895601" cy="281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1055" y="1196144"/>
            <a:ext cx="2260202" cy="338554"/>
          </a:xfrm>
          <a:prstGeom prst="rect">
            <a:avLst/>
          </a:prstGeom>
          <a:solidFill>
            <a:srgbClr val="E9FC32">
              <a:alpha val="41000"/>
            </a:srgbClr>
          </a:solidFill>
          <a:ln w="47625" cmpd="thickThin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Feldman et al., 2008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3650"/>
            <a:ext cx="1955800" cy="182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21" y="4280921"/>
            <a:ext cx="2626129" cy="174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908" y="6153900"/>
            <a:ext cx="1520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Pore-filling ice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73588" y="618971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Excess ice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624999" y="3246759"/>
            <a:ext cx="217440" cy="10733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017821" y="3193093"/>
            <a:ext cx="217440" cy="10733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/>
          <p:cNvCxnSpPr>
            <a:stCxn id="4" idx="4"/>
            <a:endCxn id="7" idx="0"/>
          </p:cNvCxnSpPr>
          <p:nvPr/>
        </p:nvCxnSpPr>
        <p:spPr>
          <a:xfrm flipH="1">
            <a:off x="977900" y="3354090"/>
            <a:ext cx="755819" cy="8695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2" idx="6"/>
            <a:endCxn id="8" idx="0"/>
          </p:cNvCxnSpPr>
          <p:nvPr/>
        </p:nvCxnSpPr>
        <p:spPr>
          <a:xfrm>
            <a:off x="3235261" y="3246759"/>
            <a:ext cx="92325" cy="10341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345712" y="3812900"/>
            <a:ext cx="351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61127" y="3812900"/>
            <a:ext cx="351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066381" y="2242194"/>
            <a:ext cx="403200" cy="40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697843" y="1595863"/>
            <a:ext cx="1140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Footprint of GRS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0"/>
            <a:ext cx="5596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 the mid-latitudes: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Nature of ground ice is ambiguous when buried ~25cm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Groundice is more widespread than thought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1408" y="4459841"/>
            <a:ext cx="4212592" cy="2398160"/>
          </a:xfrm>
          <a:prstGeom prst="rect">
            <a:avLst/>
          </a:prstGeom>
        </p:spPr>
      </p:pic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8051800" y="3817717"/>
            <a:ext cx="1122750" cy="1077218"/>
          </a:xfrm>
          <a:prstGeom prst="rect">
            <a:avLst/>
          </a:prstGeom>
          <a:solidFill>
            <a:srgbClr val="E9FC32">
              <a:alpha val="41000"/>
            </a:srgbClr>
          </a:solidFill>
          <a:ln w="47625" cmpd="thickThin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dirty="0" smtClean="0"/>
              <a:t>Byrne et </a:t>
            </a:r>
            <a:r>
              <a:rPr lang="en-US" dirty="0"/>
              <a:t>al., </a:t>
            </a:r>
            <a:r>
              <a:rPr lang="en-US" dirty="0" smtClean="0"/>
              <a:t>Science,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13868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" y="958679"/>
            <a:ext cx="2748144" cy="59117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331" y="952975"/>
            <a:ext cx="3478120" cy="5917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902" y="952975"/>
            <a:ext cx="2896400" cy="591260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933856" y="3383313"/>
            <a:ext cx="448250" cy="134482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532311" y="3383313"/>
            <a:ext cx="1" cy="1282567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484785" y="3113466"/>
            <a:ext cx="295851" cy="124223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"/>
          <p:cNvSpPr>
            <a:spLocks noGrp="1"/>
          </p:cNvSpPr>
          <p:nvPr>
            <p:ph idx="1"/>
          </p:nvPr>
        </p:nvSpPr>
        <p:spPr>
          <a:xfrm>
            <a:off x="0" y="21661"/>
            <a:ext cx="9144000" cy="931314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 smtClean="0"/>
              <a:t>Hundreds of mid-latitude glaciers exist</a:t>
            </a:r>
          </a:p>
          <a:p>
            <a:pPr lvl="1"/>
            <a:r>
              <a:rPr lang="en-US" sz="2400" dirty="0" smtClean="0"/>
              <a:t>Obvious flow morphologies in contrast to the much-thicker Polar Layered Deposits</a:t>
            </a:r>
          </a:p>
          <a:p>
            <a:pPr lvl="1"/>
            <a:r>
              <a:rPr lang="en-US" sz="2400" dirty="0" smtClean="0"/>
              <a:t>Record of past climates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03761" y="6488668"/>
            <a:ext cx="1162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40 - 45°N</a:t>
            </a:r>
            <a:endParaRPr lang="en-US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0056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103" y="834465"/>
            <a:ext cx="6175897" cy="308794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1661"/>
            <a:ext cx="9144000" cy="1323167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Larger lobate aprons also have morphologies indicating flow</a:t>
            </a:r>
          </a:p>
          <a:p>
            <a:r>
              <a:rPr lang="en-US" sz="2800" dirty="0" smtClean="0"/>
              <a:t>Current radar can detect base and some internal layering</a:t>
            </a:r>
            <a:endParaRPr lang="en-US" sz="2800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532869" y="3922414"/>
            <a:ext cx="2611131" cy="338554"/>
          </a:xfrm>
          <a:prstGeom prst="rect">
            <a:avLst/>
          </a:prstGeom>
          <a:solidFill>
            <a:srgbClr val="E9FC32">
              <a:alpha val="41000"/>
            </a:srgbClr>
          </a:solidFill>
          <a:ln w="47625" cmpd="thickThin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Holt et al., Science, 2008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0" y="3922414"/>
            <a:ext cx="3499216" cy="29355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488667"/>
            <a:ext cx="64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46°N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71882" y="2519418"/>
            <a:ext cx="606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45°S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7191"/>
            <a:ext cx="3014135" cy="212445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356349" y="1466327"/>
            <a:ext cx="2611754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"/>
          <p:cNvSpPr txBox="1">
            <a:spLocks/>
          </p:cNvSpPr>
          <p:nvPr/>
        </p:nvSpPr>
        <p:spPr>
          <a:xfrm>
            <a:off x="3715888" y="4297983"/>
            <a:ext cx="5304387" cy="2560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Composition is almost pure ice</a:t>
            </a:r>
          </a:p>
          <a:p>
            <a:r>
              <a:rPr lang="en-US" sz="2800" dirty="0" smtClean="0"/>
              <a:t>Age of Lobate Aprons may be Myr to 100s of Myr</a:t>
            </a:r>
          </a:p>
          <a:p>
            <a:pPr lvl="1"/>
            <a:r>
              <a:rPr lang="en-US" sz="2400" dirty="0" smtClean="0"/>
              <a:t>i.e. a longer term climatic record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092820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586" y="2552700"/>
            <a:ext cx="6145501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0" y="6542087"/>
            <a:ext cx="3308350" cy="315913"/>
          </a:xfrm>
          <a:prstGeom prst="rect">
            <a:avLst/>
          </a:prstGeom>
          <a:solidFill>
            <a:srgbClr val="E9FC32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Chamberlain and Boynton, 2007</a:t>
            </a:r>
          </a:p>
        </p:txBody>
      </p:sp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527050" y="3826290"/>
            <a:ext cx="2940050" cy="5847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/>
              <a:t>10 </a:t>
            </a:r>
            <a:r>
              <a:rPr lang="en-US" sz="3200" dirty="0" smtClean="0"/>
              <a:t>Kyr ago</a:t>
            </a:r>
            <a:endParaRPr lang="en-US" sz="3200" dirty="0"/>
          </a:p>
        </p:txBody>
      </p:sp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330200" y="5359400"/>
            <a:ext cx="3013586" cy="10772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/>
              <a:t>3 </a:t>
            </a:r>
            <a:r>
              <a:rPr lang="en-US" sz="3200" dirty="0" smtClean="0"/>
              <a:t>Kyr from now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418" y="0"/>
            <a:ext cx="1370932" cy="2222500"/>
          </a:xfrm>
          <a:prstGeom prst="rect">
            <a:avLst/>
          </a:prstGeom>
        </p:spPr>
      </p:pic>
      <p:pic>
        <p:nvPicPr>
          <p:cNvPr id="55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5966" y="-24552"/>
            <a:ext cx="2411449" cy="2247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1750" y="329674"/>
            <a:ext cx="35496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</a:t>
            </a:r>
          </a:p>
          <a:p>
            <a:r>
              <a:rPr lang="en-US" sz="2400" b="1" dirty="0" smtClean="0"/>
              <a:t>conventional</a:t>
            </a:r>
          </a:p>
          <a:p>
            <a:r>
              <a:rPr lang="en-US" sz="2400" b="1" dirty="0" smtClean="0"/>
              <a:t>picture…</a:t>
            </a:r>
          </a:p>
          <a:p>
            <a:endParaRPr lang="en-US" sz="2400" b="1" dirty="0"/>
          </a:p>
          <a:p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Ground ice extent is very sensitive to climatic conditions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All this ice is young</a:t>
            </a:r>
            <a:endParaRPr lang="en-US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8110" y="406400"/>
            <a:ext cx="3320978" cy="1752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56300" y="0"/>
            <a:ext cx="303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&gt; pore-filling at high-latitudes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082013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1662"/>
            <a:ext cx="9144000" cy="713014"/>
          </a:xfrm>
        </p:spPr>
        <p:txBody>
          <a:bodyPr>
            <a:noAutofit/>
          </a:bodyPr>
          <a:lstStyle/>
          <a:p>
            <a:r>
              <a:rPr lang="en-US" sz="1800" dirty="0" smtClean="0"/>
              <a:t>Evidence of ice flow is everywhere in the mid-latitudes</a:t>
            </a:r>
          </a:p>
          <a:p>
            <a:r>
              <a:rPr lang="en-US" sz="1800" dirty="0" smtClean="0"/>
              <a:t>Rheological constraints mean this must all be almost pure ice (e.g. Parsons et al. Icarus 2011)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65" y="734676"/>
            <a:ext cx="7238935" cy="2835250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171779" y="2431093"/>
            <a:ext cx="2972221" cy="338554"/>
          </a:xfrm>
          <a:prstGeom prst="rect">
            <a:avLst/>
          </a:prstGeom>
          <a:solidFill>
            <a:srgbClr val="E9FC32">
              <a:alpha val="41000"/>
            </a:srgbClr>
          </a:solidFill>
          <a:ln w="47625" cmpd="thickThin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Dickson et </a:t>
            </a:r>
            <a:r>
              <a:rPr lang="en-US" dirty="0"/>
              <a:t>al., </a:t>
            </a:r>
            <a:r>
              <a:rPr lang="en-US" dirty="0" smtClean="0"/>
              <a:t>Icarus, 2012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417" y="3574391"/>
            <a:ext cx="3229583" cy="3283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69926"/>
            <a:ext cx="5607676" cy="328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61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130" y="1286227"/>
            <a:ext cx="2835326" cy="816958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8317809" y="4033855"/>
            <a:ext cx="0" cy="266538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7631940" y="5159384"/>
            <a:ext cx="1833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150m @ 68N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930164" y="3649253"/>
            <a:ext cx="62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r>
              <a:rPr lang="en-US" baseline="-25000" dirty="0" smtClean="0"/>
              <a:t>s</a:t>
            </a:r>
            <a:r>
              <a:rPr lang="en-US" dirty="0" smtClean="0"/>
              <a:t> 27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56785" y="3649253"/>
            <a:ext cx="62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r>
              <a:rPr lang="en-US" baseline="-25000" dirty="0" smtClean="0"/>
              <a:t>s</a:t>
            </a:r>
            <a:r>
              <a:rPr lang="en-US" dirty="0" smtClean="0"/>
              <a:t> 34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26507" y="3649253"/>
            <a:ext cx="62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r>
              <a:rPr lang="en-US" baseline="-25000" dirty="0" smtClean="0"/>
              <a:t>s</a:t>
            </a:r>
            <a:r>
              <a:rPr lang="en-US" dirty="0" smtClean="0"/>
              <a:t> 56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559167"/>
            <a:ext cx="158010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Mellon, LPSC, 2011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50665"/>
            <a:ext cx="9144000" cy="2898588"/>
          </a:xfrm>
          <a:prstGeom prst="rect">
            <a:avLst/>
          </a:prstGeom>
        </p:spPr>
      </p:pic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0" y="10617"/>
            <a:ext cx="9144000" cy="638069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This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approach is being done already for the Phoenix site, but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and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 frost are hard to tell apart in visible images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5495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876"/>
            <a:ext cx="9144000" cy="21024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71" y="4887965"/>
            <a:ext cx="9144000" cy="1371245"/>
          </a:xfrm>
          <a:prstGeom prst="rect">
            <a:avLst/>
          </a:prstGeom>
        </p:spPr>
      </p:pic>
      <p:pic>
        <p:nvPicPr>
          <p:cNvPr id="5" name="Picture 17" descr="site3_10625_2360_200pc_50meters_acros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723" y="0"/>
            <a:ext cx="1453896" cy="145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3165619" y="1145320"/>
            <a:ext cx="796520" cy="61715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538" y="50288"/>
            <a:ext cx="2695462" cy="140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V="1">
            <a:off x="6074827" y="1159351"/>
            <a:ext cx="373711" cy="294544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" y="2878239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Annual skin depths &gt;&gt; ice table depth</a:t>
            </a:r>
          </a:p>
          <a:p>
            <a:r>
              <a:rPr lang="en-US" b="1" dirty="0"/>
              <a:t>	</a:t>
            </a:r>
            <a:r>
              <a:rPr lang="en-US" b="1" dirty="0" smtClean="0"/>
              <a:t>Allows us to determine the ice depth with temperature measurements</a:t>
            </a:r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Annual skin depth ≤ ice table depth </a:t>
            </a:r>
          </a:p>
          <a:p>
            <a:r>
              <a:rPr lang="en-US" b="1" dirty="0"/>
              <a:t>	</a:t>
            </a:r>
            <a:r>
              <a:rPr lang="en-US" b="1" dirty="0" smtClean="0"/>
              <a:t>i.e. Low thermal Inertia (dusty) areas that are well suited to impact crater searches</a:t>
            </a:r>
          </a:p>
          <a:p>
            <a:r>
              <a:rPr lang="en-US" b="1" dirty="0"/>
              <a:t>	</a:t>
            </a:r>
            <a:r>
              <a:rPr lang="en-US" b="1" dirty="0" smtClean="0"/>
              <a:t>~1 crater (&gt;4m across) forms somewhere on this map every 1-2 days (Hartmann 2005)</a:t>
            </a:r>
            <a:endParaRPr lang="en-US" b="1" dirty="0"/>
          </a:p>
        </p:txBody>
      </p:sp>
      <p:pic>
        <p:nvPicPr>
          <p:cNvPr id="23" name="Picture 22" descr="tes_ruffdust_label-onl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523923" y="6064569"/>
            <a:ext cx="2620077" cy="793431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1" y="6283710"/>
            <a:ext cx="3962138" cy="276999"/>
          </a:xfrm>
          <a:prstGeom prst="rect">
            <a:avLst/>
          </a:prstGeom>
          <a:solidFill>
            <a:srgbClr val="E9FC32">
              <a:alpha val="41000"/>
            </a:srgbClr>
          </a:solidFill>
          <a:ln w="47625" cmpd="thickThin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TES dust index (Ruff and Christensen, JGR,  2002)</a:t>
            </a:r>
            <a:endParaRPr lang="en-US" sz="1200" dirty="0"/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3515449" y="408952"/>
            <a:ext cx="2559378" cy="276999"/>
          </a:xfrm>
          <a:prstGeom prst="rect">
            <a:avLst/>
          </a:prstGeom>
          <a:solidFill>
            <a:srgbClr val="E9FC32">
              <a:alpha val="41000"/>
            </a:srgbClr>
          </a:solidFill>
          <a:ln w="47625" cmpd="thickThin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From TI (Putzig &amp; Mellon, 2005)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98307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591535" y="3305536"/>
            <a:ext cx="4920529" cy="218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842" y="0"/>
            <a:ext cx="7525158" cy="1934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0740"/>
            <a:ext cx="1555259" cy="14679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9735" y="913670"/>
            <a:ext cx="232541" cy="107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912276" y="0"/>
            <a:ext cx="706566" cy="91367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912276" y="1021001"/>
            <a:ext cx="706566" cy="9133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173884"/>
            <a:ext cx="2473619" cy="36841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3172852"/>
            <a:ext cx="64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51°N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94288" y="6488666"/>
            <a:ext cx="64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47°N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98762" y="15635"/>
            <a:ext cx="64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44°N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1850445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Evidence now points to widespread mid-latitude excess ice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Excavation at the Phoenix site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Icy impact craters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Pole-orientated Scallops &amp; Expanded craters (thermokarst)</a:t>
            </a:r>
          </a:p>
        </p:txBody>
      </p:sp>
      <p:sp>
        <p:nvSpPr>
          <p:cNvPr id="18" name="Content Placeholder 1"/>
          <p:cNvSpPr>
            <a:spLocks noGrp="1"/>
          </p:cNvSpPr>
          <p:nvPr>
            <p:ph idx="1"/>
          </p:nvPr>
        </p:nvSpPr>
        <p:spPr>
          <a:xfrm>
            <a:off x="2473620" y="3733800"/>
            <a:ext cx="4320880" cy="31241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Arial" charset="0"/>
                <a:ea typeface="ＭＳ Ｐゴシック" charset="0"/>
              </a:rPr>
              <a:t>Possible Sources</a:t>
            </a:r>
          </a:p>
          <a:p>
            <a:pPr lvl="1"/>
            <a:r>
              <a:rPr lang="en-US" sz="1800" b="1" dirty="0" smtClean="0">
                <a:latin typeface="Arial" charset="0"/>
                <a:ea typeface="ＭＳ Ｐゴシック" charset="0"/>
              </a:rPr>
              <a:t>Ice </a:t>
            </a:r>
            <a:r>
              <a:rPr lang="en-US" sz="1800" b="1" dirty="0">
                <a:latin typeface="Arial" charset="0"/>
                <a:ea typeface="ＭＳ Ｐゴシック" charset="0"/>
              </a:rPr>
              <a:t>lenses from frost heave </a:t>
            </a:r>
          </a:p>
          <a:p>
            <a:pPr lvl="2"/>
            <a:r>
              <a:rPr lang="en-US" sz="1600" dirty="0">
                <a:latin typeface="Arial" charset="0"/>
                <a:ea typeface="ＭＳ Ｐゴシック" charset="0"/>
              </a:rPr>
              <a:t>Liquid films </a:t>
            </a:r>
            <a:r>
              <a:rPr lang="en-US" sz="1600" dirty="0" smtClean="0">
                <a:latin typeface="Arial" charset="0"/>
                <a:ea typeface="ＭＳ Ｐゴシック" charset="0"/>
              </a:rPr>
              <a:t>difficult at these temperatures (salt assisted?)</a:t>
            </a:r>
            <a:endParaRPr lang="en-US" sz="1600" dirty="0">
              <a:latin typeface="Arial" charset="0"/>
              <a:ea typeface="ＭＳ Ｐゴシック" charset="0"/>
            </a:endParaRPr>
          </a:p>
          <a:p>
            <a:pPr lvl="1"/>
            <a:r>
              <a:rPr lang="en-US" sz="1800" b="1" dirty="0">
                <a:latin typeface="Arial" charset="0"/>
                <a:ea typeface="ＭＳ Ｐゴシック" charset="0"/>
              </a:rPr>
              <a:t>Snowfall</a:t>
            </a:r>
          </a:p>
          <a:p>
            <a:pPr lvl="2"/>
            <a:r>
              <a:rPr lang="en-US" sz="1600" dirty="0" smtClean="0">
                <a:latin typeface="Arial" charset="0"/>
                <a:ea typeface="ＭＳ Ｐゴシック" charset="0"/>
              </a:rPr>
              <a:t>Avoid </a:t>
            </a:r>
            <a:r>
              <a:rPr lang="en-US" sz="1600" dirty="0">
                <a:latin typeface="Arial" charset="0"/>
                <a:ea typeface="ＭＳ Ｐゴシック" charset="0"/>
              </a:rPr>
              <a:t>desiccating the area recently and explain superposed boulders</a:t>
            </a:r>
          </a:p>
          <a:p>
            <a:pPr marL="0" indent="0" algn="ctr">
              <a:buNone/>
            </a:pPr>
            <a:r>
              <a:rPr lang="en-US" sz="2400" b="1" i="1" dirty="0" smtClean="0">
                <a:latin typeface="Arial" charset="0"/>
                <a:ea typeface="ＭＳ Ｐゴシック" charset="0"/>
              </a:rPr>
              <a:t>Or </a:t>
            </a:r>
            <a:r>
              <a:rPr lang="en-US" sz="2400" b="1" i="1" dirty="0" smtClean="0">
                <a:latin typeface="Arial" charset="0"/>
                <a:ea typeface="ＭＳ Ｐゴシック" charset="0"/>
              </a:rPr>
              <a:t>all of the above…</a:t>
            </a:r>
            <a:endParaRPr lang="en-US" sz="2400" b="1" i="1" dirty="0">
              <a:latin typeface="Arial" charset="0"/>
              <a:ea typeface="ＭＳ Ｐゴシック" charset="0"/>
            </a:endParaRPr>
          </a:p>
          <a:p>
            <a:pPr lvl="1">
              <a:buFont typeface="Monotype Sorts" charset="0"/>
              <a:buNone/>
            </a:pPr>
            <a:endParaRPr lang="en-US" sz="16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609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352" y="2938463"/>
            <a:ext cx="5678300" cy="3939001"/>
          </a:xfrm>
          <a:prstGeom prst="rect">
            <a:avLst/>
          </a:prstGeom>
        </p:spPr>
      </p:pic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-1" y="3210646"/>
            <a:ext cx="329635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800" dirty="0" smtClean="0"/>
              <a:t>Known impact events (</a:t>
            </a:r>
            <a:r>
              <a:rPr lang="en-US" sz="1800" dirty="0"/>
              <a:t>Daubar et </a:t>
            </a:r>
            <a:r>
              <a:rPr lang="en-US" sz="1800" dirty="0" smtClean="0"/>
              <a:t>al., This meeting)</a:t>
            </a:r>
          </a:p>
          <a:p>
            <a:pPr marL="285750" indent="-285750">
              <a:buFont typeface="Arial"/>
              <a:buChar char="•"/>
            </a:pP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Restricted to dusty areas</a:t>
            </a:r>
          </a:p>
          <a:p>
            <a:pPr marL="285750" indent="-285750">
              <a:buFont typeface="Arial"/>
              <a:buChar char="•"/>
            </a:pP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Good for the northern mid-latitude, but not the south.</a:t>
            </a:r>
            <a:endParaRPr lang="en-US" sz="1800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18200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4229100" y="1265238"/>
            <a:ext cx="469900" cy="4572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cxnSp>
        <p:nvCxnSpPr>
          <p:cNvPr id="8" name="Straight Arrow Connector 7"/>
          <p:cNvCxnSpPr>
            <a:cxnSpLocks noChangeShapeType="1"/>
            <a:stCxn id="7" idx="7"/>
          </p:cNvCxnSpPr>
          <p:nvPr/>
        </p:nvCxnSpPr>
        <p:spPr bwMode="auto">
          <a:xfrm rot="5400000" flipH="1" flipV="1">
            <a:off x="4606132" y="677069"/>
            <a:ext cx="679450" cy="630237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0" y="2155825"/>
            <a:ext cx="16383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June 4</a:t>
            </a:r>
            <a:r>
              <a:rPr lang="en-US" sz="1800" baseline="30000" dirty="0">
                <a:solidFill>
                  <a:schemeClr val="bg1"/>
                </a:solidFill>
              </a:rPr>
              <a:t>th</a:t>
            </a:r>
            <a:r>
              <a:rPr lang="en-US" sz="1800" dirty="0">
                <a:solidFill>
                  <a:schemeClr val="bg1"/>
                </a:solidFill>
              </a:rPr>
              <a:t> 2008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2982913" y="2184400"/>
            <a:ext cx="20224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August 10</a:t>
            </a:r>
            <a:r>
              <a:rPr lang="en-US" sz="1800" baseline="30000" dirty="0">
                <a:solidFill>
                  <a:schemeClr val="bg1"/>
                </a:solidFill>
              </a:rPr>
              <a:t>th</a:t>
            </a:r>
            <a:r>
              <a:rPr lang="en-US" sz="1800" dirty="0">
                <a:solidFill>
                  <a:schemeClr val="bg1"/>
                </a:solidFill>
              </a:rPr>
              <a:t> 2008</a:t>
            </a:r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1273175" y="1149350"/>
            <a:ext cx="469900" cy="455613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cxnSp>
        <p:nvCxnSpPr>
          <p:cNvPr id="12" name="Straight Arrow Connector 7"/>
          <p:cNvCxnSpPr>
            <a:cxnSpLocks noChangeShapeType="1"/>
            <a:stCxn id="11" idx="7"/>
          </p:cNvCxnSpPr>
          <p:nvPr/>
        </p:nvCxnSpPr>
        <p:spPr bwMode="auto">
          <a:xfrm rot="5400000" flipH="1" flipV="1">
            <a:off x="1649413" y="560388"/>
            <a:ext cx="681037" cy="630237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502" y="0"/>
            <a:ext cx="3008498" cy="293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cxnSp>
        <p:nvCxnSpPr>
          <p:cNvPr id="14" name="Straight Arrow Connector 8"/>
          <p:cNvCxnSpPr>
            <a:cxnSpLocks noChangeShapeType="1"/>
          </p:cNvCxnSpPr>
          <p:nvPr/>
        </p:nvCxnSpPr>
        <p:spPr bwMode="auto">
          <a:xfrm>
            <a:off x="6200109" y="1994233"/>
            <a:ext cx="2943891" cy="0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7314733" y="1784350"/>
            <a:ext cx="698500" cy="3714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/>
              <a:t>75m</a:t>
            </a:r>
          </a:p>
        </p:txBody>
      </p:sp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5259388" y="455613"/>
            <a:ext cx="138112" cy="163512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cxnSp>
        <p:nvCxnSpPr>
          <p:cNvPr id="17" name="Straight Arrow Connector 7"/>
          <p:cNvCxnSpPr>
            <a:cxnSpLocks noChangeShapeType="1"/>
          </p:cNvCxnSpPr>
          <p:nvPr/>
        </p:nvCxnSpPr>
        <p:spPr bwMode="auto">
          <a:xfrm rot="16200000" flipH="1">
            <a:off x="5207000" y="800100"/>
            <a:ext cx="1003300" cy="673100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705615" y="2979096"/>
            <a:ext cx="5188589" cy="338554"/>
          </a:xfrm>
          <a:prstGeom prst="rect">
            <a:avLst/>
          </a:prstGeom>
          <a:solidFill>
            <a:srgbClr val="E9FC32">
              <a:alpha val="41000"/>
            </a:srgbClr>
          </a:solidFill>
          <a:ln w="47625" cmpd="thickThin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TES dust index (Ruff and Christensen, JGR,  2002)</a:t>
            </a:r>
            <a:endParaRPr lang="en-US" dirty="0"/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6204578" y="-4983"/>
            <a:ext cx="2974441" cy="338554"/>
          </a:xfrm>
          <a:prstGeom prst="rect">
            <a:avLst/>
          </a:prstGeom>
          <a:solidFill>
            <a:srgbClr val="E9FC32">
              <a:alpha val="41000"/>
            </a:srgbClr>
          </a:solidFill>
          <a:ln w="47625" cmpd="thickThin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dirty="0" smtClean="0"/>
              <a:t>Byrne et </a:t>
            </a:r>
            <a:r>
              <a:rPr lang="en-US" dirty="0"/>
              <a:t>al., </a:t>
            </a:r>
            <a:r>
              <a:rPr lang="en-US" dirty="0" smtClean="0"/>
              <a:t>Science,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3572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site1_fading_100pc_75meters_across_ea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22" y="1618259"/>
            <a:ext cx="7867416" cy="523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Content Placeholder 3"/>
          <p:cNvSpPr>
            <a:spLocks noGrp="1"/>
          </p:cNvSpPr>
          <p:nvPr>
            <p:ph idx="1"/>
          </p:nvPr>
        </p:nvSpPr>
        <p:spPr>
          <a:xfrm>
            <a:off x="0" y="200496"/>
            <a:ext cx="3536076" cy="1367367"/>
          </a:xfrm>
        </p:spPr>
        <p:txBody>
          <a:bodyPr/>
          <a:lstStyle/>
          <a:p>
            <a:r>
              <a:rPr lang="en-US" sz="1800" i="1" dirty="0" smtClean="0">
                <a:latin typeface="Arial" charset="0"/>
                <a:ea typeface="ＭＳ Ｐゴシック" charset="0"/>
                <a:cs typeface="ＭＳ Ｐゴシック" charset="0"/>
              </a:rPr>
              <a:t>These ice-exposing craters have an ‘expiration date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endParaRPr lang="en-US" sz="1600" dirty="0" smtClean="0">
              <a:latin typeface="Arial" charset="0"/>
              <a:ea typeface="ＭＳ Ｐゴシック" charset="0"/>
            </a:endParaRPr>
          </a:p>
          <a:p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Fast high-resolution </a:t>
            </a:r>
            <a:r>
              <a:rPr lang="en-US" sz="1800" dirty="0" err="1" smtClean="0">
                <a:latin typeface="Arial" charset="0"/>
                <a:ea typeface="ＭＳ Ｐゴシック" charset="0"/>
                <a:cs typeface="ＭＳ Ｐゴシック" charset="0"/>
              </a:rPr>
              <a:t>followup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 is needed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200" y="190586"/>
            <a:ext cx="5511800" cy="1346116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 bwMode="auto">
          <a:xfrm>
            <a:off x="5638800" y="407931"/>
            <a:ext cx="1714500" cy="1189566"/>
          </a:xfrm>
          <a:prstGeom prst="rightArrow">
            <a:avLst/>
          </a:prstGeom>
          <a:solidFill>
            <a:schemeClr val="accent3">
              <a:lumMod val="75000"/>
              <a:alpha val="49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r>
              <a:rPr lang="en-US" sz="1600" b="1" dirty="0">
                <a:latin typeface="Arial" pitchFamily="-105" charset="0"/>
              </a:rPr>
              <a:t>104 </a:t>
            </a:r>
            <a:r>
              <a:rPr lang="en-US" sz="1600" b="1" dirty="0" smtClean="0">
                <a:latin typeface="Arial" pitchFamily="-105" charset="0"/>
              </a:rPr>
              <a:t>days in this case</a:t>
            </a:r>
            <a:endParaRPr lang="en-US" sz="1600" b="1" dirty="0">
              <a:latin typeface="Arial" pitchFamily="-105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0" y="6393934"/>
            <a:ext cx="70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46°N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9705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394" y="426094"/>
            <a:ext cx="5168606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6245"/>
            <a:ext cx="1955800" cy="182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21" y="4723516"/>
            <a:ext cx="2626129" cy="174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908" y="6452852"/>
            <a:ext cx="1520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Pore-filling ice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73588" y="64886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Excess ice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" y="0"/>
            <a:ext cx="4698594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 the mid-latitudes: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Groundice is more widespread than thought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Nature of ground ice is ambiguous to GRS when buried by ~25cm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789268" y="3524385"/>
            <a:ext cx="2913450" cy="338554"/>
          </a:xfrm>
          <a:prstGeom prst="rect">
            <a:avLst/>
          </a:prstGeom>
          <a:solidFill>
            <a:srgbClr val="E9FC32">
              <a:alpha val="41000"/>
            </a:srgbClr>
          </a:solidFill>
          <a:ln w="47625" cmpd="thickThin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 smtClean="0"/>
              <a:t>Byrne et </a:t>
            </a:r>
            <a:r>
              <a:rPr lang="en-US" dirty="0"/>
              <a:t>al., </a:t>
            </a:r>
            <a:r>
              <a:rPr lang="en-US" dirty="0" smtClean="0"/>
              <a:t>Science, 2009</a:t>
            </a:r>
            <a:endParaRPr lang="en-US" dirty="0"/>
          </a:p>
        </p:txBody>
      </p:sp>
      <p:pic>
        <p:nvPicPr>
          <p:cNvPr id="22" name="Picture 17" descr="site3_10625_2360_200pc_50meters_acros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68" y="647699"/>
            <a:ext cx="2842932" cy="284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/>
          <p:cNvSpPr/>
          <p:nvPr/>
        </p:nvSpPr>
        <p:spPr>
          <a:xfrm>
            <a:off x="8372262" y="901699"/>
            <a:ext cx="403200" cy="40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8003724" y="255368"/>
            <a:ext cx="1140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Footprint of GRS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171443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7" y="3963113"/>
            <a:ext cx="5354246" cy="26771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3930337"/>
            <a:ext cx="2728453" cy="2927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959" y="1311395"/>
            <a:ext cx="1945383" cy="33097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342" y="1310968"/>
            <a:ext cx="1621561" cy="3310193"/>
          </a:xfrm>
          <a:prstGeom prst="rect">
            <a:avLst/>
          </a:prstGeom>
        </p:spPr>
      </p:pic>
      <p:sp>
        <p:nvSpPr>
          <p:cNvPr id="15" name="Content Placeholder 1"/>
          <p:cNvSpPr>
            <a:spLocks noGrp="1"/>
          </p:cNvSpPr>
          <p:nvPr>
            <p:ph idx="1"/>
          </p:nvPr>
        </p:nvSpPr>
        <p:spPr>
          <a:xfrm>
            <a:off x="-1" y="21661"/>
            <a:ext cx="5415960" cy="1544712"/>
          </a:xfrm>
        </p:spPr>
        <p:txBody>
          <a:bodyPr>
            <a:noAutofit/>
          </a:bodyPr>
          <a:lstStyle/>
          <a:p>
            <a:r>
              <a:rPr lang="en-US" sz="1800" dirty="0" smtClean="0"/>
              <a:t>Flowing ice is common in the mid-latitudes</a:t>
            </a:r>
          </a:p>
          <a:p>
            <a:pPr lvl="1"/>
            <a:r>
              <a:rPr lang="en-US" sz="1400" dirty="0" smtClean="0"/>
              <a:t>Hundreds of km-scale glaciers and lobate aprons</a:t>
            </a:r>
          </a:p>
          <a:p>
            <a:pPr lvl="1"/>
            <a:r>
              <a:rPr lang="en-US" sz="1400" dirty="0" smtClean="0"/>
              <a:t>Lineated-valley and concentric-crater fill</a:t>
            </a:r>
            <a:endParaRPr lang="en-US" sz="1400" dirty="0"/>
          </a:p>
          <a:p>
            <a:r>
              <a:rPr lang="en-US" sz="1800" dirty="0" smtClean="0"/>
              <a:t>Rheological studies show flowing features must have been nearly pure ice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5959" y="4654489"/>
            <a:ext cx="3596944" cy="21090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97" y="1490173"/>
            <a:ext cx="5354246" cy="2097080"/>
          </a:xfrm>
          <a:prstGeom prst="rect">
            <a:avLst/>
          </a:prstGeom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4054858" y="3110908"/>
            <a:ext cx="1333585" cy="476345"/>
          </a:xfrm>
          <a:prstGeom prst="rect">
            <a:avLst/>
          </a:prstGeom>
          <a:solidFill>
            <a:srgbClr val="E9FC32">
              <a:alpha val="41000"/>
            </a:srgbClr>
          </a:solidFill>
          <a:ln w="47625" cmpd="thickThin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Dickson et </a:t>
            </a:r>
            <a:r>
              <a:rPr lang="en-US" sz="1200" dirty="0"/>
              <a:t>al., </a:t>
            </a:r>
            <a:r>
              <a:rPr lang="en-US" sz="1200" dirty="0" smtClean="0"/>
              <a:t>Icarus, 2012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5415959" y="90129"/>
            <a:ext cx="3596944" cy="1200329"/>
          </a:xfrm>
          <a:prstGeom prst="rect">
            <a:avLst/>
          </a:prstGeom>
          <a:solidFill>
            <a:srgbClr val="3366FF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Thick mid-latitude accumulations of nearly pure ice record climate conditions Myr to perhaps 100s of Myr ago.</a:t>
            </a:r>
            <a:endParaRPr lang="en-US" b="1" dirty="0"/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903471" y="6584095"/>
            <a:ext cx="1950390" cy="276999"/>
          </a:xfrm>
          <a:prstGeom prst="rect">
            <a:avLst/>
          </a:prstGeom>
          <a:solidFill>
            <a:srgbClr val="E9FC32">
              <a:alpha val="41000"/>
            </a:srgbClr>
          </a:solidFill>
          <a:ln w="47625" cmpd="thickThin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Holt et al., Science, 2008</a:t>
            </a:r>
            <a:endParaRPr lang="en-US" sz="12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252452"/>
            <a:ext cx="2739259" cy="229803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4197" y="6181158"/>
            <a:ext cx="64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46°N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50334" y="5436321"/>
            <a:ext cx="606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45°S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" y="3537868"/>
            <a:ext cx="50834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SHARAD </a:t>
            </a:r>
            <a:r>
              <a:rPr lang="en-US" dirty="0" smtClean="0"/>
              <a:t>shows </a:t>
            </a:r>
            <a:r>
              <a:rPr lang="en-US" dirty="0"/>
              <a:t>larger examples are still ~pure </a:t>
            </a:r>
            <a:r>
              <a:rPr lang="en-US" dirty="0" smtClean="0"/>
              <a:t>ice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Base </a:t>
            </a:r>
            <a:r>
              <a:rPr lang="en-US" sz="1400" dirty="0"/>
              <a:t>and some internal layering </a:t>
            </a:r>
            <a:r>
              <a:rPr lang="en-US" sz="1400" dirty="0" smtClean="0"/>
              <a:t>detected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431440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4941"/>
            <a:ext cx="9144000" cy="62275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Great! Let’s send a lander!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2231739"/>
            <a:ext cx="6883400" cy="40505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9600" y="233382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PHX *</a:t>
            </a:r>
            <a:endParaRPr lang="en-US" b="1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92200" y="6282322"/>
            <a:ext cx="3695700" cy="307777"/>
          </a:xfrm>
          <a:prstGeom prst="rect">
            <a:avLst/>
          </a:prstGeom>
          <a:solidFill>
            <a:srgbClr val="E9FC32">
              <a:alpha val="41000"/>
            </a:srgbClr>
          </a:solidFill>
          <a:ln w="47625" cmpd="thickThin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/>
              <a:t>Aharonson and Schorghofer, JGR, 2006.</a:t>
            </a:r>
            <a:endParaRPr lang="en-US" sz="1400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-2" y="560027"/>
            <a:ext cx="9144002" cy="1544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Investigate isotope record, ice saltiness, liquid films, </a:t>
            </a:r>
            <a:r>
              <a:rPr lang="en-US" sz="1800" dirty="0" err="1" smtClean="0"/>
              <a:t>astrobiological</a:t>
            </a:r>
            <a:r>
              <a:rPr lang="en-US" sz="1800" dirty="0" smtClean="0"/>
              <a:t> potential etc…</a:t>
            </a:r>
          </a:p>
          <a:p>
            <a:r>
              <a:rPr lang="en-US" sz="1800" dirty="0" smtClean="0"/>
              <a:t>But where? Mid-latitude ice is heterogeneously distributed…</a:t>
            </a:r>
          </a:p>
          <a:p>
            <a:r>
              <a:rPr lang="en-US" sz="1800" dirty="0" smtClean="0"/>
              <a:t>Small slopes and changes in surface properties make huge differences in ice stability </a:t>
            </a:r>
          </a:p>
          <a:p>
            <a:r>
              <a:rPr lang="en-US" sz="1800" dirty="0" smtClean="0"/>
              <a:t>Phoenix went to a high-latitude safe site</a:t>
            </a:r>
          </a:p>
          <a:p>
            <a:r>
              <a:rPr lang="en-US" sz="1800" dirty="0" smtClean="0"/>
              <a:t>A mid-latitude lander could miss ground ice entirely</a:t>
            </a:r>
          </a:p>
        </p:txBody>
      </p:sp>
    </p:spTree>
    <p:extLst>
      <p:ext uri="{BB962C8B-B14F-4D97-AF65-F5344CB8AC3E}">
        <p14:creationId xmlns:p14="http://schemas.microsoft.com/office/powerpoint/2010/main" val="2927136347"/>
      </p:ext>
    </p:extLst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0" y="1"/>
            <a:ext cx="6159500" cy="1583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866" y="0"/>
            <a:ext cx="1242667" cy="11728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91929" y="526668"/>
            <a:ext cx="232541" cy="107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224470" y="1"/>
            <a:ext cx="760030" cy="5266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2224470" y="655205"/>
            <a:ext cx="760030" cy="9281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494288" y="1476135"/>
            <a:ext cx="64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44°N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32199" y="0"/>
            <a:ext cx="5511800" cy="635459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2800" b="1" u="sng" dirty="0" smtClean="0">
                <a:solidFill>
                  <a:schemeClr val="bg1"/>
                </a:solidFill>
              </a:rPr>
              <a:t>Motivation for further investigation</a:t>
            </a:r>
          </a:p>
          <a:p>
            <a:pPr marL="0" indent="0" algn="r">
              <a:buNone/>
            </a:pPr>
            <a:endParaRPr lang="en-US" sz="2800" b="1" u="sng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1248084"/>
            <a:ext cx="9144001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Scientific motivation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Understanding the modern </a:t>
            </a:r>
            <a:r>
              <a:rPr lang="en-US" dirty="0" smtClean="0"/>
              <a:t>climate </a:t>
            </a:r>
            <a:r>
              <a:rPr lang="en-US" dirty="0"/>
              <a:t>of Mars and past climates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Understand </a:t>
            </a:r>
            <a:r>
              <a:rPr lang="en-US" dirty="0" smtClean="0"/>
              <a:t>what role liquid </a:t>
            </a:r>
            <a:r>
              <a:rPr lang="en-US" dirty="0"/>
              <a:t>water </a:t>
            </a:r>
            <a:r>
              <a:rPr lang="en-US" dirty="0" smtClean="0"/>
              <a:t>plays in the subsurface and implications for habitability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We know at least some excess ice has formed within the last few 10s of Kyr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Understanding periglacial processes, a dominant geologic process on Mars today.</a:t>
            </a:r>
            <a:endParaRPr lang="en-US" dirty="0"/>
          </a:p>
          <a:p>
            <a:r>
              <a:rPr lang="en-US" b="1" dirty="0" smtClean="0"/>
              <a:t>Exploration motivation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Mid-latitude ice is very heterogeneous (not like the Phoenix site!).</a:t>
            </a:r>
            <a:r>
              <a:rPr lang="en-US" dirty="0"/>
              <a:t> </a:t>
            </a:r>
            <a:endParaRPr lang="en-US" dirty="0" smtClean="0"/>
          </a:p>
          <a:p>
            <a:pPr marL="800100" lvl="1" indent="-342900">
              <a:buSzPct val="75000"/>
              <a:buFont typeface="Wingdings" charset="2"/>
              <a:buChar char="q"/>
            </a:pPr>
            <a:r>
              <a:rPr lang="en-US" dirty="0" smtClean="0"/>
              <a:t>Where are the most interesting locations?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ISRU implications – An astronaut with a shovel can collect all the water they need.</a:t>
            </a:r>
          </a:p>
          <a:p>
            <a:pPr marL="800100" lvl="1" indent="-342900">
              <a:buSzPct val="75000"/>
              <a:buFont typeface="Wingdings" charset="2"/>
              <a:buChar char="q"/>
            </a:pPr>
            <a:r>
              <a:rPr lang="en-US" dirty="0" smtClean="0"/>
              <a:t>Is pure ice better for ISRU? How pure? Salts may be common, problem?</a:t>
            </a:r>
            <a:endParaRPr lang="en-US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052315"/>
              </p:ext>
            </p:extLst>
          </p:nvPr>
        </p:nvGraphicFramePr>
        <p:xfrm>
          <a:off x="0" y="4089400"/>
          <a:ext cx="914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701"/>
                <a:gridCol w="2933699"/>
                <a:gridCol w="1409700"/>
                <a:gridCol w="939800"/>
                <a:gridCol w="16891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Cameras (</a:t>
                      </a:r>
                      <a:r>
                        <a:rPr lang="en-US" baseline="0" dirty="0" smtClean="0"/>
                        <a:t>crater detection)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Thermal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Radar</a:t>
                      </a:r>
                      <a:r>
                        <a:rPr lang="en-US" baseline="0" dirty="0" smtClean="0"/>
                        <a:t> sounder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Ground</a:t>
                      </a:r>
                      <a:r>
                        <a:rPr lang="en-US" baseline="0" dirty="0" smtClean="0"/>
                        <a:t>ice Extent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~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Groundice Depth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~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~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Excess Ice</a:t>
                      </a:r>
                      <a:r>
                        <a:rPr lang="en-US" baseline="0" dirty="0" smtClean="0"/>
                        <a:t> Extent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Mid-latitude Glaciers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r>
                        <a:rPr lang="en-US" baseline="0" dirty="0">
                          <a:latin typeface="+mn-lt"/>
                          <a:ea typeface="+mn-ea"/>
                          <a:cs typeface="+mn-cs"/>
                          <a:sym typeface="Zapf Dingbats"/>
                        </a:rPr>
                        <a:t> </a:t>
                      </a:r>
                      <a:r>
                        <a:rPr lang="en-US" baseline="0" dirty="0" smtClean="0">
                          <a:latin typeface="+mn-lt"/>
                          <a:ea typeface="+mn-ea"/>
                          <a:cs typeface="+mn-cs"/>
                          <a:sym typeface="Zapf Dingbats"/>
                        </a:rPr>
                        <a:t>(Stereo for Topography)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913470"/>
              </p:ext>
            </p:extLst>
          </p:nvPr>
        </p:nvGraphicFramePr>
        <p:xfrm>
          <a:off x="1" y="5943600"/>
          <a:ext cx="9144000" cy="914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800"/>
                <a:gridCol w="1917700"/>
                <a:gridCol w="1930399"/>
                <a:gridCol w="2451101"/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dirty="0" smtClean="0"/>
                        <a:t>Two high-SNR cameras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b="0" dirty="0" smtClean="0"/>
                        <a:t>15m/px, 60km Swath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b="0" dirty="0" smtClean="0"/>
                        <a:t>&lt;2m/px, color, stereo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Thermal imaging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="0" dirty="0" smtClean="0"/>
                        <a:t>10m/px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="0" dirty="0" smtClean="0"/>
                        <a:t>1K accuracy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P-band SAR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="0" dirty="0" smtClean="0"/>
                        <a:t>4 polarizations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VHF radar sounder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="0" dirty="0" smtClean="0"/>
                        <a:t>100-200 MHz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="0" dirty="0" smtClean="0"/>
                        <a:t>Phased array</a:t>
                      </a:r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40873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3945</TotalTime>
  <Words>1678</Words>
  <Application>Microsoft Macintosh PowerPoint</Application>
  <PresentationFormat>On-screen Show (4:3)</PresentationFormat>
  <Paragraphs>268</Paragraphs>
  <Slides>22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Arizona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Byrne</dc:creator>
  <cp:lastModifiedBy>Shane Byrne</cp:lastModifiedBy>
  <cp:revision>138</cp:revision>
  <cp:lastPrinted>2012-06-10T04:32:50Z</cp:lastPrinted>
  <dcterms:created xsi:type="dcterms:W3CDTF">2012-06-08T03:31:36Z</dcterms:created>
  <dcterms:modified xsi:type="dcterms:W3CDTF">2012-06-12T12:25:14Z</dcterms:modified>
</cp:coreProperties>
</file>