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477" r:id="rId2"/>
    <p:sldId id="257" r:id="rId3"/>
    <p:sldId id="259" r:id="rId4"/>
    <p:sldId id="454" r:id="rId5"/>
    <p:sldId id="478" r:id="rId6"/>
    <p:sldId id="479" r:id="rId7"/>
    <p:sldId id="480" r:id="rId8"/>
    <p:sldId id="492" r:id="rId9"/>
    <p:sldId id="482" r:id="rId10"/>
    <p:sldId id="483" r:id="rId11"/>
    <p:sldId id="456" r:id="rId12"/>
    <p:sldId id="501" r:id="rId13"/>
    <p:sldId id="502" r:id="rId14"/>
    <p:sldId id="499" r:id="rId15"/>
    <p:sldId id="500" r:id="rId16"/>
    <p:sldId id="504" r:id="rId17"/>
    <p:sldId id="494" r:id="rId18"/>
    <p:sldId id="496" r:id="rId19"/>
    <p:sldId id="471" r:id="rId20"/>
    <p:sldId id="258" r:id="rId21"/>
    <p:sldId id="472" r:id="rId22"/>
    <p:sldId id="48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53"/>
    <p:restoredTop sz="86387"/>
  </p:normalViewPr>
  <p:slideViewPr>
    <p:cSldViewPr snapToGrid="0" snapToObjects="1">
      <p:cViewPr varScale="1">
        <p:scale>
          <a:sx n="137" d="100"/>
          <a:sy n="137" d="100"/>
        </p:scale>
        <p:origin x="224" y="944"/>
      </p:cViewPr>
      <p:guideLst/>
    </p:cSldViewPr>
  </p:slideViewPr>
  <p:outlineViewPr>
    <p:cViewPr>
      <p:scale>
        <a:sx n="33" d="100"/>
        <a:sy n="33" d="100"/>
      </p:scale>
      <p:origin x="0" y="-22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4" d="100"/>
        <a:sy n="10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E91524-DB8E-A241-98DD-6F13C2BB5C2D}" type="datetimeFigureOut">
              <a:rPr lang="en-US" smtClean="0"/>
              <a:t>8/24/18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CE01B-A5A6-8A4F-A165-63895C74F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2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CE01B-A5A6-8A4F-A165-63895C74FF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25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CE01B-A5A6-8A4F-A165-63895C74FF2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2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BC5E-DFA0-4EF4-BA47-861AA792DF7A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2646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583ED-3F90-F241-902A-DA1EAA570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78D174-34B1-D840-9A2C-80363C18A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95CEE-9503-C742-B889-6EA2A50BB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70066-9692-214E-98EF-1D2388DDA4B2}" type="datetimeFigureOut">
              <a:rPr lang="en-US" smtClean="0"/>
              <a:t>8/24/18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1185A-61DA-C54E-A9B9-B5B196E9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8419D-E376-1B49-BD62-E428B0B94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79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469B2-DA80-6547-B9E3-E4A55428F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EAD114-6E28-CE41-9000-C833B3E47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0931E-A9A8-CC42-B558-232EEF338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70066-9692-214E-98EF-1D2388DDA4B2}" type="datetimeFigureOut">
              <a:rPr lang="en-US" smtClean="0"/>
              <a:t>8/24/18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B3A49-0FCB-5B41-A9F8-DF8B32C9E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3306A-E6FF-8E4D-BFBE-4A93446B8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39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BDCC4D-C14B-1E47-9430-98FBA55F3D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030D71-54F4-CC42-B329-4728208C2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3F353-AF3B-F441-9A8E-CACF9FC12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70066-9692-214E-98EF-1D2388DDA4B2}" type="datetimeFigureOut">
              <a:rPr lang="en-US" smtClean="0"/>
              <a:t>8/24/18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91EDB-C077-5B44-82A9-235F72641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7B3C1-C9AA-3241-8DAD-9F44D7EEB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07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EDCD6-1FD5-DD40-A8D7-232B74A54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D2F54-DC10-C648-B221-5E5FE82F6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80528-DC89-1D4B-AF4F-E778FF97E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70066-9692-214E-98EF-1D2388DDA4B2}" type="datetimeFigureOut">
              <a:rPr lang="en-US" smtClean="0"/>
              <a:t>8/24/18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81BB7-4EF8-5444-A637-08A0D0FD8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DCCEB-4F1B-1D43-8F1F-AE57BCE59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36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A2855-6721-8F4F-8C8C-CFAC8CC9B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EF3F8-499C-CC41-B5B1-701FB86D3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42D66-CCBA-0C48-9E68-5DA20732B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70066-9692-214E-98EF-1D2388DDA4B2}" type="datetimeFigureOut">
              <a:rPr lang="en-US" smtClean="0"/>
              <a:t>8/24/18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5B827-84B0-7340-B24B-281ACD4DA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7443D-89F4-B54D-A1AD-4A555C209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0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0A0A1-CCCB-ED42-889F-1F8CB5344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A74F9-8C94-F04C-BDCA-0C57E8D7AA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F61C2D-7900-EF44-A651-E08D33B24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804119-A34A-6F47-8760-521E42428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70066-9692-214E-98EF-1D2388DDA4B2}" type="datetimeFigureOut">
              <a:rPr lang="en-US" smtClean="0"/>
              <a:t>8/24/18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E7AFF2-C14D-9F44-8F7E-C47044867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39F34-7866-8645-99DF-DB1F9AFB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61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D6C86-CF11-3B46-9C73-5EB9ABCE1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A74027-5D67-E843-9EB0-BC0D4833A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83D6D4-C196-D44D-BF14-088767F21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FFE052-FF29-3B47-8B0C-08FAF904E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CA88AB-6A59-0A4A-B486-165E2F4DD0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D7E9AA-EB53-F44E-9FC1-6C96129A4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70066-9692-214E-98EF-1D2388DDA4B2}" type="datetimeFigureOut">
              <a:rPr lang="en-US" smtClean="0"/>
              <a:t>8/24/18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BEBDDF-54A9-EE44-BA13-AEA51DAF8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6F9B04-B846-4A4E-A23E-4E9C4E9CA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8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691CB-951C-2A4D-89F1-716F7AF12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846613-B575-2442-97F5-A5CCC9075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70066-9692-214E-98EF-1D2388DDA4B2}" type="datetimeFigureOut">
              <a:rPr lang="en-US" smtClean="0"/>
              <a:t>8/24/18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6A760-C2EF-C540-98E8-8F9EB2D6E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A43366-057A-7447-AB5D-98CBCE9E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76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18694-28A5-D441-A239-740D4189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70066-9692-214E-98EF-1D2388DDA4B2}" type="datetimeFigureOut">
              <a:rPr lang="en-US" smtClean="0"/>
              <a:t>8/24/18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129AFF-4A3C-034F-9555-EED0F064E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11F122-4617-004F-9026-60AF62255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92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DCBD7-41C2-AB41-8C96-E536B57CC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DBABE-1842-2E40-84E8-AF6CB5D28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10104C-A42A-8E48-93DB-F93084F77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B74F5B-8907-7640-90B0-21281E7A4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70066-9692-214E-98EF-1D2388DDA4B2}" type="datetimeFigureOut">
              <a:rPr lang="en-US" smtClean="0"/>
              <a:t>8/24/18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3B28A8-A955-AA42-B47A-7FE838C3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EEF631-6F8A-9E48-A594-DA349B3EF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4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83260-DE46-904E-B529-6972654E9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FD8465-C13A-F046-BF4C-913E44913F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67AAA8-968A-6D40-BBE5-8008C838A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90177-8E9B-D749-9DB0-E3E4B3A68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70066-9692-214E-98EF-1D2388DDA4B2}" type="datetimeFigureOut">
              <a:rPr lang="en-US" smtClean="0"/>
              <a:t>8/24/18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5419D3-1861-6448-A824-315AC2C16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6E7BAD-0D76-7D42-B3DD-EFEB07EC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56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C1EAA-0CFA-6B46-A2AD-D4D9952E8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9145-3007-C343-98C3-B5DED90BF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7C8D0-38FC-3B44-B9C0-672D548934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70066-9692-214E-98EF-1D2388DDA4B2}" type="datetimeFigureOut">
              <a:rPr lang="en-US" smtClean="0"/>
              <a:t>8/24/18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5FEDF-3E12-8B41-99ED-838C545A0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A1121-0BDD-7247-A942-187CE015C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6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5.pn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9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png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Relationship Id="rId9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9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8.png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4BD9B9-093A-324E-B2EA-DABDB348985D}"/>
              </a:ext>
            </a:extLst>
          </p:cNvPr>
          <p:cNvSpPr txBox="1"/>
          <p:nvPr/>
        </p:nvSpPr>
        <p:spPr>
          <a:xfrm>
            <a:off x="1551481" y="17611"/>
            <a:ext cx="10795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COMPASS: Climate Orbiter For Mars Polar Atmospheric And Subsurface Science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717218"/>
            <a:ext cx="12192000" cy="39404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943405" y="1193998"/>
            <a:ext cx="37378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Discovery-class Science</a:t>
            </a:r>
          </a:p>
        </p:txBody>
      </p:sp>
      <p:pic>
        <p:nvPicPr>
          <p:cNvPr id="7" name="officeArt object">
            <a:extLst>
              <a:ext uri="{FF2B5EF4-FFF2-40B4-BE49-F238E27FC236}">
                <a16:creationId xmlns:a16="http://schemas.microsoft.com/office/drawing/2014/main" id="{B24BF79C-0FE4-4A40-B34B-E9D5209E30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738859" cy="12826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35D182-BAB8-FC42-9B57-514A5970C1CC}"/>
              </a:ext>
            </a:extLst>
          </p:cNvPr>
          <p:cNvSpPr txBox="1"/>
          <p:nvPr/>
        </p:nvSpPr>
        <p:spPr>
          <a:xfrm>
            <a:off x="6250745" y="5668224"/>
            <a:ext cx="6095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PI: Shane Byrne, LPL, University of Arizona</a:t>
            </a:r>
          </a:p>
          <a:p>
            <a:r>
              <a:rPr lang="en-US" sz="2400" dirty="0">
                <a:solidFill>
                  <a:schemeClr val="bg1"/>
                </a:solidFill>
              </a:rPr>
              <a:t>DPI: Paul O. Hayne, LASP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Co-I: Isaac B. Smith, Planetary Science Institute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312915-2FAA-424F-9978-C70DB14F816E}"/>
              </a:ext>
            </a:extLst>
          </p:cNvPr>
          <p:cNvSpPr txBox="1"/>
          <p:nvPr/>
        </p:nvSpPr>
        <p:spPr>
          <a:xfrm>
            <a:off x="59960" y="5852889"/>
            <a:ext cx="4002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Derived from a Keck Institute for Space Studies workshop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216BDD-E94F-1941-9152-627108F5DE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696" y="5714046"/>
            <a:ext cx="2033303" cy="110868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56FBA01-E053-1248-9A86-7C7A2CC56091}"/>
              </a:ext>
            </a:extLst>
          </p:cNvPr>
          <p:cNvCxnSpPr>
            <a:cxnSpLocks/>
          </p:cNvCxnSpPr>
          <p:nvPr/>
        </p:nvCxnSpPr>
        <p:spPr>
          <a:xfrm flipH="1">
            <a:off x="1881266" y="1282625"/>
            <a:ext cx="1031073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2423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4A05D5-EA8D-0C4B-8DE8-B54EC64939CA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6" name="officeArt object">
            <a:extLst>
              <a:ext uri="{FF2B5EF4-FFF2-40B4-BE49-F238E27FC236}">
                <a16:creationId xmlns:a16="http://schemas.microsoft.com/office/drawing/2014/main" id="{36D29CC1-5CD6-3B40-9C2B-3EE9344939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75C73A-806C-8E4F-A1B0-642F16238ACE}"/>
              </a:ext>
            </a:extLst>
          </p:cNvPr>
          <p:cNvSpPr txBox="1"/>
          <p:nvPr/>
        </p:nvSpPr>
        <p:spPr>
          <a:xfrm>
            <a:off x="1221645" y="126895"/>
            <a:ext cx="102045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COMPASS is highly relevant as determined by new MEPAG investigations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5B7F3D-87D1-8C43-AFD0-921133EF1B7B}"/>
              </a:ext>
            </a:extLst>
          </p:cNvPr>
          <p:cNvSpPr txBox="1"/>
          <p:nvPr/>
        </p:nvSpPr>
        <p:spPr>
          <a:xfrm>
            <a:off x="641057" y="740533"/>
            <a:ext cx="8580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Satisfies several investigations and sub-objectives in MEPAG’s Geology goal</a:t>
            </a:r>
          </a:p>
          <a:p>
            <a:r>
              <a:rPr lang="en-US" dirty="0"/>
              <a:t>	(Surface ages, the martian interior and Moons are not addressed by COMPASS)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32848B-4CEA-FB49-B814-B1CF591C0C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50496"/>
            <a:ext cx="12192000" cy="50776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78311B-E543-094D-A812-5AC43410C579}"/>
              </a:ext>
            </a:extLst>
          </p:cNvPr>
          <p:cNvSpPr txBox="1"/>
          <p:nvPr/>
        </p:nvSpPr>
        <p:spPr>
          <a:xfrm>
            <a:off x="4258892" y="1565829"/>
            <a:ext cx="3674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Red text shows new MEPAG changes</a:t>
            </a:r>
          </a:p>
        </p:txBody>
      </p:sp>
    </p:spTree>
    <p:extLst>
      <p:ext uri="{BB962C8B-B14F-4D97-AF65-F5344CB8AC3E}">
        <p14:creationId xmlns:p14="http://schemas.microsoft.com/office/powerpoint/2010/main" val="1615027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1E42ADA-D946-394A-AE3B-FFCE4C89E756}"/>
              </a:ext>
            </a:extLst>
          </p:cNvPr>
          <p:cNvSpPr/>
          <p:nvPr/>
        </p:nvSpPr>
        <p:spPr>
          <a:xfrm>
            <a:off x="2794782" y="670535"/>
            <a:ext cx="91908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 summary of the 6th International Conference on Mars Polar Science and Exploration, a group of attendees listed the high priority science goals for the Mars polar community (Smith et al. 2018). These formed the basis for COMPASS sub-objectives.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Determine the energy and mass balance of the polar ice reservoirs, and characterize volatile fluxes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Inventory and characterize the non-polar ices/volatile reservoirs at the surface and near-surface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Quantify the interplay of local, regional, and global circulations in the polar regions, including polar vortex, katabatic winds, transient eddies, among others 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Characterize the transport of volatiles and dust aerosols into and out of the polar regions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032329-8545-2143-8DC0-A5D67900C854}"/>
              </a:ext>
            </a:extLst>
          </p:cNvPr>
          <p:cNvSpPr txBox="1"/>
          <p:nvPr/>
        </p:nvSpPr>
        <p:spPr>
          <a:xfrm>
            <a:off x="-18566" y="1817283"/>
            <a:ext cx="2588455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International Mars Polar Conferences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FF9877-CEA9-614F-9CAC-259E2FFC0048}"/>
              </a:ext>
            </a:extLst>
          </p:cNvPr>
          <p:cNvSpPr/>
          <p:nvPr/>
        </p:nvSpPr>
        <p:spPr>
          <a:xfrm>
            <a:off x="2588454" y="4703564"/>
            <a:ext cx="9603545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NEMO SAG recommended </a:t>
            </a:r>
            <a:r>
              <a:rPr lang="en-US" sz="20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instruments being flown on COMPASS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Furthermore: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"Observation of 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wind velocity is the single most valuable new measurement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can be made to advance knowledge of atmospheric dynamic processes. Near-simultaneous observations of atmospheric 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wind velocities, temperatures, aerosols, and water vapor with global coverage are required to properly understand the complex interactions that define the current climate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4BC5B4-C93E-F649-9BB4-C91C3D104556}"/>
              </a:ext>
            </a:extLst>
          </p:cNvPr>
          <p:cNvSpPr txBox="1"/>
          <p:nvPr/>
        </p:nvSpPr>
        <p:spPr>
          <a:xfrm>
            <a:off x="-18566" y="4827840"/>
            <a:ext cx="2607021" cy="18158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Next Mars Orbiter (</a:t>
            </a:r>
            <a:r>
              <a:rPr lang="en-US" sz="2800" b="1" dirty="0" err="1"/>
              <a:t>NeMO</a:t>
            </a:r>
            <a:r>
              <a:rPr lang="en-US" sz="2800" b="1" dirty="0"/>
              <a:t>) Science Analysis Group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0BD2FD-D58D-9D40-9F32-8C29685B0001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2" name="officeArt object">
            <a:extLst>
              <a:ext uri="{FF2B5EF4-FFF2-40B4-BE49-F238E27FC236}">
                <a16:creationId xmlns:a16="http://schemas.microsoft.com/office/drawing/2014/main" id="{25DE879F-03AB-B34C-9A0F-CD9A44D107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8D3D47-9B95-404D-A4CD-F9F85707F57D}"/>
              </a:ext>
            </a:extLst>
          </p:cNvPr>
          <p:cNvSpPr txBox="1"/>
          <p:nvPr/>
        </p:nvSpPr>
        <p:spPr>
          <a:xfrm>
            <a:off x="1221645" y="126895"/>
            <a:ext cx="995894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COMPASS is highly relevant as determined by other community groups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02EECB-7069-504F-A08B-051ED0694512}"/>
              </a:ext>
            </a:extLst>
          </p:cNvPr>
          <p:cNvCxnSpPr>
            <a:cxnSpLocks/>
          </p:cNvCxnSpPr>
          <p:nvPr/>
        </p:nvCxnSpPr>
        <p:spPr>
          <a:xfrm>
            <a:off x="598206" y="4550735"/>
            <a:ext cx="1106216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308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1E42ADA-D946-394A-AE3B-FFCE4C89E756}"/>
              </a:ext>
            </a:extLst>
          </p:cNvPr>
          <p:cNvSpPr/>
          <p:nvPr/>
        </p:nvSpPr>
        <p:spPr>
          <a:xfrm>
            <a:off x="0" y="747557"/>
            <a:ext cx="91908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Committee: 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Dave Brain, Brian Hynek, Bruce Jakosky, Ted </a:t>
            </a:r>
            <a:r>
              <a:rPr lang="en-US" sz="2000" dirty="0" err="1">
                <a:latin typeface="Helvetica" charset="0"/>
                <a:ea typeface="Helvetica" charset="0"/>
                <a:cs typeface="Helvetica" charset="0"/>
              </a:rPr>
              <a:t>Scambos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0BD2FD-D58D-9D40-9F32-8C29685B0001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2" name="officeArt object">
            <a:extLst>
              <a:ext uri="{FF2B5EF4-FFF2-40B4-BE49-F238E27FC236}">
                <a16:creationId xmlns:a16="http://schemas.microsoft.com/office/drawing/2014/main" id="{25DE879F-03AB-B34C-9A0F-CD9A44D107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8D3D47-9B95-404D-A4CD-F9F85707F57D}"/>
              </a:ext>
            </a:extLst>
          </p:cNvPr>
          <p:cNvSpPr txBox="1"/>
          <p:nvPr/>
        </p:nvSpPr>
        <p:spPr>
          <a:xfrm>
            <a:off x="3262190" y="101678"/>
            <a:ext cx="70759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LASP Science Review (July 2</a:t>
            </a:r>
            <a:r>
              <a:rPr lang="en-US" sz="2600" b="1" baseline="30000" dirty="0">
                <a:solidFill>
                  <a:schemeClr val="bg1"/>
                </a:solidFill>
              </a:rPr>
              <a:t>nd</a:t>
            </a:r>
            <a:r>
              <a:rPr lang="en-US" sz="2600" b="1" dirty="0">
                <a:solidFill>
                  <a:schemeClr val="bg1"/>
                </a:solidFill>
              </a:rPr>
              <a:t>) Committee 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433241-1AF3-D540-82B9-BD9C63D72705}"/>
              </a:ext>
            </a:extLst>
          </p:cNvPr>
          <p:cNvSpPr txBox="1"/>
          <p:nvPr/>
        </p:nvSpPr>
        <p:spPr>
          <a:xfrm>
            <a:off x="3038168" y="1256467"/>
            <a:ext cx="8942418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The COMPASS scientific goals are high priority science for Mars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Would fill significant knowledge gaps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Think COMPASS will rise “above the bar” necessary for selection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The COMPASS measurements are novel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SAR measurements (useful in many other applications as well)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Wind measurements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Extending vertical sounding of vapor and aerosols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Better mapping of mid-latitude ice extent and layers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The COMPASS mission concept has high programmatic value, which was a key Discovery 2014 science evaluation metric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Extending climate science record with similar measurements, etc.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Future telecom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Human exploration and fitting into Mars architecture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 startAt="4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High likelihood of scientific success (another Discovery 2014 metric)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Measurements are the right ones, and instruments well thought out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Lots of heritage, fits within margin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436813D-2B6B-BA4D-9407-1F4B1D9FB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9851"/>
            <a:ext cx="2698955" cy="24187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Helvetica" charset="0"/>
                <a:ea typeface="Helvetica" charset="0"/>
                <a:cs typeface="Helvetica" charset="0"/>
              </a:rPr>
              <a:t>Perceived Strengths</a:t>
            </a:r>
          </a:p>
        </p:txBody>
      </p:sp>
    </p:spTree>
    <p:extLst>
      <p:ext uri="{BB962C8B-B14F-4D97-AF65-F5344CB8AC3E}">
        <p14:creationId xmlns:p14="http://schemas.microsoft.com/office/powerpoint/2010/main" val="3121798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1E42ADA-D946-394A-AE3B-FFCE4C89E756}"/>
              </a:ext>
            </a:extLst>
          </p:cNvPr>
          <p:cNvSpPr/>
          <p:nvPr/>
        </p:nvSpPr>
        <p:spPr>
          <a:xfrm>
            <a:off x="0" y="747557"/>
            <a:ext cx="91908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Committee: 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Dave Brain, Brian Hynek, Bruce Jakosky, Ted </a:t>
            </a:r>
            <a:r>
              <a:rPr lang="en-US" sz="2000" dirty="0" err="1">
                <a:latin typeface="Helvetica" charset="0"/>
                <a:ea typeface="Helvetica" charset="0"/>
                <a:cs typeface="Helvetica" charset="0"/>
              </a:rPr>
              <a:t>Scambos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0BD2FD-D58D-9D40-9F32-8C29685B0001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2" name="officeArt object">
            <a:extLst>
              <a:ext uri="{FF2B5EF4-FFF2-40B4-BE49-F238E27FC236}">
                <a16:creationId xmlns:a16="http://schemas.microsoft.com/office/drawing/2014/main" id="{25DE879F-03AB-B34C-9A0F-CD9A44D107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8D3D47-9B95-404D-A4CD-F9F85707F57D}"/>
              </a:ext>
            </a:extLst>
          </p:cNvPr>
          <p:cNvSpPr txBox="1"/>
          <p:nvPr/>
        </p:nvSpPr>
        <p:spPr>
          <a:xfrm>
            <a:off x="3262190" y="101678"/>
            <a:ext cx="70759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LASP Science Review (July 2</a:t>
            </a:r>
            <a:r>
              <a:rPr lang="en-US" sz="2600" b="1" baseline="30000" dirty="0">
                <a:solidFill>
                  <a:schemeClr val="bg1"/>
                </a:solidFill>
              </a:rPr>
              <a:t>nd</a:t>
            </a:r>
            <a:r>
              <a:rPr lang="en-US" sz="2600" b="1" dirty="0">
                <a:solidFill>
                  <a:schemeClr val="bg1"/>
                </a:solidFill>
              </a:rPr>
              <a:t>) Committee 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433241-1AF3-D540-82B9-BD9C63D72705}"/>
              </a:ext>
            </a:extLst>
          </p:cNvPr>
          <p:cNvSpPr txBox="1"/>
          <p:nvPr/>
        </p:nvSpPr>
        <p:spPr>
          <a:xfrm>
            <a:off x="862781" y="1147667"/>
            <a:ext cx="1135502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Suggest clearer articulation of how the measurements achieve the science goals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How to connect 1 Mars year of measurements to layering on millennial timescales?</a:t>
            </a:r>
          </a:p>
          <a:p>
            <a:pPr lvl="1"/>
            <a:r>
              <a:rPr lang="en-US" b="1" i="1" dirty="0">
                <a:latin typeface="Helvetica" charset="0"/>
                <a:ea typeface="Helvetica" charset="0"/>
                <a:cs typeface="Helvetica" charset="0"/>
              </a:rPr>
              <a:t>Compare to existing spacecraft data (&gt;10 Mars years) to determine if the COMPASS year is anomalous or typical.</a:t>
            </a:r>
          </a:p>
          <a:p>
            <a:pPr marL="800100" lvl="1" indent="-342900">
              <a:buFont typeface="+mj-lt"/>
              <a:buAutoNum type="alphaLcPeriod" startAt="2"/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How do these measurements move us forward from existing data?</a:t>
            </a:r>
          </a:p>
          <a:p>
            <a:pPr lvl="1"/>
            <a:r>
              <a:rPr lang="en-US" b="1" i="1" dirty="0">
                <a:latin typeface="Helvetica" charset="0"/>
                <a:ea typeface="Helvetica" charset="0"/>
                <a:cs typeface="Helvetica" charset="0"/>
              </a:rPr>
              <a:t>Directly measures many parameters currently guessed in models e.g. near-surface water vapor</a:t>
            </a:r>
          </a:p>
          <a:p>
            <a:pPr lvl="1"/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Suggest converging on a straightforward science goal statement. What’s the mission in one line?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Suggest defining the team now</a:t>
            </a:r>
          </a:p>
          <a:p>
            <a:pPr marL="342900" indent="-342900">
              <a:buFont typeface="+mj-lt"/>
              <a:buAutoNum type="arabicPeriod" startAt="2"/>
            </a:pP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Suggest confirming that precision and accuracy of wind measurements make them useful</a:t>
            </a:r>
          </a:p>
          <a:p>
            <a:pPr lvl="1"/>
            <a:r>
              <a:rPr lang="en-US" b="1" i="1" dirty="0">
                <a:latin typeface="Helvetica" charset="0"/>
                <a:ea typeface="Helvetica" charset="0"/>
                <a:cs typeface="Helvetica" charset="0"/>
              </a:rPr>
              <a:t>Resolved with instrument provider – co-adding observations yields the needed accuracy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Concern about horizontal and vertical resolution of atmospheric measurements over summertime cap</a:t>
            </a:r>
          </a:p>
          <a:p>
            <a:pPr lvl="1"/>
            <a:r>
              <a:rPr lang="en-US" b="1" i="1" dirty="0">
                <a:latin typeface="Helvetica" charset="0"/>
                <a:ea typeface="Helvetica" charset="0"/>
                <a:cs typeface="Helvetica" charset="0"/>
              </a:rPr>
              <a:t>Emphasize that cap is homogeneous over scales of 100s of km </a:t>
            </a:r>
          </a:p>
          <a:p>
            <a:pPr lvl="1"/>
            <a:r>
              <a:rPr lang="en-US" b="1" i="1" dirty="0">
                <a:latin typeface="Helvetica" charset="0"/>
                <a:ea typeface="Helvetica" charset="0"/>
                <a:cs typeface="Helvetica" charset="0"/>
              </a:rPr>
              <a:t>Many questions are answered just by tracking the flux of volatiles in/out of the polar regions</a:t>
            </a:r>
          </a:p>
          <a:p>
            <a:pPr marL="342900" indent="-342900">
              <a:buFont typeface="+mj-lt"/>
              <a:buAutoNum type="arabicPeriod" startAt="5"/>
            </a:pP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+mj-lt"/>
              <a:buAutoNum type="arabicPeriod" startAt="5"/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Concern that claiming that COMPASS will help us to learn about Earth’s climate will create an expectation that detailed comparisons / lessons will be supplied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Suggest minimizing reference to the Keck study as motivation for the mission going forward – the mission must stand on its own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436813D-2B6B-BA4D-9407-1F4B1D9FB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83707" y="3670505"/>
            <a:ext cx="5420032" cy="645241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Suggestions</a:t>
            </a:r>
            <a:r>
              <a:rPr lang="en-US" sz="3600" dirty="0">
                <a:latin typeface="Helvetica" charset="0"/>
                <a:ea typeface="Helvetica" charset="0"/>
                <a:cs typeface="Helvetica" charset="0"/>
              </a:rPr>
              <a:t> / Concerns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094B32-2136-6A41-A8A1-3FE432AF0E7C}"/>
              </a:ext>
            </a:extLst>
          </p:cNvPr>
          <p:cNvSpPr/>
          <p:nvPr/>
        </p:nvSpPr>
        <p:spPr>
          <a:xfrm>
            <a:off x="811161" y="5189420"/>
            <a:ext cx="11380838" cy="130663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1427B8-2F77-FA4B-ABBB-17F4E688FD84}"/>
              </a:ext>
            </a:extLst>
          </p:cNvPr>
          <p:cNvSpPr/>
          <p:nvPr/>
        </p:nvSpPr>
        <p:spPr>
          <a:xfrm>
            <a:off x="836971" y="2957870"/>
            <a:ext cx="11380839" cy="582561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9CACCB-A4B6-E942-9F4C-FE7DE61B95D8}"/>
              </a:ext>
            </a:extLst>
          </p:cNvPr>
          <p:cNvSpPr/>
          <p:nvPr/>
        </p:nvSpPr>
        <p:spPr>
          <a:xfrm>
            <a:off x="1276760" y="1695226"/>
            <a:ext cx="10248489" cy="54788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D511EB-2BDC-7740-B32F-8DF1742CFA28}"/>
              </a:ext>
            </a:extLst>
          </p:cNvPr>
          <p:cNvSpPr/>
          <p:nvPr/>
        </p:nvSpPr>
        <p:spPr>
          <a:xfrm>
            <a:off x="1276760" y="2460155"/>
            <a:ext cx="10673940" cy="36612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792FB5-9E7C-7649-A29E-87D7F50D4657}"/>
              </a:ext>
            </a:extLst>
          </p:cNvPr>
          <p:cNvSpPr/>
          <p:nvPr/>
        </p:nvSpPr>
        <p:spPr>
          <a:xfrm>
            <a:off x="1276760" y="3944082"/>
            <a:ext cx="9810955" cy="31465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534F69-7E49-4349-86CF-1CBAFF552ED8}"/>
              </a:ext>
            </a:extLst>
          </p:cNvPr>
          <p:cNvSpPr/>
          <p:nvPr/>
        </p:nvSpPr>
        <p:spPr>
          <a:xfrm>
            <a:off x="1276760" y="4516728"/>
            <a:ext cx="10305640" cy="54422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690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9DE05B-1734-6E49-BD16-75F5B9D0C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7970"/>
            <a:ext cx="12192000" cy="59454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C39816-EAE9-B040-ADE3-2AABF98EE45B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B922A5-D415-8D41-8795-F751D8279712}"/>
              </a:ext>
            </a:extLst>
          </p:cNvPr>
          <p:cNvSpPr txBox="1"/>
          <p:nvPr/>
        </p:nvSpPr>
        <p:spPr>
          <a:xfrm>
            <a:off x="2595716" y="116598"/>
            <a:ext cx="9596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COMPASS measurements require 4 instruments</a:t>
            </a:r>
          </a:p>
        </p:txBody>
      </p:sp>
      <p:pic>
        <p:nvPicPr>
          <p:cNvPr id="9" name="officeArt object">
            <a:extLst>
              <a:ext uri="{FF2B5EF4-FFF2-40B4-BE49-F238E27FC236}">
                <a16:creationId xmlns:a16="http://schemas.microsoft.com/office/drawing/2014/main" id="{DA4B37BB-A67D-B24A-B2DA-7C78A771AF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418837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C39816-EAE9-B040-ADE3-2AABF98EE45B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B922A5-D415-8D41-8795-F751D8279712}"/>
              </a:ext>
            </a:extLst>
          </p:cNvPr>
          <p:cNvSpPr txBox="1"/>
          <p:nvPr/>
        </p:nvSpPr>
        <p:spPr>
          <a:xfrm>
            <a:off x="2595716" y="116598"/>
            <a:ext cx="9596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COMPASS measurements require 4 instruments</a:t>
            </a:r>
          </a:p>
        </p:txBody>
      </p:sp>
      <p:pic>
        <p:nvPicPr>
          <p:cNvPr id="9" name="officeArt object">
            <a:extLst>
              <a:ext uri="{FF2B5EF4-FFF2-40B4-BE49-F238E27FC236}">
                <a16:creationId xmlns:a16="http://schemas.microsoft.com/office/drawing/2014/main" id="{DA4B37BB-A67D-B24A-B2DA-7C78A771AF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B61C49-0F9E-5647-B5A0-0A3B87081C13}"/>
              </a:ext>
            </a:extLst>
          </p:cNvPr>
          <p:cNvSpPr txBox="1"/>
          <p:nvPr/>
        </p:nvSpPr>
        <p:spPr>
          <a:xfrm>
            <a:off x="1554293" y="740339"/>
            <a:ext cx="2860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Thermal-IR Sounder (JPL)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F89FD3-C2CA-D646-A74B-4AD79A121ED1}"/>
              </a:ext>
            </a:extLst>
          </p:cNvPr>
          <p:cNvSpPr txBox="1"/>
          <p:nvPr/>
        </p:nvSpPr>
        <p:spPr>
          <a:xfrm>
            <a:off x="7234659" y="694050"/>
            <a:ext cx="4284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Dual Mode RADAR SAR/Sounder (CSA)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B84695-3ACE-6248-9BC1-6E0B69AFFD20}"/>
              </a:ext>
            </a:extLst>
          </p:cNvPr>
          <p:cNvSpPr txBox="1"/>
          <p:nvPr/>
        </p:nvSpPr>
        <p:spPr>
          <a:xfrm>
            <a:off x="8343437" y="3930445"/>
            <a:ext cx="2577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Sub-mm Sounder (JPL)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2A6795-A588-C348-9FB6-157FA3506B3C}"/>
              </a:ext>
            </a:extLst>
          </p:cNvPr>
          <p:cNvSpPr txBox="1"/>
          <p:nvPr/>
        </p:nvSpPr>
        <p:spPr>
          <a:xfrm>
            <a:off x="1468243" y="3930445"/>
            <a:ext cx="2923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Wide-Angle Camera (APL)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1C4BA7-2326-E142-9DDF-CDA4B1F330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25" y="1292095"/>
            <a:ext cx="2904483" cy="20758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3ED445-7F7A-E14E-B2D2-AEEFA1F3D698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0438" y="1626950"/>
            <a:ext cx="3188106" cy="161350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DAE597-0D2A-3B42-AC0C-E0D1F06F98BF}"/>
              </a:ext>
            </a:extLst>
          </p:cNvPr>
          <p:cNvCxnSpPr>
            <a:cxnSpLocks/>
          </p:cNvCxnSpPr>
          <p:nvPr/>
        </p:nvCxnSpPr>
        <p:spPr>
          <a:xfrm>
            <a:off x="0" y="3930445"/>
            <a:ext cx="1219199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CC3BC0C-D771-4042-899D-0D8DB6F763E1}"/>
              </a:ext>
            </a:extLst>
          </p:cNvPr>
          <p:cNvCxnSpPr>
            <a:cxnSpLocks/>
          </p:cNvCxnSpPr>
          <p:nvPr/>
        </p:nvCxnSpPr>
        <p:spPr>
          <a:xfrm>
            <a:off x="5950974" y="701373"/>
            <a:ext cx="0" cy="61566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5B394F5-F907-314A-9748-12013C760290}"/>
              </a:ext>
            </a:extLst>
          </p:cNvPr>
          <p:cNvSpPr txBox="1"/>
          <p:nvPr/>
        </p:nvSpPr>
        <p:spPr>
          <a:xfrm>
            <a:off x="3111500" y="4370388"/>
            <a:ext cx="27139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Visible and Near-IR daily global maps at 460 m/px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Stereo for cloud Heights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Distinguishes dust and clouds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Distinguishes H</a:t>
            </a:r>
            <a:r>
              <a:rPr lang="en-US" sz="1600" baseline="-25000" dirty="0"/>
              <a:t>2</a:t>
            </a:r>
            <a:r>
              <a:rPr lang="en-US" sz="1600" dirty="0"/>
              <a:t>O and CO</a:t>
            </a:r>
            <a:r>
              <a:rPr lang="en-US" sz="1600" baseline="-25000" dirty="0"/>
              <a:t>2</a:t>
            </a:r>
            <a:r>
              <a:rPr lang="en-US" sz="1600" dirty="0"/>
              <a:t> frosts and clouds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Continues and improves a multi-Mars-year dataset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266BD36-76D3-EE40-B2BE-9D637FFDB685}"/>
                  </a:ext>
                </a:extLst>
              </p:cNvPr>
              <p:cNvSpPr txBox="1"/>
              <p:nvPr/>
            </p:nvSpPr>
            <p:spPr>
              <a:xfrm>
                <a:off x="3024578" y="1352263"/>
                <a:ext cx="2748419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Limb scanning in the thermal IR (10-45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600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Vertical distribution of temperature, water vapor, dust, CO</a:t>
                </a:r>
                <a:r>
                  <a:rPr lang="en-US" sz="1600" baseline="-25000" dirty="0"/>
                  <a:t>2</a:t>
                </a:r>
                <a:r>
                  <a:rPr lang="en-US" sz="1600" dirty="0"/>
                  <a:t> clouds/snowfall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b="1" dirty="0"/>
                  <a:t>Continues and improves a multi-Mars-year dataset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266BD36-76D3-EE40-B2BE-9D637FFDB6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4578" y="1352263"/>
                <a:ext cx="2748419" cy="2062103"/>
              </a:xfrm>
              <a:prstGeom prst="rect">
                <a:avLst/>
              </a:prstGeom>
              <a:blipFill>
                <a:blip r:embed="rId5"/>
                <a:stretch>
                  <a:fillRect l="-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95241120-4FB6-5341-9AF1-7C10E21F6CC3}"/>
              </a:ext>
            </a:extLst>
          </p:cNvPr>
          <p:cNvSpPr txBox="1"/>
          <p:nvPr/>
        </p:nvSpPr>
        <p:spPr>
          <a:xfrm>
            <a:off x="6076497" y="1211574"/>
            <a:ext cx="27484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Dual mode at L-band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SAR determines extent and depths of ground 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Geology beneath dusty regions of Mars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Unprecedented dataset for Mars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Sounder measures ice thicknesses and layers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0401FA-0E18-A34E-938D-99CDBDE5EDA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3681" y="4315707"/>
            <a:ext cx="1838268" cy="245102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C811A86-FCB1-8A45-9CFA-889513222CFB}"/>
              </a:ext>
            </a:extLst>
          </p:cNvPr>
          <p:cNvSpPr txBox="1"/>
          <p:nvPr/>
        </p:nvSpPr>
        <p:spPr>
          <a:xfrm>
            <a:off x="6189363" y="4370388"/>
            <a:ext cx="34890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Limb scanning in the microwave (450 GHz)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Vertical distribution of temperature, water vapor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Vertical profiles of windspeed - </a:t>
            </a:r>
            <a:r>
              <a:rPr lang="en-US" sz="1600" b="1" dirty="0"/>
              <a:t>Unprecedented dataset for Mars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Vertical profiles of trace compound abundance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B29B213-52F0-344C-BC83-816B3A84214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2" y="4616365"/>
            <a:ext cx="3093668" cy="174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3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B8FC77-DE82-174D-BA09-348062EB31EC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1. Thermal-IR Sounder</a:t>
            </a:r>
          </a:p>
        </p:txBody>
      </p:sp>
      <p:pic>
        <p:nvPicPr>
          <p:cNvPr id="4" name="officeArt object">
            <a:extLst>
              <a:ext uri="{FF2B5EF4-FFF2-40B4-BE49-F238E27FC236}">
                <a16:creationId xmlns:a16="http://schemas.microsoft.com/office/drawing/2014/main" id="{E3458BC7-448B-C642-B253-A5551621C4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EECA43B-A272-E24C-A4BF-303DCFE164C4}"/>
                  </a:ext>
                </a:extLst>
              </p:cNvPr>
              <p:cNvSpPr txBox="1"/>
              <p:nvPr/>
            </p:nvSpPr>
            <p:spPr>
              <a:xfrm>
                <a:off x="-1" y="945931"/>
                <a:ext cx="6261101" cy="5816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Instrument Overview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Limb and surface scanning in the thermal IR (10-45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)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Vertical distribution of temperature, water vapor, dust, CO</a:t>
                </a:r>
                <a:r>
                  <a:rPr lang="en-US" baseline="-25000" dirty="0"/>
                  <a:t>2</a:t>
                </a:r>
                <a:r>
                  <a:rPr lang="en-US" dirty="0"/>
                  <a:t> clouds/snowfall; surface temperature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Observations occur day and night during mapping orbits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Vertical resolution &lt; 1 km at limb, from surface to ~80 km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Brightness Temperature accuracy &lt; 2 K from 150-300 K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First global 3-d water vapor maps, atmospheric profiles w/ &gt;3x better resolution than previous investigations</a:t>
                </a:r>
              </a:p>
              <a:p>
                <a:endParaRPr lang="en-US" dirty="0"/>
              </a:p>
              <a:p>
                <a:r>
                  <a:rPr lang="en-US" b="1" dirty="0"/>
                  <a:t>Heritage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Provider: JPL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Instrument Lead: Dr. Armin </a:t>
                </a:r>
                <a:r>
                  <a:rPr lang="en-US" dirty="0" err="1"/>
                  <a:t>Kleinbohl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High heritage from the Mars Climate Sounder and Diviner Lunar Radiometer (both TRL 9)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Minimal modifications for large improvements in science: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Fix filter to characterize water vapor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Use smaller JPL-developed thermopile detectors for higher resolution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Continues an invaluable record of Mars climate observations (~164 million soundings) with improvements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EECA43B-A272-E24C-A4BF-303DCFE16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945931"/>
                <a:ext cx="6261101" cy="5816977"/>
              </a:xfrm>
              <a:prstGeom prst="rect">
                <a:avLst/>
              </a:prstGeom>
              <a:blipFill>
                <a:blip r:embed="rId3"/>
                <a:stretch>
                  <a:fillRect l="-609" t="-217" b="-6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A847133-7009-7943-A0EB-BA56AA52FD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7629" y="809754"/>
            <a:ext cx="4426505" cy="2918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B1406F-E066-674E-9FD3-6E987AB8F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1100" y="4753382"/>
            <a:ext cx="2743199" cy="19742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59D1D9-B1A5-9043-B9F9-7C34E5CE4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1100" y="2867994"/>
            <a:ext cx="2851002" cy="18851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EFA14D-6AB0-2E4C-9606-B2CEF76B71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1455"/>
          <a:stretch/>
        </p:blipFill>
        <p:spPr>
          <a:xfrm flipH="1">
            <a:off x="9004299" y="3792240"/>
            <a:ext cx="2919832" cy="293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96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5D8242C-F6C0-EB40-AC5C-A4EEA6EDC381}"/>
              </a:ext>
            </a:extLst>
          </p:cNvPr>
          <p:cNvSpPr txBox="1"/>
          <p:nvPr/>
        </p:nvSpPr>
        <p:spPr>
          <a:xfrm>
            <a:off x="-1" y="746234"/>
            <a:ext cx="554539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Instrument Overview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Dual UVVIS and SWIR “push-frame” cameras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150° cross-track FOV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0.46 km/pixel @nadir, 6 km/pixel @limb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UVVIS binned x2, SWIR </a:t>
            </a:r>
            <a:r>
              <a:rPr lang="en-US" dirty="0" err="1"/>
              <a:t>unbinned</a:t>
            </a:r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Baseline includes 2x cameras with stereo separation for cloud heights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Multiple bands in near-IR distinguish different 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UVVIS:	6 bands 0.34-0.75 µm</a:t>
            </a:r>
          </a:p>
          <a:p>
            <a:pPr lvl="1"/>
            <a:r>
              <a:rPr lang="en-US" dirty="0"/>
              <a:t>		2560*2160 CMOS, 6.5-µm pixels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SWIR:		6 bands 1.1-1.6 µm</a:t>
            </a:r>
          </a:p>
          <a:p>
            <a:pPr lvl="1"/>
            <a:r>
              <a:rPr lang="en-US" dirty="0"/>
              <a:t>		1280*1080 </a:t>
            </a:r>
            <a:r>
              <a:rPr lang="en-US" dirty="0" err="1"/>
              <a:t>InGaAs</a:t>
            </a:r>
            <a:r>
              <a:rPr lang="en-US" dirty="0"/>
              <a:t>, 13-µm pixels</a:t>
            </a:r>
          </a:p>
          <a:p>
            <a:endParaRPr lang="en-US" b="1" dirty="0"/>
          </a:p>
          <a:p>
            <a:r>
              <a:rPr lang="en-US" b="1" dirty="0"/>
              <a:t>Heritage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Provider: APL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Instrument Lead: Prof. Wendy Calvin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Optics based on MARCI and MAGIE with UV camera replaced by SWIR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Detector based on National Security Space payload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Matured using internal APL funds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TRL 7, except for </a:t>
            </a:r>
            <a:r>
              <a:rPr lang="en-US" dirty="0" err="1"/>
              <a:t>InGaAs</a:t>
            </a:r>
            <a:r>
              <a:rPr lang="en-US" dirty="0"/>
              <a:t> area array (TRL 5)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7D2D74-E152-EA44-8482-BECB1504B10A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2. Wide-Angle Imager</a:t>
            </a:r>
          </a:p>
        </p:txBody>
      </p:sp>
      <p:pic>
        <p:nvPicPr>
          <p:cNvPr id="10" name="officeArt object">
            <a:extLst>
              <a:ext uri="{FF2B5EF4-FFF2-40B4-BE49-F238E27FC236}">
                <a16:creationId xmlns:a16="http://schemas.microsoft.com/office/drawing/2014/main" id="{EF494F91-4D55-0E45-9CE5-44A3F3E238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6718495-DA89-154A-A826-92A4F8438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08535" y="4488221"/>
            <a:ext cx="2276133" cy="204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741B27D-A247-4047-8C18-536C1553C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90342" y="6555657"/>
            <a:ext cx="4114800" cy="36512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APL Proprietary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C444570-40AE-AC40-9950-4F02C18EB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0203" y="4488222"/>
            <a:ext cx="3143977" cy="20453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AB40F3-2F2B-0A4D-A836-D657EB6A2B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22"/>
          <a:stretch/>
        </p:blipFill>
        <p:spPr>
          <a:xfrm>
            <a:off x="9202994" y="2309923"/>
            <a:ext cx="2992490" cy="191393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538B324-1D0C-404B-A623-0216FB667A7F}"/>
              </a:ext>
            </a:extLst>
          </p:cNvPr>
          <p:cNvGrpSpPr/>
          <p:nvPr/>
        </p:nvGrpSpPr>
        <p:grpSpPr>
          <a:xfrm>
            <a:off x="7114635" y="788621"/>
            <a:ext cx="4999726" cy="1461834"/>
            <a:chOff x="920754" y="4123666"/>
            <a:chExt cx="3863370" cy="1129583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2089DEFC-92F5-6B43-8F5D-F9315A82E4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865431" y="4126070"/>
              <a:ext cx="1918693" cy="1127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639BB7BF-A6CD-2D4B-B35E-1059B6DD45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20754" y="4123666"/>
              <a:ext cx="1897314" cy="1129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3B836B4-6CD1-C14F-BA64-5E6B68447267}"/>
                </a:ext>
              </a:extLst>
            </p:cNvPr>
            <p:cNvSpPr/>
            <p:nvPr/>
          </p:nvSpPr>
          <p:spPr>
            <a:xfrm>
              <a:off x="3191653" y="4824104"/>
              <a:ext cx="91440" cy="91440"/>
            </a:xfrm>
            <a:prstGeom prst="ellipse">
              <a:avLst/>
            </a:prstGeom>
            <a:solidFill>
              <a:srgbClr val="00B0F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AB3C06B-2C59-2040-898E-704AC96202BA}"/>
                </a:ext>
              </a:extLst>
            </p:cNvPr>
            <p:cNvSpPr/>
            <p:nvPr/>
          </p:nvSpPr>
          <p:spPr>
            <a:xfrm>
              <a:off x="3590629" y="4873764"/>
              <a:ext cx="91440" cy="91440"/>
            </a:xfrm>
            <a:prstGeom prst="ellipse">
              <a:avLst/>
            </a:prstGeom>
            <a:solidFill>
              <a:schemeClr val="accent6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228D80A-51AF-E240-9F07-8CCE2BC3A186}"/>
                </a:ext>
              </a:extLst>
            </p:cNvPr>
            <p:cNvSpPr/>
            <p:nvPr/>
          </p:nvSpPr>
          <p:spPr>
            <a:xfrm>
              <a:off x="3344053" y="4586092"/>
              <a:ext cx="91440" cy="9144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14CF183-075F-BB40-9AB0-FDE653867E22}"/>
                </a:ext>
              </a:extLst>
            </p:cNvPr>
            <p:cNvSpPr/>
            <p:nvPr/>
          </p:nvSpPr>
          <p:spPr>
            <a:xfrm>
              <a:off x="3270425" y="4358354"/>
              <a:ext cx="91440" cy="91440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>
              <a:normAutofit fontScale="25000" lnSpcReduction="20000"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243E3A-49E4-894D-BDE2-37F7961F3975}"/>
                </a:ext>
              </a:extLst>
            </p:cNvPr>
            <p:cNvSpPr txBox="1"/>
            <p:nvPr/>
          </p:nvSpPr>
          <p:spPr>
            <a:xfrm>
              <a:off x="2238286" y="4964109"/>
              <a:ext cx="396621" cy="19025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b="1">
                  <a:solidFill>
                    <a:schemeClr val="bg1"/>
                  </a:solidFill>
                </a:rPr>
                <a:t>UVVIS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A9E4715-BF2D-5641-BCD2-CA240A9A9DB1}"/>
                </a:ext>
              </a:extLst>
            </p:cNvPr>
            <p:cNvSpPr txBox="1"/>
            <p:nvPr/>
          </p:nvSpPr>
          <p:spPr>
            <a:xfrm>
              <a:off x="4208854" y="4978286"/>
              <a:ext cx="361939" cy="19025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SWIR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6FD8EC7-A6B8-054A-8356-E5BED46B59F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394" y="2386852"/>
            <a:ext cx="3635929" cy="204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80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5D8242C-F6C0-EB40-AC5C-A4EEA6EDC381}"/>
              </a:ext>
            </a:extLst>
          </p:cNvPr>
          <p:cNvSpPr txBox="1"/>
          <p:nvPr/>
        </p:nvSpPr>
        <p:spPr>
          <a:xfrm>
            <a:off x="0" y="1100391"/>
            <a:ext cx="741106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Instrument Overview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Scans atmospheric limb, 0-150km altitude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Two instruments with separate antennae (23-50cm) for full </a:t>
            </a:r>
          </a:p>
          <a:p>
            <a:pPr defTabSz="457200"/>
            <a:r>
              <a:rPr lang="en-US" dirty="0"/>
              <a:t>	horizontal wind reconstruction (</a:t>
            </a:r>
            <a:r>
              <a:rPr lang="en-US" dirty="0" err="1"/>
              <a:t>descopable</a:t>
            </a:r>
            <a:r>
              <a:rPr lang="en-US" dirty="0"/>
              <a:t> to one instrument)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Observation band near 450GHz (optimizes near-surface results), bandwidth 27 GHz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Observations occur day and night during mapping orbits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Windspeed, Temperature and water vapor profiles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Trace species detection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Heritage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Provider: JPL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Instrument Lead: Dr. Leslie Tamppari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450 GHz receiver has strong heritage from MLS/Miro/Herschel etc.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Most components TRL 6, some TRL 5 with plans to make TRL 6 within months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Antenna, calibration load, and mechanisms have similar heritage (TRL 6)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Lower frequency components all high TRL commercial parts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ASIC digital spectrometers are new and enabling (Currently TRL 5, airborne demonstrators planned for Summer/Fall 2018 will raise to TRL 6)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028C14-00EE-4E4A-93FC-917FC721EFE1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3. Sub-mm Sounder</a:t>
            </a:r>
          </a:p>
        </p:txBody>
      </p:sp>
      <p:pic>
        <p:nvPicPr>
          <p:cNvPr id="11" name="officeArt object">
            <a:extLst>
              <a:ext uri="{FF2B5EF4-FFF2-40B4-BE49-F238E27FC236}">
                <a16:creationId xmlns:a16="http://schemas.microsoft.com/office/drawing/2014/main" id="{19B92D45-A353-AA41-AE62-EAE0AD3694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CBC6555-2844-DE45-A52D-6FBA75AF784A}"/>
              </a:ext>
            </a:extLst>
          </p:cNvPr>
          <p:cNvGrpSpPr/>
          <p:nvPr/>
        </p:nvGrpSpPr>
        <p:grpSpPr>
          <a:xfrm>
            <a:off x="8450825" y="4358148"/>
            <a:ext cx="3008672" cy="2499852"/>
            <a:chOff x="1142914" y="812765"/>
            <a:chExt cx="5296997" cy="56604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777659A-1AC4-3A49-8763-C880089BC0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721" r="4029"/>
            <a:stretch/>
          </p:blipFill>
          <p:spPr>
            <a:xfrm>
              <a:off x="1142914" y="812765"/>
              <a:ext cx="5296997" cy="56604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7460D5E-ACCF-5841-A1ED-70B68078ACC8}"/>
                </a:ext>
              </a:extLst>
            </p:cNvPr>
            <p:cNvSpPr txBox="1"/>
            <p:nvPr/>
          </p:nvSpPr>
          <p:spPr>
            <a:xfrm>
              <a:off x="1442819" y="1347533"/>
              <a:ext cx="945932" cy="471025"/>
            </a:xfrm>
            <a:prstGeom prst="rect">
              <a:avLst/>
            </a:prstGeom>
            <a:solidFill>
              <a:srgbClr val="C4C8D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500 mm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9D67D99-C59D-BD4B-8A71-8785A9519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045" y="802460"/>
            <a:ext cx="3045182" cy="3437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396829-EE60-554E-B3E6-A95A20AF37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6671" y="802460"/>
            <a:ext cx="2325329" cy="341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74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B8FC77-DE82-174D-BA09-348062EB31EC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4. Dual-Mode RADAR</a:t>
            </a:r>
          </a:p>
        </p:txBody>
      </p:sp>
      <p:pic>
        <p:nvPicPr>
          <p:cNvPr id="4" name="officeArt object">
            <a:extLst>
              <a:ext uri="{FF2B5EF4-FFF2-40B4-BE49-F238E27FC236}">
                <a16:creationId xmlns:a16="http://schemas.microsoft.com/office/drawing/2014/main" id="{E3458BC7-448B-C642-B253-A5551621C4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9D340F-A9EE-3244-8FFC-152479DAF8E5}"/>
              </a:ext>
            </a:extLst>
          </p:cNvPr>
          <p:cNvSpPr txBox="1"/>
          <p:nvPr/>
        </p:nvSpPr>
        <p:spPr>
          <a:xfrm>
            <a:off x="0" y="746234"/>
            <a:ext cx="66580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1GHz (L-band) SAR/Sounder dual-mode RADAR reveals: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Fine-scale climatically-driven layering within polar and non-polar ice deposits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Depth to mid-latitude ice and its thickness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Geology beneath dusty regions of Mars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SAR has never flown to Mars and would yield an exciting new dataset of broad significance.  Our proposed sounder would be an order of magnitude improvement upon SHARAD.</a:t>
            </a:r>
          </a:p>
          <a:p>
            <a:endParaRPr lang="en-US" sz="2000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849B7F-DDA2-3C42-B616-2CD6B1570EE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0117" y="746234"/>
            <a:ext cx="5141882" cy="26239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0C4079-3306-DA46-99D1-AAD3005D7BD3}"/>
              </a:ext>
            </a:extLst>
          </p:cNvPr>
          <p:cNvSpPr txBox="1"/>
          <p:nvPr/>
        </p:nvSpPr>
        <p:spPr>
          <a:xfrm>
            <a:off x="7651224" y="3370217"/>
            <a:ext cx="393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Pailou</a:t>
            </a:r>
            <a:r>
              <a:rPr lang="en-US" dirty="0"/>
              <a:t> et al. 2006 (visible vs L-band SAR)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9B269F-4DB7-074C-98ED-0715577EAF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9162" y="3754072"/>
            <a:ext cx="4723792" cy="26094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686AAC-E30F-9C47-B5DA-003B9EE9A050}"/>
              </a:ext>
            </a:extLst>
          </p:cNvPr>
          <p:cNvSpPr txBox="1"/>
          <p:nvPr/>
        </p:nvSpPr>
        <p:spPr>
          <a:xfrm>
            <a:off x="6812129" y="6365453"/>
            <a:ext cx="5379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Smith et al. 2016 (SHARAD layering at 15m wavelength)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2E8D98-CED5-7448-94E2-889DB7A1132D}"/>
              </a:ext>
            </a:extLst>
          </p:cNvPr>
          <p:cNvSpPr txBox="1"/>
          <p:nvPr/>
        </p:nvSpPr>
        <p:spPr>
          <a:xfrm>
            <a:off x="-1" y="3554883"/>
            <a:ext cx="6245943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900" dirty="0"/>
          </a:p>
          <a:p>
            <a:r>
              <a:rPr lang="en-US" sz="1900" b="1" dirty="0"/>
              <a:t>Sounding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Vertical resolution in free space ~1m or ~0.5m in 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Along-track resolution is flexible – data rate on the order of 1Mb/sec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900" dirty="0"/>
          </a:p>
          <a:p>
            <a:r>
              <a:rPr lang="en-US" sz="1900" b="1" dirty="0"/>
              <a:t>SAR Mode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Multiple polarizations available – standard mode is to broadcast circular and receive horizontal and vertical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A single polarization at 100m per pixel occupies only a few Mb/s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88142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71E969-83C6-A646-8C51-9FC752354313}"/>
              </a:ext>
            </a:extLst>
          </p:cNvPr>
          <p:cNvSpPr txBox="1"/>
          <p:nvPr/>
        </p:nvSpPr>
        <p:spPr>
          <a:xfrm>
            <a:off x="1" y="30778"/>
            <a:ext cx="121920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/>
              <a:t>Terrestrial-Planet Climate Change: A Well-Studied and Pressing Scientific Issue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9F037-3526-124F-9CF7-7300D7F14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442" y="570520"/>
            <a:ext cx="4675139" cy="26297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7F87C2-728D-F346-B1B2-B219B9441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795"/>
            <a:ext cx="4612409" cy="2655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742276-AB14-5443-A611-5355FA9C06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141" y="557795"/>
            <a:ext cx="3959098" cy="2629766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021BF645-43C3-A549-A6C3-2FFD5DC26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3781636"/>
            <a:ext cx="3616132" cy="3045165"/>
          </a:xfrm>
          <a:prstGeom prst="rect">
            <a:avLst/>
          </a:prstGeom>
          <a:noFill/>
          <a:ln w="47625">
            <a:solidFill>
              <a:schemeClr val="bg1"/>
            </a:solidFill>
            <a:miter lim="800000"/>
            <a:headEnd type="none" w="lg" len="lg"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4092F9-100E-3440-BE66-41A9461F4E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3492" y="3761593"/>
            <a:ext cx="5568509" cy="30760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81636"/>
            <a:ext cx="2733040" cy="30763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3EBB76-B49A-F849-9042-8B4B2B20E2CF}"/>
              </a:ext>
            </a:extLst>
          </p:cNvPr>
          <p:cNvSpPr txBox="1"/>
          <p:nvPr/>
        </p:nvSpPr>
        <p:spPr>
          <a:xfrm>
            <a:off x="1" y="3264400"/>
            <a:ext cx="121920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/>
              <a:t>Mars offers a unique setting where similar approaches can study its history</a:t>
            </a:r>
          </a:p>
        </p:txBody>
      </p:sp>
    </p:spTree>
    <p:extLst>
      <p:ext uri="{BB962C8B-B14F-4D97-AF65-F5344CB8AC3E}">
        <p14:creationId xmlns:p14="http://schemas.microsoft.com/office/powerpoint/2010/main" val="766609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3F2F55D-5298-FA40-BAD3-2CAD128BF0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329009"/>
              </p:ext>
            </p:extLst>
          </p:nvPr>
        </p:nvGraphicFramePr>
        <p:xfrm>
          <a:off x="198782" y="2242883"/>
          <a:ext cx="7845168" cy="3569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5391">
                  <a:extLst>
                    <a:ext uri="{9D8B030D-6E8A-4147-A177-3AD203B41FA5}">
                      <a16:colId xmlns:a16="http://schemas.microsoft.com/office/drawing/2014/main" val="1131163874"/>
                    </a:ext>
                  </a:extLst>
                </a:gridCol>
                <a:gridCol w="1789044">
                  <a:extLst>
                    <a:ext uri="{9D8B030D-6E8A-4147-A177-3AD203B41FA5}">
                      <a16:colId xmlns:a16="http://schemas.microsoft.com/office/drawing/2014/main" val="3954113571"/>
                    </a:ext>
                  </a:extLst>
                </a:gridCol>
                <a:gridCol w="1895061">
                  <a:extLst>
                    <a:ext uri="{9D8B030D-6E8A-4147-A177-3AD203B41FA5}">
                      <a16:colId xmlns:a16="http://schemas.microsoft.com/office/drawing/2014/main" val="1261051489"/>
                    </a:ext>
                  </a:extLst>
                </a:gridCol>
                <a:gridCol w="1775672">
                  <a:extLst>
                    <a:ext uri="{9D8B030D-6E8A-4147-A177-3AD203B41FA5}">
                      <a16:colId xmlns:a16="http://schemas.microsoft.com/office/drawing/2014/main" val="1962153837"/>
                    </a:ext>
                  </a:extLst>
                </a:gridCol>
              </a:tblGrid>
              <a:tr h="40561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Sounder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Low-res SAR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High-res SAR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9993249"/>
                  </a:ext>
                </a:extLst>
              </a:tr>
              <a:tr h="405615">
                <a:tc>
                  <a:txBody>
                    <a:bodyPr/>
                    <a:lstStyle/>
                    <a:p>
                      <a:r>
                        <a:rPr lang="en-US" sz="1800" dirty="0"/>
                        <a:t>Power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365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&lt; 544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1061 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631772"/>
                  </a:ext>
                </a:extLst>
              </a:tr>
              <a:tr h="405615">
                <a:tc>
                  <a:txBody>
                    <a:bodyPr/>
                    <a:lstStyle/>
                    <a:p>
                      <a:r>
                        <a:rPr lang="en-US" sz="1800" dirty="0"/>
                        <a:t>Data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1.5 Mbps*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 Mbps*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400 </a:t>
                      </a:r>
                      <a:r>
                        <a:rPr lang="en-US" sz="1800" dirty="0" err="1"/>
                        <a:t>Mbps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7146482"/>
                  </a:ext>
                </a:extLst>
              </a:tr>
              <a:tr h="405615">
                <a:tc>
                  <a:txBody>
                    <a:bodyPr/>
                    <a:lstStyle/>
                    <a:p>
                      <a:r>
                        <a:rPr lang="en-US" sz="1800" dirty="0"/>
                        <a:t>Swath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24-35 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23-30 km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348749"/>
                  </a:ext>
                </a:extLst>
              </a:tr>
              <a:tr h="405615">
                <a:tc>
                  <a:txBody>
                    <a:bodyPr/>
                    <a:lstStyle/>
                    <a:p>
                      <a:r>
                        <a:rPr lang="en-US" sz="1800" dirty="0"/>
                        <a:t>Vertical extent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100m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3991101"/>
                  </a:ext>
                </a:extLst>
              </a:tr>
              <a:tr h="405615">
                <a:tc>
                  <a:txBody>
                    <a:bodyPr/>
                    <a:lstStyle/>
                    <a:p>
                      <a:r>
                        <a:rPr lang="en-US" sz="1800" dirty="0"/>
                        <a:t>Resolution Along Track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30-40m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60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~3m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46778"/>
                  </a:ext>
                </a:extLst>
              </a:tr>
              <a:tr h="405615">
                <a:tc>
                  <a:txBody>
                    <a:bodyPr/>
                    <a:lstStyle/>
                    <a:p>
                      <a:r>
                        <a:rPr lang="en-US" sz="1800" dirty="0"/>
                        <a:t>Resolution Cross Track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1.3-1.6km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60m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2-3m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0108">
                <a:tc>
                  <a:txBody>
                    <a:bodyPr/>
                    <a:lstStyle/>
                    <a:p>
                      <a:pPr fontAlgn="ctr"/>
                      <a:r>
                        <a:rPr lang="en-US" sz="1800" dirty="0"/>
                        <a:t>Vertical Resolution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1m free-space</a:t>
                      </a:r>
                    </a:p>
                    <a:p>
                      <a:pPr algn="ctr"/>
                      <a:r>
                        <a:rPr lang="en-US" sz="1800" dirty="0"/>
                        <a:t>0.5m in 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153857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DA4E47C-C958-C24F-BE5A-6579FB096C0E}"/>
              </a:ext>
            </a:extLst>
          </p:cNvPr>
          <p:cNvSpPr txBox="1"/>
          <p:nvPr/>
        </p:nvSpPr>
        <p:spPr>
          <a:xfrm>
            <a:off x="377686" y="5806888"/>
            <a:ext cx="7487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Based on standard operating modes at 255-320km altitude and SAR incidence angles 30-40 degrees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80175" y="6458628"/>
            <a:ext cx="4415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* Processed on board to reduce the data rate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668F56-AB55-6542-94DD-900AAABD8A83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4. Dual-Mode RADAR</a:t>
            </a:r>
          </a:p>
        </p:txBody>
      </p:sp>
      <p:pic>
        <p:nvPicPr>
          <p:cNvPr id="10" name="officeArt object">
            <a:extLst>
              <a:ext uri="{FF2B5EF4-FFF2-40B4-BE49-F238E27FC236}">
                <a16:creationId xmlns:a16="http://schemas.microsoft.com/office/drawing/2014/main" id="{EE7DDCEB-37D7-2344-A14B-C312739033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9EAD188-5748-C74D-9B80-117F98462767}"/>
              </a:ext>
            </a:extLst>
          </p:cNvPr>
          <p:cNvSpPr/>
          <p:nvPr/>
        </p:nvSpPr>
        <p:spPr>
          <a:xfrm>
            <a:off x="1" y="816793"/>
            <a:ext cx="12191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COMPASS radar system will be contributed by the Canadian Space Agency and built by MDA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CSA is reallocating the </a:t>
            </a:r>
            <a:r>
              <a:rPr lang="en-US" sz="2000" dirty="0" err="1"/>
              <a:t>NeMO</a:t>
            </a:r>
            <a:r>
              <a:rPr lang="en-US" sz="2000" dirty="0"/>
              <a:t> funds for that RADAR system to COMPASS – a letter of intent has been provided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940 MHz (L-band), 140-150 MHz bandwidth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High-heritage from terrestrial systems e.g. </a:t>
            </a:r>
            <a:r>
              <a:rPr lang="en-US" sz="2000" dirty="0" err="1"/>
              <a:t>Radarsat</a:t>
            </a:r>
            <a:r>
              <a:rPr lang="en-US" sz="2000" dirty="0"/>
              <a:t> Constellation Mission – but smaller and at longer wavelength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B0D5A6-F424-C04F-A82E-A00F2A83C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2589" y="2040835"/>
            <a:ext cx="3203415" cy="481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47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B8FC77-DE82-174D-BA09-348062EB31EC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Orbital Implementation</a:t>
            </a:r>
          </a:p>
        </p:txBody>
      </p:sp>
      <p:pic>
        <p:nvPicPr>
          <p:cNvPr id="4" name="officeArt object">
            <a:extLst>
              <a:ext uri="{FF2B5EF4-FFF2-40B4-BE49-F238E27FC236}">
                <a16:creationId xmlns:a16="http://schemas.microsoft.com/office/drawing/2014/main" id="{E3458BC7-448B-C642-B253-A5551621C4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9D340F-A9EE-3244-8FFC-152479DAF8E5}"/>
              </a:ext>
            </a:extLst>
          </p:cNvPr>
          <p:cNvSpPr txBox="1"/>
          <p:nvPr/>
        </p:nvSpPr>
        <p:spPr>
          <a:xfrm>
            <a:off x="0" y="968303"/>
            <a:ext cx="727601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Mapping instruments (Wide-angle imagers &amp; thermal and sub-mm sounders) require a low-altitude circular orbit (~300km)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Polar coverage requires a near-polar orbital inclination (87-93 degrees)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Extension of existing datasets (wide-angle imaging and thermal sounding) require a sun-synchronous orbit, which drives an inclination choice of 93 degrees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And an ascending node fixed at ~3pm local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Other benefits of sun synchronous orbit include stable observation and thermal conditions e.g. eclipse-durations are constant throughout the mission </a:t>
            </a:r>
            <a:r>
              <a:rPr lang="en-US" sz="2400" dirty="0" err="1"/>
              <a:t>etc</a:t>
            </a:r>
            <a:r>
              <a:rPr lang="en-US" sz="2400" dirty="0"/>
              <a:t>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62ECB8-C473-3F4D-9522-63B444C5D0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9423" y="1587062"/>
            <a:ext cx="4402577" cy="455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91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1E015A-FC24-634B-9DE8-D7E416578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475" y="765525"/>
            <a:ext cx="4427341" cy="28924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B8FC77-DE82-174D-BA09-348062EB31EC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ConOPS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4" name="officeArt object">
            <a:extLst>
              <a:ext uri="{FF2B5EF4-FFF2-40B4-BE49-F238E27FC236}">
                <a16:creationId xmlns:a16="http://schemas.microsoft.com/office/drawing/2014/main" id="{E3458BC7-448B-C642-B253-A5551621C4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9D340F-A9EE-3244-8FFC-152479DAF8E5}"/>
              </a:ext>
            </a:extLst>
          </p:cNvPr>
          <p:cNvSpPr txBox="1"/>
          <p:nvPr/>
        </p:nvSpPr>
        <p:spPr>
          <a:xfrm>
            <a:off x="132736" y="892563"/>
            <a:ext cx="95883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Communications and RADAR instrument share the antenna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6m </a:t>
            </a:r>
            <a:r>
              <a:rPr lang="en-US" sz="2000" dirty="0" err="1"/>
              <a:t>Astromesh</a:t>
            </a:r>
            <a:r>
              <a:rPr lang="en-US" sz="2000" dirty="0"/>
              <a:t> provided by Northrop Grumman Corporation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Deployed after aerobraking – orientation </a:t>
            </a:r>
            <a:r>
              <a:rPr lang="en-US" sz="2000" dirty="0" err="1"/>
              <a:t>w.r.t</a:t>
            </a:r>
            <a:r>
              <a:rPr lang="en-US" sz="2000" dirty="0"/>
              <a:t>. s/c fixed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Alternate orbits for mapping/SAR and sounding/communications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Relative number of each subject to a science trade and may vary with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Articulated solar arrays provide continuous power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90F20D-A225-F142-A429-8C411127D6F3}"/>
              </a:ext>
            </a:extLst>
          </p:cNvPr>
          <p:cNvSpPr txBox="1"/>
          <p:nvPr/>
        </p:nvSpPr>
        <p:spPr>
          <a:xfrm>
            <a:off x="132736" y="3657953"/>
            <a:ext cx="575187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Mapping Orbits - Deck points nadir</a:t>
            </a:r>
          </a:p>
          <a:p>
            <a:r>
              <a:rPr lang="en-US" sz="2000" dirty="0"/>
              <a:t>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SAR in low-res mapping mode (day and night)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Global coverage at 60m resolution obtainable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Isolated high-res SAR observations (day and night)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IR and sub-mm profilers (day and night)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Imager (dayside only)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Contiguous maps from latitudes 40-90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~75% coverage at the equator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No </a:t>
            </a:r>
            <a:r>
              <a:rPr lang="en-US" sz="2000" dirty="0" err="1"/>
              <a:t>comm.s</a:t>
            </a:r>
            <a:r>
              <a:rPr lang="en-US" sz="2000" dirty="0"/>
              <a:t> and no spacecraft tracking	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654B1B-DF9F-4748-B58B-4C1092361CA5}"/>
              </a:ext>
            </a:extLst>
          </p:cNvPr>
          <p:cNvSpPr txBox="1"/>
          <p:nvPr/>
        </p:nvSpPr>
        <p:spPr>
          <a:xfrm>
            <a:off x="6084605" y="3708871"/>
            <a:ext cx="60732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Targeted Orbits -	Dish points nadir (RADAR sounding)</a:t>
            </a:r>
          </a:p>
          <a:p>
            <a:r>
              <a:rPr lang="en-US" sz="2000" b="1" dirty="0"/>
              <a:t>		Dish points to Earth (communications)</a:t>
            </a:r>
          </a:p>
          <a:p>
            <a:r>
              <a:rPr lang="en-US" sz="2000" dirty="0"/>
              <a:t>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Sounding on night-side with </a:t>
            </a:r>
            <a:r>
              <a:rPr lang="en-US" sz="2000" dirty="0" err="1"/>
              <a:t>comm.s</a:t>
            </a:r>
            <a:r>
              <a:rPr lang="en-US" sz="2000" dirty="0"/>
              <a:t> on the dayside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500sec (25 degrees of latitude) each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&gt;4000 sounding opportunities in primary mission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S/c reorientation required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73C2DB-923C-E448-BEFE-33CE4FC9EB39}"/>
              </a:ext>
            </a:extLst>
          </p:cNvPr>
          <p:cNvCxnSpPr>
            <a:cxnSpLocks/>
          </p:cNvCxnSpPr>
          <p:nvPr/>
        </p:nvCxnSpPr>
        <p:spPr>
          <a:xfrm>
            <a:off x="5969859" y="3657953"/>
            <a:ext cx="0" cy="31152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157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SP_001378_2640_COLOR_dark_lenses_browse">
            <a:extLst>
              <a:ext uri="{FF2B5EF4-FFF2-40B4-BE49-F238E27FC236}">
                <a16:creationId xmlns:a16="http://schemas.microsoft.com/office/drawing/2014/main" id="{109AF388-B1E0-FB4F-880A-FDD73FA97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92139" y="1459329"/>
            <a:ext cx="2199861" cy="539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6624A4-9893-9447-A6C1-AF75560CF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" y="1453337"/>
            <a:ext cx="5650109" cy="21889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0306D7-2B44-C342-95D6-17BB6DDF020F}"/>
              </a:ext>
            </a:extLst>
          </p:cNvPr>
          <p:cNvSpPr txBox="1"/>
          <p:nvPr/>
        </p:nvSpPr>
        <p:spPr>
          <a:xfrm>
            <a:off x="1" y="-9367"/>
            <a:ext cx="56501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Mars is a (much simpler) terrestrial planet on our doorstep continuously undergoing climate change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176D3E-4E6E-834D-B7FB-D4985DEE78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435" y="4005463"/>
            <a:ext cx="3438330" cy="2807970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BD5C62EC-4419-D048-B865-6E5649D29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5" y="4005463"/>
            <a:ext cx="2818400" cy="280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99CE70-6CB8-904A-B1C2-328D0671E989}"/>
              </a:ext>
            </a:extLst>
          </p:cNvPr>
          <p:cNvSpPr txBox="1"/>
          <p:nvPr/>
        </p:nvSpPr>
        <p:spPr>
          <a:xfrm>
            <a:off x="6584385" y="0"/>
            <a:ext cx="53671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Layered icy deposits at the poles and mid-latitudes record these variations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6889F67-03B4-D849-9A79-3D10684B6D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6453" y="1459329"/>
            <a:ext cx="3358919" cy="174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site3_10625_2360_200pc_50meters_across.jpg">
            <a:extLst>
              <a:ext uri="{FF2B5EF4-FFF2-40B4-BE49-F238E27FC236}">
                <a16:creationId xmlns:a16="http://schemas.microsoft.com/office/drawing/2014/main" id="{841641E4-5702-D148-ADEF-3A538A467A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6453" y="3282293"/>
            <a:ext cx="3372679" cy="337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99E13DC-EF90-BF43-AE30-DF82B8DDB549}"/>
              </a:ext>
            </a:extLst>
          </p:cNvPr>
          <p:cNvCxnSpPr/>
          <p:nvPr/>
        </p:nvCxnSpPr>
        <p:spPr>
          <a:xfrm>
            <a:off x="967409" y="3803374"/>
            <a:ext cx="4572000" cy="0"/>
          </a:xfrm>
          <a:prstGeom prst="straightConnector1">
            <a:avLst/>
          </a:prstGeom>
          <a:ln w="28575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FA1E07C-39E0-754F-B81E-163BF55E5E71}"/>
              </a:ext>
            </a:extLst>
          </p:cNvPr>
          <p:cNvSpPr txBox="1"/>
          <p:nvPr/>
        </p:nvSpPr>
        <p:spPr>
          <a:xfrm flipH="1">
            <a:off x="2787418" y="3642241"/>
            <a:ext cx="7470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1 Myr</a:t>
            </a:r>
          </a:p>
        </p:txBody>
      </p:sp>
    </p:spTree>
    <p:extLst>
      <p:ext uri="{BB962C8B-B14F-4D97-AF65-F5344CB8AC3E}">
        <p14:creationId xmlns:p14="http://schemas.microsoft.com/office/powerpoint/2010/main" val="3119537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fficeArt object">
            <a:extLst>
              <a:ext uri="{FF2B5EF4-FFF2-40B4-BE49-F238E27FC236}">
                <a16:creationId xmlns:a16="http://schemas.microsoft.com/office/drawing/2014/main" id="{866D97D6-7DC2-CE46-BECD-770F14987E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415"/>
            <a:ext cx="3740046" cy="275874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D7D1C3-9C25-7841-B070-67B72303F4D8}"/>
              </a:ext>
            </a:extLst>
          </p:cNvPr>
          <p:cNvSpPr/>
          <p:nvPr/>
        </p:nvSpPr>
        <p:spPr>
          <a:xfrm>
            <a:off x="899762" y="2899819"/>
            <a:ext cx="10340325" cy="1323439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Link the current climate of Mars to its long-term climate record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5837C0-6E89-9D43-B620-BA45E5538788}"/>
              </a:ext>
            </a:extLst>
          </p:cNvPr>
          <p:cNvSpPr txBox="1"/>
          <p:nvPr/>
        </p:nvSpPr>
        <p:spPr>
          <a:xfrm>
            <a:off x="4380034" y="614750"/>
            <a:ext cx="71599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The goal of the COMPASS mission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8226C6-DE3D-BB4A-9B3E-9E4C48AFC671}"/>
              </a:ext>
            </a:extLst>
          </p:cNvPr>
          <p:cNvSpPr/>
          <p:nvPr/>
        </p:nvSpPr>
        <p:spPr>
          <a:xfrm>
            <a:off x="2116406" y="4756233"/>
            <a:ext cx="99550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 2017 Keck Institute for Space Studies study on Mars polar exploration brought together &gt;30 experts to determine required measurements and mission concepts to accomplish this goal.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COMPASS mission concept is a direct product of that meeting and represents the best way to address questions related to Mars’ climate and its history.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69E780-370F-E040-A780-CE1DDA05AF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995547"/>
            <a:ext cx="2116406" cy="115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66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2B3F9-C276-C343-BAB2-B57E8AD24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2091071"/>
            <a:ext cx="6202018" cy="2374603"/>
          </a:xfrm>
        </p:spPr>
        <p:txBody>
          <a:bodyPr>
            <a:normAutofit fontScale="92500"/>
          </a:bodyPr>
          <a:lstStyle/>
          <a:p>
            <a:r>
              <a:rPr lang="en-US" sz="2000" dirty="0"/>
              <a:t>Polar Layered Deposits</a:t>
            </a:r>
          </a:p>
          <a:p>
            <a:pPr lvl="1"/>
            <a:r>
              <a:rPr lang="en-US" sz="2000" dirty="0"/>
              <a:t>Determine properties of this ice and its climatic record</a:t>
            </a:r>
          </a:p>
          <a:p>
            <a:r>
              <a:rPr lang="en-US" sz="2000" dirty="0"/>
              <a:t>Mid-latitude Ice Sheets</a:t>
            </a:r>
          </a:p>
          <a:p>
            <a:pPr lvl="1"/>
            <a:r>
              <a:rPr lang="en-US" sz="2000" dirty="0"/>
              <a:t>Determine locations of mid-latitude ice especially those in isolated microclimates close to the equator</a:t>
            </a:r>
          </a:p>
          <a:p>
            <a:pPr lvl="1"/>
            <a:r>
              <a:rPr lang="en-US" sz="2000" dirty="0"/>
              <a:t>Determine properties of this ice and its climatic record</a:t>
            </a:r>
          </a:p>
          <a:p>
            <a:pPr lvl="1"/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015127-64B2-B44F-B2EE-F99750D9A0BC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5" name="officeArt object">
            <a:extLst>
              <a:ext uri="{FF2B5EF4-FFF2-40B4-BE49-F238E27FC236}">
                <a16:creationId xmlns:a16="http://schemas.microsoft.com/office/drawing/2014/main" id="{8B10139D-B0B9-C34C-9BF9-A9A03DFC2C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6D9A98-B163-1846-8E76-E1C9BD54FE57}"/>
              </a:ext>
            </a:extLst>
          </p:cNvPr>
          <p:cNvSpPr txBox="1"/>
          <p:nvPr/>
        </p:nvSpPr>
        <p:spPr>
          <a:xfrm>
            <a:off x="3216422" y="126895"/>
            <a:ext cx="67708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The Goal of COMPASS Has Two Main Objectives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0C623D-14B5-A74A-BBC9-A854C7CA4BAB}"/>
              </a:ext>
            </a:extLst>
          </p:cNvPr>
          <p:cNvSpPr/>
          <p:nvPr/>
        </p:nvSpPr>
        <p:spPr>
          <a:xfrm>
            <a:off x="0" y="873129"/>
            <a:ext cx="12191999" cy="52322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Link the current climate of Mars to its long-term climate record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CBAC5E-C4DB-E840-B081-A3570CB00757}"/>
              </a:ext>
            </a:extLst>
          </p:cNvPr>
          <p:cNvSpPr/>
          <p:nvPr/>
        </p:nvSpPr>
        <p:spPr>
          <a:xfrm>
            <a:off x="6577508" y="1636677"/>
            <a:ext cx="562917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/>
              <a:t>How does the current climate affect today’s icy deposits?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58C7E5-2EB5-6B46-B812-E8043233D50A}"/>
              </a:ext>
            </a:extLst>
          </p:cNvPr>
          <p:cNvSpPr/>
          <p:nvPr/>
        </p:nvSpPr>
        <p:spPr>
          <a:xfrm>
            <a:off x="0" y="1636677"/>
            <a:ext cx="5724452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/>
              <a:t>What is the climatic record within martian icy reservoirs?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0134A32-C136-1A4C-B9A1-F883794CEF97}"/>
              </a:ext>
            </a:extLst>
          </p:cNvPr>
          <p:cNvSpPr txBox="1">
            <a:spLocks/>
          </p:cNvSpPr>
          <p:nvPr/>
        </p:nvSpPr>
        <p:spPr>
          <a:xfrm>
            <a:off x="6507127" y="2091071"/>
            <a:ext cx="5684874" cy="2643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Dust and ice</a:t>
            </a:r>
          </a:p>
          <a:p>
            <a:pPr lvl="1"/>
            <a:r>
              <a:rPr lang="en-US" sz="2000" dirty="0"/>
              <a:t>3D distribution vs time</a:t>
            </a:r>
          </a:p>
          <a:p>
            <a:pPr lvl="1"/>
            <a:r>
              <a:rPr lang="en-US" sz="2000" dirty="0"/>
              <a:t>Fluxes into and out of ice-bearing surfaces</a:t>
            </a:r>
          </a:p>
          <a:p>
            <a:pPr lvl="1"/>
            <a:r>
              <a:rPr lang="en-US" sz="2000" dirty="0"/>
              <a:t>Transport from one reservoir to another</a:t>
            </a:r>
          </a:p>
          <a:p>
            <a:r>
              <a:rPr lang="en-US" sz="2000" dirty="0"/>
              <a:t>Energy</a:t>
            </a:r>
          </a:p>
          <a:p>
            <a:pPr lvl="1"/>
            <a:r>
              <a:rPr lang="en-US" sz="2000" dirty="0"/>
              <a:t> Fluxes into and out of ice-bearing surfaces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11" name="Picture 5" descr="PSP_001334_2645_color_very_cropped">
            <a:extLst>
              <a:ext uri="{FF2B5EF4-FFF2-40B4-BE49-F238E27FC236}">
                <a16:creationId xmlns:a16="http://schemas.microsoft.com/office/drawing/2014/main" id="{CE4B8D5C-51B4-CA40-9175-62DB9100E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4882" y="4114341"/>
            <a:ext cx="3658421" cy="274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5909EF-0E0D-DB40-B0C0-D68DB7209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7228" y="4186236"/>
            <a:ext cx="4309730" cy="267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99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469F753-567C-0D4D-8338-3508C3A352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104" y="3745369"/>
            <a:ext cx="5653966" cy="12347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AC27BB-E6FD-374B-825F-6498DCA2AAF9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5" name="officeArt object">
            <a:extLst>
              <a:ext uri="{FF2B5EF4-FFF2-40B4-BE49-F238E27FC236}">
                <a16:creationId xmlns:a16="http://schemas.microsoft.com/office/drawing/2014/main" id="{8CF937C8-CBA0-2744-A362-2D6759F93E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AF8625-C684-C24D-8C23-57CDAD05AE82}"/>
              </a:ext>
            </a:extLst>
          </p:cNvPr>
          <p:cNvSpPr txBox="1"/>
          <p:nvPr/>
        </p:nvSpPr>
        <p:spPr>
          <a:xfrm>
            <a:off x="2507585" y="126895"/>
            <a:ext cx="77546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Today’s data are insufficient to resolve these questions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D9A66A-0A21-FD4F-8684-76A40D9BB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20677"/>
            <a:ext cx="3587690" cy="17632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423A28-E77F-1C45-B703-D2C54DFC8384}"/>
              </a:ext>
            </a:extLst>
          </p:cNvPr>
          <p:cNvSpPr txBox="1"/>
          <p:nvPr/>
        </p:nvSpPr>
        <p:spPr>
          <a:xfrm>
            <a:off x="6443530" y="4299695"/>
            <a:ext cx="57484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MRO has shown that mid-latitude ice is extensive and forms dust-free sheets that are decameters thick and layered with climatic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SHARAD can barely detect the thickest of these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HiRISE relies on random impacts and sparse exposures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Ice confirmed as far south as 38N, but likely much more extensive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Ice in the tropics likely and is vital for climate study and human exploration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145C2D-3C66-604A-9787-5B4C5D33D06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398" y="1320676"/>
            <a:ext cx="3466840" cy="1763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856228-64E9-3E4F-994C-27F3DEEFD5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45368"/>
            <a:ext cx="1354805" cy="1366270"/>
          </a:xfrm>
          <a:prstGeom prst="rect">
            <a:avLst/>
          </a:prstGeom>
        </p:spPr>
      </p:pic>
      <p:pic>
        <p:nvPicPr>
          <p:cNvPr id="14" name="Picture 9" descr="FPB_949601000_1_05_std7_focpow_001.png">
            <a:extLst>
              <a:ext uri="{FF2B5EF4-FFF2-40B4-BE49-F238E27FC236}">
                <a16:creationId xmlns:a16="http://schemas.microsoft.com/office/drawing/2014/main" id="{DCC606FA-0399-3B49-9F74-D78DD2576A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158" y="5145564"/>
            <a:ext cx="4049118" cy="171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site3_10625_2360_200pc_50meters_across.jpg">
            <a:extLst>
              <a:ext uri="{FF2B5EF4-FFF2-40B4-BE49-F238E27FC236}">
                <a16:creationId xmlns:a16="http://schemas.microsoft.com/office/drawing/2014/main" id="{FF00A3AB-E75A-4240-AC0A-3516B3D9929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549" y="5131750"/>
            <a:ext cx="1726250" cy="17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47D700-90E0-6C4E-B96D-846D9608F8B7}"/>
              </a:ext>
            </a:extLst>
          </p:cNvPr>
          <p:cNvSpPr txBox="1"/>
          <p:nvPr/>
        </p:nvSpPr>
        <p:spPr>
          <a:xfrm>
            <a:off x="7251405" y="1320676"/>
            <a:ext cx="49405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SHARAD sees polar layering, but at scales much larger than visible exposures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HiRISE views of visible exposures contaminated by dust lags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Orbital periodicities and stratigraphic structures are detected in HiRISE and SHARAD data, but  haven’t yielded climatic 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Despite intensive observation, we cannot tell if the polar deposits are gaining or losing mass!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7653F8F-A35A-2548-90C4-243364CD7D9D}"/>
              </a:ext>
            </a:extLst>
          </p:cNvPr>
          <p:cNvCxnSpPr>
            <a:cxnSpLocks/>
          </p:cNvCxnSpPr>
          <p:nvPr/>
        </p:nvCxnSpPr>
        <p:spPr>
          <a:xfrm>
            <a:off x="744279" y="4082902"/>
            <a:ext cx="1357986" cy="21679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AC455805-B3FA-C14F-92A4-164B9AF5E8FC}"/>
              </a:ext>
            </a:extLst>
          </p:cNvPr>
          <p:cNvSpPr/>
          <p:nvPr/>
        </p:nvSpPr>
        <p:spPr>
          <a:xfrm>
            <a:off x="-1" y="828368"/>
            <a:ext cx="5724452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/>
              <a:t>What is the climatic record within martian icy reservoirs?</a:t>
            </a:r>
          </a:p>
        </p:txBody>
      </p:sp>
    </p:spTree>
    <p:extLst>
      <p:ext uri="{BB962C8B-B14F-4D97-AF65-F5344CB8AC3E}">
        <p14:creationId xmlns:p14="http://schemas.microsoft.com/office/powerpoint/2010/main" val="339855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AC27BB-E6FD-374B-825F-6498DCA2AAF9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5" name="officeArt object">
            <a:extLst>
              <a:ext uri="{FF2B5EF4-FFF2-40B4-BE49-F238E27FC236}">
                <a16:creationId xmlns:a16="http://schemas.microsoft.com/office/drawing/2014/main" id="{8CF937C8-CBA0-2744-A362-2D6759F93E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AF8625-C684-C24D-8C23-57CDAD05AE82}"/>
              </a:ext>
            </a:extLst>
          </p:cNvPr>
          <p:cNvSpPr txBox="1"/>
          <p:nvPr/>
        </p:nvSpPr>
        <p:spPr>
          <a:xfrm>
            <a:off x="2507585" y="126895"/>
            <a:ext cx="77546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Today’s data are insufficient to resolve these questions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47D700-90E0-6C4E-B96D-846D9608F8B7}"/>
              </a:ext>
            </a:extLst>
          </p:cNvPr>
          <p:cNvSpPr txBox="1"/>
          <p:nvPr/>
        </p:nvSpPr>
        <p:spPr>
          <a:xfrm>
            <a:off x="-7384" y="1507302"/>
            <a:ext cx="6809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MCS on MRO has delivered information on 3D atmospheric temperatures, clouds and dust</a:t>
            </a:r>
          </a:p>
          <a:p>
            <a:pPr lvl="3"/>
            <a:r>
              <a:rPr lang="en-US" b="1" dirty="0"/>
              <a:t>	but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Water vapor was not characterized due to a critical design oversight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Near-surface water vapor concentration controls ice reservoir stabilities, but is unknown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Winds have not been measured and are vital to understand transport of volatiles between reservoirs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05BD6B-F8DD-9E44-9B63-1743493312BF}"/>
              </a:ext>
            </a:extLst>
          </p:cNvPr>
          <p:cNvSpPr txBox="1"/>
          <p:nvPr/>
        </p:nvSpPr>
        <p:spPr>
          <a:xfrm>
            <a:off x="-1" y="4266170"/>
            <a:ext cx="57000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MARCI on MRO has delivered 2D information on dust and cloud distribution as well as seasonal caps</a:t>
            </a:r>
          </a:p>
          <a:p>
            <a:pPr lvl="3"/>
            <a:r>
              <a:rPr lang="en-US" b="1" dirty="0"/>
              <a:t>	but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Cloud heights are unknown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Cloud composition (H</a:t>
            </a:r>
            <a:r>
              <a:rPr lang="en-US" baseline="-25000" dirty="0"/>
              <a:t>2</a:t>
            </a:r>
            <a:r>
              <a:rPr lang="en-US" dirty="0"/>
              <a:t>O vs CO</a:t>
            </a:r>
            <a:r>
              <a:rPr lang="en-US" baseline="-25000" dirty="0"/>
              <a:t>2</a:t>
            </a:r>
            <a:r>
              <a:rPr lang="en-US" dirty="0"/>
              <a:t>) is unknown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Seasonal H</a:t>
            </a:r>
            <a:r>
              <a:rPr lang="en-US" baseline="-25000" dirty="0"/>
              <a:t>2</a:t>
            </a:r>
            <a:r>
              <a:rPr lang="en-US" dirty="0"/>
              <a:t>O &amp; CO</a:t>
            </a:r>
            <a:r>
              <a:rPr lang="en-US" baseline="-25000" dirty="0"/>
              <a:t>2 </a:t>
            </a:r>
            <a:r>
              <a:rPr lang="en-US" dirty="0"/>
              <a:t>frosts not independently monitored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5546E01-5A40-E04F-A999-46019904DB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452" y="3908910"/>
            <a:ext cx="5292695" cy="29517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14B7AD-B323-6F4D-AE7A-92C33757AC18}"/>
              </a:ext>
            </a:extLst>
          </p:cNvPr>
          <p:cNvSpPr/>
          <p:nvPr/>
        </p:nvSpPr>
        <p:spPr>
          <a:xfrm>
            <a:off x="6562829" y="802265"/>
            <a:ext cx="562917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/>
              <a:t>How does the current climate affect today’s icy deposits?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2DC16D2-9D70-EE42-A42D-7E5139A78F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019" y="1225125"/>
            <a:ext cx="3905615" cy="279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35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0E8F1-D872-F642-86D6-BBBB68157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746233"/>
            <a:ext cx="12191999" cy="611176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/>
              <a:t>Decadal Survey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Three main goals including: “Understand the Processes and History of Climate”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i="1" dirty="0"/>
              <a:t>“Climate and atmospheric studies remain </a:t>
            </a:r>
            <a:r>
              <a:rPr lang="en-US" sz="1800" b="1" i="1" dirty="0"/>
              <a:t>a major objective of Mars exploration</a:t>
            </a:r>
            <a:r>
              <a:rPr lang="en-US" sz="1800" i="1" dirty="0"/>
              <a:t>. They are key to understanding how the planet may have been suited for life and how major parts of the surface have been shaped</a:t>
            </a:r>
            <a:r>
              <a:rPr lang="en-US" sz="1800" dirty="0"/>
              <a:t>. In addition, studying the atmosphere of Mars and the evolution of its climate at various timescales is </a:t>
            </a:r>
            <a:r>
              <a:rPr lang="en-US" sz="1800" b="1" i="1" dirty="0"/>
              <a:t>directly relevant to our understanding of the past, present, and future climate of Earth. </a:t>
            </a:r>
            <a:r>
              <a:rPr lang="en-US" sz="1800" i="1" dirty="0"/>
              <a:t>Finally, characterizing the environment of Mars is also </a:t>
            </a:r>
            <a:r>
              <a:rPr lang="en-US" sz="1800" b="1" dirty="0"/>
              <a:t>necessary for the safe implementation of future robotic and human spacecraft missions</a:t>
            </a:r>
            <a:r>
              <a:rPr lang="en-US" sz="1800" i="1" dirty="0"/>
              <a:t>.”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Two main objectives including: </a:t>
            </a:r>
            <a:r>
              <a:rPr lang="en-US" sz="1800" i="1" dirty="0"/>
              <a:t>“Characterize Mars’s atmosphere, present climate, and climate processes under both current and different orbital configurations”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/>
              <a:t>MEPAG</a:t>
            </a:r>
            <a:endParaRPr lang="en-US" sz="2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COMPASS satisfies objectives in the Atmospheres Goal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i="1" dirty="0"/>
              <a:t>A. Characterize the state of the present climate of Mars' atmosphere and surrounding plasma environment, and the underlying processes, under the current orbital configuration.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i="1" dirty="0"/>
              <a:t>B. Characterize the history of Mars’ climate in the recent past, and the underlying processes, under different orbital configurations.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COMPASS satisfies objectives in the Geology Goal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i="1" dirty="0"/>
              <a:t>A. Document the geologic record preserved in the crust and interpret the processes that have created that record.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COMPASS satisfies objectives in the Human Exploration Goal related to atmospheric characterization and resource localization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/>
              <a:t>Momentum in the polar science community has led to many new MEPAG investigations that overlap those of COMPASS directly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BEBFC6-4E98-7E4A-A189-308080D9F262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5" name="officeArt object">
            <a:extLst>
              <a:ext uri="{FF2B5EF4-FFF2-40B4-BE49-F238E27FC236}">
                <a16:creationId xmlns:a16="http://schemas.microsoft.com/office/drawing/2014/main" id="{80C91525-7A73-E44B-AA8A-3666A7A6F7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CB8C1D-6ACB-114F-B9C7-689A4761CF6D}"/>
              </a:ext>
            </a:extLst>
          </p:cNvPr>
          <p:cNvSpPr txBox="1"/>
          <p:nvPr/>
        </p:nvSpPr>
        <p:spPr>
          <a:xfrm>
            <a:off x="2400541" y="126895"/>
            <a:ext cx="786144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COMPASS is highly relevant to community science goals</a:t>
            </a:r>
          </a:p>
        </p:txBody>
      </p:sp>
    </p:spTree>
    <p:extLst>
      <p:ext uri="{BB962C8B-B14F-4D97-AF65-F5344CB8AC3E}">
        <p14:creationId xmlns:p14="http://schemas.microsoft.com/office/powerpoint/2010/main" val="179334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FADFFA-AF5C-2D4C-8C4A-2F55499EB9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567" y="1710031"/>
            <a:ext cx="10476143" cy="51479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4A05D5-EA8D-0C4B-8DE8-B54EC64939CA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6" name="officeArt object">
            <a:extLst>
              <a:ext uri="{FF2B5EF4-FFF2-40B4-BE49-F238E27FC236}">
                <a16:creationId xmlns:a16="http://schemas.microsoft.com/office/drawing/2014/main" id="{36D29CC1-5CD6-3B40-9C2B-3EE9344939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75C73A-806C-8E4F-A1B0-642F16238ACE}"/>
              </a:ext>
            </a:extLst>
          </p:cNvPr>
          <p:cNvSpPr txBox="1"/>
          <p:nvPr/>
        </p:nvSpPr>
        <p:spPr>
          <a:xfrm>
            <a:off x="1221645" y="126895"/>
            <a:ext cx="102045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COMPASS is highly relevant as determined by new MEPAG investigations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5B7F3D-87D1-8C43-AFD0-921133EF1B7B}"/>
              </a:ext>
            </a:extLst>
          </p:cNvPr>
          <p:cNvSpPr txBox="1"/>
          <p:nvPr/>
        </p:nvSpPr>
        <p:spPr>
          <a:xfrm>
            <a:off x="446567" y="709590"/>
            <a:ext cx="9579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Satisfies 15 (</a:t>
            </a:r>
            <a:r>
              <a:rPr lang="en-US" b="1" dirty="0"/>
              <a:t>Green</a:t>
            </a:r>
            <a:r>
              <a:rPr lang="en-US" dirty="0"/>
              <a:t>) of 28 investigations in MEPAG’s atmospheric goal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Satisfies 4 sub-objectives completely (</a:t>
            </a:r>
            <a:r>
              <a:rPr lang="en-US" b="1" dirty="0"/>
              <a:t>Green</a:t>
            </a:r>
            <a:r>
              <a:rPr lang="en-US" dirty="0"/>
              <a:t>) and 2 incompletely (</a:t>
            </a:r>
            <a:r>
              <a:rPr lang="en-US" b="1" dirty="0"/>
              <a:t>Yellow</a:t>
            </a:r>
            <a:r>
              <a:rPr lang="en-US" dirty="0"/>
              <a:t>) out of 10 sub-objectives</a:t>
            </a:r>
          </a:p>
          <a:p>
            <a:r>
              <a:rPr lang="en-US" dirty="0"/>
              <a:t>	(remaining 4 sub-objectives relate to upper-atmosphere and ancient climate)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67E4BA-5384-054D-974B-50EA3D302314}"/>
              </a:ext>
            </a:extLst>
          </p:cNvPr>
          <p:cNvSpPr txBox="1"/>
          <p:nvPr/>
        </p:nvSpPr>
        <p:spPr>
          <a:xfrm>
            <a:off x="3676389" y="1565829"/>
            <a:ext cx="3674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Red text shows new MEPAG changes</a:t>
            </a:r>
          </a:p>
        </p:txBody>
      </p:sp>
    </p:spTree>
    <p:extLst>
      <p:ext uri="{BB962C8B-B14F-4D97-AF65-F5344CB8AC3E}">
        <p14:creationId xmlns:p14="http://schemas.microsoft.com/office/powerpoint/2010/main" val="4271689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9334</TotalTime>
  <Words>2176</Words>
  <Application>Microsoft Macintosh PowerPoint</Application>
  <PresentationFormat>Widescreen</PresentationFormat>
  <Paragraphs>302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Courier New</vt:lpstr>
      <vt:lpstr>Helvetica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Perceived Strengths</vt:lpstr>
      <vt:lpstr>Suggestions / Concerns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Byrne</dc:creator>
  <cp:lastModifiedBy>Shane Byrne</cp:lastModifiedBy>
  <cp:revision>182</cp:revision>
  <dcterms:created xsi:type="dcterms:W3CDTF">2018-04-30T22:10:19Z</dcterms:created>
  <dcterms:modified xsi:type="dcterms:W3CDTF">2018-08-24T21:29:46Z</dcterms:modified>
</cp:coreProperties>
</file>