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4"/>
  </p:notesMasterIdLst>
  <p:sldIdLst>
    <p:sldId id="304" r:id="rId3"/>
    <p:sldId id="307" r:id="rId4"/>
    <p:sldId id="309" r:id="rId5"/>
    <p:sldId id="310" r:id="rId6"/>
    <p:sldId id="305" r:id="rId7"/>
    <p:sldId id="315" r:id="rId8"/>
    <p:sldId id="314" r:id="rId9"/>
    <p:sldId id="316" r:id="rId10"/>
    <p:sldId id="311" r:id="rId11"/>
    <p:sldId id="312" r:id="rId12"/>
    <p:sldId id="313"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80A0C9-11D9-5544-BC93-9594B3CC0697}">
          <p14:sldIdLst>
            <p14:sldId id="304"/>
            <p14:sldId id="307"/>
            <p14:sldId id="309"/>
            <p14:sldId id="310"/>
            <p14:sldId id="305"/>
            <p14:sldId id="315"/>
            <p14:sldId id="314"/>
            <p14:sldId id="316"/>
            <p14:sldId id="311"/>
            <p14:sldId id="312"/>
            <p14:sldId id="31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360" autoAdjust="0"/>
  </p:normalViewPr>
  <p:slideViewPr>
    <p:cSldViewPr snapToGrid="0" snapToObjects="1">
      <p:cViewPr>
        <p:scale>
          <a:sx n="100" d="100"/>
          <a:sy n="100" d="100"/>
        </p:scale>
        <p:origin x="-1888" y="-39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2608"/>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28EA55-951E-1B4D-8E1E-64CA1FE29D5E}" type="datetimeFigureOut">
              <a:rPr lang="en-US" smtClean="0"/>
              <a:pPr/>
              <a:t>3/3/14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FEC71E-97CC-5546-83F6-BBDD367453DE}" type="slidenum">
              <a:rPr lang="en-US" smtClean="0"/>
              <a:pPr/>
              <a:t>‹#›</a:t>
            </a:fld>
            <a:endParaRPr lang="en-US"/>
          </a:p>
        </p:txBody>
      </p:sp>
    </p:spTree>
    <p:extLst>
      <p:ext uri="{BB962C8B-B14F-4D97-AF65-F5344CB8AC3E}">
        <p14:creationId xmlns:p14="http://schemas.microsoft.com/office/powerpoint/2010/main" val="40793202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52EEC3-9283-0240-86A4-263F1A9D0ECA}" type="datetimeFigureOut">
              <a:rPr lang="en-US" smtClean="0"/>
              <a:pPr/>
              <a:t>3/3/14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AAFD7-1312-5A41-A000-EE64B4CB5CF0}" type="slidenum">
              <a:rPr lang="en-US" smtClean="0"/>
              <a:pPr/>
              <a:t>‹#›</a:t>
            </a:fld>
            <a:endParaRPr lang="en-US"/>
          </a:p>
        </p:txBody>
      </p:sp>
    </p:spTree>
    <p:extLst>
      <p:ext uri="{BB962C8B-B14F-4D97-AF65-F5344CB8AC3E}">
        <p14:creationId xmlns:p14="http://schemas.microsoft.com/office/powerpoint/2010/main" val="407777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52EEC3-9283-0240-86A4-263F1A9D0ECA}" type="datetimeFigureOut">
              <a:rPr lang="en-US" smtClean="0"/>
              <a:pPr/>
              <a:t>3/3/14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AAFD7-1312-5A41-A000-EE64B4CB5CF0}" type="slidenum">
              <a:rPr lang="en-US" smtClean="0"/>
              <a:pPr/>
              <a:t>‹#›</a:t>
            </a:fld>
            <a:endParaRPr lang="en-US"/>
          </a:p>
        </p:txBody>
      </p:sp>
    </p:spTree>
    <p:extLst>
      <p:ext uri="{BB962C8B-B14F-4D97-AF65-F5344CB8AC3E}">
        <p14:creationId xmlns:p14="http://schemas.microsoft.com/office/powerpoint/2010/main" val="2361759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52EEC3-9283-0240-86A4-263F1A9D0ECA}" type="datetimeFigureOut">
              <a:rPr lang="en-US" smtClean="0"/>
              <a:pPr/>
              <a:t>3/3/14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AAFD7-1312-5A41-A000-EE64B4CB5CF0}" type="slidenum">
              <a:rPr lang="en-US" smtClean="0"/>
              <a:pPr/>
              <a:t>‹#›</a:t>
            </a:fld>
            <a:endParaRPr lang="en-US"/>
          </a:p>
        </p:txBody>
      </p:sp>
    </p:spTree>
    <p:extLst>
      <p:ext uri="{BB962C8B-B14F-4D97-AF65-F5344CB8AC3E}">
        <p14:creationId xmlns:p14="http://schemas.microsoft.com/office/powerpoint/2010/main" val="831839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2001750"/>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5" name="Rectangle 7"/>
          <p:cNvSpPr>
            <a:spLocks noGrp="1" noChangeArrowheads="1"/>
          </p:cNvSpPr>
          <p:nvPr>
            <p:ph type="title"/>
          </p:nvPr>
        </p:nvSpPr>
        <p:spPr bwMode="auto">
          <a:xfrm>
            <a:off x="1025525" y="0"/>
            <a:ext cx="8118475" cy="298450"/>
          </a:xfrm>
          <a:prstGeom prst="rect">
            <a:avLst/>
          </a:prstGeom>
          <a:solidFill>
            <a:schemeClr val="accent2">
              <a:alpha val="50195"/>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78331" tIns="39166" rIns="78331" bIns="39166" numCol="1" anchor="t" anchorCtr="0" compatLnSpc="1">
            <a:prstTxWarp prst="textNoShape">
              <a:avLst/>
            </a:prstTxWarp>
            <a:spAutoFit/>
          </a:bodyPr>
          <a:lstStyle/>
          <a:p>
            <a:pPr lvl="0"/>
            <a:endParaRPr lang="en-US" dirty="0"/>
          </a:p>
        </p:txBody>
      </p:sp>
    </p:spTree>
    <p:extLst>
      <p:ext uri="{BB962C8B-B14F-4D97-AF65-F5344CB8AC3E}">
        <p14:creationId xmlns:p14="http://schemas.microsoft.com/office/powerpoint/2010/main" val="103164118"/>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B1A596-3C74-B948-8A34-6AFA7E69B52B}" type="datetimeFigureOut">
              <a:rPr lang="en-US" smtClean="0">
                <a:solidFill>
                  <a:prstClr val="black">
                    <a:tint val="75000"/>
                  </a:prstClr>
                </a:solidFill>
                <a:latin typeface="Calibri"/>
              </a:rPr>
              <a:pPr/>
              <a:t>3/3/14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063C927-4CDD-D34C-9677-840B8621CC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1170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1A596-3C74-B948-8A34-6AFA7E69B52B}" type="datetimeFigureOut">
              <a:rPr lang="en-US" smtClean="0">
                <a:solidFill>
                  <a:prstClr val="black">
                    <a:tint val="75000"/>
                  </a:prstClr>
                </a:solidFill>
                <a:latin typeface="Calibri"/>
              </a:rPr>
              <a:pPr/>
              <a:t>3/3/14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063C927-4CDD-D34C-9677-840B8621CC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201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B1A596-3C74-B948-8A34-6AFA7E69B52B}" type="datetimeFigureOut">
              <a:rPr lang="en-US" smtClean="0">
                <a:solidFill>
                  <a:prstClr val="black">
                    <a:tint val="75000"/>
                  </a:prstClr>
                </a:solidFill>
                <a:latin typeface="Calibri"/>
              </a:rPr>
              <a:pPr/>
              <a:t>3/3/14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063C927-4CDD-D34C-9677-840B8621CC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8877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B1A596-3C74-B948-8A34-6AFA7E69B52B}" type="datetimeFigureOut">
              <a:rPr lang="en-US" smtClean="0">
                <a:solidFill>
                  <a:prstClr val="black">
                    <a:tint val="75000"/>
                  </a:prstClr>
                </a:solidFill>
                <a:latin typeface="Calibri"/>
              </a:rPr>
              <a:pPr/>
              <a:t>3/3/14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063C927-4CDD-D34C-9677-840B8621CC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7117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B1A596-3C74-B948-8A34-6AFA7E69B52B}" type="datetimeFigureOut">
              <a:rPr lang="en-US" smtClean="0">
                <a:solidFill>
                  <a:prstClr val="black">
                    <a:tint val="75000"/>
                  </a:prstClr>
                </a:solidFill>
                <a:latin typeface="Calibri"/>
              </a:rPr>
              <a:pPr/>
              <a:t>3/3/14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063C927-4CDD-D34C-9677-840B8621CC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0292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B1A596-3C74-B948-8A34-6AFA7E69B52B}" type="datetimeFigureOut">
              <a:rPr lang="en-US" smtClean="0">
                <a:solidFill>
                  <a:prstClr val="black">
                    <a:tint val="75000"/>
                  </a:prstClr>
                </a:solidFill>
                <a:latin typeface="Calibri"/>
              </a:rPr>
              <a:pPr/>
              <a:t>3/3/14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063C927-4CDD-D34C-9677-840B8621CC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8143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52EEC3-9283-0240-86A4-263F1A9D0ECA}" type="datetimeFigureOut">
              <a:rPr lang="en-US" smtClean="0"/>
              <a:pPr/>
              <a:t>3/3/14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AAFD7-1312-5A41-A000-EE64B4CB5CF0}" type="slidenum">
              <a:rPr lang="en-US" smtClean="0"/>
              <a:pPr/>
              <a:t>‹#›</a:t>
            </a:fld>
            <a:endParaRPr lang="en-US"/>
          </a:p>
        </p:txBody>
      </p:sp>
    </p:spTree>
    <p:extLst>
      <p:ext uri="{BB962C8B-B14F-4D97-AF65-F5344CB8AC3E}">
        <p14:creationId xmlns:p14="http://schemas.microsoft.com/office/powerpoint/2010/main" val="2834263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B1A596-3C74-B948-8A34-6AFA7E69B52B}" type="datetimeFigureOut">
              <a:rPr lang="en-US" smtClean="0">
                <a:solidFill>
                  <a:prstClr val="black">
                    <a:tint val="75000"/>
                  </a:prstClr>
                </a:solidFill>
                <a:latin typeface="Calibri"/>
              </a:rPr>
              <a:pPr/>
              <a:t>3/3/14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063C927-4CDD-D34C-9677-840B8621CC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5297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B1A596-3C74-B948-8A34-6AFA7E69B52B}" type="datetimeFigureOut">
              <a:rPr lang="en-US" smtClean="0">
                <a:solidFill>
                  <a:prstClr val="black">
                    <a:tint val="75000"/>
                  </a:prstClr>
                </a:solidFill>
                <a:latin typeface="Calibri"/>
              </a:rPr>
              <a:pPr/>
              <a:t>3/3/14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063C927-4CDD-D34C-9677-840B8621CC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5725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B1A596-3C74-B948-8A34-6AFA7E69B52B}" type="datetimeFigureOut">
              <a:rPr lang="en-US" smtClean="0">
                <a:solidFill>
                  <a:prstClr val="black">
                    <a:tint val="75000"/>
                  </a:prstClr>
                </a:solidFill>
                <a:latin typeface="Calibri"/>
              </a:rPr>
              <a:pPr/>
              <a:t>3/3/14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063C927-4CDD-D34C-9677-840B8621CC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5614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1A596-3C74-B948-8A34-6AFA7E69B52B}" type="datetimeFigureOut">
              <a:rPr lang="en-US" smtClean="0">
                <a:solidFill>
                  <a:prstClr val="black">
                    <a:tint val="75000"/>
                  </a:prstClr>
                </a:solidFill>
                <a:latin typeface="Calibri"/>
              </a:rPr>
              <a:pPr/>
              <a:t>3/3/14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063C927-4CDD-D34C-9677-840B8621CC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32651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1A596-3C74-B948-8A34-6AFA7E69B52B}" type="datetimeFigureOut">
              <a:rPr lang="en-US" smtClean="0">
                <a:solidFill>
                  <a:prstClr val="black">
                    <a:tint val="75000"/>
                  </a:prstClr>
                </a:solidFill>
                <a:latin typeface="Calibri"/>
              </a:rPr>
              <a:pPr/>
              <a:t>3/3/14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063C927-4CDD-D34C-9677-840B8621CC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0153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52EEC3-9283-0240-86A4-263F1A9D0ECA}" type="datetimeFigureOut">
              <a:rPr lang="en-US" smtClean="0"/>
              <a:pPr/>
              <a:t>3/3/14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AAFD7-1312-5A41-A000-EE64B4CB5CF0}" type="slidenum">
              <a:rPr lang="en-US" smtClean="0"/>
              <a:pPr/>
              <a:t>‹#›</a:t>
            </a:fld>
            <a:endParaRPr lang="en-US"/>
          </a:p>
        </p:txBody>
      </p:sp>
    </p:spTree>
    <p:extLst>
      <p:ext uri="{BB962C8B-B14F-4D97-AF65-F5344CB8AC3E}">
        <p14:creationId xmlns:p14="http://schemas.microsoft.com/office/powerpoint/2010/main" val="39896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52EEC3-9283-0240-86A4-263F1A9D0ECA}" type="datetimeFigureOut">
              <a:rPr lang="en-US" smtClean="0"/>
              <a:pPr/>
              <a:t>3/3/14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4AAFD7-1312-5A41-A000-EE64B4CB5CF0}" type="slidenum">
              <a:rPr lang="en-US" smtClean="0"/>
              <a:pPr/>
              <a:t>‹#›</a:t>
            </a:fld>
            <a:endParaRPr lang="en-US"/>
          </a:p>
        </p:txBody>
      </p:sp>
    </p:spTree>
    <p:extLst>
      <p:ext uri="{BB962C8B-B14F-4D97-AF65-F5344CB8AC3E}">
        <p14:creationId xmlns:p14="http://schemas.microsoft.com/office/powerpoint/2010/main" val="217315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52EEC3-9283-0240-86A4-263F1A9D0ECA}" type="datetimeFigureOut">
              <a:rPr lang="en-US" smtClean="0"/>
              <a:pPr/>
              <a:t>3/3/14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4AAFD7-1312-5A41-A000-EE64B4CB5CF0}" type="slidenum">
              <a:rPr lang="en-US" smtClean="0"/>
              <a:pPr/>
              <a:t>‹#›</a:t>
            </a:fld>
            <a:endParaRPr lang="en-US"/>
          </a:p>
        </p:txBody>
      </p:sp>
    </p:spTree>
    <p:extLst>
      <p:ext uri="{BB962C8B-B14F-4D97-AF65-F5344CB8AC3E}">
        <p14:creationId xmlns:p14="http://schemas.microsoft.com/office/powerpoint/2010/main" val="2441981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52EEC3-9283-0240-86A4-263F1A9D0ECA}" type="datetimeFigureOut">
              <a:rPr lang="en-US" smtClean="0"/>
              <a:pPr/>
              <a:t>3/3/14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4AAFD7-1312-5A41-A000-EE64B4CB5CF0}" type="slidenum">
              <a:rPr lang="en-US" smtClean="0"/>
              <a:pPr/>
              <a:t>‹#›</a:t>
            </a:fld>
            <a:endParaRPr lang="en-US"/>
          </a:p>
        </p:txBody>
      </p:sp>
    </p:spTree>
    <p:extLst>
      <p:ext uri="{BB962C8B-B14F-4D97-AF65-F5344CB8AC3E}">
        <p14:creationId xmlns:p14="http://schemas.microsoft.com/office/powerpoint/2010/main" val="1821790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52EEC3-9283-0240-86A4-263F1A9D0ECA}" type="datetimeFigureOut">
              <a:rPr lang="en-US" smtClean="0"/>
              <a:pPr/>
              <a:t>3/3/14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4AAFD7-1312-5A41-A000-EE64B4CB5CF0}" type="slidenum">
              <a:rPr lang="en-US" smtClean="0"/>
              <a:pPr/>
              <a:t>‹#›</a:t>
            </a:fld>
            <a:endParaRPr lang="en-US"/>
          </a:p>
        </p:txBody>
      </p:sp>
    </p:spTree>
    <p:extLst>
      <p:ext uri="{BB962C8B-B14F-4D97-AF65-F5344CB8AC3E}">
        <p14:creationId xmlns:p14="http://schemas.microsoft.com/office/powerpoint/2010/main" val="3052133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52EEC3-9283-0240-86A4-263F1A9D0ECA}" type="datetimeFigureOut">
              <a:rPr lang="en-US" smtClean="0"/>
              <a:pPr/>
              <a:t>3/3/14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4AAFD7-1312-5A41-A000-EE64B4CB5CF0}" type="slidenum">
              <a:rPr lang="en-US" smtClean="0"/>
              <a:pPr/>
              <a:t>‹#›</a:t>
            </a:fld>
            <a:endParaRPr lang="en-US"/>
          </a:p>
        </p:txBody>
      </p:sp>
    </p:spTree>
    <p:extLst>
      <p:ext uri="{BB962C8B-B14F-4D97-AF65-F5344CB8AC3E}">
        <p14:creationId xmlns:p14="http://schemas.microsoft.com/office/powerpoint/2010/main" val="1995823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52EEC3-9283-0240-86A4-263F1A9D0ECA}" type="datetimeFigureOut">
              <a:rPr lang="en-US" smtClean="0"/>
              <a:pPr/>
              <a:t>3/3/14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4AAFD7-1312-5A41-A000-EE64B4CB5CF0}" type="slidenum">
              <a:rPr lang="en-US" smtClean="0"/>
              <a:pPr/>
              <a:t>‹#›</a:t>
            </a:fld>
            <a:endParaRPr lang="en-US"/>
          </a:p>
        </p:txBody>
      </p:sp>
    </p:spTree>
    <p:extLst>
      <p:ext uri="{BB962C8B-B14F-4D97-AF65-F5344CB8AC3E}">
        <p14:creationId xmlns:p14="http://schemas.microsoft.com/office/powerpoint/2010/main" val="25540249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73518" y="118534"/>
            <a:ext cx="7513281" cy="6604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31334"/>
            <a:ext cx="8229600" cy="519483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2EEC3-9283-0240-86A4-263F1A9D0ECA}" type="datetimeFigureOut">
              <a:rPr lang="en-US" smtClean="0"/>
              <a:pPr/>
              <a:t>3/3/14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AAFD7-1312-5A41-A000-EE64B4CB5CF0}" type="slidenum">
              <a:rPr lang="en-US" smtClean="0"/>
              <a:pPr/>
              <a:t>‹#›</a:t>
            </a:fld>
            <a:endParaRPr lang="en-US"/>
          </a:p>
        </p:txBody>
      </p:sp>
      <p:pic>
        <p:nvPicPr>
          <p:cNvPr id="7" name="Picture 6" descr="hirise_logo.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1"/>
            <a:ext cx="1173519" cy="526750"/>
          </a:xfrm>
          <a:prstGeom prst="rect">
            <a:avLst/>
          </a:prstGeom>
        </p:spPr>
      </p:pic>
    </p:spTree>
    <p:extLst>
      <p:ext uri="{BB962C8B-B14F-4D97-AF65-F5344CB8AC3E}">
        <p14:creationId xmlns:p14="http://schemas.microsoft.com/office/powerpoint/2010/main" val="1596172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txStyles>
    <p:titleStyle>
      <a:lvl1pPr algn="ctr"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B1A596-3C74-B948-8A34-6AFA7E69B52B}" type="datetimeFigureOut">
              <a:rPr lang="en-US" smtClean="0">
                <a:solidFill>
                  <a:prstClr val="black">
                    <a:tint val="75000"/>
                  </a:prstClr>
                </a:solidFill>
                <a:latin typeface="Calibri"/>
              </a:rPr>
              <a:pPr/>
              <a:t>3/3/14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63C927-4CDD-D34C-9677-840B8621CC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5257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5.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eh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0" y="626534"/>
            <a:ext cx="5461000" cy="5461000"/>
          </a:xfrm>
          <a:prstGeom prst="rect">
            <a:avLst/>
          </a:prstGeom>
        </p:spPr>
      </p:pic>
      <p:sp>
        <p:nvSpPr>
          <p:cNvPr id="3" name="Title 2"/>
          <p:cNvSpPr>
            <a:spLocks noGrp="1"/>
          </p:cNvSpPr>
          <p:nvPr>
            <p:ph type="title"/>
          </p:nvPr>
        </p:nvSpPr>
        <p:spPr>
          <a:xfrm>
            <a:off x="1303868" y="0"/>
            <a:ext cx="7924800" cy="541866"/>
          </a:xfrm>
        </p:spPr>
        <p:txBody>
          <a:bodyPr/>
          <a:lstStyle/>
          <a:p>
            <a:r>
              <a:rPr lang="en-US" dirty="0" smtClean="0"/>
              <a:t>Ice Boundary Campaign</a:t>
            </a:r>
            <a:endParaRPr lang="en-US" dirty="0"/>
          </a:p>
        </p:txBody>
      </p:sp>
      <p:sp>
        <p:nvSpPr>
          <p:cNvPr id="4" name="Content Placeholder 3"/>
          <p:cNvSpPr>
            <a:spLocks noGrp="1"/>
          </p:cNvSpPr>
          <p:nvPr>
            <p:ph idx="1"/>
          </p:nvPr>
        </p:nvSpPr>
        <p:spPr>
          <a:xfrm>
            <a:off x="0" y="626534"/>
            <a:ext cx="3869267" cy="6231466"/>
          </a:xfrm>
        </p:spPr>
        <p:txBody>
          <a:bodyPr>
            <a:normAutofit/>
          </a:bodyPr>
          <a:lstStyle/>
          <a:p>
            <a:r>
              <a:rPr lang="en-US" sz="1400" dirty="0" smtClean="0"/>
              <a:t>MRO has found 20 new impact sites exposing ice, 18 in the Northern hemisphere and 2 at high Southern latitudes (</a:t>
            </a:r>
            <a:r>
              <a:rPr lang="en-US" sz="1400" dirty="0" err="1" smtClean="0"/>
              <a:t>Dundas</a:t>
            </a:r>
            <a:r>
              <a:rPr lang="en-US" sz="1400" dirty="0" smtClean="0"/>
              <a:t> et al., in press).  </a:t>
            </a:r>
          </a:p>
          <a:p>
            <a:r>
              <a:rPr lang="en-US" sz="1400" dirty="0" smtClean="0"/>
              <a:t>The icy craters located in the Northern hemisphere define the equatorward boundary of the ice table, which is further south than the boundary models predict and that measured by the Mars Odyssey neutron spectrometer (Feldman et al., 2008), which cannot detect ice deeper than ~50 cm.   </a:t>
            </a:r>
          </a:p>
          <a:p>
            <a:endParaRPr lang="en-US" sz="1400" dirty="0" smtClean="0"/>
          </a:p>
          <a:p>
            <a:r>
              <a:rPr lang="en-US" sz="1400" dirty="0" smtClean="0"/>
              <a:t>Two leading (currently indistinguishable) hypotheses are: </a:t>
            </a:r>
          </a:p>
          <a:p>
            <a:pPr>
              <a:buAutoNum type="arabicParenBoth"/>
            </a:pPr>
            <a:r>
              <a:rPr lang="en-US" sz="1400" dirty="0" smtClean="0"/>
              <a:t>Long-term average atmospheric water vapor content is more than double the present value; consistent with the expected effect of recent orbital variations.  i.e. ground ice lags climate by about 10 Kyr</a:t>
            </a:r>
          </a:p>
          <a:p>
            <a:pPr>
              <a:buAutoNum type="arabicParenBoth"/>
            </a:pPr>
            <a:endParaRPr lang="en-US" sz="1400" dirty="0" smtClean="0"/>
          </a:p>
          <a:p>
            <a:pPr>
              <a:buNone/>
            </a:pPr>
            <a:r>
              <a:rPr lang="en-US" sz="1400" dirty="0" smtClean="0"/>
              <a:t>(2)	Near-surface humidity is higher than expected for current column abundances based on uniform mixing with atmospheric CO</a:t>
            </a:r>
            <a:r>
              <a:rPr lang="en-US" sz="1400" baseline="-25000" dirty="0" smtClean="0"/>
              <a:t>2</a:t>
            </a:r>
            <a:r>
              <a:rPr lang="en-US" sz="1400" dirty="0" smtClean="0"/>
              <a:t>, as observed at the Phoenix landing site (</a:t>
            </a:r>
            <a:r>
              <a:rPr lang="en-US" sz="1400" dirty="0" err="1" smtClean="0"/>
              <a:t>Tamppari</a:t>
            </a:r>
            <a:r>
              <a:rPr lang="en-US" sz="1400" dirty="0" smtClean="0"/>
              <a:t> et al., 2010). </a:t>
            </a:r>
            <a:endParaRPr 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2225" y="38100"/>
            <a:ext cx="3195638"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Box 5"/>
          <p:cNvSpPr txBox="1">
            <a:spLocks noChangeArrowheads="1"/>
          </p:cNvSpPr>
          <p:nvPr/>
        </p:nvSpPr>
        <p:spPr bwMode="auto">
          <a:xfrm>
            <a:off x="6273800" y="0"/>
            <a:ext cx="223361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742950" indent="-285750">
              <a:defRPr sz="1600" b="1">
                <a:solidFill>
                  <a:schemeClr val="tx1"/>
                </a:solidFill>
                <a:latin typeface="Arial" charset="0"/>
                <a:ea typeface="ＭＳ Ｐゴシック" charset="0"/>
              </a:defRPr>
            </a:lvl2pPr>
            <a:lvl3pPr marL="1143000" indent="-228600">
              <a:defRPr sz="1600" b="1">
                <a:solidFill>
                  <a:schemeClr val="tx1"/>
                </a:solidFill>
                <a:latin typeface="Arial" charset="0"/>
                <a:ea typeface="ＭＳ Ｐゴシック" charset="0"/>
              </a:defRPr>
            </a:lvl3pPr>
            <a:lvl4pPr marL="1600200" indent="-228600">
              <a:defRPr sz="1600" b="1">
                <a:solidFill>
                  <a:schemeClr val="tx1"/>
                </a:solidFill>
                <a:latin typeface="Arial" charset="0"/>
                <a:ea typeface="ＭＳ Ｐゴシック" charset="0"/>
              </a:defRPr>
            </a:lvl4pPr>
            <a:lvl5pPr marL="2057400" indent="-228600">
              <a:defRPr sz="1600" b="1">
                <a:solidFill>
                  <a:schemeClr val="tx1"/>
                </a:solidFill>
                <a:latin typeface="Arial" charset="0"/>
                <a:ea typeface="ＭＳ Ｐゴシック" charset="0"/>
              </a:defRPr>
            </a:lvl5pPr>
            <a:lvl6pPr marL="25146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29718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34290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38862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400">
                <a:solidFill>
                  <a:prstClr val="black"/>
                </a:solidFill>
              </a:rPr>
              <a:t>Window 100m</a:t>
            </a:r>
          </a:p>
        </p:txBody>
      </p:sp>
      <p:pic>
        <p:nvPicPr>
          <p:cNvPr id="1536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6838" y="355600"/>
            <a:ext cx="3856037"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958306" y="3561556"/>
            <a:ext cx="6254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5"/>
          <p:cNvSpPr txBox="1">
            <a:spLocks noChangeArrowheads="1"/>
          </p:cNvSpPr>
          <p:nvPr/>
        </p:nvSpPr>
        <p:spPr bwMode="auto">
          <a:xfrm>
            <a:off x="2589213" y="5359400"/>
            <a:ext cx="595312"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742950" indent="-285750">
              <a:defRPr sz="1600" b="1">
                <a:solidFill>
                  <a:schemeClr val="tx1"/>
                </a:solidFill>
                <a:latin typeface="Arial" charset="0"/>
                <a:ea typeface="ＭＳ Ｐゴシック" charset="0"/>
              </a:defRPr>
            </a:lvl2pPr>
            <a:lvl3pPr marL="1143000" indent="-228600">
              <a:defRPr sz="1600" b="1">
                <a:solidFill>
                  <a:schemeClr val="tx1"/>
                </a:solidFill>
                <a:latin typeface="Arial" charset="0"/>
                <a:ea typeface="ＭＳ Ｐゴシック" charset="0"/>
              </a:defRPr>
            </a:lvl3pPr>
            <a:lvl4pPr marL="1600200" indent="-228600">
              <a:defRPr sz="1600" b="1">
                <a:solidFill>
                  <a:schemeClr val="tx1"/>
                </a:solidFill>
                <a:latin typeface="Arial" charset="0"/>
                <a:ea typeface="ＭＳ Ｐゴシック" charset="0"/>
              </a:defRPr>
            </a:lvl4pPr>
            <a:lvl5pPr marL="2057400" indent="-228600">
              <a:defRPr sz="1600" b="1">
                <a:solidFill>
                  <a:schemeClr val="tx1"/>
                </a:solidFill>
                <a:latin typeface="Arial" charset="0"/>
                <a:ea typeface="ＭＳ Ｐゴシック" charset="0"/>
              </a:defRPr>
            </a:lvl5pPr>
            <a:lvl6pPr marL="25146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29718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34290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38862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solidFill>
                  <a:prstClr val="white"/>
                </a:solidFill>
              </a:rPr>
              <a:t>40m</a:t>
            </a:r>
          </a:p>
        </p:txBody>
      </p:sp>
      <p:cxnSp>
        <p:nvCxnSpPr>
          <p:cNvPr id="15366" name="Straight Connector 6"/>
          <p:cNvCxnSpPr>
            <a:cxnSpLocks noChangeShapeType="1"/>
          </p:cNvCxnSpPr>
          <p:nvPr/>
        </p:nvCxnSpPr>
        <p:spPr bwMode="auto">
          <a:xfrm rot="16200000" flipH="1">
            <a:off x="2635250" y="6076950"/>
            <a:ext cx="685800" cy="1270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cxnSp>
      <p:sp>
        <p:nvSpPr>
          <p:cNvPr id="15367" name="TextBox 7"/>
          <p:cNvSpPr txBox="1">
            <a:spLocks noChangeArrowheads="1"/>
          </p:cNvSpPr>
          <p:nvPr/>
        </p:nvSpPr>
        <p:spPr bwMode="auto">
          <a:xfrm>
            <a:off x="2868613" y="5092700"/>
            <a:ext cx="595312"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742950" indent="-285750">
              <a:defRPr sz="1600" b="1">
                <a:solidFill>
                  <a:schemeClr val="tx1"/>
                </a:solidFill>
                <a:latin typeface="Arial" charset="0"/>
                <a:ea typeface="ＭＳ Ｐゴシック" charset="0"/>
              </a:defRPr>
            </a:lvl2pPr>
            <a:lvl3pPr marL="1143000" indent="-228600">
              <a:defRPr sz="1600" b="1">
                <a:solidFill>
                  <a:schemeClr val="tx1"/>
                </a:solidFill>
                <a:latin typeface="Arial" charset="0"/>
                <a:ea typeface="ＭＳ Ｐゴシック" charset="0"/>
              </a:defRPr>
            </a:lvl3pPr>
            <a:lvl4pPr marL="1600200" indent="-228600">
              <a:defRPr sz="1600" b="1">
                <a:solidFill>
                  <a:schemeClr val="tx1"/>
                </a:solidFill>
                <a:latin typeface="Arial" charset="0"/>
                <a:ea typeface="ＭＳ Ｐゴシック" charset="0"/>
              </a:defRPr>
            </a:lvl4pPr>
            <a:lvl5pPr marL="2057400" indent="-228600">
              <a:defRPr sz="1600" b="1">
                <a:solidFill>
                  <a:schemeClr val="tx1"/>
                </a:solidFill>
                <a:latin typeface="Arial" charset="0"/>
                <a:ea typeface="ＭＳ Ｐゴシック" charset="0"/>
              </a:defRPr>
            </a:lvl5pPr>
            <a:lvl6pPr marL="25146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29718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34290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38862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solidFill>
                  <a:prstClr val="white"/>
                </a:solidFill>
              </a:rPr>
              <a:t>60m</a:t>
            </a:r>
          </a:p>
        </p:txBody>
      </p:sp>
      <p:cxnSp>
        <p:nvCxnSpPr>
          <p:cNvPr id="15368" name="Straight Connector 8"/>
          <p:cNvCxnSpPr>
            <a:cxnSpLocks noChangeShapeType="1"/>
          </p:cNvCxnSpPr>
          <p:nvPr/>
        </p:nvCxnSpPr>
        <p:spPr bwMode="auto">
          <a:xfrm rot="16200000" flipH="1">
            <a:off x="2774950" y="5937250"/>
            <a:ext cx="9779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cxnSp>
      <p:sp>
        <p:nvSpPr>
          <p:cNvPr id="15369" name="TextBox 9"/>
          <p:cNvSpPr txBox="1">
            <a:spLocks noChangeArrowheads="1"/>
          </p:cNvSpPr>
          <p:nvPr/>
        </p:nvSpPr>
        <p:spPr bwMode="auto">
          <a:xfrm>
            <a:off x="3084513" y="4775200"/>
            <a:ext cx="595312"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742950" indent="-285750">
              <a:defRPr sz="1600" b="1">
                <a:solidFill>
                  <a:schemeClr val="tx1"/>
                </a:solidFill>
                <a:latin typeface="Arial" charset="0"/>
                <a:ea typeface="ＭＳ Ｐゴシック" charset="0"/>
              </a:defRPr>
            </a:lvl2pPr>
            <a:lvl3pPr marL="1143000" indent="-228600">
              <a:defRPr sz="1600" b="1">
                <a:solidFill>
                  <a:schemeClr val="tx1"/>
                </a:solidFill>
                <a:latin typeface="Arial" charset="0"/>
                <a:ea typeface="ＭＳ Ｐゴシック" charset="0"/>
              </a:defRPr>
            </a:lvl3pPr>
            <a:lvl4pPr marL="1600200" indent="-228600">
              <a:defRPr sz="1600" b="1">
                <a:solidFill>
                  <a:schemeClr val="tx1"/>
                </a:solidFill>
                <a:latin typeface="Arial" charset="0"/>
                <a:ea typeface="ＭＳ Ｐゴシック" charset="0"/>
              </a:defRPr>
            </a:lvl4pPr>
            <a:lvl5pPr marL="2057400" indent="-228600">
              <a:defRPr sz="1600" b="1">
                <a:solidFill>
                  <a:schemeClr val="tx1"/>
                </a:solidFill>
                <a:latin typeface="Arial" charset="0"/>
                <a:ea typeface="ＭＳ Ｐゴシック" charset="0"/>
              </a:defRPr>
            </a:lvl5pPr>
            <a:lvl6pPr marL="25146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29718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34290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38862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solidFill>
                  <a:prstClr val="white"/>
                </a:solidFill>
              </a:rPr>
              <a:t>80m</a:t>
            </a:r>
          </a:p>
        </p:txBody>
      </p:sp>
      <p:cxnSp>
        <p:nvCxnSpPr>
          <p:cNvPr id="15370" name="Straight Connector 10"/>
          <p:cNvCxnSpPr>
            <a:cxnSpLocks noChangeShapeType="1"/>
          </p:cNvCxnSpPr>
          <p:nvPr/>
        </p:nvCxnSpPr>
        <p:spPr bwMode="auto">
          <a:xfrm rot="16200000" flipH="1">
            <a:off x="2794000" y="5765800"/>
            <a:ext cx="1282700" cy="1270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cxnSp>
      <p:sp>
        <p:nvSpPr>
          <p:cNvPr id="15371" name="TextBox 11"/>
          <p:cNvSpPr txBox="1">
            <a:spLocks noChangeArrowheads="1"/>
          </p:cNvSpPr>
          <p:nvPr/>
        </p:nvSpPr>
        <p:spPr bwMode="auto">
          <a:xfrm>
            <a:off x="2144713" y="5448300"/>
            <a:ext cx="595312"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742950" indent="-285750">
              <a:defRPr sz="1600" b="1">
                <a:solidFill>
                  <a:schemeClr val="tx1"/>
                </a:solidFill>
                <a:latin typeface="Arial" charset="0"/>
                <a:ea typeface="ＭＳ Ｐゴシック" charset="0"/>
              </a:defRPr>
            </a:lvl2pPr>
            <a:lvl3pPr marL="1143000" indent="-228600">
              <a:defRPr sz="1600" b="1">
                <a:solidFill>
                  <a:schemeClr val="tx1"/>
                </a:solidFill>
                <a:latin typeface="Arial" charset="0"/>
                <a:ea typeface="ＭＳ Ｐゴシック" charset="0"/>
              </a:defRPr>
            </a:lvl3pPr>
            <a:lvl4pPr marL="1600200" indent="-228600">
              <a:defRPr sz="1600" b="1">
                <a:solidFill>
                  <a:schemeClr val="tx1"/>
                </a:solidFill>
                <a:latin typeface="Arial" charset="0"/>
                <a:ea typeface="ＭＳ Ｐゴシック" charset="0"/>
              </a:defRPr>
            </a:lvl4pPr>
            <a:lvl5pPr marL="2057400" indent="-228600">
              <a:defRPr sz="1600" b="1">
                <a:solidFill>
                  <a:schemeClr val="tx1"/>
                </a:solidFill>
                <a:latin typeface="Arial" charset="0"/>
                <a:ea typeface="ＭＳ Ｐゴシック" charset="0"/>
              </a:defRPr>
            </a:lvl5pPr>
            <a:lvl6pPr marL="25146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29718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34290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38862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solidFill>
                  <a:prstClr val="white"/>
                </a:solidFill>
              </a:rPr>
              <a:t>20m</a:t>
            </a:r>
          </a:p>
        </p:txBody>
      </p:sp>
      <p:cxnSp>
        <p:nvCxnSpPr>
          <p:cNvPr id="15372" name="Straight Connector 12"/>
          <p:cNvCxnSpPr>
            <a:cxnSpLocks noChangeShapeType="1"/>
          </p:cNvCxnSpPr>
          <p:nvPr/>
        </p:nvCxnSpPr>
        <p:spPr bwMode="auto">
          <a:xfrm rot="16200000" flipH="1">
            <a:off x="2178050" y="6089650"/>
            <a:ext cx="685800" cy="1270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cxnSp>
      <p:sp>
        <p:nvSpPr>
          <p:cNvPr id="15373" name="Rectangle 16"/>
          <p:cNvSpPr>
            <a:spLocks noChangeArrowheads="1"/>
          </p:cNvSpPr>
          <p:nvPr/>
        </p:nvSpPr>
        <p:spPr bwMode="auto">
          <a:xfrm>
            <a:off x="3390900" y="4191000"/>
            <a:ext cx="568325" cy="88900"/>
          </a:xfrm>
          <a:prstGeom prst="rect">
            <a:avLst/>
          </a:prstGeom>
          <a:solidFill>
            <a:schemeClr val="bg1"/>
          </a:solidFill>
          <a:ln>
            <a:noFill/>
          </a:ln>
          <a:extLst>
            <a:ext uri="{91240B29-F687-4f45-9708-019B960494DF}">
              <a14:hiddenLine xmlns:a14="http://schemas.microsoft.com/office/drawing/2010/main" w="47625" cmpd="thickThin">
                <a:solidFill>
                  <a:srgbClr val="000000"/>
                </a:solidFill>
                <a:round/>
                <a:headEnd type="none" w="sm" len="sm"/>
                <a:tailEnd type="none" w="sm" len="sm"/>
              </a14:hiddenLine>
            </a:ext>
          </a:extLst>
        </p:spPr>
        <p:txBody>
          <a:bodyPr/>
          <a:lstStyle/>
          <a:p>
            <a:endParaRPr lang="en-US">
              <a:solidFill>
                <a:prstClr val="black"/>
              </a:solidFill>
              <a:latin typeface="Calibri"/>
            </a:endParaRPr>
          </a:p>
        </p:txBody>
      </p:sp>
    </p:spTree>
    <p:extLst>
      <p:ext uri="{BB962C8B-B14F-4D97-AF65-F5344CB8AC3E}">
        <p14:creationId xmlns:p14="http://schemas.microsoft.com/office/powerpoint/2010/main" val="18409597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290929"/>
            <a:ext cx="4304381" cy="4024520"/>
          </a:xfrm>
          <a:prstGeom prst="rect">
            <a:avLst/>
          </a:prstGeom>
        </p:spPr>
      </p:pic>
      <p:pic>
        <p:nvPicPr>
          <p:cNvPr id="4" name="Picture 3"/>
          <p:cNvPicPr>
            <a:picLocks noChangeAspect="1"/>
          </p:cNvPicPr>
          <p:nvPr/>
        </p:nvPicPr>
        <p:blipFill>
          <a:blip r:embed="rId3"/>
          <a:stretch>
            <a:fillRect/>
          </a:stretch>
        </p:blipFill>
        <p:spPr>
          <a:xfrm>
            <a:off x="4384741" y="1290929"/>
            <a:ext cx="4759259" cy="4024519"/>
          </a:xfrm>
          <a:prstGeom prst="rect">
            <a:avLst/>
          </a:prstGeom>
        </p:spPr>
      </p:pic>
      <p:sp>
        <p:nvSpPr>
          <p:cNvPr id="6" name="TextBox 5"/>
          <p:cNvSpPr txBox="1"/>
          <p:nvPr/>
        </p:nvSpPr>
        <p:spPr>
          <a:xfrm>
            <a:off x="1438540" y="903899"/>
            <a:ext cx="787896" cy="369332"/>
          </a:xfrm>
          <a:prstGeom prst="rect">
            <a:avLst/>
          </a:prstGeom>
          <a:noFill/>
        </p:spPr>
        <p:txBody>
          <a:bodyPr wrap="none" rtlCol="0">
            <a:spAutoFit/>
          </a:bodyPr>
          <a:lstStyle/>
          <a:p>
            <a:r>
              <a:rPr lang="en-US" dirty="0" smtClean="0"/>
              <a:t>South</a:t>
            </a:r>
            <a:endParaRPr lang="en-US" dirty="0"/>
          </a:p>
        </p:txBody>
      </p:sp>
      <p:sp>
        <p:nvSpPr>
          <p:cNvPr id="8" name="TextBox 7"/>
          <p:cNvSpPr txBox="1"/>
          <p:nvPr/>
        </p:nvSpPr>
        <p:spPr>
          <a:xfrm>
            <a:off x="6052661" y="644598"/>
            <a:ext cx="1603023" cy="646331"/>
          </a:xfrm>
          <a:prstGeom prst="rect">
            <a:avLst/>
          </a:prstGeom>
          <a:noFill/>
        </p:spPr>
        <p:txBody>
          <a:bodyPr wrap="none" rtlCol="0">
            <a:spAutoFit/>
          </a:bodyPr>
          <a:lstStyle/>
          <a:p>
            <a:pPr algn="ctr"/>
            <a:r>
              <a:rPr lang="en-US" dirty="0" smtClean="0"/>
              <a:t>Blue=planned</a:t>
            </a:r>
          </a:p>
          <a:p>
            <a:pPr algn="ctr"/>
            <a:r>
              <a:rPr lang="en-US" dirty="0" smtClean="0"/>
              <a:t>North</a:t>
            </a:r>
            <a:endParaRPr lang="en-US" dirty="0"/>
          </a:p>
        </p:txBody>
      </p:sp>
      <p:sp>
        <p:nvSpPr>
          <p:cNvPr id="7" name="TextBox 6"/>
          <p:cNvSpPr txBox="1"/>
          <p:nvPr/>
        </p:nvSpPr>
        <p:spPr>
          <a:xfrm>
            <a:off x="723900" y="5472668"/>
            <a:ext cx="7614459" cy="400110"/>
          </a:xfrm>
          <a:prstGeom prst="rect">
            <a:avLst/>
          </a:prstGeom>
          <a:noFill/>
        </p:spPr>
        <p:txBody>
          <a:bodyPr wrap="none" rtlCol="0">
            <a:spAutoFit/>
          </a:bodyPr>
          <a:lstStyle/>
          <a:p>
            <a:r>
              <a:rPr lang="en-US" sz="2000" b="1" dirty="0" smtClean="0"/>
              <a:t>In EM3 we will select southern study site for the stratigraphic analysis</a:t>
            </a:r>
            <a:endParaRPr lang="en-US" sz="2000" b="1" dirty="0"/>
          </a:p>
        </p:txBody>
      </p:sp>
    </p:spTree>
    <p:extLst>
      <p:ext uri="{BB962C8B-B14F-4D97-AF65-F5344CB8AC3E}">
        <p14:creationId xmlns:p14="http://schemas.microsoft.com/office/powerpoint/2010/main" val="356430239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5591535" y="3305536"/>
            <a:ext cx="4920529" cy="2184400"/>
          </a:xfrm>
          <a:prstGeom prst="rect">
            <a:avLst/>
          </a:prstGeom>
        </p:spPr>
      </p:pic>
      <p:pic>
        <p:nvPicPr>
          <p:cNvPr id="6" name="Picture 5"/>
          <p:cNvPicPr>
            <a:picLocks noChangeAspect="1"/>
          </p:cNvPicPr>
          <p:nvPr/>
        </p:nvPicPr>
        <p:blipFill>
          <a:blip r:embed="rId3"/>
          <a:stretch>
            <a:fillRect/>
          </a:stretch>
        </p:blipFill>
        <p:spPr>
          <a:xfrm>
            <a:off x="1618842" y="0"/>
            <a:ext cx="7525158" cy="1934367"/>
          </a:xfrm>
          <a:prstGeom prst="rect">
            <a:avLst/>
          </a:prstGeom>
        </p:spPr>
      </p:pic>
      <p:pic>
        <p:nvPicPr>
          <p:cNvPr id="5" name="Picture 4"/>
          <p:cNvPicPr>
            <a:picLocks noChangeAspect="1"/>
          </p:cNvPicPr>
          <p:nvPr/>
        </p:nvPicPr>
        <p:blipFill>
          <a:blip r:embed="rId4"/>
          <a:stretch>
            <a:fillRect/>
          </a:stretch>
        </p:blipFill>
        <p:spPr>
          <a:xfrm>
            <a:off x="0" y="260740"/>
            <a:ext cx="1555259" cy="1467908"/>
          </a:xfrm>
          <a:prstGeom prst="rect">
            <a:avLst/>
          </a:prstGeom>
        </p:spPr>
      </p:pic>
      <p:sp>
        <p:nvSpPr>
          <p:cNvPr id="7" name="Rectangle 6"/>
          <p:cNvSpPr/>
          <p:nvPr/>
        </p:nvSpPr>
        <p:spPr>
          <a:xfrm>
            <a:off x="679735" y="913670"/>
            <a:ext cx="232541" cy="107331"/>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9" name="Straight Connector 8"/>
          <p:cNvCxnSpPr/>
          <p:nvPr/>
        </p:nvCxnSpPr>
        <p:spPr>
          <a:xfrm flipH="1">
            <a:off x="912276" y="0"/>
            <a:ext cx="706566" cy="91367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912276" y="1021001"/>
            <a:ext cx="706566" cy="91336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5"/>
          <a:stretch>
            <a:fillRect/>
          </a:stretch>
        </p:blipFill>
        <p:spPr>
          <a:xfrm>
            <a:off x="1" y="3173884"/>
            <a:ext cx="2473619" cy="3684114"/>
          </a:xfrm>
          <a:prstGeom prst="rect">
            <a:avLst/>
          </a:prstGeom>
        </p:spPr>
      </p:pic>
      <p:sp>
        <p:nvSpPr>
          <p:cNvPr id="14" name="TextBox 13"/>
          <p:cNvSpPr txBox="1"/>
          <p:nvPr/>
        </p:nvSpPr>
        <p:spPr>
          <a:xfrm>
            <a:off x="0" y="3172852"/>
            <a:ext cx="649712" cy="369332"/>
          </a:xfrm>
          <a:prstGeom prst="rect">
            <a:avLst/>
          </a:prstGeom>
          <a:noFill/>
        </p:spPr>
        <p:txBody>
          <a:bodyPr wrap="none" rtlCol="0">
            <a:spAutoFit/>
          </a:bodyPr>
          <a:lstStyle/>
          <a:p>
            <a:r>
              <a:rPr lang="en-US" b="1" dirty="0" smtClean="0">
                <a:solidFill>
                  <a:prstClr val="white"/>
                </a:solidFill>
                <a:latin typeface="Calibri"/>
              </a:rPr>
              <a:t>51°N</a:t>
            </a:r>
            <a:endParaRPr lang="en-US" b="1" dirty="0">
              <a:solidFill>
                <a:prstClr val="white"/>
              </a:solidFill>
              <a:latin typeface="Calibri"/>
            </a:endParaRPr>
          </a:p>
        </p:txBody>
      </p:sp>
      <p:sp>
        <p:nvSpPr>
          <p:cNvPr id="15" name="TextBox 14"/>
          <p:cNvSpPr txBox="1"/>
          <p:nvPr/>
        </p:nvSpPr>
        <p:spPr>
          <a:xfrm>
            <a:off x="8494288" y="6488666"/>
            <a:ext cx="649712" cy="369332"/>
          </a:xfrm>
          <a:prstGeom prst="rect">
            <a:avLst/>
          </a:prstGeom>
          <a:noFill/>
        </p:spPr>
        <p:txBody>
          <a:bodyPr wrap="none" rtlCol="0">
            <a:spAutoFit/>
          </a:bodyPr>
          <a:lstStyle/>
          <a:p>
            <a:r>
              <a:rPr lang="en-US" b="1" dirty="0" smtClean="0">
                <a:solidFill>
                  <a:prstClr val="white"/>
                </a:solidFill>
                <a:latin typeface="Calibri"/>
              </a:rPr>
              <a:t>47°N</a:t>
            </a:r>
            <a:endParaRPr lang="en-US" b="1" dirty="0">
              <a:solidFill>
                <a:prstClr val="white"/>
              </a:solidFill>
              <a:latin typeface="Calibri"/>
            </a:endParaRPr>
          </a:p>
        </p:txBody>
      </p:sp>
      <p:sp>
        <p:nvSpPr>
          <p:cNvPr id="16" name="TextBox 15"/>
          <p:cNvSpPr txBox="1"/>
          <p:nvPr/>
        </p:nvSpPr>
        <p:spPr>
          <a:xfrm>
            <a:off x="8498762" y="15635"/>
            <a:ext cx="649712" cy="369332"/>
          </a:xfrm>
          <a:prstGeom prst="rect">
            <a:avLst/>
          </a:prstGeom>
          <a:noFill/>
        </p:spPr>
        <p:txBody>
          <a:bodyPr wrap="none" rtlCol="0">
            <a:spAutoFit/>
          </a:bodyPr>
          <a:lstStyle/>
          <a:p>
            <a:r>
              <a:rPr lang="en-US" b="1" dirty="0" smtClean="0">
                <a:solidFill>
                  <a:prstClr val="white"/>
                </a:solidFill>
                <a:latin typeface="Calibri"/>
              </a:rPr>
              <a:t>44°N</a:t>
            </a:r>
            <a:endParaRPr lang="en-US" b="1" dirty="0">
              <a:solidFill>
                <a:prstClr val="white"/>
              </a:solidFill>
              <a:latin typeface="Calibri"/>
            </a:endParaRPr>
          </a:p>
        </p:txBody>
      </p:sp>
      <p:sp>
        <p:nvSpPr>
          <p:cNvPr id="17" name="TextBox 16"/>
          <p:cNvSpPr txBox="1"/>
          <p:nvPr/>
        </p:nvSpPr>
        <p:spPr>
          <a:xfrm>
            <a:off x="0" y="1850445"/>
            <a:ext cx="9144000" cy="1292662"/>
          </a:xfrm>
          <a:prstGeom prst="rect">
            <a:avLst/>
          </a:prstGeom>
          <a:noFill/>
        </p:spPr>
        <p:txBody>
          <a:bodyPr wrap="square" rtlCol="0">
            <a:spAutoFit/>
          </a:bodyPr>
          <a:lstStyle/>
          <a:p>
            <a:r>
              <a:rPr lang="en-US" b="1" dirty="0" smtClean="0">
                <a:solidFill>
                  <a:prstClr val="black"/>
                </a:solidFill>
                <a:latin typeface="Calibri"/>
              </a:rPr>
              <a:t>Evidence now points to widespread </a:t>
            </a:r>
            <a:r>
              <a:rPr lang="en-US" sz="2400" b="1" dirty="0" smtClean="0">
                <a:solidFill>
                  <a:prstClr val="black"/>
                </a:solidFill>
                <a:latin typeface="Calibri"/>
              </a:rPr>
              <a:t>northern </a:t>
            </a:r>
            <a:r>
              <a:rPr lang="en-US" b="1" dirty="0" smtClean="0">
                <a:solidFill>
                  <a:prstClr val="black"/>
                </a:solidFill>
                <a:latin typeface="Calibri"/>
              </a:rPr>
              <a:t>mid-latitude excess ice</a:t>
            </a:r>
          </a:p>
          <a:p>
            <a:pPr marL="342900" indent="-342900">
              <a:buFont typeface="Arial"/>
              <a:buChar char="•"/>
            </a:pPr>
            <a:r>
              <a:rPr lang="en-US" dirty="0" smtClean="0">
                <a:solidFill>
                  <a:prstClr val="black"/>
                </a:solidFill>
                <a:latin typeface="Calibri"/>
              </a:rPr>
              <a:t>Excavation at the Phoenix site</a:t>
            </a:r>
          </a:p>
          <a:p>
            <a:pPr marL="342900" indent="-342900">
              <a:buFont typeface="Arial"/>
              <a:buChar char="•"/>
            </a:pPr>
            <a:r>
              <a:rPr lang="en-US" dirty="0" smtClean="0">
                <a:solidFill>
                  <a:prstClr val="black"/>
                </a:solidFill>
                <a:latin typeface="Calibri"/>
              </a:rPr>
              <a:t>Icy impact craters</a:t>
            </a:r>
          </a:p>
          <a:p>
            <a:pPr marL="342900" indent="-342900">
              <a:buFont typeface="Arial"/>
              <a:buChar char="•"/>
            </a:pPr>
            <a:r>
              <a:rPr lang="en-US" dirty="0" smtClean="0">
                <a:solidFill>
                  <a:prstClr val="black"/>
                </a:solidFill>
                <a:latin typeface="Calibri"/>
              </a:rPr>
              <a:t>Pole-orientated Scallops &amp; Expanded craters (thermokarst)</a:t>
            </a:r>
          </a:p>
        </p:txBody>
      </p:sp>
      <p:sp>
        <p:nvSpPr>
          <p:cNvPr id="18" name="Content Placeholder 1"/>
          <p:cNvSpPr>
            <a:spLocks noGrp="1"/>
          </p:cNvSpPr>
          <p:nvPr>
            <p:ph idx="1"/>
          </p:nvPr>
        </p:nvSpPr>
        <p:spPr>
          <a:xfrm>
            <a:off x="2473619" y="3207750"/>
            <a:ext cx="4485979" cy="3574049"/>
          </a:xfrm>
        </p:spPr>
        <p:txBody>
          <a:bodyPr>
            <a:noAutofit/>
          </a:bodyPr>
          <a:lstStyle/>
          <a:p>
            <a:pPr marL="0" indent="0">
              <a:buNone/>
            </a:pPr>
            <a:r>
              <a:rPr lang="en-US" sz="2000" b="1" dirty="0" smtClean="0">
                <a:latin typeface="Arial" charset="0"/>
                <a:ea typeface="ＭＳ Ｐゴシック" charset="0"/>
              </a:rPr>
              <a:t>Possible Sources</a:t>
            </a:r>
          </a:p>
          <a:p>
            <a:pPr lvl="1"/>
            <a:r>
              <a:rPr lang="en-US" sz="1600" b="1" dirty="0" smtClean="0">
                <a:latin typeface="Arial" charset="0"/>
                <a:ea typeface="ＭＳ Ｐゴシック" charset="0"/>
              </a:rPr>
              <a:t>Ice </a:t>
            </a:r>
            <a:r>
              <a:rPr lang="en-US" sz="1600" b="1" dirty="0">
                <a:latin typeface="Arial" charset="0"/>
                <a:ea typeface="ＭＳ Ｐゴシック" charset="0"/>
              </a:rPr>
              <a:t>lenses from frost heave </a:t>
            </a:r>
          </a:p>
          <a:p>
            <a:pPr lvl="2"/>
            <a:r>
              <a:rPr lang="en-US" sz="1400" dirty="0" smtClean="0">
                <a:latin typeface="Arial" charset="0"/>
                <a:ea typeface="ＭＳ Ｐゴシック" charset="0"/>
              </a:rPr>
              <a:t>Sizemore et al. 2014</a:t>
            </a:r>
            <a:endParaRPr lang="en-US" sz="1400" dirty="0">
              <a:latin typeface="Arial" charset="0"/>
              <a:ea typeface="ＭＳ Ｐゴシック" charset="0"/>
            </a:endParaRPr>
          </a:p>
          <a:p>
            <a:pPr lvl="1"/>
            <a:r>
              <a:rPr lang="en-US" sz="1600" b="1" dirty="0">
                <a:latin typeface="Arial" charset="0"/>
                <a:ea typeface="ＭＳ Ｐゴシック" charset="0"/>
              </a:rPr>
              <a:t>Snowfall</a:t>
            </a:r>
          </a:p>
          <a:p>
            <a:pPr lvl="2"/>
            <a:r>
              <a:rPr lang="en-US" sz="1400" dirty="0" smtClean="0">
                <a:latin typeface="Arial" charset="0"/>
                <a:ea typeface="ＭＳ Ｐゴシック" charset="0"/>
              </a:rPr>
              <a:t>Avoid </a:t>
            </a:r>
            <a:r>
              <a:rPr lang="en-US" sz="1400" dirty="0">
                <a:latin typeface="Arial" charset="0"/>
                <a:ea typeface="ＭＳ Ｐゴシック" charset="0"/>
              </a:rPr>
              <a:t>desiccating the area recently and explain superposed </a:t>
            </a:r>
            <a:r>
              <a:rPr lang="en-US" sz="1400" dirty="0" smtClean="0">
                <a:latin typeface="Arial" charset="0"/>
                <a:ea typeface="ＭＳ Ｐゴシック" charset="0"/>
              </a:rPr>
              <a:t>boulders</a:t>
            </a:r>
          </a:p>
          <a:p>
            <a:pPr lvl="1"/>
            <a:r>
              <a:rPr lang="en-US" sz="1800" b="1" dirty="0" smtClean="0">
                <a:latin typeface="Arial" charset="0"/>
                <a:ea typeface="ＭＳ Ｐゴシック" charset="0"/>
              </a:rPr>
              <a:t>Vapor Deposition &amp; Thermal Cycling</a:t>
            </a:r>
          </a:p>
          <a:p>
            <a:pPr lvl="2"/>
            <a:r>
              <a:rPr lang="en-US" sz="1400" dirty="0" smtClean="0">
                <a:latin typeface="Arial" charset="0"/>
                <a:ea typeface="ＭＳ Ｐゴシック" charset="0"/>
              </a:rPr>
              <a:t>Appears to take a very long time</a:t>
            </a:r>
            <a:endParaRPr lang="en-US" sz="2000" b="1" dirty="0">
              <a:latin typeface="Arial" charset="0"/>
              <a:ea typeface="ＭＳ Ｐゴシック" charset="0"/>
            </a:endParaRPr>
          </a:p>
          <a:p>
            <a:pPr marL="0" indent="0" algn="just">
              <a:buNone/>
            </a:pPr>
            <a:r>
              <a:rPr lang="en-US" sz="2000" b="1" dirty="0" smtClean="0">
                <a:latin typeface="Arial" charset="0"/>
                <a:ea typeface="ＭＳ Ｐゴシック" charset="0"/>
              </a:rPr>
              <a:t>Excess ice should be prevalent in the south too, but the same geomorphic evidence is lacking</a:t>
            </a:r>
            <a:endParaRPr lang="en-US" sz="2000" b="1" dirty="0">
              <a:latin typeface="Arial" charset="0"/>
              <a:ea typeface="ＭＳ Ｐゴシック" charset="0"/>
            </a:endParaRPr>
          </a:p>
          <a:p>
            <a:pPr lvl="1">
              <a:buFont typeface="Monotype Sorts" charset="0"/>
              <a:buNone/>
            </a:pPr>
            <a:endParaRPr lang="en-US" sz="1400" dirty="0">
              <a:latin typeface="Arial" charset="0"/>
              <a:ea typeface="ＭＳ Ｐゴシック" charset="0"/>
            </a:endParaRPr>
          </a:p>
        </p:txBody>
      </p:sp>
      <p:sp>
        <p:nvSpPr>
          <p:cNvPr id="2" name="Rectangle 1"/>
          <p:cNvSpPr/>
          <p:nvPr/>
        </p:nvSpPr>
        <p:spPr>
          <a:xfrm>
            <a:off x="2473620" y="5765800"/>
            <a:ext cx="4485978" cy="1015999"/>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30128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9267" y="25401"/>
            <a:ext cx="7814733" cy="530348"/>
          </a:xfrm>
        </p:spPr>
        <p:txBody>
          <a:bodyPr/>
          <a:lstStyle/>
          <a:p>
            <a:r>
              <a:rPr lang="en-US" sz="2800" dirty="0" smtClean="0"/>
              <a:t>Progress on climatic history</a:t>
            </a:r>
            <a:endParaRPr lang="en-US" sz="2800" dirty="0"/>
          </a:p>
        </p:txBody>
      </p:sp>
      <p:sp>
        <p:nvSpPr>
          <p:cNvPr id="3" name="Content Placeholder 2"/>
          <p:cNvSpPr>
            <a:spLocks noGrp="1"/>
          </p:cNvSpPr>
          <p:nvPr>
            <p:ph idx="1"/>
          </p:nvPr>
        </p:nvSpPr>
        <p:spPr>
          <a:xfrm>
            <a:off x="0" y="3530599"/>
            <a:ext cx="9144000" cy="2700868"/>
          </a:xfrm>
        </p:spPr>
        <p:txBody>
          <a:bodyPr>
            <a:normAutofit fontScale="85000" lnSpcReduction="10000"/>
          </a:bodyPr>
          <a:lstStyle/>
          <a:p>
            <a:r>
              <a:rPr lang="en-US" dirty="0" smtClean="0"/>
              <a:t>Northern results current match conditions from 10 Kyr ago </a:t>
            </a:r>
          </a:p>
          <a:p>
            <a:pPr lvl="1"/>
            <a:r>
              <a:rPr lang="en-US" dirty="0"/>
              <a:t>D</a:t>
            </a:r>
            <a:r>
              <a:rPr lang="en-US" dirty="0" smtClean="0"/>
              <a:t>ifferent than today</a:t>
            </a:r>
          </a:p>
          <a:p>
            <a:r>
              <a:rPr lang="en-US" dirty="0" smtClean="0"/>
              <a:t>Southern stability area unchanged between 10 Kyr and today</a:t>
            </a:r>
          </a:p>
          <a:p>
            <a:endParaRPr lang="en-US" dirty="0"/>
          </a:p>
          <a:p>
            <a:r>
              <a:rPr lang="en-US" dirty="0" smtClean="0"/>
              <a:t>Does southern ice-line match today’s conditions?</a:t>
            </a:r>
          </a:p>
          <a:p>
            <a:pPr lvl="1"/>
            <a:r>
              <a:rPr lang="en-US" b="1" dirty="0" smtClean="0"/>
              <a:t>Yes:</a:t>
            </a:r>
            <a:r>
              <a:rPr lang="en-US" dirty="0" smtClean="0"/>
              <a:t> Then ice lags climate by ~10Kyr still works</a:t>
            </a:r>
          </a:p>
          <a:p>
            <a:pPr lvl="1"/>
            <a:r>
              <a:rPr lang="en-US" b="1" dirty="0" smtClean="0"/>
              <a:t>Further equatorward:</a:t>
            </a:r>
            <a:r>
              <a:rPr lang="en-US" dirty="0" smtClean="0"/>
              <a:t> Then surface concentrated humidity works both here and in the north</a:t>
            </a:r>
          </a:p>
          <a:p>
            <a:pPr lvl="1"/>
            <a:r>
              <a:rPr lang="en-US" b="1" dirty="0" smtClean="0"/>
              <a:t>Further poleward:</a:t>
            </a:r>
            <a:r>
              <a:rPr lang="en-US" dirty="0" smtClean="0"/>
              <a:t> Then we have an exciting problem…</a:t>
            </a:r>
            <a:endParaRPr lang="en-US" dirty="0"/>
          </a:p>
        </p:txBody>
      </p:sp>
      <p:pic>
        <p:nvPicPr>
          <p:cNvPr id="4" name="Picture 3"/>
          <p:cNvPicPr>
            <a:picLocks noChangeAspect="1"/>
          </p:cNvPicPr>
          <p:nvPr/>
        </p:nvPicPr>
        <p:blipFill>
          <a:blip r:embed="rId2"/>
          <a:stretch>
            <a:fillRect/>
          </a:stretch>
        </p:blipFill>
        <p:spPr>
          <a:xfrm>
            <a:off x="0" y="555749"/>
            <a:ext cx="7713133" cy="2897353"/>
          </a:xfrm>
          <a:prstGeom prst="rect">
            <a:avLst/>
          </a:prstGeom>
        </p:spPr>
      </p:pic>
      <p:sp>
        <p:nvSpPr>
          <p:cNvPr id="5" name="TextBox 4"/>
          <p:cNvSpPr txBox="1"/>
          <p:nvPr/>
        </p:nvSpPr>
        <p:spPr>
          <a:xfrm>
            <a:off x="7713133" y="1821934"/>
            <a:ext cx="1578878" cy="830997"/>
          </a:xfrm>
          <a:prstGeom prst="rect">
            <a:avLst/>
          </a:prstGeom>
          <a:noFill/>
        </p:spPr>
        <p:txBody>
          <a:bodyPr wrap="none" rtlCol="0">
            <a:spAutoFit/>
          </a:bodyPr>
          <a:lstStyle/>
          <a:p>
            <a:r>
              <a:rPr lang="en-US" sz="1600" dirty="0" smtClean="0"/>
              <a:t>(23 </a:t>
            </a:r>
            <a:r>
              <a:rPr lang="en-US" sz="1600" dirty="0" err="1" smtClean="0"/>
              <a:t>kyr</a:t>
            </a:r>
            <a:r>
              <a:rPr lang="en-US" sz="1600" dirty="0" smtClean="0"/>
              <a:t> </a:t>
            </a:r>
            <a:r>
              <a:rPr lang="en-US" sz="1600" dirty="0"/>
              <a:t>ago)</a:t>
            </a:r>
          </a:p>
          <a:p>
            <a:r>
              <a:rPr lang="en-US" sz="1600" dirty="0"/>
              <a:t>(10 </a:t>
            </a:r>
            <a:r>
              <a:rPr lang="en-US" sz="1600" dirty="0" err="1" smtClean="0"/>
              <a:t>kyr</a:t>
            </a:r>
            <a:r>
              <a:rPr lang="en-US" sz="1600" dirty="0" smtClean="0"/>
              <a:t> </a:t>
            </a:r>
            <a:r>
              <a:rPr lang="en-US" sz="1600" dirty="0"/>
              <a:t>ago)</a:t>
            </a:r>
          </a:p>
          <a:p>
            <a:r>
              <a:rPr lang="en-US" sz="1600" dirty="0" smtClean="0"/>
              <a:t>(3 </a:t>
            </a:r>
            <a:r>
              <a:rPr lang="en-US" sz="1600" dirty="0" err="1" smtClean="0"/>
              <a:t>kyr</a:t>
            </a:r>
            <a:r>
              <a:rPr lang="en-US" sz="1600" dirty="0" smtClean="0"/>
              <a:t> from now)</a:t>
            </a:r>
            <a:endParaRPr lang="en-US" sz="1600" dirty="0"/>
          </a:p>
        </p:txBody>
      </p:sp>
      <p:sp>
        <p:nvSpPr>
          <p:cNvPr id="6" name="TextBox 5"/>
          <p:cNvSpPr txBox="1"/>
          <p:nvPr/>
        </p:nvSpPr>
        <p:spPr>
          <a:xfrm>
            <a:off x="6165208" y="2768600"/>
            <a:ext cx="3093741" cy="369332"/>
          </a:xfrm>
          <a:prstGeom prst="rect">
            <a:avLst/>
          </a:prstGeom>
          <a:noFill/>
        </p:spPr>
        <p:txBody>
          <a:bodyPr wrap="none" rtlCol="0">
            <a:spAutoFit/>
          </a:bodyPr>
          <a:lstStyle/>
          <a:p>
            <a:r>
              <a:rPr lang="en-US" dirty="0" smtClean="0"/>
              <a:t>Chamberlain &amp; Boynton (2007)</a:t>
            </a:r>
            <a:endParaRPr lang="en-US" dirty="0"/>
          </a:p>
        </p:txBody>
      </p:sp>
    </p:spTree>
    <p:extLst>
      <p:ext uri="{BB962C8B-B14F-4D97-AF65-F5344CB8AC3E}">
        <p14:creationId xmlns:p14="http://schemas.microsoft.com/office/powerpoint/2010/main" val="4154427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weh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6500"/>
            <a:ext cx="4572000" cy="4572000"/>
          </a:xfrm>
          <a:prstGeom prst="rect">
            <a:avLst/>
          </a:prstGeom>
        </p:spPr>
      </p:pic>
      <p:pic>
        <p:nvPicPr>
          <p:cNvPr id="16" name="Picture 15" descr="weh_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206500"/>
            <a:ext cx="4572000" cy="4572000"/>
          </a:xfrm>
          <a:prstGeom prst="rect">
            <a:avLst/>
          </a:prstGeom>
        </p:spPr>
      </p:pic>
      <p:sp>
        <p:nvSpPr>
          <p:cNvPr id="7" name="TextBox 6"/>
          <p:cNvSpPr txBox="1"/>
          <p:nvPr/>
        </p:nvSpPr>
        <p:spPr>
          <a:xfrm>
            <a:off x="2093765" y="3540667"/>
            <a:ext cx="333670" cy="369332"/>
          </a:xfrm>
          <a:prstGeom prst="rect">
            <a:avLst/>
          </a:prstGeom>
          <a:noFill/>
        </p:spPr>
        <p:txBody>
          <a:bodyPr wrap="none" rtlCol="0">
            <a:spAutoFit/>
          </a:bodyPr>
          <a:lstStyle/>
          <a:p>
            <a:r>
              <a:rPr lang="en-US" b="1" dirty="0" smtClean="0"/>
              <a:t>N</a:t>
            </a:r>
            <a:endParaRPr lang="en-US" b="1" dirty="0"/>
          </a:p>
        </p:txBody>
      </p:sp>
      <p:sp>
        <p:nvSpPr>
          <p:cNvPr id="8" name="TextBox 7"/>
          <p:cNvSpPr txBox="1"/>
          <p:nvPr/>
        </p:nvSpPr>
        <p:spPr>
          <a:xfrm>
            <a:off x="6716565" y="3540667"/>
            <a:ext cx="293770" cy="369332"/>
          </a:xfrm>
          <a:prstGeom prst="rect">
            <a:avLst/>
          </a:prstGeom>
          <a:noFill/>
        </p:spPr>
        <p:txBody>
          <a:bodyPr wrap="none" rtlCol="0">
            <a:spAutoFit/>
          </a:bodyPr>
          <a:lstStyle/>
          <a:p>
            <a:r>
              <a:rPr lang="en-US" b="1" dirty="0" smtClean="0"/>
              <a:t>S</a:t>
            </a:r>
            <a:endParaRPr lang="en-US" b="1" dirty="0"/>
          </a:p>
        </p:txBody>
      </p:sp>
      <p:sp>
        <p:nvSpPr>
          <p:cNvPr id="9" name="TextBox 8"/>
          <p:cNvSpPr txBox="1"/>
          <p:nvPr/>
        </p:nvSpPr>
        <p:spPr>
          <a:xfrm>
            <a:off x="1328676" y="0"/>
            <a:ext cx="7815324" cy="923330"/>
          </a:xfrm>
          <a:prstGeom prst="rect">
            <a:avLst/>
          </a:prstGeom>
          <a:noFill/>
        </p:spPr>
        <p:txBody>
          <a:bodyPr wrap="square" rtlCol="0">
            <a:spAutoFit/>
          </a:bodyPr>
          <a:lstStyle/>
          <a:p>
            <a:r>
              <a:rPr lang="en-US" dirty="0" smtClean="0"/>
              <a:t>Will we find clean excess ice as pervasively in the south as in the north?</a:t>
            </a:r>
          </a:p>
          <a:p>
            <a:r>
              <a:rPr lang="en-US" dirty="0" smtClean="0"/>
              <a:t>Frost heave and Fisher’s vapor deposition model should work here too.</a:t>
            </a:r>
          </a:p>
          <a:p>
            <a:r>
              <a:rPr lang="en-US" dirty="0" smtClean="0"/>
              <a:t>Thick sheets of precipitated ice may be unique to the northern plains.</a:t>
            </a:r>
            <a:endParaRPr lang="en-US" dirty="0"/>
          </a:p>
        </p:txBody>
      </p:sp>
      <p:sp>
        <p:nvSpPr>
          <p:cNvPr id="10" name="Oval 9"/>
          <p:cNvSpPr>
            <a:spLocks noChangeAspect="1"/>
          </p:cNvSpPr>
          <p:nvPr/>
        </p:nvSpPr>
        <p:spPr>
          <a:xfrm>
            <a:off x="5122333" y="1828799"/>
            <a:ext cx="3454400" cy="3462868"/>
          </a:xfrm>
          <a:prstGeom prst="ellipse">
            <a:avLst/>
          </a:prstGeom>
          <a:noFill/>
          <a:ln w="25400">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5494867" y="2192867"/>
            <a:ext cx="2717800" cy="2709333"/>
          </a:xfrm>
          <a:prstGeom prst="ellipse">
            <a:avLst/>
          </a:prstGeom>
          <a:noFill/>
          <a:ln w="25400">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0" y="5906531"/>
            <a:ext cx="9143999" cy="369332"/>
          </a:xfrm>
          <a:prstGeom prst="rect">
            <a:avLst/>
          </a:prstGeom>
          <a:noFill/>
        </p:spPr>
        <p:txBody>
          <a:bodyPr wrap="square" rtlCol="0">
            <a:spAutoFit/>
          </a:bodyPr>
          <a:lstStyle/>
          <a:p>
            <a:r>
              <a:rPr lang="en-US" b="1" dirty="0" smtClean="0"/>
              <a:t>Finding southern hemisphere icy craters will enable fundamental advances, but is difficult…</a:t>
            </a:r>
            <a:endParaRPr lang="en-US" b="1" dirty="0"/>
          </a:p>
        </p:txBody>
      </p:sp>
      <p:sp>
        <p:nvSpPr>
          <p:cNvPr id="13" name="Oval 12"/>
          <p:cNvSpPr>
            <a:spLocks noChangeAspect="1"/>
          </p:cNvSpPr>
          <p:nvPr/>
        </p:nvSpPr>
        <p:spPr>
          <a:xfrm>
            <a:off x="537633" y="1765299"/>
            <a:ext cx="3454400" cy="3462868"/>
          </a:xfrm>
          <a:prstGeom prst="ellipse">
            <a:avLst/>
          </a:prstGeom>
          <a:noFill/>
          <a:ln w="25400">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910167" y="2129367"/>
            <a:ext cx="2717800" cy="2709333"/>
          </a:xfrm>
          <a:prstGeom prst="ellipse">
            <a:avLst/>
          </a:prstGeom>
          <a:noFill/>
          <a:ln w="25400">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1731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518" y="0"/>
            <a:ext cx="7513281" cy="660400"/>
          </a:xfrm>
        </p:spPr>
        <p:txBody>
          <a:bodyPr/>
          <a:lstStyle/>
          <a:p>
            <a:r>
              <a:rPr lang="en-US" dirty="0" smtClean="0"/>
              <a:t>Ice boundary logistics…</a:t>
            </a:r>
            <a:endParaRPr lang="en-US" dirty="0"/>
          </a:p>
        </p:txBody>
      </p:sp>
      <p:sp>
        <p:nvSpPr>
          <p:cNvPr id="3" name="Content Placeholder 2"/>
          <p:cNvSpPr>
            <a:spLocks noGrp="1"/>
          </p:cNvSpPr>
          <p:nvPr>
            <p:ph idx="1"/>
          </p:nvPr>
        </p:nvSpPr>
        <p:spPr>
          <a:xfrm>
            <a:off x="0" y="584200"/>
            <a:ext cx="9144000" cy="6273799"/>
          </a:xfrm>
        </p:spPr>
        <p:txBody>
          <a:bodyPr>
            <a:noAutofit/>
          </a:bodyPr>
          <a:lstStyle/>
          <a:p>
            <a:r>
              <a:rPr lang="en-US" sz="1600" dirty="0" smtClean="0"/>
              <a:t>Smaller and more subtle changes at CTX scales and will be best detected by differencing or blinking </a:t>
            </a:r>
            <a:r>
              <a:rPr lang="en-US" sz="1600" dirty="0" err="1" smtClean="0"/>
              <a:t>orthorectified</a:t>
            </a:r>
            <a:r>
              <a:rPr lang="en-US" sz="1600" dirty="0" smtClean="0"/>
              <a:t> images (or perhaps images with very similar geometry).  </a:t>
            </a:r>
          </a:p>
          <a:p>
            <a:r>
              <a:rPr lang="en-US" sz="1600" dirty="0" smtClean="0"/>
              <a:t>In EM3, CTX could systematically image portions of the boundary region, and we will rapidly process the overlapping repeat images to find new impacts for HiRISE and CRISM follow-up to search for ice.  </a:t>
            </a:r>
          </a:p>
          <a:p>
            <a:pPr lvl="1"/>
            <a:r>
              <a:rPr lang="en-US" sz="1600" dirty="0" smtClean="0"/>
              <a:t>Target selection has begun and is centered on HiRISE monitoring targets of interest (RSL, gullies) i.e. MRO rolls will be multipurpose</a:t>
            </a:r>
          </a:p>
          <a:p>
            <a:pPr lvl="1"/>
            <a:r>
              <a:rPr lang="en-US" sz="1600" dirty="0" smtClean="0"/>
              <a:t>Repeat 4 times during the Ls 180-360 period when illumination is favorable</a:t>
            </a:r>
          </a:p>
          <a:p>
            <a:pPr lvl="1"/>
            <a:r>
              <a:rPr lang="en-US" sz="1600" dirty="0" smtClean="0"/>
              <a:t>Concentrating on longitudes (e.g. 180-270) that have few other targets</a:t>
            </a:r>
          </a:p>
          <a:p>
            <a:pPr marL="0" indent="0">
              <a:buNone/>
            </a:pPr>
            <a:endParaRPr lang="en-US" sz="1600" dirty="0"/>
          </a:p>
          <a:p>
            <a:r>
              <a:rPr lang="en-US" sz="1600" dirty="0" smtClean="0"/>
              <a:t>40-50</a:t>
            </a:r>
            <a:r>
              <a:rPr lang="en-US" sz="1600" dirty="0"/>
              <a:t>°</a:t>
            </a:r>
            <a:r>
              <a:rPr lang="en-US" sz="1600" dirty="0" smtClean="0"/>
              <a:t>S is 6.2% of Mars, so ~15 impacts per Earth Year (Daubar et al. 2013)</a:t>
            </a:r>
          </a:p>
          <a:p>
            <a:r>
              <a:rPr lang="en-US" sz="1600" dirty="0" smtClean="0"/>
              <a:t>If we require ~10 impacts then we need:</a:t>
            </a:r>
          </a:p>
          <a:p>
            <a:pPr lvl="1"/>
            <a:r>
              <a:rPr lang="en-US" sz="1600" dirty="0" smtClean="0"/>
              <a:t>366 CTX repeat sites with images spanning the full 40</a:t>
            </a:r>
            <a:r>
              <a:rPr lang="en-US" sz="1600" dirty="0"/>
              <a:t>-50°S </a:t>
            </a:r>
            <a:r>
              <a:rPr lang="en-US" sz="1600" dirty="0" smtClean="0"/>
              <a:t>range [acquire in two pieces?]</a:t>
            </a:r>
          </a:p>
          <a:p>
            <a:pPr lvl="1"/>
            <a:r>
              <a:rPr lang="en-US" sz="1600" dirty="0" smtClean="0"/>
              <a:t>1 stereo pair and two subsequent images ~90 and ~180 L</a:t>
            </a:r>
            <a:r>
              <a:rPr lang="en-US" sz="1600" baseline="-25000" dirty="0" smtClean="0"/>
              <a:t>s</a:t>
            </a:r>
            <a:r>
              <a:rPr lang="en-US" sz="1600" dirty="0" smtClean="0"/>
              <a:t> later or ~1460 images total</a:t>
            </a:r>
          </a:p>
          <a:p>
            <a:pPr lvl="1"/>
            <a:r>
              <a:rPr lang="en-US" sz="1600" dirty="0" smtClean="0"/>
              <a:t>3156 Gb for bin-1 4bpp OR 789 Gb for bin-2    [trade quality and coverage for best detectability]</a:t>
            </a:r>
          </a:p>
          <a:p>
            <a:pPr lvl="1"/>
            <a:r>
              <a:rPr lang="en-US" sz="1600" dirty="0" smtClean="0"/>
              <a:t>CTX allocation for EM3 ~10400 Gb   (8% or 30% could be used by this campaign)</a:t>
            </a:r>
          </a:p>
          <a:p>
            <a:pPr lvl="1"/>
            <a:endParaRPr lang="en-US" sz="1600" dirty="0" smtClean="0"/>
          </a:p>
          <a:p>
            <a:r>
              <a:rPr lang="en-US" sz="1600" dirty="0" smtClean="0"/>
              <a:t>Benefits</a:t>
            </a:r>
          </a:p>
          <a:p>
            <a:pPr lvl="1"/>
            <a:r>
              <a:rPr lang="en-US" sz="1600" dirty="0" smtClean="0"/>
              <a:t>New constraints on recent climate change and water vapor vertical distribution</a:t>
            </a:r>
          </a:p>
          <a:p>
            <a:pPr lvl="1"/>
            <a:r>
              <a:rPr lang="en-US" sz="1600" dirty="0" smtClean="0"/>
              <a:t>Identify resources and exploration targets</a:t>
            </a:r>
          </a:p>
          <a:p>
            <a:pPr lvl="1"/>
            <a:r>
              <a:rPr lang="en-US" sz="1600" dirty="0" smtClean="0"/>
              <a:t>Help define special regions relevant to planetary protection </a:t>
            </a:r>
          </a:p>
          <a:p>
            <a:pPr lvl="1"/>
            <a:r>
              <a:rPr lang="en-US" sz="1600" dirty="0"/>
              <a:t>R</a:t>
            </a:r>
            <a:r>
              <a:rPr lang="en-US" sz="1600" dirty="0" smtClean="0"/>
              <a:t>efine the impact rate (and it’s seasonality) and have ride-along science like gullies and RSLs</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2400" y="2095500"/>
            <a:ext cx="4330700" cy="1778000"/>
          </a:xfrm>
        </p:spPr>
        <p:txBody>
          <a:bodyPr>
            <a:normAutofit/>
          </a:bodyPr>
          <a:lstStyle/>
          <a:p>
            <a:pPr marL="0" indent="0">
              <a:buNone/>
            </a:pPr>
            <a:r>
              <a:rPr lang="en-US" sz="3200" dirty="0" smtClean="0"/>
              <a:t>Switch gears here…</a:t>
            </a:r>
            <a:endParaRPr lang="en-US" sz="3200" dirty="0"/>
          </a:p>
        </p:txBody>
      </p:sp>
    </p:spTree>
    <p:extLst>
      <p:ext uri="{BB962C8B-B14F-4D97-AF65-F5344CB8AC3E}">
        <p14:creationId xmlns:p14="http://schemas.microsoft.com/office/powerpoint/2010/main" val="2963897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po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2200" y="273050"/>
            <a:ext cx="42418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73519" y="0"/>
            <a:ext cx="7970481" cy="660400"/>
          </a:xfrm>
        </p:spPr>
        <p:txBody>
          <a:bodyPr/>
          <a:lstStyle/>
          <a:p>
            <a:r>
              <a:rPr lang="en-US" sz="2800" dirty="0" smtClean="0"/>
              <a:t>Discontinue Sweeping the SPLD under the Carpet</a:t>
            </a:r>
            <a:endParaRPr lang="en-US" sz="2800" dirty="0"/>
          </a:p>
        </p:txBody>
      </p:sp>
      <p:sp>
        <p:nvSpPr>
          <p:cNvPr id="3" name="Content Placeholder 2"/>
          <p:cNvSpPr>
            <a:spLocks noGrp="1"/>
          </p:cNvSpPr>
          <p:nvPr>
            <p:ph idx="1"/>
          </p:nvPr>
        </p:nvSpPr>
        <p:spPr>
          <a:xfrm>
            <a:off x="0" y="660400"/>
            <a:ext cx="4902200" cy="6096000"/>
          </a:xfrm>
        </p:spPr>
        <p:txBody>
          <a:bodyPr>
            <a:normAutofit fontScale="85000" lnSpcReduction="10000"/>
          </a:bodyPr>
          <a:lstStyle/>
          <a:p>
            <a:r>
              <a:rPr lang="en-US" sz="2000" dirty="0"/>
              <a:t>Exchange of polar reservoirs with the mid-latitudes and tropical high elevations in response to obliquity variations is the paradigm for Amazonian climate.</a:t>
            </a:r>
          </a:p>
          <a:p>
            <a:r>
              <a:rPr lang="en-US" sz="2000" dirty="0" smtClean="0"/>
              <a:t>Models suggest that the NPLD has accumulated over the last 4 Myr or so</a:t>
            </a:r>
          </a:p>
          <a:p>
            <a:r>
              <a:rPr lang="en-US" sz="2000" dirty="0" smtClean="0"/>
              <a:t>Every MRO observation (e.g. surface craters, SHARAD, ice grain sizes etc…) is consistent with this</a:t>
            </a:r>
          </a:p>
          <a:p>
            <a:endParaRPr lang="en-US" sz="2000" dirty="0"/>
          </a:p>
          <a:p>
            <a:r>
              <a:rPr lang="en-US" sz="2000" dirty="0" smtClean="0"/>
              <a:t>Problem: We know the SPLD surface is 10s of Myr old and that the these deposits have survived multiple high-obliquity excursions.</a:t>
            </a:r>
          </a:p>
          <a:p>
            <a:r>
              <a:rPr lang="en-US" sz="2000" dirty="0" smtClean="0"/>
              <a:t>The SPLD are typically ignored because they can’t be explained</a:t>
            </a:r>
          </a:p>
          <a:p>
            <a:r>
              <a:rPr lang="en-US" sz="2000" dirty="0" smtClean="0"/>
              <a:t>We really don’t understand Amazonian climate to even first order until the discrepancy between the two polar deposits is understood.</a:t>
            </a:r>
          </a:p>
          <a:p>
            <a:endParaRPr lang="en-US" sz="2000" dirty="0"/>
          </a:p>
          <a:p>
            <a:r>
              <a:rPr lang="en-US" sz="2000" dirty="0" smtClean="0"/>
              <a:t>Campaign to examine the SPLD crater population and stratigraphy to place it within Amazonian history – complements SHARAD studies of the </a:t>
            </a:r>
            <a:r>
              <a:rPr lang="en-US" sz="2000" dirty="0" err="1" smtClean="0"/>
              <a:t>Promethei</a:t>
            </a:r>
            <a:r>
              <a:rPr lang="en-US" sz="2000" dirty="0" smtClean="0"/>
              <a:t> </a:t>
            </a:r>
            <a:r>
              <a:rPr lang="en-US" sz="2000" dirty="0" err="1" smtClean="0"/>
              <a:t>Lingula</a:t>
            </a:r>
            <a:r>
              <a:rPr lang="en-US" sz="2000" dirty="0" smtClean="0"/>
              <a:t> and RFZs</a:t>
            </a:r>
            <a:endParaRPr lang="en-US" sz="2000" dirty="0"/>
          </a:p>
        </p:txBody>
      </p:sp>
      <p:pic>
        <p:nvPicPr>
          <p:cNvPr id="6" name="Picture 5"/>
          <p:cNvPicPr>
            <a:picLocks noChangeAspect="1"/>
          </p:cNvPicPr>
          <p:nvPr/>
        </p:nvPicPr>
        <p:blipFill>
          <a:blip r:embed="rId3"/>
          <a:stretch>
            <a:fillRect/>
          </a:stretch>
        </p:blipFill>
        <p:spPr>
          <a:xfrm>
            <a:off x="5183186" y="4288182"/>
            <a:ext cx="3694114" cy="2569818"/>
          </a:xfrm>
          <a:prstGeom prst="rect">
            <a:avLst/>
          </a:prstGeom>
        </p:spPr>
      </p:pic>
      <p:cxnSp>
        <p:nvCxnSpPr>
          <p:cNvPr id="8" name="Straight Arrow Connector 7"/>
          <p:cNvCxnSpPr/>
          <p:nvPr/>
        </p:nvCxnSpPr>
        <p:spPr>
          <a:xfrm>
            <a:off x="8140700" y="3543300"/>
            <a:ext cx="12700" cy="114300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8798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819" y="127000"/>
            <a:ext cx="3893781" cy="660400"/>
          </a:xfrm>
        </p:spPr>
        <p:txBody>
          <a:bodyPr/>
          <a:lstStyle/>
          <a:p>
            <a:r>
              <a:rPr lang="en-US" dirty="0" smtClean="0"/>
              <a:t>Really figure out this age discrepancy…</a:t>
            </a:r>
            <a:endParaRPr lang="en-US" dirty="0"/>
          </a:p>
        </p:txBody>
      </p:sp>
      <p:sp>
        <p:nvSpPr>
          <p:cNvPr id="3" name="Content Placeholder 2"/>
          <p:cNvSpPr>
            <a:spLocks noGrp="1"/>
          </p:cNvSpPr>
          <p:nvPr>
            <p:ph idx="1"/>
          </p:nvPr>
        </p:nvSpPr>
        <p:spPr>
          <a:xfrm>
            <a:off x="0" y="952500"/>
            <a:ext cx="4749800" cy="5905500"/>
          </a:xfrm>
        </p:spPr>
        <p:txBody>
          <a:bodyPr>
            <a:normAutofit/>
          </a:bodyPr>
          <a:lstStyle/>
          <a:p>
            <a:r>
              <a:rPr lang="en-US" dirty="0" smtClean="0"/>
              <a:t>Systematic crater search (CTX) with HiRISE stereo follow-up</a:t>
            </a:r>
          </a:p>
          <a:p>
            <a:r>
              <a:rPr lang="en-US" dirty="0"/>
              <a:t>P</a:t>
            </a:r>
            <a:r>
              <a:rPr lang="en-US" dirty="0" smtClean="0"/>
              <a:t>revious age estimates contain craters found/measured with:</a:t>
            </a:r>
          </a:p>
          <a:p>
            <a:pPr lvl="1"/>
            <a:r>
              <a:rPr lang="en-US" dirty="0" smtClean="0"/>
              <a:t>Viking (Herkenhoff &amp; Plaut 2000)</a:t>
            </a:r>
          </a:p>
          <a:p>
            <a:pPr lvl="1"/>
            <a:r>
              <a:rPr lang="en-US" dirty="0" smtClean="0"/>
              <a:t>MOLA (and some MOC) data (Koutnik et al. 2002)</a:t>
            </a:r>
          </a:p>
          <a:p>
            <a:pPr lvl="1"/>
            <a:r>
              <a:rPr lang="en-US" dirty="0" smtClean="0"/>
              <a:t>Themis VIS (Plaut et al. – 2004, 2005 conference abstracts)</a:t>
            </a:r>
          </a:p>
          <a:p>
            <a:r>
              <a:rPr lang="en-US" dirty="0" smtClean="0"/>
              <a:t>Revisit this with MRO data</a:t>
            </a:r>
          </a:p>
          <a:p>
            <a:pPr lvl="1"/>
            <a:r>
              <a:rPr lang="en-US" dirty="0" smtClean="0"/>
              <a:t>Crater production function has also been updated (several times)</a:t>
            </a:r>
          </a:p>
          <a:p>
            <a:pPr lvl="1"/>
            <a:r>
              <a:rPr lang="en-US" dirty="0" smtClean="0"/>
              <a:t>Geologic mapping now shows SPLD surface has two distinct units (Kolb &amp; Tanaka 2006)</a:t>
            </a:r>
          </a:p>
          <a:p>
            <a:pPr lvl="1"/>
            <a:endParaRPr lang="en-US" dirty="0"/>
          </a:p>
        </p:txBody>
      </p:sp>
      <p:pic>
        <p:nvPicPr>
          <p:cNvPr id="4" name="Picture 3"/>
          <p:cNvPicPr>
            <a:picLocks noChangeAspect="1"/>
          </p:cNvPicPr>
          <p:nvPr/>
        </p:nvPicPr>
        <p:blipFill>
          <a:blip r:embed="rId2"/>
          <a:stretch>
            <a:fillRect/>
          </a:stretch>
        </p:blipFill>
        <p:spPr>
          <a:xfrm>
            <a:off x="4864100" y="0"/>
            <a:ext cx="4279900" cy="2915976"/>
          </a:xfrm>
          <a:prstGeom prst="rect">
            <a:avLst/>
          </a:prstGeom>
        </p:spPr>
      </p:pic>
      <p:pic>
        <p:nvPicPr>
          <p:cNvPr id="5" name="Picture 4"/>
          <p:cNvPicPr>
            <a:picLocks noChangeAspect="1"/>
          </p:cNvPicPr>
          <p:nvPr/>
        </p:nvPicPr>
        <p:blipFill>
          <a:blip r:embed="rId3"/>
          <a:stretch>
            <a:fillRect/>
          </a:stretch>
        </p:blipFill>
        <p:spPr>
          <a:xfrm>
            <a:off x="5410200" y="2915976"/>
            <a:ext cx="3251200" cy="3950725"/>
          </a:xfrm>
          <a:prstGeom prst="rect">
            <a:avLst/>
          </a:prstGeom>
        </p:spPr>
      </p:pic>
      <p:cxnSp>
        <p:nvCxnSpPr>
          <p:cNvPr id="7" name="Straight Arrow Connector 6"/>
          <p:cNvCxnSpPr/>
          <p:nvPr/>
        </p:nvCxnSpPr>
        <p:spPr>
          <a:xfrm flipV="1">
            <a:off x="3873500" y="2915976"/>
            <a:ext cx="990600" cy="259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4419600" y="5697276"/>
            <a:ext cx="990600" cy="259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5985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0889" y="762959"/>
            <a:ext cx="3622675"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336847" y="2866983"/>
            <a:ext cx="2992308" cy="498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419839"/>
            <a:ext cx="98742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7"/>
          <p:cNvSpPr txBox="1">
            <a:spLocks noChangeArrowheads="1"/>
          </p:cNvSpPr>
          <p:nvPr/>
        </p:nvSpPr>
        <p:spPr bwMode="auto">
          <a:xfrm>
            <a:off x="6273800" y="0"/>
            <a:ext cx="223361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742950" indent="-285750">
              <a:defRPr sz="1600" b="1">
                <a:solidFill>
                  <a:schemeClr val="tx1"/>
                </a:solidFill>
                <a:latin typeface="Arial" charset="0"/>
                <a:ea typeface="ＭＳ Ｐゴシック" charset="0"/>
              </a:defRPr>
            </a:lvl2pPr>
            <a:lvl3pPr marL="1143000" indent="-228600">
              <a:defRPr sz="1600" b="1">
                <a:solidFill>
                  <a:schemeClr val="tx1"/>
                </a:solidFill>
                <a:latin typeface="Arial" charset="0"/>
                <a:ea typeface="ＭＳ Ｐゴシック" charset="0"/>
              </a:defRPr>
            </a:lvl3pPr>
            <a:lvl4pPr marL="1600200" indent="-228600">
              <a:defRPr sz="1600" b="1">
                <a:solidFill>
                  <a:schemeClr val="tx1"/>
                </a:solidFill>
                <a:latin typeface="Arial" charset="0"/>
                <a:ea typeface="ＭＳ Ｐゴシック" charset="0"/>
              </a:defRPr>
            </a:lvl4pPr>
            <a:lvl5pPr marL="2057400" indent="-228600">
              <a:defRPr sz="1600" b="1">
                <a:solidFill>
                  <a:schemeClr val="tx1"/>
                </a:solidFill>
                <a:latin typeface="Arial" charset="0"/>
                <a:ea typeface="ＭＳ Ｐゴシック" charset="0"/>
              </a:defRPr>
            </a:lvl5pPr>
            <a:lvl6pPr marL="25146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29718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34290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3886200" indent="-228600" algn="ctr"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400">
                <a:solidFill>
                  <a:prstClr val="black"/>
                </a:solidFill>
              </a:rPr>
              <a:t>Window 100m</a:t>
            </a:r>
          </a:p>
        </p:txBody>
      </p:sp>
      <p:pic>
        <p:nvPicPr>
          <p:cNvPr id="14341"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76838" y="355600"/>
            <a:ext cx="3856037"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958306" y="3561556"/>
            <a:ext cx="6254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698953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6312</TotalTime>
  <Words>934</Words>
  <Application>Microsoft Macintosh PowerPoint</Application>
  <PresentationFormat>On-screen Show (4:3)</PresentationFormat>
  <Paragraphs>91</Paragraphs>
  <Slides>11</Slides>
  <Notes>0</Notes>
  <HiddenSlides>0</HiddenSlides>
  <MMClips>0</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Office Theme</vt:lpstr>
      <vt:lpstr>1_Office Theme</vt:lpstr>
      <vt:lpstr>Ice Boundary Campaign</vt:lpstr>
      <vt:lpstr>PowerPoint Presentation</vt:lpstr>
      <vt:lpstr>Progress on climatic history</vt:lpstr>
      <vt:lpstr>PowerPoint Presentation</vt:lpstr>
      <vt:lpstr>Ice boundary logistics…</vt:lpstr>
      <vt:lpstr>PowerPoint Presentation</vt:lpstr>
      <vt:lpstr>Discontinue Sweeping the SPLD under the Carpet</vt:lpstr>
      <vt:lpstr>Really figure out this age discrepancy…</vt:lpstr>
      <vt:lpstr>PowerPoint Presentation</vt:lpstr>
      <vt:lpstr>PowerPoint Presentation</vt:lpstr>
      <vt:lpstr>PowerPoint Presentation</vt:lpstr>
    </vt:vector>
  </TitlesOfParts>
  <Company>University of Arizona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 Byrne</dc:creator>
  <cp:lastModifiedBy>Shane Byrne</cp:lastModifiedBy>
  <cp:revision>121</cp:revision>
  <dcterms:created xsi:type="dcterms:W3CDTF">2014-02-22T18:16:24Z</dcterms:created>
  <dcterms:modified xsi:type="dcterms:W3CDTF">2014-03-03T22:27:48Z</dcterms:modified>
</cp:coreProperties>
</file>