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91" r:id="rId3"/>
  </p:sldMasterIdLst>
  <p:notesMasterIdLst>
    <p:notesMasterId r:id="rId17"/>
  </p:notesMasterIdLst>
  <p:sldIdLst>
    <p:sldId id="304" r:id="rId4"/>
    <p:sldId id="283" r:id="rId5"/>
    <p:sldId id="282" r:id="rId6"/>
    <p:sldId id="281" r:id="rId7"/>
    <p:sldId id="308" r:id="rId8"/>
    <p:sldId id="306" r:id="rId9"/>
    <p:sldId id="307" r:id="rId10"/>
    <p:sldId id="279" r:id="rId11"/>
    <p:sldId id="280" r:id="rId12"/>
    <p:sldId id="305" r:id="rId13"/>
    <p:sldId id="297" r:id="rId14"/>
    <p:sldId id="298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806" autoAdjust="0"/>
  </p:normalViewPr>
  <p:slideViewPr>
    <p:cSldViewPr snapToGrid="0" snapToObjects="1">
      <p:cViewPr>
        <p:scale>
          <a:sx n="100" d="100"/>
          <a:sy n="100" d="100"/>
        </p:scale>
        <p:origin x="-2152" y="-1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D7C05-D58D-9A44-A840-EB2C485A3AB2}" type="datetimeFigureOut">
              <a:rPr lang="en-US" smtClean="0"/>
              <a:t>2/27/14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F9C0-C1C5-5040-A51C-24CC120EC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4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071C59-09F4-FE47-A5CC-434F7276A104}" type="slidenum">
              <a:rPr lang="en-US" sz="900" b="0">
                <a:solidFill>
                  <a:prstClr val="black"/>
                </a:solidFill>
                <a:latin typeface="Times New Roman" charset="0"/>
              </a:rPr>
              <a:pPr/>
              <a:t>7</a:t>
            </a:fld>
            <a:endParaRPr lang="en-US" sz="900" b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08995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4407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25525" y="0"/>
            <a:ext cx="8118475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6324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8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108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70180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032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03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81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522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498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013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704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489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959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57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071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96925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2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3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4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4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5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6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0E2B-932A-C245-9CA1-C8FFE75088CA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irise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4583" cy="7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23311" y="0"/>
            <a:ext cx="8320690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8276" cy="55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66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704" r:id="rId5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2400" b="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600" b="1">
          <a:solidFill>
            <a:schemeClr val="tx1"/>
          </a:solidFill>
          <a:latin typeface="+mn-lt"/>
          <a:ea typeface="ＭＳ Ｐゴシック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ＭＳ Ｐゴシック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hirise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4583" cy="7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87400"/>
            <a:ext cx="9004300" cy="5588000"/>
          </a:xfrm>
        </p:spPr>
        <p:txBody>
          <a:bodyPr/>
          <a:lstStyle/>
          <a:p>
            <a:r>
              <a:rPr lang="en-US" dirty="0" smtClean="0"/>
              <a:t>Some more on the Aa3 deposit</a:t>
            </a:r>
          </a:p>
          <a:p>
            <a:pPr lvl="1"/>
            <a:r>
              <a:rPr lang="en-US" dirty="0" smtClean="0"/>
              <a:t>HiRISE will acquire DTMs of these collapse features to constrain the thickness of the water ice that separates Aa3 and the current residual cap</a:t>
            </a:r>
          </a:p>
          <a:p>
            <a:pPr lvl="1"/>
            <a:r>
              <a:rPr lang="en-US" dirty="0" smtClean="0"/>
              <a:t>Example of one profile shown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35964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87400"/>
            <a:ext cx="9144000" cy="5588000"/>
          </a:xfrm>
        </p:spPr>
        <p:txBody>
          <a:bodyPr/>
          <a:lstStyle/>
          <a:p>
            <a:r>
              <a:rPr lang="en-US" dirty="0" smtClean="0"/>
              <a:t>HiRISE DTM studies on NPLD and SPLD stratigraphy</a:t>
            </a:r>
          </a:p>
          <a:p>
            <a:endParaRPr lang="en-US" dirty="0"/>
          </a:p>
          <a:p>
            <a:pPr lvl="1"/>
            <a:r>
              <a:rPr lang="en-US" dirty="0" smtClean="0"/>
              <a:t>We extract layer protrusion from the scarp face from the DTM</a:t>
            </a:r>
          </a:p>
          <a:p>
            <a:pPr lvl="1"/>
            <a:r>
              <a:rPr lang="en-US" dirty="0" smtClean="0"/>
              <a:t>Wavelet analysis show spectral power at different wavelengths changing with depth</a:t>
            </a:r>
          </a:p>
          <a:p>
            <a:pPr lvl="1"/>
            <a:r>
              <a:rPr lang="en-US" dirty="0" smtClean="0"/>
              <a:t>Last slide shows study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37964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9" y="762959"/>
            <a:ext cx="36226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6847" y="2866983"/>
            <a:ext cx="2992308" cy="49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419839"/>
            <a:ext cx="9874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6273800" y="0"/>
            <a:ext cx="22336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prstClr val="black"/>
                </a:solidFill>
              </a:rPr>
              <a:t>Window 100m</a:t>
            </a:r>
          </a:p>
        </p:txBody>
      </p:sp>
      <p:pic>
        <p:nvPicPr>
          <p:cNvPr id="1434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55600"/>
            <a:ext cx="385603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958306" y="3561556"/>
            <a:ext cx="6254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4651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38100"/>
            <a:ext cx="3195638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6273800" y="0"/>
            <a:ext cx="22336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prstClr val="black"/>
                </a:solidFill>
              </a:rPr>
              <a:t>Window 100m</a:t>
            </a:r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55600"/>
            <a:ext cx="385603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958306" y="3561556"/>
            <a:ext cx="6254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2589213" y="53594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40m</a:t>
            </a:r>
          </a:p>
        </p:txBody>
      </p:sp>
      <p:cxnSp>
        <p:nvCxnSpPr>
          <p:cNvPr id="15366" name="Straight Connector 6"/>
          <p:cNvCxnSpPr>
            <a:cxnSpLocks noChangeShapeType="1"/>
          </p:cNvCxnSpPr>
          <p:nvPr/>
        </p:nvCxnSpPr>
        <p:spPr bwMode="auto">
          <a:xfrm rot="16200000" flipH="1">
            <a:off x="2635250" y="6076950"/>
            <a:ext cx="6858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2868613" y="50927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60m</a:t>
            </a:r>
          </a:p>
        </p:txBody>
      </p:sp>
      <p:cxnSp>
        <p:nvCxnSpPr>
          <p:cNvPr id="15368" name="Straight Connector 8"/>
          <p:cNvCxnSpPr>
            <a:cxnSpLocks noChangeShapeType="1"/>
          </p:cNvCxnSpPr>
          <p:nvPr/>
        </p:nvCxnSpPr>
        <p:spPr bwMode="auto">
          <a:xfrm rot="16200000" flipH="1">
            <a:off x="2774950" y="5937250"/>
            <a:ext cx="977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3084513" y="47752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80m</a:t>
            </a:r>
          </a:p>
        </p:txBody>
      </p:sp>
      <p:cxnSp>
        <p:nvCxnSpPr>
          <p:cNvPr id="15370" name="Straight Connector 10"/>
          <p:cNvCxnSpPr>
            <a:cxnSpLocks noChangeShapeType="1"/>
          </p:cNvCxnSpPr>
          <p:nvPr/>
        </p:nvCxnSpPr>
        <p:spPr bwMode="auto">
          <a:xfrm rot="16200000" flipH="1">
            <a:off x="2794000" y="5765800"/>
            <a:ext cx="12827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2144713" y="54483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20m</a:t>
            </a:r>
          </a:p>
        </p:txBody>
      </p:sp>
      <p:cxnSp>
        <p:nvCxnSpPr>
          <p:cNvPr id="15372" name="Straight Connector 12"/>
          <p:cNvCxnSpPr>
            <a:cxnSpLocks noChangeShapeType="1"/>
          </p:cNvCxnSpPr>
          <p:nvPr/>
        </p:nvCxnSpPr>
        <p:spPr bwMode="auto">
          <a:xfrm rot="16200000" flipH="1">
            <a:off x="2178050" y="6089650"/>
            <a:ext cx="6858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Rectangle 16"/>
          <p:cNvSpPr>
            <a:spLocks noChangeArrowheads="1"/>
          </p:cNvSpPr>
          <p:nvPr/>
        </p:nvSpPr>
        <p:spPr bwMode="auto">
          <a:xfrm>
            <a:off x="3390900" y="4191000"/>
            <a:ext cx="568325" cy="88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5868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study sites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0929"/>
            <a:ext cx="4304381" cy="4024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741" y="1290929"/>
            <a:ext cx="4759259" cy="4024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8540" y="903899"/>
            <a:ext cx="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52661" y="644598"/>
            <a:ext cx="1603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Blue=planned</a:t>
            </a:r>
          </a:p>
          <a:p>
            <a:pPr algn="ctr"/>
            <a:r>
              <a:rPr lang="en-US" dirty="0" smtClean="0"/>
              <a:t>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409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342" y="0"/>
            <a:ext cx="5518658" cy="294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7185"/>
            <a:ext cx="4489590" cy="3985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3681"/>
            <a:ext cx="3332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Reflection free zones thought to be buried CO</a:t>
            </a:r>
            <a:r>
              <a:rPr lang="en-US" baseline="-25000" dirty="0" smtClean="0"/>
              <a:t>2</a:t>
            </a:r>
            <a:r>
              <a:rPr lang="en-US" dirty="0" smtClean="0"/>
              <a:t> ice</a:t>
            </a:r>
          </a:p>
          <a:p>
            <a:endParaRPr lang="en-US" dirty="0"/>
          </a:p>
          <a:p>
            <a:r>
              <a:rPr lang="en-US" dirty="0" smtClean="0"/>
              <a:t>Phillips et al. 2012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8935" y="5339168"/>
            <a:ext cx="1812015" cy="9383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419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631"/>
            <a:ext cx="9144000" cy="50952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882888" y="1880843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56867" y="1151472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6339" y="1454833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795021" y="2228970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052585" y="2053466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795021" y="2679379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26506" y="2877846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725144" y="3286102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02689" y="3860604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915243" y="3914891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76252" y="4124956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845495" y="3318099"/>
            <a:ext cx="380199" cy="606723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952464" y="2392197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655395" y="3253881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97253" y="4619324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58739" y="946624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4372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964" y="2993170"/>
            <a:ext cx="4711036" cy="384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426" y="0"/>
            <a:ext cx="7145965" cy="29931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405763" y="415807"/>
            <a:ext cx="33716" cy="18093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04238" y="111104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236949" y="320971"/>
            <a:ext cx="253498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4238" y="-6350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292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87400"/>
            <a:ext cx="9144000" cy="5588000"/>
          </a:xfrm>
        </p:spPr>
        <p:txBody>
          <a:bodyPr/>
          <a:lstStyle/>
          <a:p>
            <a:r>
              <a:rPr lang="en-US" dirty="0" smtClean="0"/>
              <a:t>Residual CO2 cap</a:t>
            </a:r>
          </a:p>
          <a:p>
            <a:endParaRPr lang="en-US" dirty="0"/>
          </a:p>
          <a:p>
            <a:pPr lvl="1"/>
            <a:r>
              <a:rPr lang="en-US" dirty="0" smtClean="0"/>
              <a:t>Models suggest cyclic cap</a:t>
            </a:r>
          </a:p>
          <a:p>
            <a:pPr lvl="1"/>
            <a:r>
              <a:rPr lang="en-US" dirty="0" smtClean="0"/>
              <a:t>Extensive defrosting in MY28 (dust storm year) - Cap seems to be </a:t>
            </a:r>
            <a:r>
              <a:rPr lang="en-US" dirty="0" err="1" smtClean="0"/>
              <a:t>refrosting</a:t>
            </a:r>
            <a:r>
              <a:rPr lang="en-US" dirty="0" smtClean="0"/>
              <a:t> in subsequent years</a:t>
            </a:r>
          </a:p>
          <a:p>
            <a:pPr lvl="1"/>
            <a:r>
              <a:rPr lang="en-US" dirty="0" smtClean="0"/>
              <a:t>Defrosted areas growing new slabs of CO2 ice that themselves are beginning to get these Swiss-cheese pits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14650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1038225" y="0"/>
            <a:ext cx="8105775" cy="354013"/>
          </a:xfrm>
        </p:spPr>
        <p:txBody>
          <a:bodyPr>
            <a:normAutofit/>
          </a:bodyPr>
          <a:lstStyle/>
          <a:p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Change in the CO</a:t>
            </a:r>
            <a:r>
              <a:rPr lang="en-US" sz="1800" b="0" baseline="-25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Residual Cap</a:t>
            </a: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3843866" y="525463"/>
            <a:ext cx="5300133" cy="2489200"/>
          </a:xfrm>
        </p:spPr>
        <p:txBody>
          <a:bodyPr/>
          <a:lstStyle/>
          <a:p>
            <a:r>
              <a:rPr lang="en-US" sz="1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South polar residual cap is a few-meter-thick slab of CO</a:t>
            </a:r>
            <a:r>
              <a:rPr lang="en-US" sz="1800" b="0" baseline="-25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ice</a:t>
            </a:r>
          </a:p>
          <a:p>
            <a:pPr lvl="1"/>
            <a:r>
              <a:rPr lang="en-US" sz="16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Pits expand at m/</a:t>
            </a:r>
            <a:r>
              <a:rPr lang="en-US" sz="16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yr</a:t>
            </a:r>
            <a:r>
              <a:rPr lang="en-US" sz="16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(Malin et al. 2001, Thomas et al. 2005; 2009) indicate 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CO</a:t>
            </a:r>
            <a:r>
              <a:rPr lang="en-US" sz="1600" b="0" baseline="-25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being returned to the atmosphere</a:t>
            </a:r>
          </a:p>
          <a:p>
            <a:pPr lvl="1"/>
            <a:r>
              <a:rPr lang="en-US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Climate change?</a:t>
            </a:r>
          </a:p>
        </p:txBody>
      </p:sp>
      <p:pic>
        <p:nvPicPr>
          <p:cNvPr id="41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0600"/>
            <a:ext cx="369227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980267" y="5275263"/>
            <a:ext cx="355600" cy="3460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102" name="Straight Arrow Connector 7"/>
          <p:cNvCxnSpPr>
            <a:cxnSpLocks noChangeShapeType="1"/>
            <a:endCxn id="3" idx="1"/>
          </p:cNvCxnSpPr>
          <p:nvPr/>
        </p:nvCxnSpPr>
        <p:spPr bwMode="auto">
          <a:xfrm flipV="1">
            <a:off x="3327401" y="4714018"/>
            <a:ext cx="524932" cy="75968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2600"/>
            <a:ext cx="3711555" cy="276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11"/>
          <p:cNvSpPr txBox="1">
            <a:spLocks noChangeArrowheads="1"/>
          </p:cNvSpPr>
          <p:nvPr/>
        </p:nvSpPr>
        <p:spPr bwMode="auto">
          <a:xfrm>
            <a:off x="290513" y="6213475"/>
            <a:ext cx="3344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FFFFFF"/>
                </a:solidFill>
              </a:rPr>
              <a:t>G11_022329_0931_XN_86S006W</a:t>
            </a:r>
          </a:p>
        </p:txBody>
      </p:sp>
      <p:pic>
        <p:nvPicPr>
          <p:cNvPr id="3" name="Picture 2" descr="LS3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3" y="2570035"/>
            <a:ext cx="5291667" cy="42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9"/>
          <p:cNvSpPr>
            <a:spLocks noGrp="1" noChangeArrowheads="1"/>
          </p:cNvSpPr>
          <p:nvPr>
            <p:ph type="title"/>
          </p:nvPr>
        </p:nvSpPr>
        <p:spPr>
          <a:xfrm>
            <a:off x="1038225" y="0"/>
            <a:ext cx="8105775" cy="354061"/>
          </a:xfrm>
        </p:spPr>
        <p:txBody>
          <a:bodyPr/>
          <a:lstStyle/>
          <a:p>
            <a:r>
              <a:rPr lang="en-US" sz="20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Preserving a residual cap</a:t>
            </a:r>
            <a:endParaRPr lang="en-US" sz="2000" b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534796"/>
            <a:ext cx="3327894" cy="5827904"/>
          </a:xfrm>
        </p:spPr>
        <p:txBody>
          <a:bodyPr/>
          <a:lstStyle/>
          <a:p>
            <a:r>
              <a:rPr lang="en-US" sz="20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Cyclical cap requires reducing surface roughness</a:t>
            </a:r>
          </a:p>
          <a:p>
            <a:pPr lvl="1"/>
            <a:r>
              <a:rPr lang="en-US" sz="16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E.g. drifting snowfall</a:t>
            </a:r>
          </a:p>
          <a:p>
            <a:r>
              <a:rPr lang="en-US" sz="20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Remnants </a:t>
            </a: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of old cap determine where new pits will form.</a:t>
            </a:r>
          </a:p>
          <a:p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generations of ice cap overlap</a:t>
            </a:r>
          </a:p>
          <a:p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Minimum thickness is always zero</a:t>
            </a:r>
          </a:p>
          <a:p>
            <a:pPr lvl="1"/>
            <a:r>
              <a:rPr lang="en-US" sz="18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Swiss-cheese depressions are always </a:t>
            </a:r>
            <a:r>
              <a:rPr lang="en-US" sz="18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present</a:t>
            </a:r>
            <a:endParaRPr lang="en-US" sz="18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0965" name="Picture 6" descr="smoothed_ym80_c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4341469"/>
            <a:ext cx="711695" cy="257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8" descr="smoothed_600y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59" y="534796"/>
            <a:ext cx="5805542" cy="580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69232" y="6542016"/>
            <a:ext cx="2374769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Byrne et al. 2008; 2011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436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e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7" y="0"/>
            <a:ext cx="7733419" cy="6843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3475" y="27156"/>
            <a:ext cx="1070525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MY 28-31</a:t>
            </a:r>
            <a:endParaRPr lang="en-US" sz="16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964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533" y="0"/>
            <a:ext cx="4580467" cy="298450"/>
          </a:xfrm>
        </p:spPr>
        <p:txBody>
          <a:bodyPr/>
          <a:lstStyle/>
          <a:p>
            <a:r>
              <a:rPr lang="en-US" b="0" dirty="0" err="1" smtClean="0">
                <a:solidFill>
                  <a:srgbClr val="FFFFFF"/>
                </a:solidFill>
              </a:rPr>
              <a:t>Refrosting</a:t>
            </a:r>
            <a:r>
              <a:rPr lang="en-US" b="0" dirty="0" smtClean="0">
                <a:solidFill>
                  <a:srgbClr val="FFFFFF"/>
                </a:solidFill>
              </a:rPr>
              <a:t> ice cap</a:t>
            </a:r>
            <a:endParaRPr lang="en-US" b="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967" y="3422618"/>
            <a:ext cx="2596767" cy="34353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1718148" y="5238927"/>
            <a:ext cx="747020" cy="9898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647980" y="358471"/>
            <a:ext cx="4344281" cy="31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2400" b="1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9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Arial"/>
              </a:rPr>
              <a:t>New slabs of CO</a:t>
            </a:r>
            <a:r>
              <a:rPr lang="en-US" sz="2000" b="0" baseline="-25000" dirty="0" smtClean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2000" b="0" dirty="0" smtClean="0">
                <a:solidFill>
                  <a:srgbClr val="FFFFFF"/>
                </a:solidFill>
                <a:latin typeface="Arial"/>
              </a:rPr>
              <a:t> ice growing on defrosted areas that are themselves developing Swiss-cheese pits</a:t>
            </a:r>
          </a:p>
          <a:p>
            <a:pPr lvl="1"/>
            <a:r>
              <a:rPr lang="en-US" sz="1600" b="0" dirty="0" smtClean="0">
                <a:solidFill>
                  <a:srgbClr val="FFFFFF"/>
                </a:solidFill>
                <a:latin typeface="Arial"/>
                <a:cs typeface="ＭＳ Ｐゴシック" charset="0"/>
              </a:rPr>
              <a:t>Many dusty layers probably exist within the thicker CO</a:t>
            </a:r>
            <a:r>
              <a:rPr lang="en-US" sz="1600" b="0" baseline="-25000" dirty="0" smtClean="0">
                <a:solidFill>
                  <a:srgbClr val="FFFFFF"/>
                </a:solidFill>
                <a:latin typeface="Arial"/>
                <a:cs typeface="ＭＳ Ｐゴシック" charset="0"/>
              </a:rPr>
              <a:t>2</a:t>
            </a:r>
            <a:r>
              <a:rPr lang="en-US" sz="1600" b="0" dirty="0" smtClean="0">
                <a:solidFill>
                  <a:srgbClr val="FFFFFF"/>
                </a:solidFill>
                <a:latin typeface="Arial"/>
                <a:cs typeface="ＭＳ Ｐゴシック" charset="0"/>
              </a:rPr>
              <a:t> ice slabs</a:t>
            </a:r>
          </a:p>
          <a:p>
            <a:pPr>
              <a:lnSpc>
                <a:spcPct val="89000"/>
              </a:lnSpc>
            </a:pPr>
            <a:endParaRPr lang="en-US" sz="2000" b="0" dirty="0" smtClean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89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Arial"/>
              </a:rPr>
              <a:t>Multi-year observations allow these geological processes to be tracked and investigated</a:t>
            </a:r>
            <a:endParaRPr lang="en-US" sz="2000" b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9414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5476</TotalTime>
  <Words>298</Words>
  <Application>Microsoft Macintosh PowerPoint</Application>
  <PresentationFormat>On-screen Show (4:3)</PresentationFormat>
  <Paragraphs>48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in the CO2 Residual Cap</vt:lpstr>
      <vt:lpstr>Preserving a residual cap</vt:lpstr>
      <vt:lpstr>PowerPoint Presentation</vt:lpstr>
      <vt:lpstr>Refrosting ice cap</vt:lpstr>
      <vt:lpstr>PowerPoint Presentation</vt:lpstr>
      <vt:lpstr>PowerPoint Presentation</vt:lpstr>
      <vt:lpstr>PowerPoint Presentation</vt:lpstr>
      <vt:lpstr>Stereo study sites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79</cp:revision>
  <dcterms:created xsi:type="dcterms:W3CDTF">2012-09-07T18:11:48Z</dcterms:created>
  <dcterms:modified xsi:type="dcterms:W3CDTF">2014-02-28T00:11:21Z</dcterms:modified>
</cp:coreProperties>
</file>