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303" r:id="rId4"/>
    <p:sldId id="266" r:id="rId5"/>
    <p:sldId id="290" r:id="rId6"/>
    <p:sldId id="291" r:id="rId7"/>
    <p:sldId id="262" r:id="rId8"/>
    <p:sldId id="299" r:id="rId9"/>
    <p:sldId id="289" r:id="rId10"/>
    <p:sldId id="283" r:id="rId11"/>
    <p:sldId id="271" r:id="rId12"/>
    <p:sldId id="311" r:id="rId13"/>
    <p:sldId id="268" r:id="rId14"/>
    <p:sldId id="313" r:id="rId15"/>
    <p:sldId id="278" r:id="rId16"/>
    <p:sldId id="315" r:id="rId17"/>
    <p:sldId id="284" r:id="rId18"/>
    <p:sldId id="280" r:id="rId19"/>
    <p:sldId id="319" r:id="rId20"/>
    <p:sldId id="321" r:id="rId21"/>
    <p:sldId id="322" r:id="rId22"/>
    <p:sldId id="310" r:id="rId23"/>
    <p:sldId id="307" r:id="rId24"/>
    <p:sldId id="314" r:id="rId25"/>
    <p:sldId id="276" r:id="rId26"/>
    <p:sldId id="312" r:id="rId27"/>
    <p:sldId id="318" r:id="rId28"/>
    <p:sldId id="317" r:id="rId29"/>
    <p:sldId id="26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93" autoAdjust="0"/>
  </p:normalViewPr>
  <p:slideViewPr>
    <p:cSldViewPr snapToGrid="0" snapToObjects="1">
      <p:cViewPr>
        <p:scale>
          <a:sx n="75" d="100"/>
          <a:sy n="75" d="100"/>
        </p:scale>
        <p:origin x="-4576" y="-2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5F8EA-DA14-FE46-8424-52EB541D7AF9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A79F6-737F-954C-B580-04D5E3025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7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B1411-10D6-B94B-97A5-D9E1645C03E3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0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304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3331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0176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5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7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2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2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3A9B-B0FD-CB40-B7D0-7609965F32C6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irise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  <p:pic>
        <p:nvPicPr>
          <p:cNvPr id="8" name="Picture 7" descr="icepig_logo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6" y="0"/>
            <a:ext cx="541865" cy="54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hirise_log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400"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600" b="1">
          <a:solidFill>
            <a:schemeClr val="tx1"/>
          </a:solidFill>
          <a:latin typeface="+mn-lt"/>
          <a:ea typeface="ＭＳ Ｐゴシック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ＭＳ Ｐゴシック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gif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44"/>
            <a:ext cx="9172175" cy="5392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974"/>
            <a:ext cx="830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Icy Cliffs: Stressed Out and Falling to Pieces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38660" y="623936"/>
            <a:ext cx="483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S. Byrne, </a:t>
            </a:r>
            <a:r>
              <a:rPr lang="en-US" sz="2000" dirty="0" smtClean="0"/>
              <a:t>M. Sori, P</a:t>
            </a:r>
            <a:r>
              <a:rPr lang="en-US" sz="2000" dirty="0"/>
              <a:t>. Russell, A. Pathare, P. Becerra, J. Molaro, S. </a:t>
            </a:r>
            <a:r>
              <a:rPr lang="en-US" sz="2000" dirty="0" smtClean="0"/>
              <a:t>Sutton &amp; M.T</a:t>
            </a:r>
            <a:r>
              <a:rPr lang="en-US" sz="2000" dirty="0"/>
              <a:t>. Mellon</a:t>
            </a:r>
          </a:p>
          <a:p>
            <a:endParaRPr lang="en-US" sz="2000" dirty="0"/>
          </a:p>
        </p:txBody>
      </p:sp>
      <p:pic>
        <p:nvPicPr>
          <p:cNvPr id="7" name="Picture 6" descr="hirise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27" y="638212"/>
            <a:ext cx="1540932" cy="691668"/>
          </a:xfrm>
          <a:prstGeom prst="rect">
            <a:avLst/>
          </a:prstGeom>
        </p:spPr>
      </p:pic>
      <p:pic>
        <p:nvPicPr>
          <p:cNvPr id="8" name="Picture 7" descr="icepig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95" y="0"/>
            <a:ext cx="1570872" cy="1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" y="1181672"/>
            <a:ext cx="9131428" cy="520542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981618">
            <a:off x="1058468" y="2647181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9155405">
            <a:off x="897206" y="2937296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07211"/>
            <a:ext cx="2080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Emitted &amp; reflected radiation exchanged with surrounding flat terrain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149761">
            <a:off x="1078689" y="530858"/>
            <a:ext cx="1698363" cy="3136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030" y="382540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radiation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149761">
            <a:off x="678740" y="530859"/>
            <a:ext cx="1698363" cy="31368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871" y="80379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Atm.</a:t>
            </a:r>
          </a:p>
          <a:p>
            <a:r>
              <a:rPr lang="en-US" dirty="0" smtClean="0"/>
              <a:t>emission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19001664">
            <a:off x="4174957" y="290953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 rot="19001664">
            <a:off x="4572167" y="290954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 rot="19001664">
            <a:off x="4977631" y="290952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14255" y="63451"/>
            <a:ext cx="18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emission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572" y="6387873"/>
            <a:ext cx="913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 use  a standard 1D semi-implicit thermal model to simulate temperatures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 rot="988572">
            <a:off x="7537293" y="2277287"/>
            <a:ext cx="165126" cy="2463235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988572">
            <a:off x="7686410" y="2319139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988572">
            <a:off x="7849537" y="2370417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988572">
            <a:off x="8013015" y="242333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88572">
            <a:off x="8178355" y="247542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915869">
            <a:off x="7917105" y="3454448"/>
            <a:ext cx="1112446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1689656">
            <a:off x="7616659" y="3460977"/>
            <a:ext cx="115201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65798" y="3948295"/>
            <a:ext cx="127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Conduction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5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te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3057"/>
            <a:ext cx="9144000" cy="3487443"/>
          </a:xfrm>
          <a:prstGeom prst="rect">
            <a:avLst/>
          </a:prstGeom>
        </p:spPr>
      </p:pic>
      <p:pic>
        <p:nvPicPr>
          <p:cNvPr id="5" name="Picture 4" descr="example_temp_sur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958"/>
            <a:ext cx="8343900" cy="2190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0701" y="160050"/>
            <a:ext cx="670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temperatures on a 70° SW-facing slope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405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5728"/>
            <a:ext cx="9143999" cy="34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treat this as a homogeneous viscoelastic solid and solve for stresses induced by thermal expansion and contraction using the approach of Mellon (JGR, 1997)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 expansion and contraction creates a short-term elastic and a longer term viscous response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At the Surface: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Horizontal</a:t>
            </a:r>
            <a:r>
              <a:rPr lang="en-US" dirty="0" smtClean="0"/>
              <a:t> strains are zero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Horizontal</a:t>
            </a:r>
            <a:r>
              <a:rPr lang="en-US" dirty="0" smtClean="0"/>
              <a:t> stresses are created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Vertical</a:t>
            </a:r>
            <a:r>
              <a:rPr lang="en-US" dirty="0" smtClean="0"/>
              <a:t> strains are non-zero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Vertical</a:t>
            </a:r>
            <a:r>
              <a:rPr lang="en-US" dirty="0" smtClean="0"/>
              <a:t> stresses at surface are zero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768" y="1362434"/>
            <a:ext cx="3427077" cy="800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241" y="3513887"/>
            <a:ext cx="1193444" cy="9869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54304" y="3108395"/>
            <a:ext cx="1193444" cy="13924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-</a:t>
            </a:r>
            <a:r>
              <a:rPr lang="en-US" sz="4400" dirty="0" err="1" smtClean="0"/>
              <a:t>σ</a:t>
            </a:r>
            <a:endParaRPr lang="en-US" sz="4400" dirty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3322" y="3896428"/>
            <a:ext cx="1193444" cy="6044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+</a:t>
            </a:r>
            <a:r>
              <a:rPr lang="en-US" sz="4400" dirty="0" err="1" smtClean="0"/>
              <a:t>σ</a:t>
            </a:r>
            <a:endParaRPr lang="en-US" sz="4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67474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9656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08359" y="332922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8190" y="3329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56915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89097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97800" y="29381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37631" y="29381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52395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84577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3280" y="2538479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33111" y="25384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0425" y="4551549"/>
            <a:ext cx="147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state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15403" y="4551549"/>
            <a:ext cx="134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ice</a:t>
            </a:r>
          </a:p>
          <a:p>
            <a:r>
              <a:rPr lang="en-US" dirty="0" smtClean="0"/>
              <a:t>(contracted)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54304" y="4597715"/>
            <a:ext cx="125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ice</a:t>
            </a:r>
          </a:p>
          <a:p>
            <a:r>
              <a:rPr lang="en-US" dirty="0" smtClean="0"/>
              <a:t>(expanded)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28494"/>
              </p:ext>
            </p:extLst>
          </p:nvPr>
        </p:nvGraphicFramePr>
        <p:xfrm>
          <a:off x="3135583" y="5451243"/>
          <a:ext cx="3714954" cy="127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4" imgW="1854200" imgH="635000" progId="Equation.3">
                  <p:embed/>
                </p:oleObj>
              </mc:Choice>
              <mc:Fallback>
                <p:oleObj name="Equation" r:id="rId4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5583" y="5451243"/>
                        <a:ext cx="3714954" cy="127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66700" y="5513402"/>
            <a:ext cx="24327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horizontal strain is zero and so: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743373" y="5834486"/>
            <a:ext cx="1107163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1509" y="5943599"/>
            <a:ext cx="143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Ice-grain-size dependent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8" idx="1"/>
          </p:cNvCxnSpPr>
          <p:nvPr/>
        </p:nvCxnSpPr>
        <p:spPr>
          <a:xfrm>
            <a:off x="6850537" y="6266765"/>
            <a:ext cx="8609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ample_stress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4516035"/>
            <a:ext cx="6520914" cy="2347198"/>
          </a:xfrm>
          <a:prstGeom prst="rect">
            <a:avLst/>
          </a:prstGeom>
        </p:spPr>
      </p:pic>
      <p:pic>
        <p:nvPicPr>
          <p:cNvPr id="6" name="Picture 5" descr="example_stress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2350939"/>
            <a:ext cx="6520913" cy="2159863"/>
          </a:xfrm>
          <a:prstGeom prst="rect">
            <a:avLst/>
          </a:prstGeom>
        </p:spPr>
      </p:pic>
      <p:pic>
        <p:nvPicPr>
          <p:cNvPr id="7" name="Picture 6" descr="example_stress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5233"/>
            <a:ext cx="6520913" cy="2319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592361"/>
            <a:ext cx="1460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+</a:t>
            </a:r>
            <a:r>
              <a:rPr lang="en-US" sz="3200" dirty="0" smtClean="0"/>
              <a:t> is </a:t>
            </a:r>
          </a:p>
          <a:p>
            <a:pPr algn="ctr"/>
            <a:r>
              <a:rPr lang="en-US" sz="3200" dirty="0" smtClean="0"/>
              <a:t>tension</a:t>
            </a:r>
          </a:p>
          <a:p>
            <a:pPr algn="ctr"/>
            <a:endParaRPr lang="en-US" sz="3200" dirty="0"/>
          </a:p>
          <a:p>
            <a:pPr algn="ctr"/>
            <a:r>
              <a:rPr lang="en-US" sz="4400" b="1" dirty="0" smtClean="0"/>
              <a:t>-</a:t>
            </a:r>
            <a:r>
              <a:rPr lang="en-US" sz="3200" dirty="0" smtClean="0"/>
              <a:t> is </a:t>
            </a:r>
            <a:r>
              <a:rPr lang="en-US" sz="3200" dirty="0" err="1" smtClean="0"/>
              <a:t>compre-ssion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844801" y="228601"/>
            <a:ext cx="0" cy="64134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240710" y="1118632"/>
            <a:ext cx="731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1mm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54504" y="3188732"/>
            <a:ext cx="988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0.1 mm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54504" y="5373132"/>
            <a:ext cx="1118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0.01 mm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7223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4216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How deep can cracks propagate?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Amplitude of stress variation decreases with depth.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Exceeds water ice strength down to several meters, but some model assumptions start to break down…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Shallow cracks can open and close – adds shear stresses to deeper ice. Promotes crack deepening.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Stresses are concentrated at crack tips. Promotes crack deepening.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Overburden pressure is neglected. Suppresses crack deepening.</a:t>
            </a:r>
            <a:endParaRPr lang="en-US" sz="2000" dirty="0"/>
          </a:p>
        </p:txBody>
      </p:sp>
      <p:pic>
        <p:nvPicPr>
          <p:cNvPr id="2" name="Picture 1" descr="peak_stress_vs_dep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51" y="704869"/>
            <a:ext cx="4757849" cy="38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" y="0"/>
            <a:ext cx="9144000" cy="3021496"/>
          </a:xfrm>
          <a:prstGeom prst="rect">
            <a:avLst/>
          </a:prstGeom>
        </p:spPr>
      </p:pic>
      <p:pic>
        <p:nvPicPr>
          <p:cNvPr id="7" name="Picture 6" descr="avalanches_seas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1" y="3174999"/>
            <a:ext cx="4149878" cy="35898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604612" y="3225682"/>
            <a:ext cx="0" cy="32513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467" y="3833690"/>
            <a:ext cx="4495905" cy="264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2255" y="3173895"/>
            <a:ext cx="463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Avalanche season coincides with existence of subsurface compressional stress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62911" y="3493228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64513" y="345089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1383" y="3913823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2985" y="3871489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5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_diurnal_stress_l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4408"/>
            <a:ext cx="9144000" cy="3003598"/>
          </a:xfrm>
          <a:prstGeom prst="rect">
            <a:avLst/>
          </a:prstGeom>
        </p:spPr>
      </p:pic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71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233" y="170476"/>
            <a:ext cx="431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ESP_024282_2640 – Ls 9 – 12:44 PM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5521" y="4915725"/>
            <a:ext cx="851476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5521" y="4546393"/>
            <a:ext cx="13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5521" y="4879131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538835">
            <a:off x="6493524" y="4014014"/>
            <a:ext cx="163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3521058">
            <a:off x="3860002" y="4267274"/>
            <a:ext cx="151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Closing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30931" y="4479436"/>
            <a:ext cx="610958" cy="736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05105" y="3708912"/>
            <a:ext cx="683828" cy="1100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30931" y="5216427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SW-facing</a:t>
            </a:r>
          </a:p>
          <a:p>
            <a:r>
              <a:rPr lang="en-US" sz="2800" dirty="0" smtClean="0"/>
              <a:t>@ L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 9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80000" y="3708913"/>
            <a:ext cx="1" cy="246162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89565" y="5518130"/>
            <a:ext cx="187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Avalanches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04882" y="5854700"/>
            <a:ext cx="1171918" cy="889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5034281" y="588010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72"/>
            <a:ext cx="6311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 does </a:t>
            </a:r>
            <a:r>
              <a:rPr lang="en-US" sz="2400" b="1" smtClean="0"/>
              <a:t>compression work?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Martel (GRL, 2011) explains sheeting joints and exfoliation of slabs with compressive stress and surface curvature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Surface-normal tensional stress generated in the near-sub-surface – slabs exfoliated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Good agreement for terrestrial granitic domes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420192"/>
            <a:ext cx="4598413" cy="3437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06775" y="865860"/>
            <a:ext cx="3598185" cy="1866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001" y="3420192"/>
            <a:ext cx="3778837" cy="34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2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4100" y="0"/>
            <a:ext cx="6819900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r>
              <a:rPr lang="en-US" sz="2400" b="1" dirty="0" smtClean="0"/>
              <a:t>Wintertime tensile stresses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Exceed ice-strength in this highly-unusual geometry up to meters in depth</a:t>
            </a:r>
          </a:p>
          <a:p>
            <a:r>
              <a:rPr lang="en-US" sz="2400" b="1" dirty="0" smtClean="0"/>
              <a:t>Springtime compressional stresses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Causes surface parallel sheeting joints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Can explain </a:t>
            </a:r>
            <a:r>
              <a:rPr lang="en-US" sz="2400" dirty="0" err="1" smtClean="0"/>
              <a:t>blockfalls</a:t>
            </a:r>
            <a:r>
              <a:rPr lang="en-US" sz="2400" dirty="0" smtClean="0"/>
              <a:t> and scarp appearance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Can explain seasonality of avalanches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A runaway effect that steepens the cliff in spite of fast and continuous viscous relaxation (see Sori et al. – this session). </a:t>
            </a:r>
            <a:endParaRPr lang="en-US" sz="24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 thermal stresses are possible because the steep scarps lack an insulating dust layer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Thermal stresses trigger </a:t>
            </a:r>
            <a:r>
              <a:rPr lang="en-US" sz="2400" dirty="0" err="1" smtClean="0"/>
              <a:t>blockfalls</a:t>
            </a:r>
            <a:r>
              <a:rPr lang="en-US" sz="2400" dirty="0" smtClean="0"/>
              <a:t> and avalanches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Scarp ablation generates dust, but avalanches scour off the dust each Spring.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4721" cy="4152724"/>
          </a:xfrm>
          <a:prstGeom prst="rect">
            <a:avLst/>
          </a:prstGeom>
        </p:spPr>
      </p:pic>
      <p:sp>
        <p:nvSpPr>
          <p:cNvPr id="7" name="Curved Left Arrow 6"/>
          <p:cNvSpPr/>
          <p:nvPr/>
        </p:nvSpPr>
        <p:spPr>
          <a:xfrm rot="10800000">
            <a:off x="1479080" y="4927600"/>
            <a:ext cx="845020" cy="140970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42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628612"/>
            <a:ext cx="27490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Random Extras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15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327401" cy="3327401"/>
          </a:xfrm>
          <a:prstGeom prst="rect">
            <a:avLst/>
          </a:prstGeom>
        </p:spPr>
      </p:pic>
      <p:pic>
        <p:nvPicPr>
          <p:cNvPr id="6" name="Picture 5" descr="mola_regular_tr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70" y="1012798"/>
            <a:ext cx="5478630" cy="2214648"/>
          </a:xfrm>
          <a:prstGeom prst="rect">
            <a:avLst/>
          </a:prstGeom>
        </p:spPr>
      </p:pic>
      <p:pic>
        <p:nvPicPr>
          <p:cNvPr id="7" name="Picture 5" descr="PSP_001738_2670_upper_layers_small_con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SP_001738_2670_upper_layers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85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27400" y="143933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Layers exposed by gently sloping troughs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Thick lag deposits that slump downslope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01892" y="6395422"/>
            <a:ext cx="1742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PSP_001738_2640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837267" y="1761067"/>
            <a:ext cx="1913466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750733" y="1761067"/>
            <a:ext cx="1786468" cy="16340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744133" y="1701800"/>
            <a:ext cx="169334" cy="16086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1572958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8672"/>
            <a:ext cx="8822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 does compression work?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Martel (GRL, 2011) explains sheeting joints and exfoliation of slabs with compressive stress and surface curvature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Surface-normal tensional stress generated in the near-sub-surface – slabs exfoliated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Good agreement for terrestrial granitic domes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709342"/>
            <a:ext cx="4960357" cy="37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28" y="2692409"/>
            <a:ext cx="4076272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49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843225"/>
          </a:xfrm>
          <a:prstGeom prst="rect">
            <a:avLst/>
          </a:prstGeom>
        </p:spPr>
      </p:pic>
      <p:pic>
        <p:nvPicPr>
          <p:cNvPr id="6" name="Picture 5" descr="lag_thick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812"/>
            <a:ext cx="5285405" cy="353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7168" y="2943538"/>
            <a:ext cx="37668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ESP_032616_2640 – L</a:t>
            </a:r>
            <a:r>
              <a:rPr lang="en-US" baseline="-25000" dirty="0" smtClean="0"/>
              <a:t>s</a:t>
            </a:r>
            <a:r>
              <a:rPr lang="en-US" dirty="0" smtClean="0"/>
              <a:t> 350</a:t>
            </a:r>
          </a:p>
          <a:p>
            <a:r>
              <a:rPr lang="en-US" dirty="0" smtClean="0"/>
              <a:t>~70° slopes are already defrosted</a:t>
            </a:r>
          </a:p>
          <a:p>
            <a:r>
              <a:rPr lang="en-US" dirty="0" smtClean="0"/>
              <a:t>~45° slopes still frosted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Defrosting date of slopes very sensitive to thickness of dust cover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5mm is about right </a:t>
            </a:r>
            <a:r>
              <a:rPr lang="en-US" dirty="0"/>
              <a:t>for 45</a:t>
            </a:r>
            <a:r>
              <a:rPr lang="en-US" dirty="0" smtClean="0"/>
              <a:t>° slopes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70</a:t>
            </a:r>
            <a:r>
              <a:rPr lang="en-US" dirty="0"/>
              <a:t>° </a:t>
            </a:r>
            <a:r>
              <a:rPr lang="en-US" dirty="0" smtClean="0"/>
              <a:t>slope behavior consistent with no dust cover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4402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Effects of dust cover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854200" y="3073400"/>
            <a:ext cx="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_slope_transition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870"/>
            <a:ext cx="5353619" cy="2864063"/>
          </a:xfrm>
          <a:prstGeom prst="rect">
            <a:avLst/>
          </a:prstGeom>
        </p:spPr>
      </p:pic>
      <p:pic>
        <p:nvPicPr>
          <p:cNvPr id="5" name="Picture 4" descr="high_slope_transition_low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37"/>
            <a:ext cx="9144000" cy="2818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2004270"/>
            <a:ext cx="1126067" cy="63711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3" y="4222536"/>
            <a:ext cx="3655177" cy="1939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62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Layers transition from fractured to unfractured with slope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slope may be due to undermining by erosion of the exposed sandy basal unit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19800" y="6162082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Russell et al. 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726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stress_surf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750"/>
            <a:ext cx="8461420" cy="2290250"/>
          </a:xfrm>
          <a:prstGeom prst="rect">
            <a:avLst/>
          </a:prstGeom>
        </p:spPr>
      </p:pic>
      <p:pic>
        <p:nvPicPr>
          <p:cNvPr id="5" name="Picture 4" descr="example_stress_surf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886"/>
            <a:ext cx="8343900" cy="1967864"/>
          </a:xfrm>
          <a:prstGeom prst="rect">
            <a:avLst/>
          </a:prstGeom>
        </p:spPr>
      </p:pic>
      <p:pic>
        <p:nvPicPr>
          <p:cNvPr id="6" name="Picture 5" descr="example_stress_surf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22"/>
            <a:ext cx="8343900" cy="19678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508000" y="17335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6250" y="37020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8000" y="56705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65100"/>
            <a:ext cx="7382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Ice strength (1-2 MPa) exceeded at surface during most of the winter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95300" y="152400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" y="349885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5300" y="546735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23238" y="1150383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01530" y="1886606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53930" y="3138449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91411" y="38746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23703" y="5136635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11963" y="5696606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714501" y="787400"/>
            <a:ext cx="0" cy="56261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51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8979"/>
              </p:ext>
            </p:extLst>
          </p:nvPr>
        </p:nvGraphicFramePr>
        <p:xfrm>
          <a:off x="318076" y="1988682"/>
          <a:ext cx="3614258" cy="126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4" name="Equation" r:id="rId3" imgW="1879600" imgH="660400" progId="Equation.3">
                  <p:embed/>
                </p:oleObj>
              </mc:Choice>
              <mc:Fallback>
                <p:oleObj name="Equation" r:id="rId3" imgW="1879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76" y="1988682"/>
                        <a:ext cx="3614258" cy="1268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83900"/>
              </p:ext>
            </p:extLst>
          </p:nvPr>
        </p:nvGraphicFramePr>
        <p:xfrm>
          <a:off x="298450" y="213119"/>
          <a:ext cx="3633884" cy="1376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5" name="Equation" r:id="rId5" imgW="2209800" imgH="838200" progId="Equation.3">
                  <p:embed/>
                </p:oleObj>
              </mc:Choice>
              <mc:Fallback>
                <p:oleObj name="Equation" r:id="rId5" imgW="22098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450" y="213119"/>
                        <a:ext cx="3633884" cy="1376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8450" y="102316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8450" y="1820894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8450" y="3536109"/>
            <a:ext cx="5937250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18050" y="5691237"/>
            <a:ext cx="42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end we have a differential equation: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481662"/>
              </p:ext>
            </p:extLst>
          </p:nvPr>
        </p:nvGraphicFramePr>
        <p:xfrm>
          <a:off x="6434667" y="6053622"/>
          <a:ext cx="19431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6" name="Equation" r:id="rId7" imgW="1181100" imgH="419100" progId="Equation.3">
                  <p:embed/>
                </p:oleObj>
              </mc:Choice>
              <mc:Fallback>
                <p:oleObj name="Equation" r:id="rId7" imgW="1181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34667" y="6053622"/>
                        <a:ext cx="1943100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306527"/>
              </p:ext>
            </p:extLst>
          </p:nvPr>
        </p:nvGraphicFramePr>
        <p:xfrm>
          <a:off x="368876" y="5276850"/>
          <a:ext cx="3505395" cy="119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" name="Equation" r:id="rId9" imgW="1854200" imgH="635000" progId="Equation.3">
                  <p:embed/>
                </p:oleObj>
              </mc:Choice>
              <mc:Fallback>
                <p:oleObj name="Equation" r:id="rId9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8876" y="5276850"/>
                        <a:ext cx="3505395" cy="1198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139700" y="912747"/>
            <a:ext cx="25400" cy="4789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1"/>
          </p:cNvCxnSpPr>
          <p:nvPr/>
        </p:nvCxnSpPr>
        <p:spPr>
          <a:xfrm>
            <a:off x="139700" y="912747"/>
            <a:ext cx="158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8" idx="1"/>
          </p:cNvCxnSpPr>
          <p:nvPr/>
        </p:nvCxnSpPr>
        <p:spPr>
          <a:xfrm>
            <a:off x="165100" y="2631325"/>
            <a:ext cx="133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9" idx="1"/>
          </p:cNvCxnSpPr>
          <p:nvPr/>
        </p:nvCxnSpPr>
        <p:spPr>
          <a:xfrm>
            <a:off x="152400" y="4346540"/>
            <a:ext cx="146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7" idx="1"/>
          </p:cNvCxnSpPr>
          <p:nvPr/>
        </p:nvCxnSpPr>
        <p:spPr>
          <a:xfrm>
            <a:off x="152400" y="5702300"/>
            <a:ext cx="216476" cy="173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876" y="3580306"/>
            <a:ext cx="5460424" cy="642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9664" y="4346540"/>
            <a:ext cx="4509213" cy="501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600" y="4384640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22900" y="832534"/>
            <a:ext cx="37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Expressions for E and α also revised (see me afterwards if interested)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68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090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3400" y="241300"/>
            <a:ext cx="6070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Rheology is now grain size dependent</a:t>
            </a:r>
          </a:p>
          <a:p>
            <a:endParaRPr lang="en-US" dirty="0"/>
          </a:p>
          <a:p>
            <a:r>
              <a:rPr lang="en-US" dirty="0" smtClean="0"/>
              <a:t>Dislocation creep dominates at high T and </a:t>
            </a:r>
            <a:r>
              <a:rPr lang="en-US" dirty="0" err="1" smtClean="0"/>
              <a:t>σ</a:t>
            </a:r>
            <a:endParaRPr lang="en-US" dirty="0" smtClean="0"/>
          </a:p>
          <a:p>
            <a:r>
              <a:rPr lang="en-US" dirty="0" smtClean="0"/>
              <a:t>Diffusion dominates at low </a:t>
            </a:r>
            <a:r>
              <a:rPr lang="en-US" dirty="0" err="1" smtClean="0"/>
              <a:t>σ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Grain-size sensitive creep effects dominates for small grains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SHARAD results and </a:t>
            </a:r>
            <a:r>
              <a:rPr lang="en-US" dirty="0" err="1" smtClean="0"/>
              <a:t>Zenner</a:t>
            </a:r>
            <a:r>
              <a:rPr lang="en-US" dirty="0"/>
              <a:t> </a:t>
            </a:r>
            <a:r>
              <a:rPr lang="en-US" dirty="0" smtClean="0"/>
              <a:t>pinning allows estimates of NPLD ice grain size</a:t>
            </a:r>
            <a:endParaRPr lang="en-US" dirty="0"/>
          </a:p>
        </p:txBody>
      </p:sp>
      <p:pic>
        <p:nvPicPr>
          <p:cNvPr id="6" name="Picture 5" descr="scarp_paper_grain_si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215660"/>
            <a:ext cx="4864100" cy="3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lanche_stress_0100_steepscarp_70_225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866"/>
            <a:ext cx="8045869" cy="568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0133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Observational selection effect means we see the scarp in the same stress state all the time on South and south-west facing scarps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131" y="5334960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SW-facing</a:t>
            </a:r>
          </a:p>
          <a:p>
            <a:r>
              <a:rPr lang="en-US" sz="2800" dirty="0" smtClean="0"/>
              <a:t>D=100μm</a:t>
            </a:r>
          </a:p>
        </p:txBody>
      </p:sp>
      <p:sp>
        <p:nvSpPr>
          <p:cNvPr id="7" name="Left Arrow 6"/>
          <p:cNvSpPr/>
          <p:nvPr/>
        </p:nvSpPr>
        <p:spPr>
          <a:xfrm>
            <a:off x="1039731" y="4504267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8" name="Right Arrow 7"/>
          <p:cNvSpPr/>
          <p:nvPr/>
        </p:nvSpPr>
        <p:spPr>
          <a:xfrm>
            <a:off x="3224130" y="4521200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9" name="Down Arrow 8"/>
          <p:cNvSpPr/>
          <p:nvPr/>
        </p:nvSpPr>
        <p:spPr>
          <a:xfrm>
            <a:off x="5635286" y="2573867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5776" y="2872138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635286" y="1837266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5776" y="1573873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2401" y="507999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62401" y="872066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58735" y="738199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202" y="402735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15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valanche_stress_0100_steepscarp_70_270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867"/>
            <a:ext cx="8045869" cy="568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0133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observe west facing scarps right at local sunrise so small local time variations lead to be stress-state variations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131" y="5334960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W-facing</a:t>
            </a:r>
          </a:p>
          <a:p>
            <a:r>
              <a:rPr lang="en-US" sz="2800" dirty="0" smtClean="0"/>
              <a:t>D=100μm</a:t>
            </a:r>
          </a:p>
        </p:txBody>
      </p:sp>
      <p:sp>
        <p:nvSpPr>
          <p:cNvPr id="7" name="Left Arrow 6"/>
          <p:cNvSpPr/>
          <p:nvPr/>
        </p:nvSpPr>
        <p:spPr>
          <a:xfrm>
            <a:off x="1039731" y="4504267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8" name="Right Arrow 7"/>
          <p:cNvSpPr/>
          <p:nvPr/>
        </p:nvSpPr>
        <p:spPr>
          <a:xfrm>
            <a:off x="3224130" y="4521200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9" name="Down Arrow 8"/>
          <p:cNvSpPr/>
          <p:nvPr/>
        </p:nvSpPr>
        <p:spPr>
          <a:xfrm>
            <a:off x="5635286" y="2573867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5776" y="2872138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635286" y="1837266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5776" y="1573873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2401" y="507999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62401" y="872066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58735" y="738199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202" y="402735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8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48624" cy="3357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58800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Vertical Exaggeration (!)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3288822"/>
            <a:ext cx="6261100" cy="35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30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ner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158181"/>
            <a:ext cx="4334933" cy="5699818"/>
          </a:xfrm>
          <a:prstGeom prst="rect">
            <a:avLst/>
          </a:prstGeom>
        </p:spPr>
      </p:pic>
      <p:pic>
        <p:nvPicPr>
          <p:cNvPr id="5" name="Picture 4" descr="generic_debr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6000" cy="2152621"/>
          </a:xfrm>
          <a:prstGeom prst="rect">
            <a:avLst/>
          </a:prstGeom>
        </p:spPr>
      </p:pic>
      <p:pic>
        <p:nvPicPr>
          <p:cNvPr id="2" name="Picture 1" descr="slopes_above_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727251"/>
            <a:ext cx="4130749" cy="4130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8734" y="2762103"/>
            <a:ext cx="2653315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Locations of slopes above 35°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05021"/>
            <a:ext cx="526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cliffs at the PLD boundaries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817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rise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  <p:pic>
        <p:nvPicPr>
          <p:cNvPr id="4" name="Picture 3" descr="esp_16292_24639_chu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784"/>
            <a:ext cx="9144000" cy="609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Rolling MRO provides the best way to look for changes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16292_24639_chunk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66"/>
            <a:ext cx="9144000" cy="609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Failure of a 70m wide section in late-summer or winter of MY 30…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24282a.tiff           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4068"/>
          <a:stretch>
            <a:fillRect/>
          </a:stretch>
        </p:blipFill>
        <p:spPr bwMode="auto">
          <a:xfrm rot="10800000">
            <a:off x="-2" y="-2"/>
            <a:ext cx="2735498" cy="363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11-avsecond-100pct.tif                                         00027F63Quetzal                        B746CC0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641"/>
          <a:stretch>
            <a:fillRect/>
          </a:stretch>
        </p:blipFill>
        <p:spPr bwMode="auto">
          <a:xfrm rot="10800000">
            <a:off x="2854569" y="-19210"/>
            <a:ext cx="3277754" cy="36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23" y="653769"/>
            <a:ext cx="3011677" cy="554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5" y="3716517"/>
            <a:ext cx="5343238" cy="3141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290734"/>
            <a:ext cx="2122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Russell et al., 2008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982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lanches_sea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9794"/>
            <a:ext cx="4648198" cy="25699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5338" y="1519769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56940" y="147743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valanches_seasons_fract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089234"/>
            <a:ext cx="4691372" cy="2560990"/>
          </a:xfrm>
          <a:prstGeom prst="rect">
            <a:avLst/>
          </a:prstGeom>
        </p:spPr>
      </p:pic>
      <p:pic>
        <p:nvPicPr>
          <p:cNvPr id="7" name="Picture 6" descr="avalanche_mov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80" y="2095157"/>
            <a:ext cx="4412721" cy="4555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10s of avalanches imaged in progress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Speeds measured to be several m/s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463810" y="1940364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412" y="1898030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0" name="Picture 9" descr="slopes_above_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3" y="-1"/>
            <a:ext cx="2067983" cy="206798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49998" y="516467"/>
            <a:ext cx="355600" cy="26246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024282_264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5607" cy="4546600"/>
          </a:xfrm>
          <a:prstGeom prst="rect">
            <a:avLst/>
          </a:prstGeom>
        </p:spPr>
      </p:pic>
      <p:pic>
        <p:nvPicPr>
          <p:cNvPr id="3" name="Picture 2" descr="esp_024282_264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47" y="0"/>
            <a:ext cx="2354077" cy="4546600"/>
          </a:xfrm>
          <a:prstGeom prst="rect">
            <a:avLst/>
          </a:prstGeom>
        </p:spPr>
      </p:pic>
      <p:pic>
        <p:nvPicPr>
          <p:cNvPr id="14" name="Picture 13" descr="esp_024282_2640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86" y="0"/>
            <a:ext cx="2257914" cy="4546600"/>
          </a:xfrm>
          <a:prstGeom prst="rect">
            <a:avLst/>
          </a:prstGeom>
        </p:spPr>
      </p:pic>
      <p:pic>
        <p:nvPicPr>
          <p:cNvPr id="16" name="Picture 15" descr="esp_024282_2640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92" y="0"/>
            <a:ext cx="2182517" cy="45466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21120000" flipH="1" flipV="1">
            <a:off x="279400" y="5042354"/>
            <a:ext cx="948267" cy="939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234030">
            <a:off x="393747" y="5148590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043569"/>
            <a:ext cx="303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ESP_024282_2640, L</a:t>
            </a:r>
            <a:r>
              <a:rPr lang="en-US" baseline="-25000" dirty="0" smtClean="0"/>
              <a:t>s</a:t>
            </a:r>
            <a:r>
              <a:rPr lang="en-US" dirty="0" smtClean="0"/>
              <a:t> 9 MY 30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" y="4546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Aspect: W					WSW				SW					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49133" y="5188633"/>
            <a:ext cx="549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Four simultaneous avalanches with a range of Slope azimuths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510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0201"/>
            <a:ext cx="5517844" cy="3339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69" y="2780200"/>
            <a:ext cx="3670231" cy="33390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3999"/>
            <a:ext cx="8263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Can we explain: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Pervasive cracking 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Avalanche timing 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Slab-like texture on scarps 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Frequent </a:t>
            </a:r>
            <a:r>
              <a:rPr lang="en-US" sz="2400" dirty="0" err="1" smtClean="0"/>
              <a:t>blockfalls</a:t>
            </a:r>
            <a:r>
              <a:rPr lang="en-US" sz="2400" dirty="0" smtClean="0"/>
              <a:t>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7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7818</TotalTime>
  <Words>887</Words>
  <Application>Microsoft Macintosh PowerPoint</Application>
  <PresentationFormat>On-screen Show (4:3)</PresentationFormat>
  <Paragraphs>164</Paragraphs>
  <Slides>28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155</cp:revision>
  <cp:lastPrinted>2016-08-22T18:49:44Z</cp:lastPrinted>
  <dcterms:created xsi:type="dcterms:W3CDTF">2013-03-05T19:41:07Z</dcterms:created>
  <dcterms:modified xsi:type="dcterms:W3CDTF">2017-10-11T05:15:35Z</dcterms:modified>
</cp:coreProperties>
</file>