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477" r:id="rId2"/>
    <p:sldId id="257" r:id="rId3"/>
    <p:sldId id="259" r:id="rId4"/>
    <p:sldId id="436" r:id="rId5"/>
    <p:sldId id="453" r:id="rId6"/>
    <p:sldId id="454" r:id="rId7"/>
    <p:sldId id="455" r:id="rId8"/>
    <p:sldId id="458" r:id="rId9"/>
    <p:sldId id="456" r:id="rId10"/>
    <p:sldId id="258" r:id="rId11"/>
    <p:sldId id="468" r:id="rId12"/>
    <p:sldId id="469" r:id="rId13"/>
    <p:sldId id="470" r:id="rId14"/>
    <p:sldId id="463" r:id="rId15"/>
    <p:sldId id="471" r:id="rId16"/>
    <p:sldId id="472" r:id="rId17"/>
    <p:sldId id="474" r:id="rId18"/>
    <p:sldId id="473" r:id="rId19"/>
    <p:sldId id="467" r:id="rId20"/>
    <p:sldId id="465" r:id="rId21"/>
    <p:sldId id="464" r:id="rId22"/>
    <p:sldId id="476" r:id="rId23"/>
    <p:sldId id="457" r:id="rId24"/>
    <p:sldId id="4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84"/>
    <p:restoredTop sz="96026"/>
  </p:normalViewPr>
  <p:slideViewPr>
    <p:cSldViewPr snapToGrid="0" snapToObjects="1">
      <p:cViewPr varScale="1">
        <p:scale>
          <a:sx n="97" d="100"/>
          <a:sy n="97" d="100"/>
        </p:scale>
        <p:origin x="7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91524-DB8E-A241-98DD-6F13C2BB5C2D}" type="datetimeFigureOut">
              <a:rPr lang="en-US" smtClean="0"/>
              <a:t>5/29/18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CE01B-A5A6-8A4F-A165-63895C74F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2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6CE01B-A5A6-8A4F-A165-63895C74FF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2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E3BAC-308F-A741-897A-F58FA1B4C08F}" type="slidenum">
              <a:rPr lang="en-US" smtClean="0">
                <a:latin typeface="Times New Roman" pitchFamily="-108" charset="0"/>
              </a:rPr>
              <a:pPr/>
              <a:t>5</a:t>
            </a:fld>
            <a:endParaRPr lang="en-US">
              <a:latin typeface="Times New Roman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94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583ED-3F90-F241-902A-DA1EAA570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78D174-34B1-D840-9A2C-80363C18A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95CEE-9503-C742-B889-6EA2A50B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185A-61DA-C54E-A9B9-B5B196E9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8419D-E376-1B49-BD62-E428B0B9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9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469B2-DA80-6547-B9E3-E4A55428F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AD114-6E28-CE41-9000-C833B3E47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0931E-A9A8-CC42-B558-232EEF338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B3A49-0FCB-5B41-A9F8-DF8B32C9E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3306A-E6FF-8E4D-BFBE-4A93446B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39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BDCC4D-C14B-1E47-9430-98FBA55F3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30D71-54F4-CC42-B329-4728208C2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3F353-AF3B-F441-9A8E-CACF9FC1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91EDB-C077-5B44-82A9-235F72641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7B3C1-C9AA-3241-8DAD-9F44D7EEB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7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927099" y="1"/>
            <a:ext cx="10655300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1765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75285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DCD6-1FD5-DD40-A8D7-232B74A54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D2F54-DC10-C648-B221-5E5FE82F6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80528-DC89-1D4B-AF4F-E778FF97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81BB7-4EF8-5444-A637-08A0D0FD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DCCEB-4F1B-1D43-8F1F-AE57BCE5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36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A2855-6721-8F4F-8C8C-CFAC8CC9B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EF3F8-499C-CC41-B5B1-701FB86D3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42D66-CCBA-0C48-9E68-5DA20732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5B827-84B0-7340-B24B-281ACD4D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7443D-89F4-B54D-A1AD-4A555C20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0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0A0A1-CCCB-ED42-889F-1F8CB534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A74F9-8C94-F04C-BDCA-0C57E8D7A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61C2D-7900-EF44-A651-E08D33B244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04119-A34A-6F47-8760-521E42428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7AFF2-C14D-9F44-8F7E-C4704486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39F34-7866-8645-99DF-DB1F9AFB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6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D6C86-CF11-3B46-9C73-5EB9ABCE1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A74027-5D67-E843-9EB0-BC0D4833A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3D6D4-C196-D44D-BF14-088767F21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FE052-FF29-3B47-8B0C-08FAF904E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A88AB-6A59-0A4A-B486-165E2F4DD0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D7E9AA-EB53-F44E-9FC1-6C96129A4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BEBDDF-54A9-EE44-BA13-AEA51DAF8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6F9B04-B846-4A4E-A23E-4E9C4E9CA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82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691CB-951C-2A4D-89F1-716F7AF12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846613-B575-2442-97F5-A5CCC9075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6A760-C2EF-C540-98E8-8F9EB2D6E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A43366-057A-7447-AB5D-98CBCE9E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7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18694-28A5-D441-A239-740D4189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129AFF-4A3C-034F-9555-EED0F064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11F122-4617-004F-9026-60AF62255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92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DCBD7-41C2-AB41-8C96-E536B57CC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DBABE-1842-2E40-84E8-AF6CB5D28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10104C-A42A-8E48-93DB-F93084F77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B74F5B-8907-7640-90B0-21281E7A4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B28A8-A955-AA42-B47A-7FE838C38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EF631-6F8A-9E48-A594-DA349B3E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3260-DE46-904E-B529-6972654E9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D8465-C13A-F046-BF4C-913E44913F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7AAA8-968A-6D40-BBE5-8008C838A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90177-8E9B-D749-9DB0-E3E4B3A68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419D3-1861-6448-A824-315AC2C16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6E7BAD-0D76-7D42-B3DD-EFEB07EC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5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C1EAA-0CFA-6B46-A2AD-D4D9952E8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9145-3007-C343-98C3-B5DED90BF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7C8D0-38FC-3B44-B9C0-672D54893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70066-9692-214E-98EF-1D2388DDA4B2}" type="datetimeFigureOut">
              <a:rPr lang="en-US" smtClean="0"/>
              <a:t>5/29/18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FEDF-3E12-8B41-99ED-838C545A0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A1121-0BDD-7247-A942-187CE015C7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018A8-F754-C745-A7BD-B2C98F37A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66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12191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4BD9B9-093A-324E-B2EA-DABDB348985D}"/>
              </a:ext>
            </a:extLst>
          </p:cNvPr>
          <p:cNvSpPr txBox="1"/>
          <p:nvPr/>
        </p:nvSpPr>
        <p:spPr>
          <a:xfrm>
            <a:off x="1551481" y="17611"/>
            <a:ext cx="10795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COMPASS: Climate Orbiter For Mars Polar Atmospheric And Subsurface Science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7218"/>
            <a:ext cx="12192000" cy="39404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943405" y="1193998"/>
            <a:ext cx="37378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Discovery-class Science</a:t>
            </a:r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B24BF79C-0FE4-4A40-B34B-E9D5209E30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738859" cy="12826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35D182-BAB8-FC42-9B57-514A5970C1CC}"/>
              </a:ext>
            </a:extLst>
          </p:cNvPr>
          <p:cNvSpPr txBox="1"/>
          <p:nvPr/>
        </p:nvSpPr>
        <p:spPr>
          <a:xfrm>
            <a:off x="6250745" y="5668224"/>
            <a:ext cx="6095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PI: Shane Byrne, LPL, University of Arizona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Co-I: Isaac B. Smith, Planetary Science Institute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Co-I: Paul O. Hayne, LASP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12915-2FAA-424F-9978-C70DB14F816E}"/>
              </a:ext>
            </a:extLst>
          </p:cNvPr>
          <p:cNvSpPr txBox="1"/>
          <p:nvPr/>
        </p:nvSpPr>
        <p:spPr>
          <a:xfrm>
            <a:off x="59960" y="5852889"/>
            <a:ext cx="4002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Derived from a Keck Institute for Space Studies workshop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4216BDD-E94F-1941-9152-627108F5DE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2696" y="5714046"/>
            <a:ext cx="2033303" cy="110868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56FBA01-E053-1248-9A86-7C7A2CC56091}"/>
              </a:ext>
            </a:extLst>
          </p:cNvPr>
          <p:cNvCxnSpPr>
            <a:cxnSpLocks/>
          </p:cNvCxnSpPr>
          <p:nvPr/>
        </p:nvCxnSpPr>
        <p:spPr>
          <a:xfrm flipH="1">
            <a:off x="1881266" y="1282625"/>
            <a:ext cx="103107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423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FABA78-97F7-9A48-9CE2-85F280C8D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4507"/>
            <a:ext cx="12192000" cy="54779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51A2A7-F23E-FD42-A661-907FB430103D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37E684-D8AE-6A40-B361-AE5CE5531E3F}"/>
              </a:ext>
            </a:extLst>
          </p:cNvPr>
          <p:cNvSpPr txBox="1"/>
          <p:nvPr/>
        </p:nvSpPr>
        <p:spPr>
          <a:xfrm>
            <a:off x="1011673" y="116598"/>
            <a:ext cx="1118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COMPASS measurements can be accomplished by 4 instruments</a:t>
            </a:r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7E7E17E4-9365-B24F-80F8-32BF27FAA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2281489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ED2833-140A-EF4B-AAEF-AD4D2664E766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3066AD-25CC-5044-8DCA-8AD465564184}"/>
              </a:ext>
            </a:extLst>
          </p:cNvPr>
          <p:cNvSpPr txBox="1"/>
          <p:nvPr/>
        </p:nvSpPr>
        <p:spPr>
          <a:xfrm>
            <a:off x="1011673" y="116598"/>
            <a:ext cx="11180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COMPASS measurements can be accomplished by 4 instruments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333738-A642-464D-BAF7-FACFDAE82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461557"/>
              </p:ext>
            </p:extLst>
          </p:nvPr>
        </p:nvGraphicFramePr>
        <p:xfrm>
          <a:off x="0" y="1192632"/>
          <a:ext cx="12192000" cy="230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634">
                  <a:extLst>
                    <a:ext uri="{9D8B030D-6E8A-4147-A177-3AD203B41FA5}">
                      <a16:colId xmlns:a16="http://schemas.microsoft.com/office/drawing/2014/main" val="3270797579"/>
                    </a:ext>
                  </a:extLst>
                </a:gridCol>
                <a:gridCol w="2487510">
                  <a:extLst>
                    <a:ext uri="{9D8B030D-6E8A-4147-A177-3AD203B41FA5}">
                      <a16:colId xmlns:a16="http://schemas.microsoft.com/office/drawing/2014/main" val="2089461588"/>
                    </a:ext>
                  </a:extLst>
                </a:gridCol>
                <a:gridCol w="1067600">
                  <a:extLst>
                    <a:ext uri="{9D8B030D-6E8A-4147-A177-3AD203B41FA5}">
                      <a16:colId xmlns:a16="http://schemas.microsoft.com/office/drawing/2014/main" val="3975780978"/>
                    </a:ext>
                  </a:extLst>
                </a:gridCol>
                <a:gridCol w="1562256">
                  <a:extLst>
                    <a:ext uri="{9D8B030D-6E8A-4147-A177-3AD203B41FA5}">
                      <a16:colId xmlns:a16="http://schemas.microsoft.com/office/drawing/2014/main" val="38255126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1965258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72197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Possible 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558131"/>
                  </a:ext>
                </a:extLst>
              </a:tr>
              <a:tr h="60496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Dual Mode Radar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CSA/MDA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77 kg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174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20x30x40 cm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Terrestrial space systems (TRL 9) and planetary design studies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711896"/>
                  </a:ext>
                </a:extLst>
              </a:tr>
              <a:tr h="152842">
                <a:tc>
                  <a:txBody>
                    <a:bodyPr/>
                    <a:lstStyle/>
                    <a:p>
                      <a:r>
                        <a:rPr lang="en-US" dirty="0"/>
                        <a:t>Sub-mm Sounder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50-80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23cm antenna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0630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Thermal Sounder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JPL (MCS rebuild)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8.9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564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Wide-angle Global Imager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MSSS (MARCI rebuild)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0.14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&lt;5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10x10x14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21483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147BDD9-2757-4140-91EE-B2B95B1009E1}"/>
              </a:ext>
            </a:extLst>
          </p:cNvPr>
          <p:cNvSpPr txBox="1"/>
          <p:nvPr/>
        </p:nvSpPr>
        <p:spPr>
          <a:xfrm>
            <a:off x="2524435" y="3954258"/>
            <a:ext cx="60539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high TRL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with potential partners identified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All scalable to a Discovery Budget</a:t>
            </a:r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2C1BB20A-B9D9-CC46-8EB5-30190EA01D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18033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1. Advanced Thermal IR profiler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ECA43B-A272-E24C-A4BF-303DCFE164C4}"/>
                  </a:ext>
                </a:extLst>
              </p:cNvPr>
              <p:cNvSpPr txBox="1"/>
              <p:nvPr/>
            </p:nvSpPr>
            <p:spPr>
              <a:xfrm>
                <a:off x="-1" y="945931"/>
                <a:ext cx="6897189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Limb scanning in the thermal IR (10-45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000" dirty="0"/>
                  <a:t>) reveals vertical distribution of temperature, water vapor, dust, CO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clouds/snowfall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Continues an invaluable record of Mars climate observations (~164 million soundings) with improvements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Operates day and night at all seasons without special spacecraft maneuvers (articulated IR telescopes)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High-heritage from the Mars Climate Sounder (MCS is TRL 9).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Add filter to characterize water vapor</a:t>
                </a:r>
              </a:p>
              <a:p>
                <a:r>
                  <a:rPr lang="en-US" sz="2000" dirty="0"/>
                  <a:t> </a:t>
                </a:r>
              </a:p>
              <a:p>
                <a:r>
                  <a:rPr lang="en-US" sz="2000" b="1" u="sng" dirty="0"/>
                  <a:t>Instrument resources (based on MRO’s MCS)</a:t>
                </a:r>
              </a:p>
              <a:p>
                <a:r>
                  <a:rPr lang="en-US" sz="2000" dirty="0"/>
                  <a:t>Mass 8.9kg</a:t>
                </a:r>
              </a:p>
              <a:p>
                <a:r>
                  <a:rPr lang="en-US" sz="2000" dirty="0"/>
                  <a:t>Power 18W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Possible Provider: JPL (MCS)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ECA43B-A272-E24C-A4BF-303DCFE16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45931"/>
                <a:ext cx="6897189" cy="5016758"/>
              </a:xfrm>
              <a:prstGeom prst="rect">
                <a:avLst/>
              </a:prstGeom>
              <a:blipFill>
                <a:blip r:embed="rId3"/>
                <a:stretch>
                  <a:fillRect l="-737" t="-252" b="-1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A847133-7009-7943-A0EB-BA56AA52F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629" y="809754"/>
            <a:ext cx="4426505" cy="3163612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1F3C94AB-6EE3-5B47-A2A2-B9F904DD4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7629" y="4036886"/>
            <a:ext cx="3276965" cy="26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201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2. Advanced Wide-Angle Imager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A6D4D5-7738-B44F-8B9C-988D9359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37" y="746234"/>
            <a:ext cx="5459958" cy="30450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1AA0D6-775B-0543-85F2-94CE8F541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808" y="3930252"/>
            <a:ext cx="4158593" cy="27654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E56162-07C1-FF47-9831-694FF30FA9AA}"/>
              </a:ext>
            </a:extLst>
          </p:cNvPr>
          <p:cNvSpPr txBox="1"/>
          <p:nvPr/>
        </p:nvSpPr>
        <p:spPr>
          <a:xfrm>
            <a:off x="0" y="917912"/>
            <a:ext cx="668323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Pushbroom</a:t>
            </a:r>
            <a:r>
              <a:rPr lang="en-US" sz="2000" dirty="0"/>
              <a:t> nadir-pointed wide-angle VIS/near-IR imager that covers the whole globe each 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Continues an invaluable record of Mars climate observations (&gt;3600 daily global maps) with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Operates on the dayside at all seasons without special spacecraft maneuvers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High-heritage from the Mars Color Imager (MARCI is TRL 9).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Forward and backward looking pair could retrieve cloud heights, constrain cloud particle sizes and provide redundancy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Higher resolution (currently 1km/pix)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000" b="1" u="sng" dirty="0"/>
              <a:t>Instrument resources (based on MRO’s MARCI)</a:t>
            </a:r>
          </a:p>
          <a:p>
            <a:r>
              <a:rPr lang="en-US" sz="2000" dirty="0"/>
              <a:t>Mass 0.15 kg</a:t>
            </a:r>
          </a:p>
          <a:p>
            <a:r>
              <a:rPr lang="en-US" sz="2000" dirty="0"/>
              <a:t>Power &lt; 5W</a:t>
            </a:r>
          </a:p>
          <a:p>
            <a:endParaRPr lang="en-US" sz="2000" dirty="0"/>
          </a:p>
          <a:p>
            <a:r>
              <a:rPr lang="en-US" sz="2000" dirty="0"/>
              <a:t>Possible Providers: MSSS (MARCI)</a:t>
            </a:r>
          </a:p>
        </p:txBody>
      </p:sp>
    </p:spTree>
    <p:extLst>
      <p:ext uri="{BB962C8B-B14F-4D97-AF65-F5344CB8AC3E}">
        <p14:creationId xmlns:p14="http://schemas.microsoft.com/office/powerpoint/2010/main" val="242830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3. Sub-mm Limb Profiler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C277867-3F41-294C-8C42-C615A7423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424" y="1507713"/>
            <a:ext cx="5777576" cy="38308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4FD32D-0132-5945-A423-811E533F9086}"/>
              </a:ext>
            </a:extLst>
          </p:cNvPr>
          <p:cNvSpPr txBox="1"/>
          <p:nvPr/>
        </p:nvSpPr>
        <p:spPr>
          <a:xfrm>
            <a:off x="7748874" y="5338572"/>
            <a:ext cx="4209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from Tamppari et al. (MEPAG 2018)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43E8D3-B6A8-974A-B2E8-998035327B9F}"/>
              </a:ext>
            </a:extLst>
          </p:cNvPr>
          <p:cNvSpPr txBox="1"/>
          <p:nvPr/>
        </p:nvSpPr>
        <p:spPr>
          <a:xfrm>
            <a:off x="194443" y="998483"/>
            <a:ext cx="616957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Limb scanning in the sub-mm (300-1100 GHz) reveals vertical distribution of wind-speed, temperature, water vapor, and minor species like HDO H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2</a:t>
            </a:r>
            <a:r>
              <a:rPr lang="en-US" sz="2000" dirty="0"/>
              <a:t> CO </a:t>
            </a:r>
            <a:r>
              <a:rPr lang="en-US" sz="2000" dirty="0" err="1"/>
              <a:t>etc</a:t>
            </a:r>
            <a:r>
              <a:rPr lang="en-US" sz="20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Windspeeds have never been globally measured before and are </a:t>
            </a:r>
            <a:r>
              <a:rPr lang="en-US" sz="2000" i="1" dirty="0"/>
              <a:t>“…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single most valuable new measurement that can be made to advance knowledge of atmospheric dynamic processes” – </a:t>
            </a:r>
            <a:r>
              <a:rPr lang="en-US" sz="20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NeMO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SDT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Operates day and night at all seasons without special spacecraft maneuvers (articulated 23 cm antenna)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High-heritage from terrestrial systems – planetary concept from Tamppari et al. based on terrestrial systems in flight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Improvements include 2 perpendicular systems to better characterize windspeeds </a:t>
            </a:r>
          </a:p>
          <a:p>
            <a:r>
              <a:rPr lang="en-US" sz="2000" b="1" u="sng" dirty="0"/>
              <a:t>Instrument resources </a:t>
            </a:r>
            <a:r>
              <a:rPr lang="en-US" sz="2000" u="sng" dirty="0"/>
              <a:t>(Tamppari et al. 2018) </a:t>
            </a:r>
          </a:p>
          <a:p>
            <a:r>
              <a:rPr lang="en-US" sz="2000" dirty="0"/>
              <a:t>Mass 25kg</a:t>
            </a:r>
          </a:p>
          <a:p>
            <a:r>
              <a:rPr lang="en-US" sz="2000" dirty="0"/>
              <a:t>Power 50-80 W (band dependent)</a:t>
            </a:r>
          </a:p>
          <a:p>
            <a:endParaRPr lang="en-US" sz="2000" dirty="0"/>
          </a:p>
          <a:p>
            <a:r>
              <a:rPr lang="en-US" sz="2000" dirty="0"/>
              <a:t>Possible Provider: JPL</a:t>
            </a:r>
          </a:p>
        </p:txBody>
      </p:sp>
    </p:spTree>
    <p:extLst>
      <p:ext uri="{BB962C8B-B14F-4D97-AF65-F5344CB8AC3E}">
        <p14:creationId xmlns:p14="http://schemas.microsoft.com/office/powerpoint/2010/main" val="2859806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4. Dual-Mode RADAR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D340F-A9EE-3244-8FFC-152479DAF8E5}"/>
              </a:ext>
            </a:extLst>
          </p:cNvPr>
          <p:cNvSpPr txBox="1"/>
          <p:nvPr/>
        </p:nvSpPr>
        <p:spPr>
          <a:xfrm>
            <a:off x="173422" y="746234"/>
            <a:ext cx="616957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P-BAND SAR/Sounder dual-mode RADAR reveals: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Fine-scale climatically-driven layering within the polar ice deposits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Depth to mid-latitude ice and its thickness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Geology beneath dusty regions of Mars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SAR has never flown to Mars and would yield an exciting new dataset of broad significance.  Our proposed sounder would be an order of magnitude improvement upon SHARAD.</a:t>
            </a:r>
            <a:endParaRPr lang="en-US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Operates day and night at all seasons, with special spacecraft maneuvers required (shared antenna)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High-heritage from terrestrial systems </a:t>
            </a:r>
          </a:p>
          <a:p>
            <a:endParaRPr lang="en-US" sz="2000" b="1" u="sng" dirty="0"/>
          </a:p>
          <a:p>
            <a:r>
              <a:rPr lang="en-US" sz="2000" b="1" u="sng" dirty="0"/>
              <a:t>Instrument resources </a:t>
            </a:r>
            <a:r>
              <a:rPr lang="en-US" sz="2000" u="sng" dirty="0"/>
              <a:t>(Campbell et al. 2004) </a:t>
            </a:r>
          </a:p>
          <a:p>
            <a:r>
              <a:rPr lang="en-US" sz="2000" dirty="0"/>
              <a:t>Mass 77 kg</a:t>
            </a:r>
          </a:p>
          <a:p>
            <a:r>
              <a:rPr lang="en-US" sz="2000" dirty="0"/>
              <a:t>Power 174 W</a:t>
            </a:r>
          </a:p>
          <a:p>
            <a:endParaRPr lang="en-US" sz="2000" dirty="0"/>
          </a:p>
          <a:p>
            <a:r>
              <a:rPr lang="en-US" sz="2000" dirty="0"/>
              <a:t>Possible Provider: CSA/MDA (e.g. </a:t>
            </a:r>
            <a:r>
              <a:rPr lang="en-US" sz="2000" dirty="0" err="1"/>
              <a:t>Radarsat</a:t>
            </a:r>
            <a:r>
              <a:rPr lang="en-US" sz="2000" dirty="0"/>
              <a:t> constellation Mission – but smaller and at longer wavelength)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849B7F-DDA2-3C42-B616-2CD6B1570EE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0117" y="746234"/>
            <a:ext cx="5141882" cy="262398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0C4079-3306-DA46-99D1-AAD3005D7BD3}"/>
              </a:ext>
            </a:extLst>
          </p:cNvPr>
          <p:cNvSpPr txBox="1"/>
          <p:nvPr/>
        </p:nvSpPr>
        <p:spPr>
          <a:xfrm>
            <a:off x="7651224" y="3370217"/>
            <a:ext cx="393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Pailou</a:t>
            </a:r>
            <a:r>
              <a:rPr lang="en-US" dirty="0"/>
              <a:t> et al. 2006 (visible vs L-band SAR)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9B269F-4DB7-074C-98ED-0715577EA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162" y="3754072"/>
            <a:ext cx="4723792" cy="2609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686AAC-E30F-9C47-B5DA-003B9EE9A050}"/>
              </a:ext>
            </a:extLst>
          </p:cNvPr>
          <p:cNvSpPr txBox="1"/>
          <p:nvPr/>
        </p:nvSpPr>
        <p:spPr>
          <a:xfrm>
            <a:off x="6812129" y="6365453"/>
            <a:ext cx="537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Smith et al. 2016 (SHARAD layering at 15m wavelength)</a:t>
            </a:r>
          </a:p>
        </p:txBody>
      </p:sp>
    </p:spTree>
    <p:extLst>
      <p:ext uri="{BB962C8B-B14F-4D97-AF65-F5344CB8AC3E}">
        <p14:creationId xmlns:p14="http://schemas.microsoft.com/office/powerpoint/2010/main" val="1988142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Orbital Implementation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D340F-A9EE-3244-8FFC-152479DAF8E5}"/>
              </a:ext>
            </a:extLst>
          </p:cNvPr>
          <p:cNvSpPr txBox="1"/>
          <p:nvPr/>
        </p:nvSpPr>
        <p:spPr>
          <a:xfrm>
            <a:off x="0" y="968303"/>
            <a:ext cx="727601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Mapping instruments (Wide-angle imagers &amp; thermal and sub-mm sounders) require a low-altitude circular orbit (~300km)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Polar coverage requires a near-polar orbital inclination (87-93 degrees)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Extension of existing datasets (wide-angle imaging and thermal sounding) require a sun-synchronous orbit, which drives an inclination choice of 93 degrees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And an ascending node fixed at ~3pm local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 benefits of sun synchronous orbit include stable observation and thermal conditions e.g. eclipse-durations are constant throughout the mission </a:t>
            </a:r>
            <a:r>
              <a:rPr lang="en-US" sz="2400" dirty="0" err="1"/>
              <a:t>etc</a:t>
            </a:r>
            <a:r>
              <a:rPr lang="en-US" sz="2400" dirty="0"/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62ECB8-C473-3F4D-9522-63B444C5D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9423" y="1587062"/>
            <a:ext cx="4402577" cy="455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13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B8FC77-DE82-174D-BA09-348062EB31EC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COMPASS Summary</a:t>
            </a:r>
          </a:p>
        </p:txBody>
      </p:sp>
      <p:pic>
        <p:nvPicPr>
          <p:cNvPr id="4" name="officeArt object">
            <a:extLst>
              <a:ext uri="{FF2B5EF4-FFF2-40B4-BE49-F238E27FC236}">
                <a16:creationId xmlns:a16="http://schemas.microsoft.com/office/drawing/2014/main" id="{E3458BC7-448B-C642-B253-A5551621C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D340F-A9EE-3244-8FFC-152479DAF8E5}"/>
              </a:ext>
            </a:extLst>
          </p:cNvPr>
          <p:cNvSpPr txBox="1"/>
          <p:nvPr/>
        </p:nvSpPr>
        <p:spPr>
          <a:xfrm>
            <a:off x="-1" y="746234"/>
            <a:ext cx="873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Science Advantages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/>
              <a:t>Community consensus </a:t>
            </a:r>
            <a:r>
              <a:rPr lang="en-US" sz="2400" dirty="0"/>
              <a:t>on the importance to these science goals - Recognized by MEPAG and the </a:t>
            </a:r>
            <a:r>
              <a:rPr lang="en-US" sz="2400" dirty="0" err="1"/>
              <a:t>NeMO</a:t>
            </a:r>
            <a:r>
              <a:rPr lang="en-US" sz="2400" dirty="0"/>
              <a:t> SDT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 Keck study with &gt;30 experts in the field </a:t>
            </a:r>
            <a:r>
              <a:rPr lang="en-US" sz="2400" b="1" i="1" dirty="0"/>
              <a:t>developed COMPASS to address those goals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Orbital SAR and windspeed measurements have </a:t>
            </a:r>
            <a:r>
              <a:rPr lang="en-US" sz="2400" b="1" i="1" dirty="0"/>
              <a:t>never been performed at Mars</a:t>
            </a:r>
            <a:r>
              <a:rPr lang="en-US" sz="2400" dirty="0"/>
              <a:t> and are widely accepted to have great cross-disciplinary value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officeArt object">
            <a:extLst>
              <a:ext uri="{FF2B5EF4-FFF2-40B4-BE49-F238E27FC236}">
                <a16:creationId xmlns:a16="http://schemas.microsoft.com/office/drawing/2014/main" id="{B5AD8085-69C9-624C-8261-08A7B550BB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00" y="733535"/>
            <a:ext cx="3454400" cy="25480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0E316E-6360-F34F-B31F-C74102A6FADE}"/>
              </a:ext>
            </a:extLst>
          </p:cNvPr>
          <p:cNvSpPr txBox="1"/>
          <p:nvPr/>
        </p:nvSpPr>
        <p:spPr>
          <a:xfrm>
            <a:off x="-3" y="4308624"/>
            <a:ext cx="121920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Discovery Advantages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/>
              <a:t>Maximizes the expertise of GSFC</a:t>
            </a:r>
            <a:r>
              <a:rPr lang="en-US" sz="2400" dirty="0"/>
              <a:t> and collaborators in the field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Payload elements have high TRL or are based </a:t>
            </a:r>
            <a:r>
              <a:rPr lang="en-US" sz="2400" b="1" dirty="0"/>
              <a:t>on high-heritage instruments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/>
              <a:t>NASA needs a new orbiter at Mars for relay purposes</a:t>
            </a:r>
          </a:p>
        </p:txBody>
      </p:sp>
    </p:spTree>
    <p:extLst>
      <p:ext uri="{BB962C8B-B14F-4D97-AF65-F5344CB8AC3E}">
        <p14:creationId xmlns:p14="http://schemas.microsoft.com/office/powerpoint/2010/main" val="1223373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1D11-E450-AA49-8A6F-6F11FA91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25368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2442880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F277B-6F5D-974A-9960-34779A68CF83}"/>
              </a:ext>
            </a:extLst>
          </p:cNvPr>
          <p:cNvSpPr txBox="1"/>
          <p:nvPr/>
        </p:nvSpPr>
        <p:spPr>
          <a:xfrm>
            <a:off x="4745185" y="5764469"/>
            <a:ext cx="2297952" cy="10886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0" dirty="0"/>
              <a:t>The polar record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1AD41-D40E-544F-8870-3674C9F446EA}"/>
              </a:ext>
            </a:extLst>
          </p:cNvPr>
          <p:cNvSpPr txBox="1"/>
          <p:nvPr/>
        </p:nvSpPr>
        <p:spPr>
          <a:xfrm>
            <a:off x="4728251" y="-4925"/>
            <a:ext cx="2297952" cy="1581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0" dirty="0"/>
              <a:t>Orbital elements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709AE2-23BB-9542-94C0-E518A5F8B5F5}"/>
              </a:ext>
            </a:extLst>
          </p:cNvPr>
          <p:cNvSpPr txBox="1"/>
          <p:nvPr/>
        </p:nvSpPr>
        <p:spPr>
          <a:xfrm>
            <a:off x="4728251" y="2890674"/>
            <a:ext cx="2297952" cy="1088606"/>
          </a:xfrm>
          <a:prstGeom prst="rect">
            <a:avLst/>
          </a:prstGeom>
          <a:solidFill>
            <a:srgbClr val="FFFECA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0" dirty="0"/>
              <a:t>Climate changes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29B7258E-B663-FC49-B2E9-4D6834713FDE}"/>
              </a:ext>
            </a:extLst>
          </p:cNvPr>
          <p:cNvSpPr/>
          <p:nvPr/>
        </p:nvSpPr>
        <p:spPr bwMode="auto">
          <a:xfrm>
            <a:off x="5490251" y="1586808"/>
            <a:ext cx="745067" cy="1337734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797A27-5317-7742-A1B6-EE18E275A094}"/>
              </a:ext>
            </a:extLst>
          </p:cNvPr>
          <p:cNvSpPr txBox="1">
            <a:spLocks/>
          </p:cNvSpPr>
          <p:nvPr/>
        </p:nvSpPr>
        <p:spPr bwMode="auto">
          <a:xfrm>
            <a:off x="6235318" y="1586808"/>
            <a:ext cx="5277117" cy="1227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2400" b="0" dirty="0"/>
              <a:t>Progress over the last decade with GCMs and mesoscale models</a:t>
            </a:r>
          </a:p>
          <a:p>
            <a:r>
              <a:rPr lang="en-US" sz="2400" b="0" dirty="0"/>
              <a:t>Predictions (testable hypotheses)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4112EEF-7CA8-074E-B503-7E350CC075C9}"/>
              </a:ext>
            </a:extLst>
          </p:cNvPr>
          <p:cNvSpPr/>
          <p:nvPr/>
        </p:nvSpPr>
        <p:spPr bwMode="auto">
          <a:xfrm>
            <a:off x="5507181" y="3991339"/>
            <a:ext cx="745067" cy="1761068"/>
          </a:xfrm>
          <a:prstGeom prst="downArrow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1396CFCC-2DD7-4849-BE22-B4EDEC4B6F4C}"/>
              </a:ext>
            </a:extLst>
          </p:cNvPr>
          <p:cNvSpPr txBox="1">
            <a:spLocks/>
          </p:cNvSpPr>
          <p:nvPr/>
        </p:nvSpPr>
        <p:spPr bwMode="auto">
          <a:xfrm>
            <a:off x="7278221" y="5669141"/>
            <a:ext cx="4655516" cy="11932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2400" b="0" dirty="0"/>
              <a:t>Low-resolution radar or obscured visible exposures limit our knowledge of the climate record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E97902DC-D80B-8449-BB47-35A68A45C8FE}"/>
              </a:ext>
            </a:extLst>
          </p:cNvPr>
          <p:cNvSpPr txBox="1">
            <a:spLocks/>
          </p:cNvSpPr>
          <p:nvPr/>
        </p:nvSpPr>
        <p:spPr bwMode="auto">
          <a:xfrm>
            <a:off x="6353854" y="4127880"/>
            <a:ext cx="5021024" cy="8336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2400" b="0" dirty="0"/>
              <a:t>The connection between layer properties and climate is unknown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ED0B58B-F02C-474E-934D-EB3BB948F690}"/>
              </a:ext>
            </a:extLst>
          </p:cNvPr>
          <p:cNvSpPr txBox="1">
            <a:spLocks/>
          </p:cNvSpPr>
          <p:nvPr/>
        </p:nvSpPr>
        <p:spPr bwMode="auto">
          <a:xfrm>
            <a:off x="7132788" y="286903"/>
            <a:ext cx="4436643" cy="1227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>
            <a:lvl1pPr marL="231775" indent="-231775" algn="l" defTabSz="777875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Monotype Sorts" charset="0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4675" indent="-22860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FF"/>
              </a:buClr>
              <a:buSzPct val="65000"/>
              <a:buFont typeface="Monotype Sorts" charset="0"/>
              <a:buChar char="n"/>
              <a:defRPr sz="14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862013" indent="-173038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FF0000"/>
              </a:buClr>
              <a:buFont typeface="Monotype Sorts" charset="0"/>
              <a:buChar char="w"/>
              <a:defRPr sz="10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147763" indent="-171450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•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14239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18811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6pPr>
            <a:lvl7pPr marL="23383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7pPr>
            <a:lvl8pPr marL="27955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8pPr>
            <a:lvl9pPr marL="3252788" indent="-161925" algn="l" defTabSz="777875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har char="–"/>
              <a:defRPr sz="800" b="1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sz="2400" b="0" dirty="0"/>
              <a:t>A solved problem (dynamical models) for the timescales we care about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59D57B-8B29-DA4C-A631-E5E89E0E8A9B}"/>
              </a:ext>
            </a:extLst>
          </p:cNvPr>
          <p:cNvSpPr txBox="1"/>
          <p:nvPr/>
        </p:nvSpPr>
        <p:spPr>
          <a:xfrm>
            <a:off x="685888" y="2545493"/>
            <a:ext cx="29436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Some progress has been made in the MRO era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Fundamental questions remain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4F3105-D1D5-204E-8D3D-0A228BB2C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3095558" y="3090636"/>
            <a:ext cx="6862924" cy="671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1407E4-937F-B046-8515-EB90A7D9B22E}"/>
              </a:ext>
            </a:extLst>
          </p:cNvPr>
          <p:cNvSpPr txBox="1"/>
          <p:nvPr/>
        </p:nvSpPr>
        <p:spPr>
          <a:xfrm>
            <a:off x="5695228" y="4315208"/>
            <a:ext cx="39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A571BA-6581-4848-A081-BD04B6466E71}"/>
              </a:ext>
            </a:extLst>
          </p:cNvPr>
          <p:cNvSpPr txBox="1"/>
          <p:nvPr/>
        </p:nvSpPr>
        <p:spPr>
          <a:xfrm>
            <a:off x="3215679" y="183104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Models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BEB3CBC6-8C12-7F4B-9217-64DC41077876}"/>
              </a:ext>
            </a:extLst>
          </p:cNvPr>
          <p:cNvSpPr/>
          <p:nvPr/>
        </p:nvSpPr>
        <p:spPr>
          <a:xfrm>
            <a:off x="4150467" y="58366"/>
            <a:ext cx="330741" cy="393297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34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71E969-83C6-A646-8C51-9FC752354313}"/>
              </a:ext>
            </a:extLst>
          </p:cNvPr>
          <p:cNvSpPr txBox="1"/>
          <p:nvPr/>
        </p:nvSpPr>
        <p:spPr>
          <a:xfrm>
            <a:off x="1" y="152399"/>
            <a:ext cx="1219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/>
              <a:t>Terrestrial-Planet Climate Change is a Pressing Scientific Issue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9F037-3526-124F-9CF7-7300D7F1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442" y="875319"/>
            <a:ext cx="4675139" cy="26297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F87C2-728D-F346-B1B2-B219B9441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2594"/>
            <a:ext cx="4612409" cy="2655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42276-AB14-5443-A611-5355FA9C0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2141" y="862594"/>
            <a:ext cx="3959098" cy="2629766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21BF645-43C3-A549-A6C3-2FFD5DC26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3781636"/>
            <a:ext cx="3616132" cy="3045165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4092F9-100E-3440-BE66-41A9461F4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3492" y="3761593"/>
            <a:ext cx="5568509" cy="30760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1636"/>
            <a:ext cx="2733040" cy="307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098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006469"/>
              </p:ext>
            </p:extLst>
          </p:nvPr>
        </p:nvGraphicFramePr>
        <p:xfrm>
          <a:off x="137160" y="213360"/>
          <a:ext cx="11800841" cy="6400800"/>
        </p:xfrm>
        <a:graphic>
          <a:graphicData uri="http://schemas.openxmlformats.org/drawingml/2006/table">
            <a:tbl>
              <a:tblPr firstRow="1" firstCol="1" bandRow="1"/>
              <a:tblGrid>
                <a:gridCol w="307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0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272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8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Objectives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Sub-objectives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Investigations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201">
                <a:tc rowSpan="9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A. Characterize the state of the present climate of Mars’ atmosphere and surrounding plasma environment, and the underlying processes, under the current orbital configuration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A1. Constrain the processes that control the present distributions of dust, water, and carbon dioxide in the lower atmosphere, at daily, seasonal and multi-annual timescales.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Measure the state and variability of the lower atmosphere from turbulent scales to global scales.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Characterize dust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AND OTHER AEROSOLS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water vapor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AND CARBON DIOXIDE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and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THEIR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clouds in the lower atmosphere.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3. Measure the forcings that control the dynamics and thermal structure of the lower atmosphere.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22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A3. Constrain the processes that control the chemical composition of the atmosphere and surrounding plasma environment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Measure globally the vertical profiles of key chemical species.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Map spatial and temporal variations in the column abundances of species that play important roles in atmospheric chemistry or are transport tracers.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4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3. Determine the significance of heterogeneous chemical reactions (i.e., those involving atmospheric gases and solid bodies such as aerosols or surface materials) for the chemical composition of the atmosphere.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33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A4. Constrain the processes by which volatiles and dust exchange between the surface and atmospheric reservoirs.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</a:t>
                      </a:r>
                      <a:r>
                        <a:rPr lang="en-US" sz="1400" strike="sngStrike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Measure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CHARACTERIZE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the </a:t>
                      </a:r>
                      <a:r>
                        <a:rPr lang="en-US" sz="1400" strike="sngStrike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turbulent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fluxes </a:t>
                      </a: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AND SOURCES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of dust and volatiles between surface and atmospheric reservoirs.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5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Determine how the </a:t>
                      </a:r>
                      <a:r>
                        <a:rPr lang="en-US" sz="1400" strike="sngStrike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exchange of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PROCESSES EXCHANGING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volatiles and dust between surface and atmospheric reservoirs </a:t>
                      </a:r>
                      <a:r>
                        <a:rPr lang="en-US" sz="1400" strike="sngStrike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has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HAVE affected the present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HORIZONTAL AND VERTICAL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distribution of surface and subsurface water and CO</a:t>
                      </a:r>
                      <a:r>
                        <a:rPr lang="en-US" sz="1400" baseline="-250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ice.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60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</a:t>
                      </a:r>
                      <a:r>
                        <a:rPr lang="en-US" sz="1400" strike="sngStrike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. Determine how the exchange of volatiles and dust between surface and atmospheric reservoirs has affected the Polar Layered Deposits (PLD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).</a:t>
                      </a: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DETERMINE THE ENERGYAND MASS BALANCE OF THE SURFACE VOLATILE RESERVOIR OVER RELEVANT TIMESCALES, AND CHARACTERIZE THEIR FLUXES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Up Arrow 2"/>
          <p:cNvSpPr/>
          <p:nvPr/>
        </p:nvSpPr>
        <p:spPr>
          <a:xfrm>
            <a:off x="1076960" y="1554480"/>
            <a:ext cx="934720" cy="140208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8640" y="3322320"/>
            <a:ext cx="2184400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 our edits, present climate is the highest level possible in MEPAG goals</a:t>
            </a:r>
          </a:p>
        </p:txBody>
      </p:sp>
      <p:sp>
        <p:nvSpPr>
          <p:cNvPr id="5" name="Up Arrow 4"/>
          <p:cNvSpPr/>
          <p:nvPr/>
        </p:nvSpPr>
        <p:spPr>
          <a:xfrm>
            <a:off x="3688080" y="1249680"/>
            <a:ext cx="406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3688080" y="4622800"/>
            <a:ext cx="406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06640" y="426720"/>
            <a:ext cx="4531361" cy="15036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06640" y="1930400"/>
            <a:ext cx="4531361" cy="10972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06640" y="3830320"/>
            <a:ext cx="4531361" cy="2783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65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64912"/>
              </p:ext>
            </p:extLst>
          </p:nvPr>
        </p:nvGraphicFramePr>
        <p:xfrm>
          <a:off x="182880" y="123811"/>
          <a:ext cx="11917680" cy="6750537"/>
        </p:xfrm>
        <a:graphic>
          <a:graphicData uri="http://schemas.openxmlformats.org/drawingml/2006/table">
            <a:tbl>
              <a:tblPr firstRow="1" firstCol="1" bandRow="1"/>
              <a:tblGrid>
                <a:gridCol w="30177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7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2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45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Objectives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Sub-objectives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Investigations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731">
                <a:tc rowSpan="8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B. Characterize the history of Mars’ climate in the recent past, and the underlying processes, under different orbital configurations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ADB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B1. Determine how the chemical composition and mass of the atmosphere has changed in the recent past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Measure isotopic composition of gases trapped in the PLD and near-surface ice.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02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DETERMINE HOW AND WHEN THE BURIED CO2 ICE RESERVOIRS AT THE SOUTH POLE FORMED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99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B2. Determine the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CLIMATE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record of the recent past that is expressed in geological, </a:t>
                      </a: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GLACIOLOGICAL</a:t>
                      </a: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, and mineralogical features of the polar regions.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</a:t>
                      </a:r>
                      <a:r>
                        <a:rPr lang="en-US" sz="1400" strike="sngStrike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Map the ice and dust layers of the PLD and determine the absolute ages of the layers.</a:t>
                      </a:r>
                      <a:r>
                        <a:rPr lang="en-US" sz="1400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 </a:t>
                      </a: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DETERMINE THE VERTICAL AND HORIZONTAL VARIATIONS OF COMPOSITION AND PHYSICAL PROPERTIES OF THE MATERIALS FORMING THE POLAR LAYERED DEPOSITS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7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DETERMINE THE ABSOLUTE AGES OF THE LAYERS OF THE POLAR LAYERED DEPOSITS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sngStrike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Obtain compositional and isotopic measurement of gases trapped within the PLD.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3. DETERMINE WHICH ATMOSPHERIC AND SURFACE PROCESSES ARE RECORDED DURING LAYER FORMATION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4. CONSTRAIN MARS’ POLAR AND GLOBAL CLIMATE HISTORY BY CHARACTERIZING AND INTERPRETING THE RELATIONSHIPS BETWEEN ORBITALLY-FORCED CLIMATE PARAMETERS AND THE LAYER PROPERTIES OF THE POLAR LAYERED DEPOSITS.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466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B3. Determine the record of the climate of the recent past that is expressed in geological and mineralogical features of low- and mid-latitudes. </a:t>
                      </a: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trike="sngStrike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Identify and map the location, age, and extent of glacial and peri-glacial features and quantify the depth to any remnant glacial ice.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1. CHARACTERIZE THE LOCATIONS, COMPOSITION, AND STRUCTURE OF LOW AND MID-LATITUDE VOLATILE RESERVOIRS AT THE SURFACE AND NEAR-SURFACE</a:t>
                      </a:r>
                      <a:endParaRPr lang="en-US" sz="14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234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Calibri" charset="0"/>
                          <a:ea typeface="Calibri" charset="0"/>
                          <a:cs typeface="Times New Roman" charset="0"/>
                        </a:rPr>
                        <a:t>2. DETERMINE THE CONDITIONS UNDER WHICH THE LOW AND MID-LATITUDE VOLATILE RESERVOIRS ACCUMULATED AND PERSISTED UNTIL THE PRESENT DAY, AND ASCERTAIN THEIR RELATIVE AND ABSOLUTE AGES</a:t>
                      </a:r>
                      <a:endParaRPr lang="en-US" sz="14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18154" marR="181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84512862-8C13-734E-BAF6-FB42B2D0B7D6}"/>
              </a:ext>
            </a:extLst>
          </p:cNvPr>
          <p:cNvSpPr/>
          <p:nvPr/>
        </p:nvSpPr>
        <p:spPr>
          <a:xfrm>
            <a:off x="6634646" y="3204564"/>
            <a:ext cx="5465914" cy="4380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DBA053-CEB4-2847-B713-C525BAE13CF7}"/>
              </a:ext>
            </a:extLst>
          </p:cNvPr>
          <p:cNvSpPr/>
          <p:nvPr/>
        </p:nvSpPr>
        <p:spPr>
          <a:xfrm>
            <a:off x="6634646" y="3642610"/>
            <a:ext cx="5465914" cy="8169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A79869-007C-6D4A-B670-D563F45E9BAB}"/>
              </a:ext>
            </a:extLst>
          </p:cNvPr>
          <p:cNvSpPr/>
          <p:nvPr/>
        </p:nvSpPr>
        <p:spPr>
          <a:xfrm>
            <a:off x="6634646" y="4964243"/>
            <a:ext cx="5465914" cy="64207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2825DE-32EA-064C-8AE7-BDE167EFAB19}"/>
              </a:ext>
            </a:extLst>
          </p:cNvPr>
          <p:cNvSpPr/>
          <p:nvPr/>
        </p:nvSpPr>
        <p:spPr>
          <a:xfrm>
            <a:off x="6634646" y="1449049"/>
            <a:ext cx="5465914" cy="6495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190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0D0C4-0638-394A-8A8A-4EB4CAEA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P-BAND SAR Properties (Campbell et al. 2004)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A03DE-C28E-B241-BE21-356A1DDC9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842" y="1453363"/>
            <a:ext cx="5480692" cy="4456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F8811-F80F-9445-9B7C-FD80F285C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240" y="1404442"/>
            <a:ext cx="4648780" cy="500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66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9576426"/>
              </p:ext>
            </p:extLst>
          </p:nvPr>
        </p:nvGraphicFramePr>
        <p:xfrm>
          <a:off x="1706880" y="1051878"/>
          <a:ext cx="7911417" cy="3760735"/>
        </p:xfrm>
        <a:graphic>
          <a:graphicData uri="http://schemas.openxmlformats.org/drawingml/2006/table">
            <a:tbl>
              <a:tblPr/>
              <a:tblGrid>
                <a:gridCol w="195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2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4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53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135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13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MARCI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A-MCS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13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wavelength (nm)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Band Center μm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135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260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UV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16.5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Temperature 0-30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320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UV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15.9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Temperature 30-50 km, Pressure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425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15.4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Temperature 50-80 km, Pressure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550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11.8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Water ice extinction 0-90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600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22.2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Dust extinction 0-90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5574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650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1.65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High altitude haazes and particle size discriminatio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725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visible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31.7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Dust and CO2 ice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etinction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0-90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91350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41.7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Water vapor 0-40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74417"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42.2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Dust and Water ice extinction 0-30 km</a:t>
                      </a:r>
                    </a:p>
                  </a:txBody>
                  <a:tcPr marL="8284" marR="8284" marT="828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2917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373258"/>
              </p:ext>
            </p:extLst>
          </p:nvPr>
        </p:nvGraphicFramePr>
        <p:xfrm>
          <a:off x="200025" y="410307"/>
          <a:ext cx="11872912" cy="5033659"/>
        </p:xfrm>
        <a:graphic>
          <a:graphicData uri="http://schemas.openxmlformats.org/drawingml/2006/table">
            <a:tbl>
              <a:tblPr/>
              <a:tblGrid>
                <a:gridCol w="2355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8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616">
                <a:tc rowSpan="3">
                  <a:txBody>
                    <a:bodyPr/>
                    <a:lstStyle/>
                    <a:p>
                      <a:pPr algn="l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A. Obtain knowledge of Mars sufficient to design and implement a human mission to Mars orbit with acceptable cost, risk, and performance.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A1. </a:t>
                      </a: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Determine the aspects of the atmospheric state that affect aerocapture and </a:t>
                      </a:r>
                      <a:r>
                        <a:rPr lang="en-US" sz="1400" b="0" i="0" u="sng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aerobreaking</a:t>
                      </a: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for human-scale missions at Mars.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 At all local times, make long-term (&gt; 5 Mars years) observations of the global atmospheric temperature field from the surface to ~80 km.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9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 At all local times, make long-term global measurements of the vertical profile of aerosols between the surface and &gt;60 km.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 Make long-term observations of global winds and wind direction at all local times over altitudes 15 to &gt;60 km, and including a planetary scale dust event.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609">
                <a:tc rowSpan="6">
                  <a:txBody>
                    <a:bodyPr/>
                    <a:lstStyle/>
                    <a:p>
                      <a:pPr algn="l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B. Obtain knowledge of Mars sufficient to design and implement a human mission to the Martian surface with acceptable cost, risk, and performance.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B1. </a:t>
                      </a:r>
                      <a:r>
                        <a:rPr lang="en-US" sz="1400" b="0" i="0" u="sng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Determine the aspects of the atmospheric state that affect Entry, Descent, and Landing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(EDL) design, or atmospheric electricity that may pose a risk to ascent vehicles, ground systems, and human explorers.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 Globally monitor the dust and aerosol activity, especially large dust events, to create a long-term dust activity climatology (&gt; 10 Mars years) capturing the frequence of all events and defining the duration, horizontal extent, and evolution of extreme events.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 Monitor surface pressure and near surface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meterology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over various temporal scales (diurnal, seasonal, annual), and if possible in more than one locale.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6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 Make temperature and aerosol profile observations under dusty conditions (including within the core of a global dust storm) from the surface to 20 km (40 km in a great dust storm) with a vertical resolution of &lt;5 km.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6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 Profile the near-surface winds (&lt;15 km) in representative regions (e.g., plains, up/down wind of topography, canyons), simultaneous with the global wind observations.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 Obtain temperature or profiles from all landed missions between the surface and 20 km.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65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B3.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Determine the Martian environmental niches that meet the definition of “Special Region.” 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1. Map the distribution of both naturally occurring Special Regions, and regions with the potential for spacecraft-induced Special Regions, as defined by COSPAR5.</a:t>
                      </a:r>
                    </a:p>
                  </a:txBody>
                  <a:tcPr marL="5397" marR="5397" marT="53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00025" y="5769491"/>
          <a:ext cx="11715749" cy="990051"/>
        </p:xfrm>
        <a:graphic>
          <a:graphicData uri="http://schemas.openxmlformats.org/drawingml/2006/table">
            <a:tbl>
              <a:tblPr/>
              <a:tblGrid>
                <a:gridCol w="35154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5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4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Objectives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Sub-objectives 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Investigations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sz="4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GOAL I: Determine if Mars ever supported life.</a:t>
                      </a:r>
                    </a:p>
                  </a:txBody>
                  <a:tcPr marL="4897" marR="4897" marT="489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endParaRPr lang="en-US" sz="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4897" marR="4897" marT="4897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607"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B. Determine if environments with high potential for current habitability and expression of </a:t>
                      </a:r>
                      <a:r>
                        <a:rPr lang="en-US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biosignatures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contain evidence of extant life.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B1.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Identify environments that are presently habitable, and characterize conditions and processes that may influence the nature or degree of habitability therein.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 Establish general geological context (such as rock-hosted aquifer or sub-ice reservoir; host rock type).</a:t>
                      </a:r>
                    </a:p>
                  </a:txBody>
                  <a:tcPr marL="4897" marR="4897" marT="489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00025" y="5438269"/>
            <a:ext cx="2731477" cy="37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Life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024" y="33930"/>
            <a:ext cx="2731477" cy="37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Humans to Mars</a:t>
            </a:r>
          </a:p>
        </p:txBody>
      </p:sp>
    </p:spTree>
    <p:extLst>
      <p:ext uri="{BB962C8B-B14F-4D97-AF65-F5344CB8AC3E}">
        <p14:creationId xmlns:p14="http://schemas.microsoft.com/office/powerpoint/2010/main" val="497890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PSP_001378_2640_COLOR_dark_lenses_browse">
            <a:extLst>
              <a:ext uri="{FF2B5EF4-FFF2-40B4-BE49-F238E27FC236}">
                <a16:creationId xmlns:a16="http://schemas.microsoft.com/office/drawing/2014/main" id="{109AF388-B1E0-FB4F-880A-FDD73FA97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"/>
            <a:ext cx="2798618" cy="686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6624A4-9893-9447-A6C1-AF75560CF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8610" y="829305"/>
            <a:ext cx="6546613" cy="25362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306D7-2B44-C342-95D6-17BB6DDF020F}"/>
              </a:ext>
            </a:extLst>
          </p:cNvPr>
          <p:cNvSpPr txBox="1"/>
          <p:nvPr/>
        </p:nvSpPr>
        <p:spPr>
          <a:xfrm>
            <a:off x="2798619" y="-9367"/>
            <a:ext cx="9393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We have a (much simpler) terrestrial planet on our doorstep continuously undergoing climate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E1D93-218B-8346-8D20-5816FBBE1616}"/>
              </a:ext>
            </a:extLst>
          </p:cNvPr>
          <p:cNvSpPr txBox="1"/>
          <p:nvPr/>
        </p:nvSpPr>
        <p:spPr>
          <a:xfrm>
            <a:off x="3009688" y="3496152"/>
            <a:ext cx="33211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Mars has a climate record millions of years long in its polar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stack of layers built from atmospheric water vapor and dust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Reading this record is possible </a:t>
            </a:r>
            <a:r>
              <a:rPr lang="en-US" sz="2000" b="1" dirty="0"/>
              <a:t>if</a:t>
            </a:r>
            <a:r>
              <a:rPr lang="en-US" sz="2000" dirty="0"/>
              <a:t> we understand </a:t>
            </a:r>
            <a:r>
              <a:rPr lang="en-US" sz="2000" b="1" dirty="0"/>
              <a:t>how climate and layers are connected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176D3E-4E6E-834D-B7FB-D4985DEE7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671" y="3610930"/>
            <a:ext cx="3438330" cy="2807970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BD5C62EC-4419-D048-B865-6E5649D2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891" y="3610930"/>
            <a:ext cx="2818400" cy="280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53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1"/>
          <p:cNvSpPr>
            <a:spLocks noGrp="1"/>
          </p:cNvSpPr>
          <p:nvPr>
            <p:ph idx="1"/>
          </p:nvPr>
        </p:nvSpPr>
        <p:spPr>
          <a:xfrm>
            <a:off x="0" y="174428"/>
            <a:ext cx="12192000" cy="42407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Arial" charset="0"/>
                <a:ea typeface="ＭＳ Ｐゴシック" charset="0"/>
                <a:cs typeface="ＭＳ Ｐゴシック" charset="0"/>
              </a:rPr>
              <a:t>The Phoenix lander, SHARAD, and HiRISE discovered pure buried water ice</a:t>
            </a:r>
          </a:p>
        </p:txBody>
      </p:sp>
      <p:pic>
        <p:nvPicPr>
          <p:cNvPr id="4813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42362"/>
            <a:ext cx="3819843" cy="198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7" descr="site3_10625_2360_200pc_50meters_across.jpg">
            <a:extLst>
              <a:ext uri="{FF2B5EF4-FFF2-40B4-BE49-F238E27FC236}">
                <a16:creationId xmlns:a16="http://schemas.microsoft.com/office/drawing/2014/main" id="{8281850E-F442-E348-8ABD-3BA64BD6A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04186"/>
            <a:ext cx="3525895" cy="3525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F9A4B6-5D67-C44B-8A5B-03C21FE83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74" y="2904186"/>
            <a:ext cx="6773326" cy="3531012"/>
          </a:xfrm>
          <a:prstGeom prst="rect">
            <a:avLst/>
          </a:prstGeom>
        </p:spPr>
      </p:pic>
      <p:pic>
        <p:nvPicPr>
          <p:cNvPr id="9" name="Picture 9" descr="FPB_949601000_1_05_std7_focpow_001.png">
            <a:extLst>
              <a:ext uri="{FF2B5EF4-FFF2-40B4-BE49-F238E27FC236}">
                <a16:creationId xmlns:a16="http://schemas.microsoft.com/office/drawing/2014/main" id="{614E6FB6-D6ED-4140-9D3C-F0157E15A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978" y="742362"/>
            <a:ext cx="4461322" cy="188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Bramson_BadgerCrater_3D.png">
            <a:extLst>
              <a:ext uri="{FF2B5EF4-FFF2-40B4-BE49-F238E27FC236}">
                <a16:creationId xmlns:a16="http://schemas.microsoft.com/office/drawing/2014/main" id="{F8904A3B-8B35-4548-833F-9BA5B2ED6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30524" r="5412" b="28242"/>
          <a:stretch>
            <a:fillRect/>
          </a:stretch>
        </p:blipFill>
        <p:spPr bwMode="auto">
          <a:xfrm>
            <a:off x="4296535" y="742362"/>
            <a:ext cx="3294443" cy="18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07040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BA99DA13-3532-2847-A4CE-18270D61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262" y="2414519"/>
            <a:ext cx="5798238" cy="43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212459" y="-11188"/>
            <a:ext cx="2428240" cy="6869188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165" y="-11188"/>
            <a:ext cx="3249801" cy="6869188"/>
          </a:xfrm>
          <a:prstGeom prst="rect">
            <a:avLst/>
          </a:prstGeom>
        </p:spPr>
      </p:pic>
      <p:sp>
        <p:nvSpPr>
          <p:cNvPr id="97282" name="Content Placeholder 1"/>
          <p:cNvSpPr>
            <a:spLocks noGrp="1"/>
          </p:cNvSpPr>
          <p:nvPr>
            <p:ph idx="1"/>
          </p:nvPr>
        </p:nvSpPr>
        <p:spPr>
          <a:xfrm>
            <a:off x="0" y="485321"/>
            <a:ext cx="7010400" cy="2997815"/>
          </a:xfrm>
        </p:spPr>
        <p:txBody>
          <a:bodyPr>
            <a:normAutofit/>
          </a:bodyPr>
          <a:lstStyle/>
          <a:p>
            <a:r>
              <a:rPr lang="en-US" sz="2400" dirty="0">
                <a:ea typeface="ＭＳ Ｐゴシック" pitchFamily="-108" charset="-128"/>
                <a:cs typeface="ＭＳ Ｐゴシック" pitchFamily="-108" charset="-128"/>
              </a:rPr>
              <a:t>Buried mid-latitude ice reservoirs may be 10s of millions of years old</a:t>
            </a:r>
          </a:p>
          <a:p>
            <a:r>
              <a:rPr lang="en-US" sz="2400" dirty="0"/>
              <a:t>Information on depths and locations is limited to low resolution (600km) neutron data and models</a:t>
            </a:r>
          </a:p>
          <a:p>
            <a:r>
              <a:rPr lang="en-US" sz="2400" dirty="0"/>
              <a:t>A vital source of climatic knowledge and future human resources</a:t>
            </a:r>
          </a:p>
          <a:p>
            <a:pPr lvl="1"/>
            <a:endParaRPr lang="en-US" sz="2000" dirty="0"/>
          </a:p>
          <a:p>
            <a:pPr>
              <a:buFont typeface="Monotype Sorts" pitchFamily="-108" charset="2"/>
              <a:buNone/>
            </a:pPr>
            <a:endParaRPr lang="en-US" sz="2400" dirty="0"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7212459" cy="47413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b="1" dirty="0"/>
              <a:t>Martian Mid-Latitude 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7223760" y="2465703"/>
            <a:ext cx="3092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High Obliquity</a:t>
            </a:r>
          </a:p>
          <a:p>
            <a:r>
              <a:rPr lang="en-US" b="1" dirty="0">
                <a:solidFill>
                  <a:schemeClr val="bg1"/>
                </a:solidFill>
              </a:rPr>
              <a:t>Ice transfers to lower latitudes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361031" y="6116867"/>
            <a:ext cx="2165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Low Obliquity</a:t>
            </a:r>
          </a:p>
          <a:p>
            <a:r>
              <a:rPr lang="en-US" b="1" dirty="0">
                <a:solidFill>
                  <a:schemeClr val="bg1"/>
                </a:solidFill>
              </a:rPr>
              <a:t>Ice transfers to poles</a:t>
            </a:r>
          </a:p>
        </p:txBody>
      </p:sp>
    </p:spTree>
    <p:extLst>
      <p:ext uri="{BB962C8B-B14F-4D97-AF65-F5344CB8AC3E}">
        <p14:creationId xmlns:p14="http://schemas.microsoft.com/office/powerpoint/2010/main" val="137688972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>
            <a:extLst>
              <a:ext uri="{FF2B5EF4-FFF2-40B4-BE49-F238E27FC236}">
                <a16:creationId xmlns:a16="http://schemas.microsoft.com/office/drawing/2014/main" id="{866D97D6-7DC2-CE46-BECD-770F14987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5"/>
            <a:ext cx="3740046" cy="275874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D7D1C3-9C25-7841-B070-67B72303F4D8}"/>
              </a:ext>
            </a:extLst>
          </p:cNvPr>
          <p:cNvSpPr/>
          <p:nvPr/>
        </p:nvSpPr>
        <p:spPr>
          <a:xfrm>
            <a:off x="899762" y="2899819"/>
            <a:ext cx="10340325" cy="1323439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Link the current climate of Mars to its long-term climate record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837C0-6E89-9D43-B620-BA45E5538788}"/>
              </a:ext>
            </a:extLst>
          </p:cNvPr>
          <p:cNvSpPr txBox="1"/>
          <p:nvPr/>
        </p:nvSpPr>
        <p:spPr>
          <a:xfrm>
            <a:off x="4380034" y="614750"/>
            <a:ext cx="7159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The goal of the COMPASS mission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8226C6-DE3D-BB4A-9B3E-9E4C48AFC671}"/>
              </a:ext>
            </a:extLst>
          </p:cNvPr>
          <p:cNvSpPr/>
          <p:nvPr/>
        </p:nvSpPr>
        <p:spPr>
          <a:xfrm>
            <a:off x="2116406" y="4756233"/>
            <a:ext cx="99130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 2017 Keck Institute for Space Studies study on Mars polar exploration brought together &gt;30 experts to determine required measurements and mission concepts to accomplish these goals.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COMPASS mission concept is a direct product of that meeting and represents the best way to address the atmospheric component of questions related to Mars’ climate.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69E780-370F-E040-A780-CE1DDA05A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995547"/>
            <a:ext cx="2116406" cy="11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6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A385F7-FCD6-1143-8159-87D33B5CE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39"/>
            <a:ext cx="12192000" cy="681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E42ADA-D946-394A-AE3B-FFCE4C89E756}"/>
              </a:ext>
            </a:extLst>
          </p:cNvPr>
          <p:cNvSpPr/>
          <p:nvPr/>
        </p:nvSpPr>
        <p:spPr>
          <a:xfrm>
            <a:off x="1477108" y="672201"/>
            <a:ext cx="1037436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GOAL II: Understand the processes and history of climate on Mars.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A. Characterize the state of the present climate of Mars' atmosphere and surrounding plasma environment, and the underlying processes, under the current orbital configuration.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A1.</a:t>
            </a:r>
            <a:r>
              <a:rPr lang="en-US" sz="2000" dirty="0"/>
              <a:t> Constrain the processes that control the present distributions of dust, water, and carbon dioxide in the lower atmosphere, at daily, seasonal and multi-annual timescales.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A4.</a:t>
            </a:r>
            <a:r>
              <a:rPr lang="en-US" sz="2000" dirty="0"/>
              <a:t> Constrain the processes by which volatiles and dust exchange between surface and atmospheric reservoirs.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B. Characterize the history of Mars’ climate in the recent past, and the underlying processes, under different orbital configurations.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B2. </a:t>
            </a:r>
            <a:r>
              <a:rPr lang="en-US" sz="2000" dirty="0"/>
              <a:t>Determine the record of the recent past that is expressed in geological and mineralogical features of the polar regions.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B3.</a:t>
            </a:r>
            <a:r>
              <a:rPr lang="en-US" sz="2000" dirty="0"/>
              <a:t> Determine the record of the climate of the recent past that is expressed in geological and mineralogical features of low- and mid- latitudes.</a:t>
            </a:r>
          </a:p>
          <a:p>
            <a:r>
              <a:rPr lang="en-US" sz="2000" b="1" dirty="0"/>
              <a:t>GOAL III: Understand the origin and evolution of Mars as a geological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A. Document the geologic record preserved in the crust and interpret the processes that have created that record.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A3. </a:t>
            </a:r>
            <a:r>
              <a:rPr lang="en-US" sz="2000" dirty="0"/>
              <a:t>Constrain the magnitude, nature, timing, and origin of past planetwide climate change.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BE447-8F8A-CD46-88F3-F85A5D11F3B9}"/>
              </a:ext>
            </a:extLst>
          </p:cNvPr>
          <p:cNvSpPr txBox="1"/>
          <p:nvPr/>
        </p:nvSpPr>
        <p:spPr>
          <a:xfrm>
            <a:off x="0" y="2701254"/>
            <a:ext cx="147710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MEPAG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965E8-1CA9-3A46-B3AC-7D074C38CBFD}"/>
              </a:ext>
            </a:extLst>
          </p:cNvPr>
          <p:cNvSpPr txBox="1"/>
          <p:nvPr/>
        </p:nvSpPr>
        <p:spPr>
          <a:xfrm>
            <a:off x="1168400" y="5902130"/>
            <a:ext cx="9906000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In addition, MEPAG has agreed to update the goals with a focus on Mars Climate Science, to be completed in June 2018, in time for Discovery Proposals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003015-3804-D24C-9AC0-9CE6DD6C9605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8" name="officeArt object">
            <a:extLst>
              <a:ext uri="{FF2B5EF4-FFF2-40B4-BE49-F238E27FC236}">
                <a16:creationId xmlns:a16="http://schemas.microsoft.com/office/drawing/2014/main" id="{8A2256E1-F058-7541-900A-79D5B6B7EC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89019C-0B5C-474C-B62F-752F98A4D5B9}"/>
              </a:ext>
            </a:extLst>
          </p:cNvPr>
          <p:cNvSpPr txBox="1"/>
          <p:nvPr/>
        </p:nvSpPr>
        <p:spPr>
          <a:xfrm>
            <a:off x="1221645" y="126895"/>
            <a:ext cx="10760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COMPASS is highly relevant to Mars science as determined by several groups</a:t>
            </a:r>
          </a:p>
        </p:txBody>
      </p:sp>
    </p:spTree>
    <p:extLst>
      <p:ext uri="{BB962C8B-B14F-4D97-AF65-F5344CB8AC3E}">
        <p14:creationId xmlns:p14="http://schemas.microsoft.com/office/powerpoint/2010/main" val="1881178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1E42ADA-D946-394A-AE3B-FFCE4C89E756}"/>
              </a:ext>
            </a:extLst>
          </p:cNvPr>
          <p:cNvSpPr/>
          <p:nvPr/>
        </p:nvSpPr>
        <p:spPr>
          <a:xfrm>
            <a:off x="2794782" y="670535"/>
            <a:ext cx="91908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 summary of the 6th International Conference on Mars Polar Science and Exploration, a group of attendees listed the high priority science goals for the Mars polar community (Smith et al. 2018).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Determine the energy and mass balance of the polar ice reservoirs, and characterize volatile fluxes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Inventory and characterize the non-polar ices/volatile reservoirs at the surface and near-surface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Quantify the interplay of local, regional, and global circulations in the polar regions, including polar vortex, katabatic winds, transient eddies, among others </a:t>
            </a: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Characterize the transport of volatiles and dust aerosols into and out of the polar regions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032329-8545-2143-8DC0-A5D67900C854}"/>
              </a:ext>
            </a:extLst>
          </p:cNvPr>
          <p:cNvSpPr txBox="1"/>
          <p:nvPr/>
        </p:nvSpPr>
        <p:spPr>
          <a:xfrm>
            <a:off x="-18566" y="1817283"/>
            <a:ext cx="2588455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International Mars Polar Conferences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FF9877-CEA9-614F-9CAC-259E2FFC0048}"/>
              </a:ext>
            </a:extLst>
          </p:cNvPr>
          <p:cNvSpPr/>
          <p:nvPr/>
        </p:nvSpPr>
        <p:spPr>
          <a:xfrm>
            <a:off x="2794782" y="4920173"/>
            <a:ext cx="91908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"Observation of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velocity is the single most valuable new measurement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can be made to advance knowledge of atmospheric dynamic processes. Near-simultaneous observations of atmospheric </a:t>
            </a:r>
            <a:r>
              <a:rPr lang="en-US" sz="20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 velocities, temperatures, aerosols, and water vapor with global coverage are required to properly understand the complex interactions that define the current climate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."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4BC5B4-C93E-F649-9BB4-C91C3D104556}"/>
              </a:ext>
            </a:extLst>
          </p:cNvPr>
          <p:cNvSpPr txBox="1"/>
          <p:nvPr/>
        </p:nvSpPr>
        <p:spPr>
          <a:xfrm>
            <a:off x="-18566" y="4827840"/>
            <a:ext cx="2607021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Next Mars Orbiter (</a:t>
            </a:r>
            <a:r>
              <a:rPr lang="en-US" sz="2800" b="1" dirty="0" err="1"/>
              <a:t>NeMO</a:t>
            </a:r>
            <a:r>
              <a:rPr lang="en-US" sz="2800" b="1" dirty="0"/>
              <a:t>) Science Analysis Group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0BD2FD-D58D-9D40-9F32-8C29685B0001}"/>
              </a:ext>
            </a:extLst>
          </p:cNvPr>
          <p:cNvSpPr/>
          <p:nvPr/>
        </p:nvSpPr>
        <p:spPr>
          <a:xfrm>
            <a:off x="0" y="0"/>
            <a:ext cx="12191999" cy="7462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2" name="officeArt object">
            <a:extLst>
              <a:ext uri="{FF2B5EF4-FFF2-40B4-BE49-F238E27FC236}">
                <a16:creationId xmlns:a16="http://schemas.microsoft.com/office/drawing/2014/main" id="{25DE879F-03AB-B34C-9A0F-CD9A44D10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011673" cy="7462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8D3D47-9B95-404D-A4CD-F9F85707F57D}"/>
              </a:ext>
            </a:extLst>
          </p:cNvPr>
          <p:cNvSpPr txBox="1"/>
          <p:nvPr/>
        </p:nvSpPr>
        <p:spPr>
          <a:xfrm>
            <a:off x="1221645" y="126895"/>
            <a:ext cx="10760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COMPASS is highly relevant to Mars science as determined by several groups</a:t>
            </a:r>
          </a:p>
        </p:txBody>
      </p:sp>
    </p:spTree>
    <p:extLst>
      <p:ext uri="{BB962C8B-B14F-4D97-AF65-F5344CB8AC3E}">
        <p14:creationId xmlns:p14="http://schemas.microsoft.com/office/powerpoint/2010/main" val="743308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2710</Words>
  <Application>Microsoft Macintosh PowerPoint</Application>
  <PresentationFormat>Widescreen</PresentationFormat>
  <Paragraphs>264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ＭＳ Ｐゴシック</vt:lpstr>
      <vt:lpstr>Arial</vt:lpstr>
      <vt:lpstr>Calibri</vt:lpstr>
      <vt:lpstr>Calibri Light</vt:lpstr>
      <vt:lpstr>Cambria Math</vt:lpstr>
      <vt:lpstr>Helvetica</vt:lpstr>
      <vt:lpstr>Monotype Sorts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Martian Mid-Latitude 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Extras</vt:lpstr>
      <vt:lpstr>PowerPoint Presentation</vt:lpstr>
      <vt:lpstr>PowerPoint Presentation</vt:lpstr>
      <vt:lpstr>PowerPoint Presentation</vt:lpstr>
      <vt:lpstr>P-BAND SAR Properties (Campbell et al. 2004)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Byrne</dc:creator>
  <cp:lastModifiedBy>Shane Byrne</cp:lastModifiedBy>
  <cp:revision>58</cp:revision>
  <dcterms:created xsi:type="dcterms:W3CDTF">2018-04-30T22:10:19Z</dcterms:created>
  <dcterms:modified xsi:type="dcterms:W3CDTF">2018-05-29T16:32:10Z</dcterms:modified>
</cp:coreProperties>
</file>