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Microsoft_Equation1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34"/>
  </p:notesMasterIdLst>
  <p:sldIdLst>
    <p:sldId id="256" r:id="rId3"/>
    <p:sldId id="303" r:id="rId4"/>
    <p:sldId id="266" r:id="rId5"/>
    <p:sldId id="290" r:id="rId6"/>
    <p:sldId id="291" r:id="rId7"/>
    <p:sldId id="307" r:id="rId8"/>
    <p:sldId id="262" r:id="rId9"/>
    <p:sldId id="299" r:id="rId10"/>
    <p:sldId id="289" r:id="rId11"/>
    <p:sldId id="283" r:id="rId12"/>
    <p:sldId id="271" r:id="rId13"/>
    <p:sldId id="269" r:id="rId14"/>
    <p:sldId id="310" r:id="rId15"/>
    <p:sldId id="320" r:id="rId16"/>
    <p:sldId id="311" r:id="rId17"/>
    <p:sldId id="268" r:id="rId18"/>
    <p:sldId id="276" r:id="rId19"/>
    <p:sldId id="312" r:id="rId20"/>
    <p:sldId id="313" r:id="rId21"/>
    <p:sldId id="314" r:id="rId22"/>
    <p:sldId id="278" r:id="rId23"/>
    <p:sldId id="301" r:id="rId24"/>
    <p:sldId id="315" r:id="rId25"/>
    <p:sldId id="316" r:id="rId26"/>
    <p:sldId id="284" r:id="rId27"/>
    <p:sldId id="318" r:id="rId28"/>
    <p:sldId id="317" r:id="rId29"/>
    <p:sldId id="287" r:id="rId30"/>
    <p:sldId id="280" r:id="rId31"/>
    <p:sldId id="261" r:id="rId32"/>
    <p:sldId id="281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893" autoAdjust="0"/>
  </p:normalViewPr>
  <p:slideViewPr>
    <p:cSldViewPr snapToGrid="0" snapToObjects="1">
      <p:cViewPr>
        <p:scale>
          <a:sx n="150" d="100"/>
          <a:sy n="150" d="100"/>
        </p:scale>
        <p:origin x="-1768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1" Type="http://schemas.openxmlformats.org/officeDocument/2006/relationships/image" Target="../media/image36.emf"/><Relationship Id="rId2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5F8EA-DA14-FE46-8424-52EB541D7AF9}" type="datetimeFigureOut">
              <a:rPr lang="en-US" smtClean="0"/>
              <a:t>8/9/13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A79F6-737F-954C-B580-04D5E30257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375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CB1411-10D6-B94B-97A5-D9E1645C03E3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69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97" y="4343093"/>
            <a:ext cx="5487008" cy="41157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8/9/13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16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8/9/13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0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8/9/13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003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93046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701005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23331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701769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8/9/13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05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8/9/13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13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8/9/13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757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8/9/13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673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8/9/13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293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8/9/13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320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8/9/13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923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8/9/13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29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D3A9B-B0FD-CB40-B7D0-7609965F32C6}" type="datetimeFigureOut">
              <a:rPr lang="en-US" smtClean="0"/>
              <a:t>8/9/13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hirise_logo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132" y="0"/>
            <a:ext cx="1049867" cy="47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2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6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025525" y="0"/>
            <a:ext cx="8118475" cy="29845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1950" y="1058863"/>
            <a:ext cx="8267700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hirise_logo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132" y="0"/>
            <a:ext cx="1049867" cy="47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4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</p:sldLayoutIdLst>
  <p:transition xmlns:p14="http://schemas.microsoft.com/office/powerpoint/2010/main" spd="med"/>
  <p:txStyles>
    <p:titleStyle>
      <a:lvl1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</a:defRPr>
      </a:lvl6pPr>
      <a:lvl7pPr marL="9144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</a:defRPr>
      </a:lvl7pPr>
      <a:lvl8pPr marL="13716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</a:defRPr>
      </a:lvl8pPr>
      <a:lvl9pPr marL="18288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</a:defRPr>
      </a:lvl9pPr>
    </p:titleStyle>
    <p:bodyStyle>
      <a:lvl1pPr marL="231775" indent="-231775" algn="l" defTabSz="777875" rtl="0" eaLnBrk="0" fontAlgn="base" hangingPunct="0">
        <a:spcBef>
          <a:spcPct val="40000"/>
        </a:spcBef>
        <a:spcAft>
          <a:spcPct val="0"/>
        </a:spcAft>
        <a:buClr>
          <a:srgbClr val="FF0000"/>
        </a:buClr>
        <a:buSzPct val="60000"/>
        <a:buFont typeface="Monotype Sorts" charset="0"/>
        <a:buChar char="l"/>
        <a:defRPr sz="2400" b="1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574675" indent="-22860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FF"/>
        </a:buClr>
        <a:buSzPct val="65000"/>
        <a:buFont typeface="Monotype Sorts" charset="0"/>
        <a:buChar char="n"/>
        <a:defRPr sz="2000" b="1">
          <a:solidFill>
            <a:schemeClr val="tx1"/>
          </a:solidFill>
          <a:latin typeface="+mn-lt"/>
          <a:ea typeface="ＭＳ Ｐゴシック" charset="-128"/>
        </a:defRPr>
      </a:lvl2pPr>
      <a:lvl3pPr marL="862013" indent="-173038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0000"/>
        </a:buClr>
        <a:buFont typeface="Monotype Sorts" charset="0"/>
        <a:buChar char="w"/>
        <a:defRPr sz="1600" b="1">
          <a:solidFill>
            <a:schemeClr val="tx1"/>
          </a:solidFill>
          <a:latin typeface="+mn-lt"/>
          <a:ea typeface="ＭＳ Ｐゴシック" charset="-128"/>
        </a:defRPr>
      </a:lvl3pPr>
      <a:lvl4pPr marL="1147763" indent="-17145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200" b="1">
          <a:solidFill>
            <a:schemeClr val="tx1"/>
          </a:solidFill>
          <a:latin typeface="+mn-lt"/>
          <a:ea typeface="ＭＳ Ｐゴシック" charset="-128"/>
        </a:defRPr>
      </a:lvl4pPr>
      <a:lvl5pPr marL="14239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  <a:ea typeface="ＭＳ Ｐゴシック" charset="-128"/>
        </a:defRPr>
      </a:lvl5pPr>
      <a:lvl6pPr marL="18811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  <a:ea typeface="ＭＳ Ｐゴシック" charset="-128"/>
        </a:defRPr>
      </a:lvl6pPr>
      <a:lvl7pPr marL="23383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  <a:ea typeface="ＭＳ Ｐゴシック" charset="-128"/>
        </a:defRPr>
      </a:lvl7pPr>
      <a:lvl8pPr marL="27955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  <a:ea typeface="ＭＳ Ｐゴシック" charset="-128"/>
        </a:defRPr>
      </a:lvl8pPr>
      <a:lvl9pPr marL="32527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Relationship Id="rId3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.bin"/><Relationship Id="rId4" Type="http://schemas.openxmlformats.org/officeDocument/2006/relationships/image" Target="../media/image36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37.emf"/><Relationship Id="rId7" Type="http://schemas.openxmlformats.org/officeDocument/2006/relationships/oleObject" Target="../embeddings/Microsoft_Equation1.bin"/><Relationship Id="rId8" Type="http://schemas.openxmlformats.org/officeDocument/2006/relationships/image" Target="../media/image38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Relationship Id="rId3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png"/><Relationship Id="rId3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gif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5344"/>
            <a:ext cx="9172175" cy="53926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4825"/>
            <a:ext cx="72543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Falling to Pieces: Fractures, Blockfalls and </a:t>
            </a:r>
            <a:endParaRPr lang="en-US" sz="3200" b="1" dirty="0" smtClean="0"/>
          </a:p>
          <a:p>
            <a:r>
              <a:rPr lang="en-US" sz="3200" b="1" dirty="0" smtClean="0"/>
              <a:t>Avalanches </a:t>
            </a:r>
            <a:r>
              <a:rPr lang="en-US" sz="3200" b="1" dirty="0"/>
              <a:t>at the North Pole of Mars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07053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S. Byrne, P. Russell, A. Pathare, P. Becerra, J. Molaro, S. Mattson and M.T. Mellon</a:t>
            </a:r>
          </a:p>
          <a:p>
            <a:endParaRPr lang="en-US" sz="2000" dirty="0"/>
          </a:p>
        </p:txBody>
      </p:sp>
      <p:pic>
        <p:nvPicPr>
          <p:cNvPr id="7" name="Picture 6" descr="hirise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68" y="0"/>
            <a:ext cx="1540932" cy="69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14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80201"/>
            <a:ext cx="5517844" cy="33390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769" y="2780200"/>
            <a:ext cx="3670231" cy="33390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53999"/>
            <a:ext cx="82634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Can we explain: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Pervasive cracking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Avalanche timing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Slab-like texture on scarps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Frequent blockfalls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4373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" y="1181672"/>
            <a:ext cx="9131428" cy="5205425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9981618">
            <a:off x="1058468" y="2647181"/>
            <a:ext cx="1499455" cy="214223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9155405">
            <a:off x="897206" y="2937296"/>
            <a:ext cx="1499455" cy="214223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507211"/>
            <a:ext cx="20808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Emitted &amp; reflected radiation exchanged with surrounding flat terrain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2149761">
            <a:off x="1078689" y="530858"/>
            <a:ext cx="1698363" cy="313684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5030" y="382540"/>
            <a:ext cx="1032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Solar radiation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2149761">
            <a:off x="678740" y="530859"/>
            <a:ext cx="1698363" cy="313684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27871" y="80379"/>
            <a:ext cx="1032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Atm.</a:t>
            </a:r>
          </a:p>
          <a:p>
            <a:r>
              <a:rPr lang="en-US" dirty="0" smtClean="0"/>
              <a:t>emission</a:t>
            </a:r>
            <a:endParaRPr lang="en-US" dirty="0"/>
          </a:p>
        </p:txBody>
      </p:sp>
      <p:sp>
        <p:nvSpPr>
          <p:cNvPr id="12" name="Up Arrow 11"/>
          <p:cNvSpPr/>
          <p:nvPr/>
        </p:nvSpPr>
        <p:spPr>
          <a:xfrm rot="19001664">
            <a:off x="4174957" y="290953"/>
            <a:ext cx="298361" cy="106346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Up Arrow 12"/>
          <p:cNvSpPr/>
          <p:nvPr/>
        </p:nvSpPr>
        <p:spPr>
          <a:xfrm rot="19001664">
            <a:off x="4572167" y="290954"/>
            <a:ext cx="298361" cy="106346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Up Arrow 13"/>
          <p:cNvSpPr/>
          <p:nvPr/>
        </p:nvSpPr>
        <p:spPr>
          <a:xfrm rot="19001664">
            <a:off x="4977631" y="290952"/>
            <a:ext cx="298361" cy="106346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514255" y="63451"/>
            <a:ext cx="1842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Thermal emission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2572" y="6387873"/>
            <a:ext cx="9131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We use  a standard 1D semi-implicit thermal model to simulate temperatures</a:t>
            </a:r>
            <a:endParaRPr lang="en-US" sz="2000" b="1" dirty="0"/>
          </a:p>
        </p:txBody>
      </p:sp>
      <p:sp>
        <p:nvSpPr>
          <p:cNvPr id="2" name="Rectangle 1"/>
          <p:cNvSpPr/>
          <p:nvPr/>
        </p:nvSpPr>
        <p:spPr>
          <a:xfrm rot="988572">
            <a:off x="7537293" y="2277287"/>
            <a:ext cx="165126" cy="2463235"/>
          </a:xfrm>
          <a:prstGeom prst="rect">
            <a:avLst/>
          </a:prstGeom>
          <a:solidFill>
            <a:schemeClr val="accent6">
              <a:lumMod val="75000"/>
              <a:alpha val="49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988572">
            <a:off x="7686410" y="2319139"/>
            <a:ext cx="165126" cy="2463235"/>
          </a:xfrm>
          <a:prstGeom prst="rect">
            <a:avLst/>
          </a:prstGeom>
          <a:solidFill>
            <a:schemeClr val="tx2">
              <a:lumMod val="60000"/>
              <a:lumOff val="40000"/>
              <a:alpha val="49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988572">
            <a:off x="7849537" y="2370417"/>
            <a:ext cx="165126" cy="2463235"/>
          </a:xfrm>
          <a:prstGeom prst="rect">
            <a:avLst/>
          </a:prstGeom>
          <a:solidFill>
            <a:schemeClr val="tx2">
              <a:lumMod val="60000"/>
              <a:lumOff val="40000"/>
              <a:alpha val="49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988572">
            <a:off x="8013015" y="2423334"/>
            <a:ext cx="165126" cy="2463235"/>
          </a:xfrm>
          <a:prstGeom prst="rect">
            <a:avLst/>
          </a:prstGeom>
          <a:solidFill>
            <a:schemeClr val="tx2">
              <a:lumMod val="60000"/>
              <a:lumOff val="40000"/>
              <a:alpha val="49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988572">
            <a:off x="8178355" y="2475424"/>
            <a:ext cx="165126" cy="2463235"/>
          </a:xfrm>
          <a:prstGeom prst="rect">
            <a:avLst/>
          </a:prstGeom>
          <a:solidFill>
            <a:schemeClr val="tx2">
              <a:lumMod val="60000"/>
              <a:lumOff val="40000"/>
              <a:alpha val="49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915869">
            <a:off x="7917105" y="3454448"/>
            <a:ext cx="1112446" cy="214223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 rot="11689656">
            <a:off x="7616659" y="3460977"/>
            <a:ext cx="1152015" cy="214223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865798" y="3948295"/>
            <a:ext cx="1278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Conduction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653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4282_264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3711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442868"/>
            <a:ext cx="5826739" cy="31285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26738" y="3431026"/>
            <a:ext cx="3317262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ESP_024282_2640 – L</a:t>
            </a:r>
            <a:r>
              <a:rPr lang="en-US" baseline="-25000" dirty="0" smtClean="0"/>
              <a:t>s</a:t>
            </a:r>
            <a:r>
              <a:rPr lang="en-US" dirty="0" smtClean="0"/>
              <a:t> 9</a:t>
            </a:r>
          </a:p>
          <a:p>
            <a:r>
              <a:rPr lang="en-US" dirty="0" smtClean="0"/>
              <a:t>~70° slopes are already defrosted</a:t>
            </a:r>
          </a:p>
          <a:p>
            <a:r>
              <a:rPr lang="en-US" dirty="0" smtClean="0"/>
              <a:t>~45° slopes still frosted</a:t>
            </a:r>
          </a:p>
          <a:p>
            <a:endParaRPr lang="en-US" dirty="0" smtClean="0"/>
          </a:p>
          <a:p>
            <a:r>
              <a:rPr lang="en-US" dirty="0" smtClean="0"/>
              <a:t>Defrosting date of slopes very sensitive to thickness of dust </a:t>
            </a:r>
            <a:r>
              <a:rPr lang="en-US" dirty="0" smtClean="0"/>
              <a:t>cover</a:t>
            </a:r>
          </a:p>
          <a:p>
            <a:endParaRPr lang="en-US" dirty="0"/>
          </a:p>
          <a:p>
            <a:r>
              <a:rPr lang="en-US" dirty="0" smtClean="0"/>
              <a:t>5mm is about right </a:t>
            </a:r>
            <a:r>
              <a:rPr lang="en-US" dirty="0"/>
              <a:t>for 45</a:t>
            </a:r>
            <a:r>
              <a:rPr lang="en-US" dirty="0" smtClean="0"/>
              <a:t>° slopes</a:t>
            </a:r>
          </a:p>
          <a:p>
            <a:r>
              <a:rPr lang="en-US" dirty="0" smtClean="0"/>
              <a:t>- OK to use </a:t>
            </a:r>
            <a:r>
              <a:rPr lang="en-US" dirty="0"/>
              <a:t>for 70</a:t>
            </a:r>
            <a:r>
              <a:rPr lang="en-US" dirty="0" smtClean="0"/>
              <a:t>° slopes 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4537" y="3518758"/>
            <a:ext cx="4567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Frost mass on 45° SW-facing slope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064000" y="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Effects of dust cover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66373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843225"/>
          </a:xfrm>
          <a:prstGeom prst="rect">
            <a:avLst/>
          </a:prstGeom>
        </p:spPr>
      </p:pic>
      <p:pic>
        <p:nvPicPr>
          <p:cNvPr id="6" name="Picture 5" descr="lag_thickne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8812"/>
            <a:ext cx="5285405" cy="3530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77168" y="2943538"/>
            <a:ext cx="37668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ESP_032616_2640 </a:t>
            </a:r>
            <a:r>
              <a:rPr lang="en-US" dirty="0" smtClean="0"/>
              <a:t>– L</a:t>
            </a:r>
            <a:r>
              <a:rPr lang="en-US" baseline="-25000" dirty="0" smtClean="0"/>
              <a:t>s</a:t>
            </a:r>
            <a:r>
              <a:rPr lang="en-US" dirty="0" smtClean="0"/>
              <a:t> </a:t>
            </a:r>
            <a:r>
              <a:rPr lang="en-US" dirty="0" smtClean="0"/>
              <a:t>350</a:t>
            </a:r>
            <a:endParaRPr lang="en-US" dirty="0" smtClean="0"/>
          </a:p>
          <a:p>
            <a:r>
              <a:rPr lang="en-US" dirty="0" smtClean="0"/>
              <a:t>~70° slopes are already defrosted</a:t>
            </a:r>
          </a:p>
          <a:p>
            <a:r>
              <a:rPr lang="en-US" dirty="0" smtClean="0"/>
              <a:t>~45° slopes still frosted</a:t>
            </a:r>
          </a:p>
          <a:p>
            <a:endParaRPr lang="en-US" dirty="0" smtClean="0"/>
          </a:p>
          <a:p>
            <a:r>
              <a:rPr lang="en-US" dirty="0" smtClean="0"/>
              <a:t>Defrosting date of slopes very sensitive to thickness of dust </a:t>
            </a:r>
            <a:r>
              <a:rPr lang="en-US" dirty="0" smtClean="0"/>
              <a:t>cover</a:t>
            </a:r>
          </a:p>
          <a:p>
            <a:endParaRPr lang="en-US" dirty="0"/>
          </a:p>
          <a:p>
            <a:r>
              <a:rPr lang="en-US" dirty="0" smtClean="0"/>
              <a:t>5mm is about right </a:t>
            </a:r>
            <a:r>
              <a:rPr lang="en-US" dirty="0"/>
              <a:t>for 45</a:t>
            </a:r>
            <a:r>
              <a:rPr lang="en-US" dirty="0" smtClean="0"/>
              <a:t>° slopes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OK to use </a:t>
            </a:r>
            <a:r>
              <a:rPr lang="en-US" dirty="0"/>
              <a:t>for 70</a:t>
            </a:r>
            <a:r>
              <a:rPr lang="en-US" dirty="0" smtClean="0"/>
              <a:t>° slopes ? </a:t>
            </a:r>
            <a:r>
              <a:rPr lang="en-US" b="1" dirty="0" smtClean="0"/>
              <a:t>NO</a:t>
            </a:r>
            <a:r>
              <a:rPr lang="en-US" dirty="0" smtClean="0"/>
              <a:t>.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70</a:t>
            </a:r>
            <a:r>
              <a:rPr lang="en-US" dirty="0"/>
              <a:t>° </a:t>
            </a:r>
            <a:r>
              <a:rPr lang="en-US" dirty="0" smtClean="0"/>
              <a:t>slope behavior consistent with no dust cover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64000" y="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Effects of dust cover</a:t>
            </a:r>
            <a:endParaRPr lang="en-US" sz="2000" b="1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854200" y="3073400"/>
            <a:ext cx="0" cy="2895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98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PSP_001738_2670_upper_layers_small_conte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6466"/>
            <a:ext cx="4995333" cy="499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gener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868" y="516466"/>
            <a:ext cx="3776132" cy="49650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27400" y="5604933"/>
            <a:ext cx="3708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a surprise given their appearance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0505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xample_tem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3057"/>
            <a:ext cx="9144000" cy="3487443"/>
          </a:xfrm>
          <a:prstGeom prst="rect">
            <a:avLst/>
          </a:prstGeom>
        </p:spPr>
      </p:pic>
      <p:pic>
        <p:nvPicPr>
          <p:cNvPr id="5" name="Picture 4" descr="example_temp_sur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958"/>
            <a:ext cx="8343900" cy="21909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0701" y="160050"/>
            <a:ext cx="670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Surface and Sub-surface temperatures on a 70° SW-facing slope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24054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5728"/>
            <a:ext cx="91439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treat this as a homogeneous viscoelastic solid and solve for stresses induced by thermal expansion and contraction using the approach of Mellon (JGR, 1997)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Thermal expansion and contraction creates a short-term elastic and a longer term viscous response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r>
              <a:rPr lang="en-US" sz="1600" b="1" dirty="0" smtClean="0"/>
              <a:t>At the Surface: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/>
              <a:t>Horizontal</a:t>
            </a:r>
            <a:r>
              <a:rPr lang="en-US" sz="1600" dirty="0" smtClean="0"/>
              <a:t> strains are zero 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/>
              <a:t>Horizontal</a:t>
            </a:r>
            <a:r>
              <a:rPr lang="en-US" sz="1600" dirty="0" smtClean="0"/>
              <a:t> stresses are created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/>
              <a:t>Vertical</a:t>
            </a:r>
            <a:r>
              <a:rPr lang="en-US" sz="1600" dirty="0" smtClean="0"/>
              <a:t> strains are non-zero 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/>
              <a:t>Vertical</a:t>
            </a:r>
            <a:r>
              <a:rPr lang="en-US" sz="1600" dirty="0" smtClean="0"/>
              <a:t> stresses at surface are zero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253" y="1197334"/>
            <a:ext cx="3427077" cy="8002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88241" y="3513887"/>
            <a:ext cx="1193444" cy="98695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454304" y="3108395"/>
            <a:ext cx="1193444" cy="139244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-</a:t>
            </a:r>
            <a:r>
              <a:rPr lang="en-US" sz="4400" dirty="0" err="1" smtClean="0"/>
              <a:t>σ</a:t>
            </a:r>
            <a:endParaRPr lang="en-US" sz="4400" dirty="0"/>
          </a:p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683322" y="3896428"/>
            <a:ext cx="1193444" cy="6044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+</a:t>
            </a:r>
            <a:r>
              <a:rPr lang="en-US" sz="4400" dirty="0" err="1" smtClean="0"/>
              <a:t>σ</a:t>
            </a:r>
            <a:endParaRPr lang="en-US" sz="44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767474" y="3643951"/>
            <a:ext cx="0" cy="252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799656" y="3643951"/>
            <a:ext cx="0" cy="252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08359" y="3329221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648190" y="332922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656915" y="3252852"/>
            <a:ext cx="0" cy="252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689097" y="3252852"/>
            <a:ext cx="0" cy="252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97800" y="2938122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537631" y="293812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552395" y="2853209"/>
            <a:ext cx="0" cy="252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584577" y="2853209"/>
            <a:ext cx="0" cy="252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393280" y="2538479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433111" y="253847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50425" y="4551549"/>
            <a:ext cx="1474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state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615403" y="4551549"/>
            <a:ext cx="1344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Cold ice</a:t>
            </a:r>
          </a:p>
          <a:p>
            <a:r>
              <a:rPr lang="en-US" dirty="0" smtClean="0"/>
              <a:t>(contracted)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454304" y="4597715"/>
            <a:ext cx="1250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Warm ice</a:t>
            </a:r>
          </a:p>
          <a:p>
            <a:r>
              <a:rPr lang="en-US" dirty="0" smtClean="0"/>
              <a:t>(expanded)</a:t>
            </a:r>
            <a:endParaRPr lang="en-US" dirty="0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228494"/>
              </p:ext>
            </p:extLst>
          </p:nvPr>
        </p:nvGraphicFramePr>
        <p:xfrm>
          <a:off x="3135583" y="5451243"/>
          <a:ext cx="3714954" cy="1272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" name="Equation" r:id="rId4" imgW="1854200" imgH="635000" progId="Equation.3">
                  <p:embed/>
                </p:oleObj>
              </mc:Choice>
              <mc:Fallback>
                <p:oleObj name="Equation" r:id="rId4" imgW="1854200" imgH="63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35583" y="5451243"/>
                        <a:ext cx="3714954" cy="1272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03767" y="5451243"/>
            <a:ext cx="2432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horizontal strain is zero and so: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373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28979"/>
              </p:ext>
            </p:extLst>
          </p:nvPr>
        </p:nvGraphicFramePr>
        <p:xfrm>
          <a:off x="318076" y="1988682"/>
          <a:ext cx="3614258" cy="1268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0" name="Equation" r:id="rId3" imgW="1879600" imgH="660400" progId="Equation.3">
                  <p:embed/>
                </p:oleObj>
              </mc:Choice>
              <mc:Fallback>
                <p:oleObj name="Equation" r:id="rId3" imgW="1879600" imgH="66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8076" y="1988682"/>
                        <a:ext cx="3614258" cy="1268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883900"/>
              </p:ext>
            </p:extLst>
          </p:nvPr>
        </p:nvGraphicFramePr>
        <p:xfrm>
          <a:off x="298450" y="213119"/>
          <a:ext cx="3633884" cy="1376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1" name="Equation" r:id="rId5" imgW="2209800" imgH="838200" progId="Equation.3">
                  <p:embed/>
                </p:oleObj>
              </mc:Choice>
              <mc:Fallback>
                <p:oleObj name="Equation" r:id="rId5" imgW="22098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8450" y="213119"/>
                        <a:ext cx="3633884" cy="13767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298450" y="102316"/>
            <a:ext cx="3633884" cy="162086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98450" y="1820894"/>
            <a:ext cx="3633884" cy="162086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98450" y="3536109"/>
            <a:ext cx="5937250" cy="162086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718050" y="5691237"/>
            <a:ext cx="4299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end we have a differential equation: 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0481662"/>
              </p:ext>
            </p:extLst>
          </p:nvPr>
        </p:nvGraphicFramePr>
        <p:xfrm>
          <a:off x="6434667" y="6053622"/>
          <a:ext cx="1943100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2" name="Equation" r:id="rId7" imgW="1181100" imgH="419100" progId="Equation.3">
                  <p:embed/>
                </p:oleObj>
              </mc:Choice>
              <mc:Fallback>
                <p:oleObj name="Equation" r:id="rId7" imgW="11811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34667" y="6053622"/>
                        <a:ext cx="1943100" cy="688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2306527"/>
              </p:ext>
            </p:extLst>
          </p:nvPr>
        </p:nvGraphicFramePr>
        <p:xfrm>
          <a:off x="368876" y="5276850"/>
          <a:ext cx="3505395" cy="1198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3" name="Equation" r:id="rId9" imgW="1854200" imgH="635000" progId="Equation.3">
                  <p:embed/>
                </p:oleObj>
              </mc:Choice>
              <mc:Fallback>
                <p:oleObj name="Equation" r:id="rId9" imgW="1854200" imgH="63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68876" y="5276850"/>
                        <a:ext cx="3505395" cy="11981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Connector 19"/>
          <p:cNvCxnSpPr/>
          <p:nvPr/>
        </p:nvCxnSpPr>
        <p:spPr>
          <a:xfrm>
            <a:off x="139700" y="912747"/>
            <a:ext cx="25400" cy="47895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7" idx="1"/>
          </p:cNvCxnSpPr>
          <p:nvPr/>
        </p:nvCxnSpPr>
        <p:spPr>
          <a:xfrm>
            <a:off x="139700" y="912747"/>
            <a:ext cx="1587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8" idx="1"/>
          </p:cNvCxnSpPr>
          <p:nvPr/>
        </p:nvCxnSpPr>
        <p:spPr>
          <a:xfrm>
            <a:off x="165100" y="2631325"/>
            <a:ext cx="1333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9" idx="1"/>
          </p:cNvCxnSpPr>
          <p:nvPr/>
        </p:nvCxnSpPr>
        <p:spPr>
          <a:xfrm>
            <a:off x="152400" y="4346540"/>
            <a:ext cx="1460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17" idx="1"/>
          </p:cNvCxnSpPr>
          <p:nvPr/>
        </p:nvCxnSpPr>
        <p:spPr>
          <a:xfrm>
            <a:off x="152400" y="5702300"/>
            <a:ext cx="216476" cy="1736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876" y="3580306"/>
            <a:ext cx="5460424" cy="6421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19664" y="4346540"/>
            <a:ext cx="4509213" cy="5016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2600" y="4384640"/>
            <a:ext cx="78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422900" y="832534"/>
            <a:ext cx="372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Expressions for E and α also revised (see me afterwards if interested)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868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0901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3400" y="241300"/>
            <a:ext cx="60706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Rheology is now grain size dependent</a:t>
            </a:r>
          </a:p>
          <a:p>
            <a:endParaRPr lang="en-US" dirty="0"/>
          </a:p>
          <a:p>
            <a:r>
              <a:rPr lang="en-US" dirty="0" smtClean="0"/>
              <a:t>Dislocation creep dominates at high T and </a:t>
            </a:r>
            <a:r>
              <a:rPr lang="en-US" dirty="0" err="1" smtClean="0"/>
              <a:t>σ</a:t>
            </a:r>
            <a:endParaRPr lang="en-US" dirty="0" smtClean="0"/>
          </a:p>
          <a:p>
            <a:r>
              <a:rPr lang="en-US" dirty="0" smtClean="0"/>
              <a:t>Diffusion dominates at low </a:t>
            </a:r>
            <a:r>
              <a:rPr lang="en-US" dirty="0" err="1" smtClean="0"/>
              <a:t>σ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Grain-size sensitive creep effects dominates for small grains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SHARAD results and </a:t>
            </a:r>
            <a:r>
              <a:rPr lang="en-US" dirty="0" err="1" smtClean="0"/>
              <a:t>Zenner</a:t>
            </a:r>
            <a:r>
              <a:rPr lang="en-US" dirty="0"/>
              <a:t> </a:t>
            </a:r>
            <a:r>
              <a:rPr lang="en-US" dirty="0" smtClean="0"/>
              <a:t>pinning allows estimates of NPLD ice grain size</a:t>
            </a:r>
            <a:endParaRPr lang="en-US" dirty="0"/>
          </a:p>
        </p:txBody>
      </p:sp>
      <p:pic>
        <p:nvPicPr>
          <p:cNvPr id="6" name="Picture 5" descr="scarp_paper_grain_siz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3215660"/>
            <a:ext cx="4864100" cy="361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55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xample_stress_0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10802"/>
            <a:ext cx="6520914" cy="2347198"/>
          </a:xfrm>
          <a:prstGeom prst="rect">
            <a:avLst/>
          </a:prstGeom>
        </p:spPr>
      </p:pic>
      <p:pic>
        <p:nvPicPr>
          <p:cNvPr id="6" name="Picture 5" descr="example_stress_01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45706"/>
            <a:ext cx="6520913" cy="2159863"/>
          </a:xfrm>
          <a:prstGeom prst="rect">
            <a:avLst/>
          </a:prstGeom>
        </p:spPr>
      </p:pic>
      <p:pic>
        <p:nvPicPr>
          <p:cNvPr id="7" name="Picture 6" descr="example_stress_10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520913" cy="23196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80300" y="1984623"/>
            <a:ext cx="1466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r>
              <a:rPr lang="en-US" dirty="0" err="1" smtClean="0"/>
              <a:t>ve</a:t>
            </a:r>
            <a:r>
              <a:rPr lang="en-US" dirty="0" smtClean="0"/>
              <a:t> is tension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244601" y="2421467"/>
            <a:ext cx="0" cy="201506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234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3327401" cy="3327401"/>
          </a:xfrm>
          <a:prstGeom prst="rect">
            <a:avLst/>
          </a:prstGeom>
        </p:spPr>
      </p:pic>
      <p:pic>
        <p:nvPicPr>
          <p:cNvPr id="6" name="Picture 5" descr="mola_regular_troug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370" y="1012798"/>
            <a:ext cx="5478630" cy="2214648"/>
          </a:xfrm>
          <a:prstGeom prst="rect">
            <a:avLst/>
          </a:prstGeom>
        </p:spPr>
      </p:pic>
      <p:pic>
        <p:nvPicPr>
          <p:cNvPr id="7" name="Picture 5" descr="PSP_001738_2670_upper_layers_small_con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67" y="3395135"/>
            <a:ext cx="3462866" cy="346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SP_001738_2670_upper_layers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485" y="3395135"/>
            <a:ext cx="3462866" cy="346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27400" y="143933"/>
            <a:ext cx="4711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Layers exposed by gently sloping troughs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Thick lag deposits that slump downslope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401892" y="6395422"/>
            <a:ext cx="17421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PSP_001738_2640</a:t>
            </a:r>
            <a:endParaRPr lang="en-US" sz="1400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1837267" y="1761067"/>
            <a:ext cx="1913466" cy="1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3750733" y="1761067"/>
            <a:ext cx="1786468" cy="163406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744133" y="1701800"/>
            <a:ext cx="169334" cy="160867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31572958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xample_stress_surf_0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7750"/>
            <a:ext cx="8461420" cy="2290250"/>
          </a:xfrm>
          <a:prstGeom prst="rect">
            <a:avLst/>
          </a:prstGeom>
        </p:spPr>
      </p:pic>
      <p:pic>
        <p:nvPicPr>
          <p:cNvPr id="5" name="Picture 4" descr="example_stress_surf_01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9886"/>
            <a:ext cx="8343900" cy="1967864"/>
          </a:xfrm>
          <a:prstGeom prst="rect">
            <a:avLst/>
          </a:prstGeom>
        </p:spPr>
      </p:pic>
      <p:pic>
        <p:nvPicPr>
          <p:cNvPr id="6" name="Picture 5" descr="example_stress_surf_10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022"/>
            <a:ext cx="8343900" cy="196786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508000" y="1733550"/>
            <a:ext cx="8572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76250" y="3702050"/>
            <a:ext cx="8572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08000" y="5670550"/>
            <a:ext cx="8572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165100"/>
            <a:ext cx="471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 strength exceeded during most of the winter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95300" y="1524000"/>
            <a:ext cx="7804150" cy="10795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95300" y="3498850"/>
            <a:ext cx="7804150" cy="10795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95300" y="5467350"/>
            <a:ext cx="7804150" cy="10795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223238" y="965717"/>
            <a:ext cx="9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Tension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001530" y="2071272"/>
            <a:ext cx="140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Compression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375638" y="2769117"/>
            <a:ext cx="9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Tension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153930" y="3874672"/>
            <a:ext cx="140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Compression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375638" y="4839217"/>
            <a:ext cx="9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Tension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153930" y="5944772"/>
            <a:ext cx="140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051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4216400" cy="6463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How deep can cracks propagate?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Amplitude of stress variation decreases with depth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Exceeds </a:t>
            </a:r>
            <a:r>
              <a:rPr lang="en-US" dirty="0" smtClean="0"/>
              <a:t>water ice strength down to </a:t>
            </a:r>
            <a:r>
              <a:rPr lang="en-US" dirty="0" smtClean="0"/>
              <a:t>several meters, </a:t>
            </a:r>
            <a:r>
              <a:rPr lang="en-US" dirty="0" smtClean="0"/>
              <a:t>but some model assumptions start to break down</a:t>
            </a:r>
            <a:r>
              <a:rPr lang="en-US" dirty="0" smtClean="0"/>
              <a:t>…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Shallow cracks can open and close – adds shear stresses to deeper ice. Promotes crack deepening</a:t>
            </a:r>
            <a:r>
              <a:rPr lang="en-US" dirty="0" smtClean="0"/>
              <a:t>.</a:t>
            </a:r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Stresses are concentrated at crack tips. Promotes crack deepening</a:t>
            </a:r>
            <a:r>
              <a:rPr lang="en-US" dirty="0" smtClean="0"/>
              <a:t>.</a:t>
            </a:r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Overburden pressure is neglected. Suppresses crack deepening.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 descr="peak_stress_vs_dep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151" y="704869"/>
            <a:ext cx="4757849" cy="385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68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example_stress_surf_0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486"/>
            <a:ext cx="9077428" cy="2140863"/>
          </a:xfrm>
          <a:prstGeom prst="rect">
            <a:avLst/>
          </a:prstGeom>
        </p:spPr>
      </p:pic>
      <p:pic>
        <p:nvPicPr>
          <p:cNvPr id="9" name="Picture 8" descr="avalanches_seaso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66" y="2650071"/>
            <a:ext cx="4149878" cy="35898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52473" y="1066662"/>
            <a:ext cx="9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Tension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03764" y="1731950"/>
            <a:ext cx="140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Compression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519223" y="1651672"/>
            <a:ext cx="8442411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608667" y="2700754"/>
            <a:ext cx="0" cy="325131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12733" y="2656620"/>
            <a:ext cx="4631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End of avalanche </a:t>
            </a:r>
            <a:r>
              <a:rPr lang="en-US" dirty="0" smtClean="0"/>
              <a:t>season coincides </a:t>
            </a:r>
            <a:r>
              <a:rPr lang="en-US" dirty="0" smtClean="0"/>
              <a:t>with tensional  stresses falling below the strength of water ice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154439" y="2908302"/>
            <a:ext cx="2073913" cy="28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256041" y="2865968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Avalanche Images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62911" y="3328897"/>
            <a:ext cx="2073913" cy="288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64513" y="3286563"/>
            <a:ext cx="1984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Total Scarp Images</a:t>
            </a:r>
            <a:endParaRPr lang="en-US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522" y="3655895"/>
            <a:ext cx="4495905" cy="264330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19222" y="1435994"/>
            <a:ext cx="8442412" cy="10795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1862667" y="567155"/>
            <a:ext cx="0" cy="1955912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79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2" y="0"/>
            <a:ext cx="9144000" cy="3021496"/>
          </a:xfrm>
          <a:prstGeom prst="rect">
            <a:avLst/>
          </a:prstGeom>
        </p:spPr>
      </p:pic>
      <p:pic>
        <p:nvPicPr>
          <p:cNvPr id="7" name="Picture 6" descr="avalanches_seaso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11" y="3174999"/>
            <a:ext cx="4149878" cy="358986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1604612" y="3225682"/>
            <a:ext cx="0" cy="325131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7467" y="3833690"/>
            <a:ext cx="4495905" cy="26433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22255" y="3173895"/>
            <a:ext cx="4631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Avalanche </a:t>
            </a:r>
            <a:r>
              <a:rPr lang="en-US" dirty="0" smtClean="0"/>
              <a:t>season coincides </a:t>
            </a:r>
            <a:r>
              <a:rPr lang="en-US" dirty="0" smtClean="0"/>
              <a:t>with existence of subsurface compressional 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09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example_stress_0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0200"/>
            <a:ext cx="8122038" cy="26901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60334" y="575732"/>
            <a:ext cx="42456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Blockfall</a:t>
            </a:r>
            <a:r>
              <a:rPr lang="en-US" sz="2800" dirty="0" smtClean="0"/>
              <a:t> seasonality is a work in progress</a:t>
            </a:r>
          </a:p>
          <a:p>
            <a:endParaRPr lang="en-US" sz="2800" dirty="0"/>
          </a:p>
        </p:txBody>
      </p:sp>
      <p:pic>
        <p:nvPicPr>
          <p:cNvPr id="6" name="Picture 5" descr="example_stress_surf_01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9985"/>
            <a:ext cx="7408333" cy="17472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52473" y="2814261"/>
            <a:ext cx="9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Tension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03764" y="3479549"/>
            <a:ext cx="140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Compression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519223" y="3399271"/>
            <a:ext cx="8442411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36673" y="3097189"/>
            <a:ext cx="6922978" cy="10795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3509099" y="3644899"/>
            <a:ext cx="16934" cy="990602"/>
          </a:xfrm>
          <a:prstGeom prst="line">
            <a:avLst/>
          </a:prstGeom>
          <a:ln w="38100"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526033" y="4148476"/>
            <a:ext cx="3814567" cy="0"/>
          </a:xfrm>
          <a:prstGeom prst="straightConnector1">
            <a:avLst/>
          </a:prstGeom>
          <a:ln w="38100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esp_16292_24639_chunk_zoo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3133" cy="2603322"/>
          </a:xfrm>
          <a:prstGeom prst="rect">
            <a:avLst/>
          </a:prstGeom>
          <a:ln w="38100"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242193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W_diurnal_stress_ls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54408"/>
            <a:ext cx="9144000" cy="3003598"/>
          </a:xfrm>
          <a:prstGeom prst="rect">
            <a:avLst/>
          </a:prstGeom>
        </p:spPr>
      </p:pic>
      <p:pic>
        <p:nvPicPr>
          <p:cNvPr id="2" name="Picture 1" descr="024282_2640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9144000" cy="33711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26738" y="175969"/>
            <a:ext cx="331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ESP_024282_2640 – Ls 9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535521" y="4915725"/>
            <a:ext cx="8514763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09837" y="4509799"/>
            <a:ext cx="1354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Cracks Open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09837" y="4970324"/>
            <a:ext cx="1467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Cracks Closed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8538835">
            <a:off x="6493524" y="4014014"/>
            <a:ext cx="1636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Cracks Opening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3521058">
            <a:off x="3860002" y="4267274"/>
            <a:ext cx="151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Cracks Closing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830931" y="4479436"/>
            <a:ext cx="610958" cy="7369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905105" y="3708912"/>
            <a:ext cx="683828" cy="11001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830931" y="5216427"/>
            <a:ext cx="22193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70° SW-facing</a:t>
            </a:r>
          </a:p>
          <a:p>
            <a:r>
              <a:rPr lang="en-US" sz="2800" dirty="0" smtClean="0"/>
              <a:t>@ L</a:t>
            </a:r>
            <a:r>
              <a:rPr lang="en-US" sz="2800" baseline="-25000" dirty="0" smtClean="0"/>
              <a:t>s</a:t>
            </a:r>
            <a:r>
              <a:rPr lang="en-US" sz="2800" dirty="0" smtClean="0"/>
              <a:t> 9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965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valanche_stress_0100_steepscarp_70_225_resul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866"/>
            <a:ext cx="8045869" cy="5681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20133"/>
            <a:ext cx="444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Observational selection effect means we see the scarp in the same stress state all the time on South and south-west facing scarps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10131" y="5334960"/>
            <a:ext cx="22193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70° SW-</a:t>
            </a:r>
            <a:r>
              <a:rPr lang="en-US" sz="2800" dirty="0" smtClean="0"/>
              <a:t>facing</a:t>
            </a:r>
          </a:p>
          <a:p>
            <a:r>
              <a:rPr lang="en-US" sz="2800" dirty="0" smtClean="0"/>
              <a:t>D=100μm</a:t>
            </a:r>
            <a:endParaRPr lang="en-US" sz="2800" dirty="0" smtClean="0"/>
          </a:p>
        </p:txBody>
      </p:sp>
      <p:sp>
        <p:nvSpPr>
          <p:cNvPr id="7" name="Left Arrow 6"/>
          <p:cNvSpPr/>
          <p:nvPr/>
        </p:nvSpPr>
        <p:spPr>
          <a:xfrm>
            <a:off x="1039731" y="4504267"/>
            <a:ext cx="2150533" cy="716802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Closed Cracks</a:t>
            </a:r>
            <a:endParaRPr lang="en-US" sz="2400" b="1" dirty="0"/>
          </a:p>
        </p:txBody>
      </p:sp>
      <p:sp>
        <p:nvSpPr>
          <p:cNvPr id="8" name="Right Arrow 7"/>
          <p:cNvSpPr/>
          <p:nvPr/>
        </p:nvSpPr>
        <p:spPr>
          <a:xfrm>
            <a:off x="3224130" y="4521200"/>
            <a:ext cx="2286001" cy="674467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Open Cracks</a:t>
            </a:r>
            <a:endParaRPr lang="en-US" sz="2400" b="1" dirty="0"/>
          </a:p>
        </p:txBody>
      </p:sp>
      <p:sp>
        <p:nvSpPr>
          <p:cNvPr id="9" name="Down Arrow 8"/>
          <p:cNvSpPr/>
          <p:nvPr/>
        </p:nvSpPr>
        <p:spPr>
          <a:xfrm>
            <a:off x="5635286" y="2573867"/>
            <a:ext cx="450490" cy="1634067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85776" y="2872138"/>
            <a:ext cx="1847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Cracks closing or pressure increasing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 rot="10800000">
            <a:off x="5635286" y="1837266"/>
            <a:ext cx="450490" cy="695635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085776" y="1573873"/>
            <a:ext cx="1847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Cracks opening or pressure decreasing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6162401" y="507999"/>
            <a:ext cx="169333" cy="15240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162401" y="872066"/>
            <a:ext cx="169333" cy="1524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458735" y="738199"/>
            <a:ext cx="1474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Avalanche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67202" y="402735"/>
            <a:ext cx="1151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Avalanche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315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valanche_stress_0100_steepscarp_70_270_resul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867"/>
            <a:ext cx="8045869" cy="5681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20133"/>
            <a:ext cx="444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observe west facing scarps right at local sunrise so small local time variations lead to be stress-state variations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10131" y="5334960"/>
            <a:ext cx="20569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70° </a:t>
            </a:r>
            <a:r>
              <a:rPr lang="en-US" sz="2800" dirty="0" smtClean="0"/>
              <a:t>W-facing</a:t>
            </a:r>
          </a:p>
          <a:p>
            <a:r>
              <a:rPr lang="en-US" sz="2800" dirty="0" smtClean="0"/>
              <a:t>D=100μm</a:t>
            </a:r>
            <a:endParaRPr lang="en-US" sz="2800" dirty="0" smtClean="0"/>
          </a:p>
        </p:txBody>
      </p:sp>
      <p:sp>
        <p:nvSpPr>
          <p:cNvPr id="7" name="Left Arrow 6"/>
          <p:cNvSpPr/>
          <p:nvPr/>
        </p:nvSpPr>
        <p:spPr>
          <a:xfrm>
            <a:off x="1039731" y="4504267"/>
            <a:ext cx="2150533" cy="716802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Closed Cracks</a:t>
            </a:r>
            <a:endParaRPr lang="en-US" sz="2400" b="1" dirty="0"/>
          </a:p>
        </p:txBody>
      </p:sp>
      <p:sp>
        <p:nvSpPr>
          <p:cNvPr id="8" name="Right Arrow 7"/>
          <p:cNvSpPr/>
          <p:nvPr/>
        </p:nvSpPr>
        <p:spPr>
          <a:xfrm>
            <a:off x="3224130" y="4521200"/>
            <a:ext cx="2286001" cy="674467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Open Cracks</a:t>
            </a:r>
            <a:endParaRPr lang="en-US" sz="2400" b="1" dirty="0"/>
          </a:p>
        </p:txBody>
      </p:sp>
      <p:sp>
        <p:nvSpPr>
          <p:cNvPr id="9" name="Down Arrow 8"/>
          <p:cNvSpPr/>
          <p:nvPr/>
        </p:nvSpPr>
        <p:spPr>
          <a:xfrm>
            <a:off x="5635286" y="2573867"/>
            <a:ext cx="450490" cy="1634067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85776" y="2872138"/>
            <a:ext cx="1847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Cracks closing or pressure increasing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 rot="10800000">
            <a:off x="5635286" y="1837266"/>
            <a:ext cx="450490" cy="695635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085776" y="1573873"/>
            <a:ext cx="1847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Cracks opening or pressure decreasing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6162401" y="507999"/>
            <a:ext cx="169333" cy="15240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162401" y="872066"/>
            <a:ext cx="169333" cy="1524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458735" y="738199"/>
            <a:ext cx="1474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Avalanche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67202" y="402735"/>
            <a:ext cx="1151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Avalanche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383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rot="18274451">
            <a:off x="5662644" y="641778"/>
            <a:ext cx="3034456" cy="2741258"/>
            <a:chOff x="152400" y="2074333"/>
            <a:chExt cx="4203698" cy="2971802"/>
          </a:xfrm>
        </p:grpSpPr>
        <p:sp>
          <p:nvSpPr>
            <p:cNvPr id="4" name="Isosceles Triangle 3"/>
            <p:cNvSpPr/>
            <p:nvPr/>
          </p:nvSpPr>
          <p:spPr>
            <a:xfrm>
              <a:off x="1439335" y="2074333"/>
              <a:ext cx="762000" cy="2963333"/>
            </a:xfrm>
            <a:prstGeom prst="triangl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Isosceles Triangle 4"/>
            <p:cNvSpPr/>
            <p:nvPr/>
          </p:nvSpPr>
          <p:spPr>
            <a:xfrm>
              <a:off x="2286001" y="2074333"/>
              <a:ext cx="787400" cy="2963333"/>
            </a:xfrm>
            <a:prstGeom prst="triangl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/>
            <p:cNvSpPr/>
            <p:nvPr/>
          </p:nvSpPr>
          <p:spPr>
            <a:xfrm rot="10800000">
              <a:off x="1849966" y="2082802"/>
              <a:ext cx="787400" cy="2963333"/>
            </a:xfrm>
            <a:prstGeom prst="triangl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52400" y="2082802"/>
              <a:ext cx="1672164" cy="295486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Tension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683934" y="2082800"/>
              <a:ext cx="1672164" cy="295486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rot="18334900">
            <a:off x="3442603" y="2986085"/>
            <a:ext cx="3208970" cy="3270733"/>
            <a:chOff x="4969936" y="1507049"/>
            <a:chExt cx="4008957" cy="3539087"/>
          </a:xfrm>
        </p:grpSpPr>
        <p:sp>
          <p:nvSpPr>
            <p:cNvPr id="9" name="Isosceles Triangle 8"/>
            <p:cNvSpPr/>
            <p:nvPr/>
          </p:nvSpPr>
          <p:spPr>
            <a:xfrm>
              <a:off x="6256871" y="2082803"/>
              <a:ext cx="762000" cy="2963333"/>
            </a:xfrm>
            <a:prstGeom prst="triangl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6908796" y="2082803"/>
              <a:ext cx="787400" cy="2963333"/>
            </a:xfrm>
            <a:prstGeom prst="triangl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/>
            <p:cNvSpPr/>
            <p:nvPr/>
          </p:nvSpPr>
          <p:spPr>
            <a:xfrm rot="10800000">
              <a:off x="6574365" y="1507049"/>
              <a:ext cx="787400" cy="2963333"/>
            </a:xfrm>
            <a:prstGeom prst="triangl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69936" y="2091272"/>
              <a:ext cx="1672164" cy="295486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Compression</a:t>
              </a:r>
              <a:endParaRPr lang="en-US" sz="16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306729" y="2091270"/>
              <a:ext cx="1672164" cy="295486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6959602" y="4470382"/>
              <a:ext cx="0" cy="56728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ight Arrow 20"/>
            <p:cNvSpPr/>
            <p:nvPr/>
          </p:nvSpPr>
          <p:spPr>
            <a:xfrm>
              <a:off x="5190067" y="3149583"/>
              <a:ext cx="973666" cy="32173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Arrow 21"/>
            <p:cNvSpPr/>
            <p:nvPr/>
          </p:nvSpPr>
          <p:spPr>
            <a:xfrm rot="10800000">
              <a:off x="7696196" y="3149583"/>
              <a:ext cx="973666" cy="32173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0" y="747732"/>
            <a:ext cx="38015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Tensional stresses create fractures only quasi-perpendicular to the surface</a:t>
            </a:r>
          </a:p>
          <a:p>
            <a:endParaRPr lang="en-US" sz="2400" b="1" dirty="0"/>
          </a:p>
          <a:p>
            <a:endParaRPr lang="en-US" sz="2400" b="1" dirty="0" smtClean="0"/>
          </a:p>
          <a:p>
            <a:endParaRPr lang="en-US" sz="2400" b="1" dirty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/>
          </a:p>
          <a:p>
            <a:r>
              <a:rPr lang="en-US" sz="2400" b="1" dirty="0" smtClean="0"/>
              <a:t>Compressional stresses can expel fragments if they can overcome friction</a:t>
            </a:r>
            <a:endParaRPr lang="en-US" sz="2400" b="1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6357175" y="863595"/>
            <a:ext cx="1768818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030854" y="1266062"/>
            <a:ext cx="2732169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717491" y="1811863"/>
            <a:ext cx="3240266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696557" y="397928"/>
            <a:ext cx="804933" cy="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5" idx="4"/>
          </p:cNvCxnSpPr>
          <p:nvPr/>
        </p:nvCxnSpPr>
        <p:spPr>
          <a:xfrm flipV="1">
            <a:off x="5287796" y="2298890"/>
            <a:ext cx="3349760" cy="4637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4" idx="3"/>
          </p:cNvCxnSpPr>
          <p:nvPr/>
        </p:nvCxnSpPr>
        <p:spPr>
          <a:xfrm>
            <a:off x="5892131" y="2973989"/>
            <a:ext cx="2232129" cy="6968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7" idx="2"/>
          </p:cNvCxnSpPr>
          <p:nvPr/>
        </p:nvCxnSpPr>
        <p:spPr>
          <a:xfrm>
            <a:off x="6713281" y="3518095"/>
            <a:ext cx="1070225" cy="2000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ight Arrow 15"/>
          <p:cNvSpPr/>
          <p:nvPr/>
        </p:nvSpPr>
        <p:spPr>
          <a:xfrm rot="18385526">
            <a:off x="6902686" y="1075077"/>
            <a:ext cx="969631" cy="308957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7541843">
            <a:off x="6048302" y="2335647"/>
            <a:ext cx="969631" cy="308957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4466665" y="3596201"/>
            <a:ext cx="1768818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546623" y="3998669"/>
            <a:ext cx="232589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26981" y="4544469"/>
            <a:ext cx="719642" cy="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4806047" y="3130534"/>
            <a:ext cx="804933" cy="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397286" y="5077870"/>
            <a:ext cx="3315995" cy="9525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869021" y="5741437"/>
            <a:ext cx="2353313" cy="6968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752683" y="6352301"/>
            <a:ext cx="1070225" cy="2000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5133155" y="4544469"/>
            <a:ext cx="1995802" cy="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302486" y="4334166"/>
            <a:ext cx="60848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628508" y="3816779"/>
            <a:ext cx="69937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382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3872"/>
            <a:ext cx="41232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Model for blockfalls?</a:t>
            </a:r>
          </a:p>
          <a:p>
            <a:endParaRPr lang="en-US" dirty="0"/>
          </a:p>
          <a:p>
            <a:r>
              <a:rPr lang="en-US" dirty="0" smtClean="0"/>
              <a:t>Martel (GRL, 2011) explains sheeting joints and exfoliation of slabs with compressive stress and surface curvature</a:t>
            </a:r>
          </a:p>
          <a:p>
            <a:endParaRPr lang="en-US" dirty="0"/>
          </a:p>
          <a:p>
            <a:r>
              <a:rPr lang="en-US" dirty="0" smtClean="0"/>
              <a:t>Surface-normal tensional stress generated in the near-sub-surface – slabs exfoliated</a:t>
            </a:r>
          </a:p>
          <a:p>
            <a:endParaRPr lang="en-US" dirty="0"/>
          </a:p>
          <a:p>
            <a:r>
              <a:rPr lang="en-US" dirty="0" smtClean="0"/>
              <a:t>Good agreement for terrestrial granitic domes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6391"/>
            <a:ext cx="4204134" cy="31430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11675" y="865860"/>
            <a:ext cx="3598185" cy="1866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266" y="245533"/>
            <a:ext cx="2947062" cy="2679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501" y="3603269"/>
            <a:ext cx="3577599" cy="32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12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ener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67" y="1158181"/>
            <a:ext cx="4334933" cy="5699818"/>
          </a:xfrm>
          <a:prstGeom prst="rect">
            <a:avLst/>
          </a:prstGeom>
        </p:spPr>
      </p:pic>
      <p:pic>
        <p:nvPicPr>
          <p:cNvPr id="5" name="Picture 4" descr="generic_debr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66000" cy="2152621"/>
          </a:xfrm>
          <a:prstGeom prst="rect">
            <a:avLst/>
          </a:prstGeom>
        </p:spPr>
      </p:pic>
      <p:pic>
        <p:nvPicPr>
          <p:cNvPr id="2" name="Picture 1" descr="slopes_above_3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2727251"/>
            <a:ext cx="4130749" cy="41307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8734" y="2762103"/>
            <a:ext cx="2653315" cy="3385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Locations of slopes above 35°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305021"/>
            <a:ext cx="5266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Steep </a:t>
            </a:r>
            <a:r>
              <a:rPr lang="en-US" sz="2000" dirty="0" smtClean="0"/>
              <a:t>cliffs at the PLD boundaries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28177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481448" cy="36746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9800" y="5588000"/>
            <a:ext cx="282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No Vertical Exaggeration (!)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90" y="3225145"/>
            <a:ext cx="6372806" cy="36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530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449741"/>
            <a:ext cx="61722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Stuff to do…</a:t>
            </a:r>
            <a:endParaRPr lang="en-US" sz="3200" b="1" dirty="0" smtClean="0"/>
          </a:p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A new DTM with better stereo data</a:t>
            </a:r>
          </a:p>
          <a:p>
            <a:endParaRPr lang="en-US" b="1" dirty="0"/>
          </a:p>
          <a:p>
            <a:r>
              <a:rPr lang="en-US" b="1" dirty="0" smtClean="0"/>
              <a:t>Better measurements of local slope and orientation at avalanche points</a:t>
            </a:r>
          </a:p>
          <a:p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566" y="516467"/>
            <a:ext cx="2691434" cy="495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12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rise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132" y="0"/>
            <a:ext cx="1049867" cy="471247"/>
          </a:xfrm>
          <a:prstGeom prst="rect">
            <a:avLst/>
          </a:prstGeom>
        </p:spPr>
      </p:pic>
      <p:pic>
        <p:nvPicPr>
          <p:cNvPr id="4" name="Picture 3" descr="esp_16292_24639_chu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784"/>
            <a:ext cx="9144000" cy="60988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6933" y="6514068"/>
            <a:ext cx="1922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ESP_016292_2640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25067" y="6542669"/>
            <a:ext cx="1922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ESP_024639_2640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382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Rolling MRO provides the best way to look for changes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8938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p_16292_24639_chunk_zo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766"/>
            <a:ext cx="9144000" cy="6098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6933" y="6514068"/>
            <a:ext cx="1922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ESP_016292_2640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25067" y="6542669"/>
            <a:ext cx="1922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ESP_024639_2640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7382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Failure of a 70m wide section in late-summer or winter of MY 30…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8938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gh_slope_transition_zo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3870"/>
            <a:ext cx="5353619" cy="2864063"/>
          </a:xfrm>
          <a:prstGeom prst="rect">
            <a:avLst/>
          </a:prstGeom>
        </p:spPr>
      </p:pic>
      <p:pic>
        <p:nvPicPr>
          <p:cNvPr id="5" name="Picture 4" descr="high_slope_transition_low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337"/>
            <a:ext cx="9144000" cy="28183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0" y="2004270"/>
            <a:ext cx="1126067" cy="63711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arto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823" y="4222536"/>
            <a:ext cx="3655177" cy="19395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8626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Layers transition from fractured to unfractured with slope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Steep slope may be due to undermining by erosion of the exposed sandy basal unit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17265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28" descr="24282a.tiff                                                    000C3918Macintosh HD                   C5A9507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" b="4068"/>
          <a:stretch>
            <a:fillRect/>
          </a:stretch>
        </p:blipFill>
        <p:spPr bwMode="auto">
          <a:xfrm rot="10800000">
            <a:off x="-2" y="-2"/>
            <a:ext cx="2735498" cy="363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28" descr="11-avsecond-100pct.tif                                         00027F63Quetzal                        B746CC0A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r="16641"/>
          <a:stretch>
            <a:fillRect/>
          </a:stretch>
        </p:blipFill>
        <p:spPr bwMode="auto">
          <a:xfrm rot="10800000">
            <a:off x="2854569" y="-19210"/>
            <a:ext cx="3277754" cy="365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323" y="653769"/>
            <a:ext cx="3011677" cy="5546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45" y="3716517"/>
            <a:ext cx="5343238" cy="31414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53200" y="6290734"/>
            <a:ext cx="2122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Russell et al., 2008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79825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valanches_seas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299794"/>
            <a:ext cx="4648198" cy="25699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55338" y="1519769"/>
            <a:ext cx="2073913" cy="28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56940" y="1477435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Avalanche Images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valanches_seasons_fractio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4089234"/>
            <a:ext cx="4691372" cy="2560990"/>
          </a:xfrm>
          <a:prstGeom prst="rect">
            <a:avLst/>
          </a:prstGeom>
        </p:spPr>
      </p:pic>
      <p:pic>
        <p:nvPicPr>
          <p:cNvPr id="7" name="Picture 6" descr="avalanche_movi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280" y="2095157"/>
            <a:ext cx="4412721" cy="45550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69333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10s of avalanches imaged in progress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Speeds measured to be several m/s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2463810" y="1940364"/>
            <a:ext cx="2073913" cy="288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5412" y="1898030"/>
            <a:ext cx="1984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Total Scarp Images</a:t>
            </a:r>
            <a:endParaRPr lang="en-US" b="1" dirty="0"/>
          </a:p>
        </p:txBody>
      </p:sp>
      <p:pic>
        <p:nvPicPr>
          <p:cNvPr id="10" name="Picture 9" descr="slopes_above_3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533" y="-1"/>
            <a:ext cx="2067983" cy="206798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349998" y="516467"/>
            <a:ext cx="355600" cy="262467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54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p_024282_2640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65607" cy="4546600"/>
          </a:xfrm>
          <a:prstGeom prst="rect">
            <a:avLst/>
          </a:prstGeom>
        </p:spPr>
      </p:pic>
      <p:pic>
        <p:nvPicPr>
          <p:cNvPr id="3" name="Picture 2" descr="esp_024282_2640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047" y="0"/>
            <a:ext cx="2354077" cy="4546600"/>
          </a:xfrm>
          <a:prstGeom prst="rect">
            <a:avLst/>
          </a:prstGeom>
        </p:spPr>
      </p:pic>
      <p:pic>
        <p:nvPicPr>
          <p:cNvPr id="14" name="Picture 13" descr="esp_024282_2640_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086" y="0"/>
            <a:ext cx="2257914" cy="4546600"/>
          </a:xfrm>
          <a:prstGeom prst="rect">
            <a:avLst/>
          </a:prstGeom>
        </p:spPr>
      </p:pic>
      <p:pic>
        <p:nvPicPr>
          <p:cNvPr id="16" name="Picture 15" descr="esp_024282_2640_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992" y="0"/>
            <a:ext cx="2182517" cy="454660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rot="21120000" flipH="1" flipV="1">
            <a:off x="279400" y="5042354"/>
            <a:ext cx="948267" cy="9398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2234030">
            <a:off x="393747" y="5148590"/>
            <a:ext cx="932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South</a:t>
            </a:r>
            <a:endParaRPr lang="en-US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6043569"/>
            <a:ext cx="3037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ESP_024282_2640, L</a:t>
            </a:r>
            <a:r>
              <a:rPr lang="en-US" baseline="-25000" dirty="0" smtClean="0"/>
              <a:t>s</a:t>
            </a:r>
            <a:r>
              <a:rPr lang="en-US" dirty="0" smtClean="0"/>
              <a:t> 9 MY 30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" y="45466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Aspect: W					WSW				SW					S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649133" y="5188633"/>
            <a:ext cx="54948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Four simultaneous avalanches with a range of Slope azimuths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25108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EF9100"/>
      </a:lt2>
      <a:accent1>
        <a:srgbClr val="3365FB"/>
      </a:accent1>
      <a:accent2>
        <a:srgbClr val="063DE8"/>
      </a:accent2>
      <a:accent3>
        <a:srgbClr val="FFFFFF"/>
      </a:accent3>
      <a:accent4>
        <a:srgbClr val="000000"/>
      </a:accent4>
      <a:accent5>
        <a:srgbClr val="ADB8FD"/>
      </a:accent5>
      <a:accent6>
        <a:srgbClr val="0536D2"/>
      </a:accent6>
      <a:hlink>
        <a:srgbClr val="919191"/>
      </a:hlink>
      <a:folHlink>
        <a:srgbClr val="FDE3B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7625" cap="flat" cmpd="thickThin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7625" cap="flat" cmpd="thickThin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7635</TotalTime>
  <Words>849</Words>
  <Application>Microsoft Macintosh PowerPoint</Application>
  <PresentationFormat>On-screen Show (4:3)</PresentationFormat>
  <Paragraphs>177</Paragraphs>
  <Slides>31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Office Theme</vt:lpstr>
      <vt:lpstr>Default Design</vt:lpstr>
      <vt:lpstr>Equation</vt:lpstr>
      <vt:lpstr>Microsoft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Arizona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Byrne</dc:creator>
  <cp:lastModifiedBy>Shane Byrne</cp:lastModifiedBy>
  <cp:revision>132</cp:revision>
  <dcterms:created xsi:type="dcterms:W3CDTF">2013-03-05T19:41:07Z</dcterms:created>
  <dcterms:modified xsi:type="dcterms:W3CDTF">2013-08-09T22:02:51Z</dcterms:modified>
</cp:coreProperties>
</file>