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docx" ContentType="application/vnd.openxmlformats-officedocument.wordprocessingml.document"/>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16" r:id="rId2"/>
    <p:sldId id="317" r:id="rId3"/>
    <p:sldId id="311" r:id="rId4"/>
    <p:sldId id="310" r:id="rId5"/>
    <p:sldId id="318" r:id="rId6"/>
    <p:sldId id="312" r:id="rId7"/>
    <p:sldId id="313" r:id="rId8"/>
    <p:sldId id="309" r:id="rId9"/>
    <p:sldId id="268" r:id="rId10"/>
    <p:sldId id="321" r:id="rId11"/>
    <p:sldId id="322" r:id="rId12"/>
    <p:sldId id="323" r:id="rId13"/>
    <p:sldId id="324"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19" r:id="rId28"/>
    <p:sldId id="32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051" autoAdjust="0"/>
  </p:normalViewPr>
  <p:slideViewPr>
    <p:cSldViewPr snapToObjects="1">
      <p:cViewPr>
        <p:scale>
          <a:sx n="95" d="100"/>
          <a:sy n="95" d="100"/>
        </p:scale>
        <p:origin x="-2960" y="-1304"/>
      </p:cViewPr>
      <p:guideLst>
        <p:guide orient="horz" pos="2592"/>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22EDA6-CB55-8D4D-87F2-41D81B82341E}" type="datetimeFigureOut">
              <a:rPr lang="en-US" smtClean="0"/>
              <a:pPr/>
              <a:t>2/12/16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C52C2-F9FA-934A-BF6A-11963AD589B6}" type="slidenum">
              <a:rPr lang="en-US" smtClean="0"/>
              <a:pPr/>
              <a:t>‹#›</a:t>
            </a:fld>
            <a:endParaRPr lang="en-US"/>
          </a:p>
        </p:txBody>
      </p:sp>
    </p:spTree>
    <p:extLst>
      <p:ext uri="{BB962C8B-B14F-4D97-AF65-F5344CB8AC3E}">
        <p14:creationId xmlns:p14="http://schemas.microsoft.com/office/powerpoint/2010/main" val="3495600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2C52C2-F9FA-934A-BF6A-11963AD589B6}" type="slidenum">
              <a:rPr lang="en-US" smtClean="0"/>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Yellow lines are example MRO ground tracks</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B04EBB39-3C3B-4791-842E-D835F22A31FA}" type="slidenum">
              <a:rPr lang="en-US" altLang="en-US" sz="1200" smtClean="0"/>
              <a:pPr eaLnBrk="1" hangingPunct="1"/>
              <a:t>24</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Almost no changes during late summer; images stretched independently, polar stereographic projection, illumination from lower right</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3B5A55F6-79A1-4C2E-A65B-FF4F0BD4EC84}" type="slidenum">
              <a:rPr lang="en-US" altLang="en-US" sz="1200" smtClean="0"/>
              <a:pPr eaLnBrk="1" hangingPunct="1"/>
              <a:t>25</a:t>
            </a:fld>
            <a:endParaRPr lang="en-US" alt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Apparent shifting between images may be due to 10 degree difference in solar azimuth; target near 90E long.</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A6C26952-112B-4988-BC41-EB23D3DF2001}" type="slidenum">
              <a:rPr lang="en-US" altLang="en-US" sz="1200" smtClean="0"/>
              <a:pPr eaLnBrk="1" hangingPunct="1"/>
              <a:t>26</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2C52C2-F9FA-934A-BF6A-11963AD589B6}"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s-ES_tradnl" dirty="0"/>
          </a:p>
        </p:txBody>
      </p:sp>
    </p:spTree>
    <p:extLst>
      <p:ext uri="{BB962C8B-B14F-4D97-AF65-F5344CB8AC3E}">
        <p14:creationId xmlns:p14="http://schemas.microsoft.com/office/powerpoint/2010/main" val="198370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872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Filling gaps with new stereo suggestions—is a new CTX mosaic available?</a:t>
            </a:r>
            <a:endParaRPr lang="en-US" dirty="0"/>
          </a:p>
        </p:txBody>
      </p:sp>
      <p:sp>
        <p:nvSpPr>
          <p:cNvPr id="4" name="Slide Number Placeholder 3"/>
          <p:cNvSpPr>
            <a:spLocks noGrp="1"/>
          </p:cNvSpPr>
          <p:nvPr>
            <p:ph type="sldNum" sz="quarter" idx="10"/>
          </p:nvPr>
        </p:nvSpPr>
        <p:spPr/>
        <p:txBody>
          <a:bodyPr/>
          <a:lstStyle/>
          <a:p>
            <a:fld id="{A006F9C0-C1C5-5040-A51C-24CC120ECEFF}" type="slidenum">
              <a:rPr lang="en-US" smtClean="0"/>
              <a:t>19</a:t>
            </a:fld>
            <a:endParaRPr lang="en-US"/>
          </a:p>
        </p:txBody>
      </p:sp>
    </p:spTree>
    <p:extLst>
      <p:ext uri="{BB962C8B-B14F-4D97-AF65-F5344CB8AC3E}">
        <p14:creationId xmlns:p14="http://schemas.microsoft.com/office/powerpoint/2010/main" val="125072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6408E98-2116-5342-847F-61367B6854B7}" type="slidenum">
              <a:rPr lang="en-US" sz="1200"/>
              <a:pPr eaLnBrk="1" hangingPunct="1"/>
              <a:t>20</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cs typeface="Times New Roman" charset="0"/>
              </a:rPr>
              <a:t>Streaks oriented down and across slope, so not just gravity-driven.  No streaks evident in spring images.  Monitoring indicates frost mobilized in early summer.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6408E98-2116-5342-847F-61367B6854B7}" type="slidenum">
              <a:rPr lang="en-US" sz="1200"/>
              <a:pPr eaLnBrk="1" hangingPunct="1"/>
              <a:t>21</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6408E98-2116-5342-847F-61367B6854B7}" type="slidenum">
              <a:rPr lang="en-US" sz="1200"/>
              <a:pPr eaLnBrk="1" hangingPunct="1"/>
              <a:t>22</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charset="0"/>
                <a:cs typeface="Times New Roman" charset="0"/>
              </a:rPr>
              <a:t>More images on planned</a:t>
            </a:r>
            <a:endParaRPr lang="en-US" dirty="0">
              <a:latin typeface="Times New Roman" charset="0"/>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26408E98-2116-5342-847F-61367B6854B7}" type="slidenum">
              <a:rPr lang="en-US" sz="1200"/>
              <a:pPr eaLnBrk="1" hangingPunct="1"/>
              <a:t>23</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charset="0"/>
                <a:cs typeface="Times New Roman" charset="0"/>
              </a:rPr>
              <a:t>No 2016 images acquired</a:t>
            </a:r>
            <a:r>
              <a:rPr lang="en-US" baseline="0" dirty="0" smtClean="0">
                <a:latin typeface="Times New Roman" charset="0"/>
                <a:cs typeface="Times New Roman" charset="0"/>
              </a:rPr>
              <a:t> yet, some lost to </a:t>
            </a:r>
            <a:r>
              <a:rPr lang="en-US" baseline="0" smtClean="0">
                <a:latin typeface="Times New Roman" charset="0"/>
                <a:cs typeface="Times New Roman" charset="0"/>
              </a:rPr>
              <a:t>DSN issues</a:t>
            </a:r>
            <a:endParaRPr lang="en-US" dirty="0">
              <a:latin typeface="Times New Roman" charset="0"/>
              <a:cs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33E9B4-15F7-714C-913C-BB0E871F7106}" type="datetimeFigureOut">
              <a:rPr lang="en-US" smtClean="0"/>
              <a:pPr/>
              <a:t>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3E9B4-15F7-714C-913C-BB0E871F7106}" type="datetimeFigureOut">
              <a:rPr lang="en-US" smtClean="0"/>
              <a:pPr/>
              <a:t>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3E9B4-15F7-714C-913C-BB0E871F7106}" type="datetimeFigureOut">
              <a:rPr lang="en-US" smtClean="0"/>
              <a:pPr/>
              <a:t>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251295"/>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3E9B4-15F7-714C-913C-BB0E871F7106}" type="datetimeFigureOut">
              <a:rPr lang="en-US" smtClean="0"/>
              <a:pPr/>
              <a:t>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3E9B4-15F7-714C-913C-BB0E871F7106}" type="datetimeFigureOut">
              <a:rPr lang="en-US" smtClean="0"/>
              <a:pPr/>
              <a:t>2/12/16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33E9B4-15F7-714C-913C-BB0E871F7106}" type="datetimeFigureOut">
              <a:rPr lang="en-US" smtClean="0"/>
              <a:pPr/>
              <a:t>2/12/16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33E9B4-15F7-714C-913C-BB0E871F7106}" type="datetimeFigureOut">
              <a:rPr lang="en-US" smtClean="0"/>
              <a:pPr/>
              <a:t>2/12/16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33E9B4-15F7-714C-913C-BB0E871F7106}" type="datetimeFigureOut">
              <a:rPr lang="en-US" smtClean="0"/>
              <a:pPr/>
              <a:t>2/12/16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3E9B4-15F7-714C-913C-BB0E871F7106}" type="datetimeFigureOut">
              <a:rPr lang="en-US" smtClean="0"/>
              <a:pPr/>
              <a:t>2/12/16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3E9B4-15F7-714C-913C-BB0E871F7106}" type="datetimeFigureOut">
              <a:rPr lang="en-US" smtClean="0"/>
              <a:pPr/>
              <a:t>2/12/16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3E9B4-15F7-714C-913C-BB0E871F7106}" type="datetimeFigureOut">
              <a:rPr lang="en-US" smtClean="0"/>
              <a:pPr/>
              <a:t>2/12/16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C202E-BAD1-8C4C-9BF2-163BC3487E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3E9B4-15F7-714C-913C-BB0E871F7106}" type="datetimeFigureOut">
              <a:rPr lang="en-US" smtClean="0"/>
              <a:pPr/>
              <a:t>2/12/16</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C202E-BAD1-8C4C-9BF2-163BC3487E14}" type="slidenum">
              <a:rPr lang="en-US" smtClean="0"/>
              <a:pPr/>
              <a:t>‹#›</a:t>
            </a:fld>
            <a:endParaRPr lang="en-US"/>
          </a:p>
        </p:txBody>
      </p:sp>
      <p:pic>
        <p:nvPicPr>
          <p:cNvPr id="7" name="Picture 6" descr="hirise_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 y="0"/>
            <a:ext cx="1624583" cy="72921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w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4" Type="http://schemas.microsoft.com/office/2007/relationships/hdphoto" Target="../media/hdphoto1.wdp"/><Relationship Id="rId5"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2.wdp"/><Relationship Id="rId5"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3.wdp"/><Relationship Id="rId5"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46.jpeg"/><Relationship Id="rId5" Type="http://schemas.openxmlformats.org/officeDocument/2006/relationships/image" Target="../media/image47.w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46.jpeg"/><Relationship Id="rId5" Type="http://schemas.openxmlformats.org/officeDocument/2006/relationships/image" Target="../media/image47.w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package" Target="../embeddings/Microsoft_Word_Document1.docx"/><Relationship Id="rId6"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5"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PSP_001334_2645_color_very_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5874"/>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ctrTitle"/>
          </p:nvPr>
        </p:nvSpPr>
        <p:spPr>
          <a:xfrm>
            <a:off x="609600" y="75007"/>
            <a:ext cx="7772400" cy="1556220"/>
          </a:xfrm>
          <a:solidFill>
            <a:schemeClr val="tx1">
              <a:alpha val="60000"/>
            </a:schemeClr>
          </a:solidFill>
        </p:spPr>
        <p:txBody>
          <a:bodyPr>
            <a:noAutofit/>
          </a:bodyPr>
          <a:lstStyle/>
          <a:p>
            <a:pPr eaLnBrk="1" hangingPunct="1"/>
            <a:r>
              <a:rPr lang="en-US" sz="5400" b="1" dirty="0">
                <a:solidFill>
                  <a:schemeClr val="bg1"/>
                </a:solidFill>
                <a:latin typeface="Times New Roman" charset="0"/>
                <a:cs typeface="Times New Roman" charset="0"/>
              </a:rPr>
              <a:t>HiRISE Polar Geology </a:t>
            </a:r>
            <a:r>
              <a:rPr lang="en-US" sz="5400" b="1" dirty="0" smtClean="0">
                <a:solidFill>
                  <a:schemeClr val="bg1"/>
                </a:solidFill>
                <a:latin typeface="Times New Roman" charset="0"/>
                <a:cs typeface="Times New Roman" charset="0"/>
              </a:rPr>
              <a:t/>
            </a:r>
            <a:br>
              <a:rPr lang="en-US" sz="5400" b="1" dirty="0" smtClean="0">
                <a:solidFill>
                  <a:schemeClr val="bg1"/>
                </a:solidFill>
                <a:latin typeface="Times New Roman" charset="0"/>
                <a:cs typeface="Times New Roman" charset="0"/>
              </a:rPr>
            </a:br>
            <a:r>
              <a:rPr lang="en-US" sz="4000" b="1" dirty="0" smtClean="0">
                <a:solidFill>
                  <a:schemeClr val="bg1"/>
                </a:solidFill>
                <a:latin typeface="Times New Roman" charset="0"/>
                <a:cs typeface="Times New Roman" charset="0"/>
              </a:rPr>
              <a:t>Status </a:t>
            </a:r>
            <a:r>
              <a:rPr lang="en-US" sz="4000" b="1" dirty="0">
                <a:solidFill>
                  <a:schemeClr val="bg1"/>
                </a:solidFill>
                <a:latin typeface="Times New Roman" charset="0"/>
                <a:cs typeface="Times New Roman" charset="0"/>
              </a:rPr>
              <a:t>and </a:t>
            </a:r>
            <a:r>
              <a:rPr lang="en-US" sz="4000" b="1" dirty="0" smtClean="0">
                <a:solidFill>
                  <a:schemeClr val="bg1"/>
                </a:solidFill>
                <a:latin typeface="Times New Roman" charset="0"/>
                <a:cs typeface="Times New Roman" charset="0"/>
              </a:rPr>
              <a:t>Plans February </a:t>
            </a:r>
            <a:r>
              <a:rPr lang="en-US" sz="4000" b="1" dirty="0" smtClean="0">
                <a:solidFill>
                  <a:schemeClr val="bg1"/>
                </a:solidFill>
                <a:latin typeface="Times New Roman" charset="0"/>
                <a:cs typeface="Times New Roman" charset="0"/>
              </a:rPr>
              <a:t>2016</a:t>
            </a:r>
            <a:endParaRPr lang="en-US" sz="4000" b="1" dirty="0">
              <a:solidFill>
                <a:schemeClr val="bg1"/>
              </a:solidFill>
              <a:latin typeface="Times New Roman" charset="0"/>
              <a:cs typeface="Times New Roman" charset="0"/>
            </a:endParaRPr>
          </a:p>
        </p:txBody>
      </p:sp>
      <p:sp>
        <p:nvSpPr>
          <p:cNvPr id="3076" name="Rectangle 3"/>
          <p:cNvSpPr>
            <a:spLocks noGrp="1" noChangeArrowheads="1"/>
          </p:cNvSpPr>
          <p:nvPr>
            <p:ph type="subTitle" idx="1"/>
          </p:nvPr>
        </p:nvSpPr>
        <p:spPr>
          <a:xfrm>
            <a:off x="330200" y="5158738"/>
            <a:ext cx="8470900" cy="1102364"/>
          </a:xfrm>
          <a:solidFill>
            <a:schemeClr val="tx1">
              <a:alpha val="59000"/>
            </a:schemeClr>
          </a:solidFill>
        </p:spPr>
        <p:txBody>
          <a:bodyPr>
            <a:normAutofit/>
          </a:bodyPr>
          <a:lstStyle/>
          <a:p>
            <a:r>
              <a:rPr lang="en-US" dirty="0" smtClean="0">
                <a:solidFill>
                  <a:schemeClr val="bg1"/>
                </a:solidFill>
                <a:latin typeface="Times New Roman" charset="0"/>
                <a:cs typeface="Times New Roman" charset="0"/>
              </a:rPr>
              <a:t>Ken Herkenhoff, Shane Byrne, Jon Bapst, Pat Becerra, </a:t>
            </a:r>
            <a:r>
              <a:rPr lang="en-US" dirty="0" smtClean="0">
                <a:solidFill>
                  <a:schemeClr val="bg1"/>
                </a:solidFill>
                <a:latin typeface="Times New Roman" charset="0"/>
                <a:cs typeface="Times New Roman" charset="0"/>
              </a:rPr>
              <a:t>Margaret </a:t>
            </a:r>
            <a:r>
              <a:rPr lang="en-US" dirty="0" smtClean="0">
                <a:solidFill>
                  <a:schemeClr val="bg1"/>
                </a:solidFill>
                <a:latin typeface="Times New Roman" charset="0"/>
                <a:cs typeface="Times New Roman" charset="0"/>
              </a:rPr>
              <a:t>Landis, Mike Sori</a:t>
            </a:r>
            <a:endParaRPr lang="en-US" dirty="0" smtClean="0">
              <a:solidFill>
                <a:schemeClr val="bg1"/>
              </a:solidFill>
              <a:latin typeface="Times New Roman" charset="0"/>
              <a:cs typeface="Times New Roman" charset="0"/>
            </a:endParaRPr>
          </a:p>
        </p:txBody>
      </p:sp>
    </p:spTree>
    <p:extLst>
      <p:ext uri="{BB962C8B-B14F-4D97-AF65-F5344CB8AC3E}">
        <p14:creationId xmlns:p14="http://schemas.microsoft.com/office/powerpoint/2010/main" val="28215619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3705" y="47375"/>
            <a:ext cx="8229600" cy="1143000"/>
          </a:xfrm>
        </p:spPr>
        <p:txBody>
          <a:bodyPr>
            <a:noAutofit/>
          </a:bodyPr>
          <a:lstStyle/>
          <a:p>
            <a:r>
              <a:rPr lang="en-US" sz="2400" b="1" dirty="0" smtClean="0"/>
              <a:t>NPLD Stratigraphy with HiRISE Topography </a:t>
            </a:r>
            <a:endParaRPr lang="en-US" sz="2400" b="1" dirty="0"/>
          </a:p>
        </p:txBody>
      </p:sp>
      <p:sp>
        <p:nvSpPr>
          <p:cNvPr id="13" name="Content Placeholder 1"/>
          <p:cNvSpPr txBox="1">
            <a:spLocks/>
          </p:cNvSpPr>
          <p:nvPr/>
        </p:nvSpPr>
        <p:spPr>
          <a:xfrm>
            <a:off x="0" y="762001"/>
            <a:ext cx="9133305" cy="6404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1pPr>
            <a:lvl2pPr marL="742950" indent="-28575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2pPr>
            <a:lvl3pPr marL="1143000" indent="-2286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3pPr>
            <a:lvl4pPr marL="16002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4pPr>
            <a:lvl5pPr marL="20574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Objective:</a:t>
            </a:r>
          </a:p>
          <a:p>
            <a:r>
              <a:rPr lang="en-US" dirty="0" smtClean="0"/>
              <a:t>Describe the NPLD stratigraphy using the layers’ protrusion, and correlate stratigraphy from different sites through the NPLD</a:t>
            </a:r>
          </a:p>
        </p:txBody>
      </p:sp>
      <p:pic>
        <p:nvPicPr>
          <p:cNvPr id="5" name="Picture 4" descr="fi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1195"/>
            <a:ext cx="4876800" cy="2286000"/>
          </a:xfrm>
          <a:prstGeom prst="rect">
            <a:avLst/>
          </a:prstGeom>
        </p:spPr>
      </p:pic>
      <p:pic>
        <p:nvPicPr>
          <p:cNvPr id="6" name="Picture 5" descr="fi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853" y="1671195"/>
            <a:ext cx="4236453" cy="5127543"/>
          </a:xfrm>
          <a:prstGeom prst="rect">
            <a:avLst/>
          </a:prstGeom>
        </p:spPr>
      </p:pic>
      <p:sp>
        <p:nvSpPr>
          <p:cNvPr id="44" name="Content Placeholder 1"/>
          <p:cNvSpPr txBox="1">
            <a:spLocks/>
          </p:cNvSpPr>
          <p:nvPr/>
        </p:nvSpPr>
        <p:spPr>
          <a:xfrm>
            <a:off x="0" y="4191000"/>
            <a:ext cx="4810196" cy="22436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1pPr>
            <a:lvl2pPr marL="742950" indent="-28575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2pPr>
            <a:lvl3pPr marL="1143000" indent="-2286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3pPr>
            <a:lvl4pPr marL="16002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4pPr>
            <a:lvl5pPr marL="20574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t>Method for </a:t>
            </a:r>
            <a:r>
              <a:rPr lang="en-US" sz="1200" dirty="0"/>
              <a:t>extracting protrusion profiles from a HiRISE DTM. </a:t>
            </a:r>
            <a:endParaRPr lang="en-US" sz="1200" dirty="0" smtClean="0"/>
          </a:p>
          <a:p>
            <a:pPr marL="228600" indent="-228600">
              <a:buAutoNum type="alphaLcParenBoth"/>
            </a:pPr>
            <a:r>
              <a:rPr lang="en-US" sz="1200" dirty="0" smtClean="0"/>
              <a:t>Vertically </a:t>
            </a:r>
            <a:r>
              <a:rPr lang="en-US" sz="1200" dirty="0"/>
              <a:t>exaggerated </a:t>
            </a:r>
            <a:r>
              <a:rPr lang="en-US" sz="1200" dirty="0" smtClean="0"/>
              <a:t>DTM of </a:t>
            </a:r>
            <a:r>
              <a:rPr lang="en-US" sz="1200" dirty="0"/>
              <a:t>site N0 showing the elevation profiles used to calculate protrusion. </a:t>
            </a:r>
            <a:endParaRPr lang="en-US" sz="1200" dirty="0" smtClean="0"/>
          </a:p>
          <a:p>
            <a:pPr marL="228600" indent="-228600">
              <a:buAutoNum type="alphaLcParenBoth"/>
            </a:pPr>
            <a:r>
              <a:rPr lang="en-US" sz="1200" dirty="0" smtClean="0"/>
              <a:t>A </a:t>
            </a:r>
            <a:r>
              <a:rPr lang="en-US" sz="1200" dirty="0"/>
              <a:t>local fit window is moved down the profile so that protrusion is evaluated as the vertical difference between each point in the profile (solid line) and the linear fit (dashed line) at the window center. </a:t>
            </a:r>
            <a:endParaRPr lang="en-US" sz="1200" dirty="0" smtClean="0"/>
          </a:p>
          <a:p>
            <a:pPr marL="228600" indent="-228600">
              <a:buAutoNum type="alphaLcParenBoth"/>
            </a:pPr>
            <a:r>
              <a:rPr lang="en-US" sz="1200" dirty="0" smtClean="0"/>
              <a:t>Final </a:t>
            </a:r>
            <a:r>
              <a:rPr lang="en-US" sz="1200" dirty="0"/>
              <a:t>mean protrusion profile for site N0, which results from averaging the protrusion of the five profiles in (a). </a:t>
            </a:r>
            <a:r>
              <a:rPr lang="en-US" sz="1200" dirty="0" smtClean="0"/>
              <a:t>This is done to average out roughness differences along-strike. </a:t>
            </a:r>
          </a:p>
        </p:txBody>
      </p:sp>
      <p:cxnSp>
        <p:nvCxnSpPr>
          <p:cNvPr id="4" name="Straight Arrow Connector 3"/>
          <p:cNvCxnSpPr/>
          <p:nvPr/>
        </p:nvCxnSpPr>
        <p:spPr>
          <a:xfrm>
            <a:off x="1600200" y="2590800"/>
            <a:ext cx="1371600" cy="0"/>
          </a:xfrm>
          <a:prstGeom prst="straightConnector1">
            <a:avLst/>
          </a:prstGeom>
          <a:ln w="635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67864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1219200"/>
          </a:xfrm>
        </p:spPr>
        <p:txBody>
          <a:bodyPr>
            <a:noAutofit/>
          </a:bodyPr>
          <a:lstStyle/>
          <a:p>
            <a:pPr marL="0" indent="0">
              <a:buNone/>
            </a:pPr>
            <a:r>
              <a:rPr lang="en-US" sz="1800" dirty="0" smtClean="0"/>
              <a:t>We correlate the </a:t>
            </a:r>
            <a:r>
              <a:rPr lang="en-US" sz="1800" dirty="0"/>
              <a:t>stratigraphy throughout different sites using a combination of layer tracing </a:t>
            </a:r>
            <a:r>
              <a:rPr lang="en-US" sz="1800" dirty="0" smtClean="0"/>
              <a:t>in </a:t>
            </a:r>
            <a:r>
              <a:rPr lang="en-US" sz="1800" dirty="0"/>
              <a:t>CTX/HiRISE images and signal-matching algorithms (Dynamic Time-Warping or DTW</a:t>
            </a:r>
            <a:r>
              <a:rPr lang="en-US" sz="1800" dirty="0" smtClean="0"/>
              <a:t>)</a:t>
            </a:r>
          </a:p>
          <a:p>
            <a:pPr marL="0" indent="0">
              <a:buNone/>
            </a:pPr>
            <a:endParaRPr lang="en-US" sz="900" dirty="0" smtClean="0"/>
          </a:p>
          <a:p>
            <a:r>
              <a:rPr lang="en-US" sz="1800" dirty="0" smtClean="0"/>
              <a:t>From layer tracing we find that sequences of </a:t>
            </a:r>
            <a:r>
              <a:rPr lang="en-US" sz="1800" dirty="0"/>
              <a:t>protruding layers </a:t>
            </a:r>
            <a:r>
              <a:rPr lang="en-US" sz="1800" dirty="0" smtClean="0"/>
              <a:t>correlate across hundreds </a:t>
            </a:r>
            <a:r>
              <a:rPr lang="en-US" sz="1800" dirty="0"/>
              <a:t>of </a:t>
            </a:r>
            <a:r>
              <a:rPr lang="en-US" sz="1800" dirty="0" smtClean="0"/>
              <a:t>kilometers:</a:t>
            </a:r>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lvl="1"/>
            <a:endParaRPr lang="en-US" sz="1800" dirty="0" smtClean="0"/>
          </a:p>
          <a:p>
            <a:pPr lvl="1"/>
            <a:endParaRPr lang="en-US" sz="1800" dirty="0"/>
          </a:p>
          <a:p>
            <a:pPr marL="457200" lvl="1" indent="0">
              <a:buNone/>
            </a:pPr>
            <a:endParaRPr lang="en-US" sz="1800" dirty="0" smtClean="0"/>
          </a:p>
        </p:txBody>
      </p:sp>
      <p:sp>
        <p:nvSpPr>
          <p:cNvPr id="31" name="Title 2"/>
          <p:cNvSpPr>
            <a:spLocks noGrp="1"/>
          </p:cNvSpPr>
          <p:nvPr>
            <p:ph type="title"/>
          </p:nvPr>
        </p:nvSpPr>
        <p:spPr>
          <a:xfrm>
            <a:off x="1468854" y="1"/>
            <a:ext cx="7691191" cy="584219"/>
          </a:xfrm>
        </p:spPr>
        <p:txBody>
          <a:bodyPr>
            <a:noAutofit/>
          </a:bodyPr>
          <a:lstStyle/>
          <a:p>
            <a:r>
              <a:rPr lang="en-US" sz="2400" b="1" dirty="0" smtClean="0"/>
              <a:t>NPLD Stratigraphy with HiRISE Topography: </a:t>
            </a:r>
            <a:br>
              <a:rPr lang="en-US" sz="2400" b="1" dirty="0" smtClean="0"/>
            </a:br>
            <a:r>
              <a:rPr lang="en-US" sz="2400" b="1" dirty="0" smtClean="0"/>
              <a:t>Image Correlation </a:t>
            </a:r>
            <a:endParaRPr lang="en-US" sz="2400" b="1" dirty="0"/>
          </a:p>
        </p:txBody>
      </p:sp>
      <p:grpSp>
        <p:nvGrpSpPr>
          <p:cNvPr id="54" name="Group 53"/>
          <p:cNvGrpSpPr/>
          <p:nvPr/>
        </p:nvGrpSpPr>
        <p:grpSpPr>
          <a:xfrm>
            <a:off x="287533" y="2192869"/>
            <a:ext cx="4885594" cy="4368800"/>
            <a:chOff x="2615391" y="1193916"/>
            <a:chExt cx="6136858" cy="5518119"/>
          </a:xfrm>
        </p:grpSpPr>
        <p:pic>
          <p:nvPicPr>
            <p:cNvPr id="35" name="Picture 34" descr="n0vn10_big_s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391" y="1215082"/>
              <a:ext cx="2677420" cy="5470016"/>
            </a:xfrm>
            <a:prstGeom prst="rect">
              <a:avLst/>
            </a:prstGeom>
          </p:spPr>
        </p:pic>
        <p:grpSp>
          <p:nvGrpSpPr>
            <p:cNvPr id="39" name="Group 38"/>
            <p:cNvGrpSpPr/>
            <p:nvPr/>
          </p:nvGrpSpPr>
          <p:grpSpPr>
            <a:xfrm>
              <a:off x="3963836" y="3267075"/>
              <a:ext cx="4255013" cy="3444960"/>
              <a:chOff x="3963836" y="3267075"/>
              <a:chExt cx="4255013" cy="3444960"/>
            </a:xfrm>
          </p:grpSpPr>
          <p:cxnSp>
            <p:nvCxnSpPr>
              <p:cNvPr id="40" name="Straight Connector 39"/>
              <p:cNvCxnSpPr/>
              <p:nvPr/>
            </p:nvCxnSpPr>
            <p:spPr>
              <a:xfrm flipV="1">
                <a:off x="3963836" y="3286125"/>
                <a:ext cx="1592414" cy="26828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470400" y="5235518"/>
                <a:ext cx="1085850" cy="73348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963836" y="5969000"/>
                <a:ext cx="506564" cy="698500"/>
              </a:xfrm>
              <a:prstGeom prst="rect">
                <a:avLst/>
              </a:prstGeom>
              <a:solidFill>
                <a:schemeClr val="tx1">
                  <a:alpha val="30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43" name="Straight Connector 42"/>
              <p:cNvCxnSpPr/>
              <p:nvPr/>
            </p:nvCxnSpPr>
            <p:spPr>
              <a:xfrm flipH="1">
                <a:off x="3963836" y="6667500"/>
                <a:ext cx="1547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4470400" y="6598735"/>
                <a:ext cx="1040866" cy="687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5" name="Picture 44" descr="n0_ortho_nosh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66" y="3267075"/>
                <a:ext cx="2707583" cy="3444960"/>
              </a:xfrm>
              <a:prstGeom prst="rect">
                <a:avLst/>
              </a:prstGeom>
            </p:spPr>
          </p:pic>
        </p:grpSp>
        <p:pic>
          <p:nvPicPr>
            <p:cNvPr id="46" name="Picture 45" descr="n0_ortho_sh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265" y="3267074"/>
              <a:ext cx="2707583" cy="3444961"/>
            </a:xfrm>
            <a:prstGeom prst="rect">
              <a:avLst/>
            </a:prstGeom>
          </p:spPr>
        </p:pic>
        <p:grpSp>
          <p:nvGrpSpPr>
            <p:cNvPr id="47" name="Group 46"/>
            <p:cNvGrpSpPr/>
            <p:nvPr/>
          </p:nvGrpSpPr>
          <p:grpSpPr>
            <a:xfrm>
              <a:off x="2818715" y="1193917"/>
              <a:ext cx="5933533" cy="3444961"/>
              <a:chOff x="2818715" y="1193917"/>
              <a:chExt cx="5933533" cy="3444961"/>
            </a:xfrm>
          </p:grpSpPr>
          <p:cxnSp>
            <p:nvCxnSpPr>
              <p:cNvPr id="48" name="Straight Connector 47"/>
              <p:cNvCxnSpPr/>
              <p:nvPr/>
            </p:nvCxnSpPr>
            <p:spPr>
              <a:xfrm flipV="1">
                <a:off x="2829300" y="1215083"/>
                <a:ext cx="3215365" cy="3058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818715" y="1248835"/>
                <a:ext cx="237749" cy="304799"/>
              </a:xfrm>
              <a:prstGeom prst="rect">
                <a:avLst/>
              </a:prstGeom>
              <a:solidFill>
                <a:schemeClr val="tx1">
                  <a:alpha val="30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50" name="Straight Connector 49"/>
              <p:cNvCxnSpPr/>
              <p:nvPr/>
            </p:nvCxnSpPr>
            <p:spPr>
              <a:xfrm flipH="1" flipV="1">
                <a:off x="3057369" y="1553634"/>
                <a:ext cx="3114831" cy="14266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2818717" y="1553634"/>
                <a:ext cx="3256116" cy="304376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2" name="Picture 51" descr="n10_ortho_nosh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665" y="1193917"/>
                <a:ext cx="2707583" cy="3444961"/>
              </a:xfrm>
              <a:prstGeom prst="rect">
                <a:avLst/>
              </a:prstGeom>
            </p:spPr>
          </p:pic>
        </p:grpSp>
        <p:pic>
          <p:nvPicPr>
            <p:cNvPr id="53" name="Picture 52" descr="n10_ortho_sh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4665" y="1193916"/>
              <a:ext cx="2707584" cy="3444961"/>
            </a:xfrm>
            <a:prstGeom prst="rect">
              <a:avLst/>
            </a:prstGeom>
          </p:spPr>
        </p:pic>
      </p:grpSp>
      <p:grpSp>
        <p:nvGrpSpPr>
          <p:cNvPr id="55" name="Group 54"/>
          <p:cNvGrpSpPr/>
          <p:nvPr/>
        </p:nvGrpSpPr>
        <p:grpSpPr>
          <a:xfrm>
            <a:off x="5198533" y="2425222"/>
            <a:ext cx="3834528" cy="3468457"/>
            <a:chOff x="2516974" y="2430701"/>
            <a:chExt cx="4000666" cy="3397247"/>
          </a:xfrm>
        </p:grpSpPr>
        <p:pic>
          <p:nvPicPr>
            <p:cNvPr id="56" name="Picture 55" descr="nop1_fishcolors_ligh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6974" y="2430701"/>
              <a:ext cx="1812064" cy="3397247"/>
            </a:xfrm>
            <a:prstGeom prst="rect">
              <a:avLst/>
            </a:prstGeom>
          </p:spPr>
        </p:pic>
        <p:pic>
          <p:nvPicPr>
            <p:cNvPr id="57" name="Picture 56" descr="N10_atN0scl_fishcolors_ligh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5576" y="2430701"/>
              <a:ext cx="1812064" cy="3397247"/>
            </a:xfrm>
            <a:prstGeom prst="rect">
              <a:avLst/>
            </a:prstGeom>
          </p:spPr>
        </p:pic>
        <p:cxnSp>
          <p:nvCxnSpPr>
            <p:cNvPr id="58" name="Straight Connector 57"/>
            <p:cNvCxnSpPr/>
            <p:nvPr/>
          </p:nvCxnSpPr>
          <p:spPr>
            <a:xfrm>
              <a:off x="4276807" y="3443724"/>
              <a:ext cx="539031" cy="193675"/>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283660" y="3707249"/>
              <a:ext cx="421916" cy="85725"/>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57" idx="1"/>
            </p:cNvCxnSpPr>
            <p:nvPr/>
          </p:nvCxnSpPr>
          <p:spPr>
            <a:xfrm>
              <a:off x="4276807" y="3975857"/>
              <a:ext cx="428769" cy="153468"/>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276807" y="3792974"/>
              <a:ext cx="428769" cy="85725"/>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276807" y="4078724"/>
              <a:ext cx="428769" cy="159385"/>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283660" y="4282570"/>
              <a:ext cx="836980" cy="358129"/>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276807" y="3592949"/>
              <a:ext cx="843833" cy="250825"/>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283660" y="4429891"/>
              <a:ext cx="836980" cy="382258"/>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836643" y="4282559"/>
              <a:ext cx="283997" cy="87004"/>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847590" y="3912356"/>
              <a:ext cx="273050" cy="6350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832108" y="3824724"/>
              <a:ext cx="288532" cy="53975"/>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832108" y="4164449"/>
              <a:ext cx="288532" cy="9398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968238" y="3692961"/>
              <a:ext cx="152402" cy="46038"/>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8515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77" y="762000"/>
            <a:ext cx="9215191" cy="1263971"/>
          </a:xfrm>
        </p:spPr>
        <p:txBody>
          <a:bodyPr>
            <a:noAutofit/>
          </a:bodyPr>
          <a:lstStyle/>
          <a:p>
            <a:pPr marL="228600" indent="-171450"/>
            <a:r>
              <a:rPr lang="en-US" sz="1800" dirty="0" smtClean="0"/>
              <a:t>The Dynamic Time-Warping algorithm tunes a depth-protrusion signal in order to find the optimal match with another signal from a different site. The best match is then evaluated for statistical significance with a Monte Carlo procedure </a:t>
            </a:r>
          </a:p>
        </p:txBody>
      </p:sp>
      <p:pic>
        <p:nvPicPr>
          <p:cNvPr id="31" name="Picture 30" descr="n0n10_b_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744" y="4852203"/>
            <a:ext cx="2171050" cy="1954999"/>
          </a:xfrm>
          <a:prstGeom prst="rect">
            <a:avLst/>
          </a:prstGeom>
        </p:spPr>
      </p:pic>
      <p:pic>
        <p:nvPicPr>
          <p:cNvPr id="32" name="Picture 31" descr="n0cut_n10_h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55" y="4852203"/>
            <a:ext cx="2156761" cy="1954999"/>
          </a:xfrm>
          <a:prstGeom prst="rect">
            <a:avLst/>
          </a:prstGeom>
        </p:spPr>
      </p:pic>
      <p:pic>
        <p:nvPicPr>
          <p:cNvPr id="33" name="Picture 32" descr="n0p1cut_v_n10p1_cm_300dp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92" y="2151594"/>
            <a:ext cx="2332520" cy="2626767"/>
          </a:xfrm>
          <a:prstGeom prst="rect">
            <a:avLst/>
          </a:prstGeom>
        </p:spPr>
      </p:pic>
      <p:pic>
        <p:nvPicPr>
          <p:cNvPr id="34" name="Picture 33" descr="n0b1cut_v_n10b1_cm_r7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866" y="2151594"/>
            <a:ext cx="2443928" cy="2449420"/>
          </a:xfrm>
          <a:prstGeom prst="rect">
            <a:avLst/>
          </a:prstGeom>
        </p:spPr>
      </p:pic>
      <p:sp>
        <p:nvSpPr>
          <p:cNvPr id="35" name="Left Brace 34"/>
          <p:cNvSpPr/>
          <p:nvPr/>
        </p:nvSpPr>
        <p:spPr>
          <a:xfrm>
            <a:off x="439530" y="2151593"/>
            <a:ext cx="413761" cy="4547659"/>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35"/>
          <p:cNvSpPr txBox="1"/>
          <p:nvPr/>
        </p:nvSpPr>
        <p:spPr>
          <a:xfrm rot="16200000">
            <a:off x="-380570" y="4247704"/>
            <a:ext cx="1174751" cy="307777"/>
          </a:xfrm>
          <a:prstGeom prst="rect">
            <a:avLst/>
          </a:prstGeom>
          <a:noFill/>
        </p:spPr>
        <p:txBody>
          <a:bodyPr wrap="square" rtlCol="0">
            <a:spAutoFit/>
          </a:bodyPr>
          <a:lstStyle/>
          <a:p>
            <a:r>
              <a:rPr lang="en-US" sz="1400" dirty="0" smtClean="0">
                <a:latin typeface="Helvetica Neue"/>
                <a:cs typeface="Helvetica Neue"/>
              </a:rPr>
              <a:t>Protrusion</a:t>
            </a:r>
            <a:endParaRPr lang="en-US" sz="1400" dirty="0">
              <a:latin typeface="Helvetica Neue"/>
              <a:cs typeface="Helvetica Neue"/>
            </a:endParaRPr>
          </a:p>
        </p:txBody>
      </p:sp>
      <p:sp>
        <p:nvSpPr>
          <p:cNvPr id="37" name="Left Brace 36"/>
          <p:cNvSpPr/>
          <p:nvPr/>
        </p:nvSpPr>
        <p:spPr>
          <a:xfrm flipH="1">
            <a:off x="6134100" y="2151594"/>
            <a:ext cx="384320" cy="4655607"/>
          </a:xfrm>
          <a:prstGeom prst="leftBrace">
            <a:avLst>
              <a:gd name="adj1" fmla="val 8333"/>
              <a:gd name="adj2" fmla="val 49684"/>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rot="5400000">
            <a:off x="6199562" y="4333431"/>
            <a:ext cx="1174751" cy="307777"/>
          </a:xfrm>
          <a:prstGeom prst="rect">
            <a:avLst/>
          </a:prstGeom>
          <a:noFill/>
        </p:spPr>
        <p:txBody>
          <a:bodyPr wrap="square" rtlCol="0">
            <a:spAutoFit/>
          </a:bodyPr>
          <a:lstStyle/>
          <a:p>
            <a:r>
              <a:rPr lang="en-US" sz="1400" dirty="0" smtClean="0">
                <a:latin typeface="Helvetica Neue"/>
                <a:cs typeface="Helvetica Neue"/>
              </a:rPr>
              <a:t>Brightness</a:t>
            </a:r>
            <a:endParaRPr lang="en-US" sz="1400" dirty="0">
              <a:latin typeface="Helvetica Neue"/>
              <a:cs typeface="Helvetica Neue"/>
            </a:endParaRPr>
          </a:p>
        </p:txBody>
      </p:sp>
      <p:sp>
        <p:nvSpPr>
          <p:cNvPr id="39" name="Rectangle 38"/>
          <p:cNvSpPr/>
          <p:nvPr/>
        </p:nvSpPr>
        <p:spPr>
          <a:xfrm>
            <a:off x="1799485" y="5478505"/>
            <a:ext cx="908050" cy="246221"/>
          </a:xfrm>
          <a:prstGeom prst="rect">
            <a:avLst/>
          </a:prstGeom>
        </p:spPr>
        <p:txBody>
          <a:bodyPr wrap="square">
            <a:spAutoFit/>
          </a:bodyPr>
          <a:lstStyle/>
          <a:p>
            <a:r>
              <a:rPr lang="en-US" sz="1000" dirty="0" smtClean="0">
                <a:latin typeface="Helvetica Neue"/>
                <a:cs typeface="Helvetica Neue"/>
              </a:rPr>
              <a:t>CL = 93.3% </a:t>
            </a:r>
            <a:endParaRPr lang="en-US" sz="1000" dirty="0">
              <a:latin typeface="Helvetica Neue"/>
              <a:cs typeface="Helvetica Neue"/>
            </a:endParaRPr>
          </a:p>
        </p:txBody>
      </p:sp>
      <p:sp>
        <p:nvSpPr>
          <p:cNvPr id="40" name="Rectangle 39"/>
          <p:cNvSpPr/>
          <p:nvPr/>
        </p:nvSpPr>
        <p:spPr>
          <a:xfrm>
            <a:off x="4440766" y="5367466"/>
            <a:ext cx="895350" cy="246221"/>
          </a:xfrm>
          <a:prstGeom prst="rect">
            <a:avLst/>
          </a:prstGeom>
        </p:spPr>
        <p:txBody>
          <a:bodyPr wrap="square">
            <a:spAutoFit/>
          </a:bodyPr>
          <a:lstStyle/>
          <a:p>
            <a:r>
              <a:rPr lang="en-US" sz="1000" dirty="0" smtClean="0">
                <a:latin typeface="Helvetica Neue"/>
                <a:cs typeface="Helvetica Neue"/>
              </a:rPr>
              <a:t>CL = 60.9% </a:t>
            </a:r>
            <a:endParaRPr lang="en-US" sz="1000" dirty="0">
              <a:latin typeface="Helvetica Neue"/>
              <a:cs typeface="Helvetica Neue"/>
            </a:endParaRPr>
          </a:p>
        </p:txBody>
      </p:sp>
      <p:sp>
        <p:nvSpPr>
          <p:cNvPr id="41" name="TextBox 40"/>
          <p:cNvSpPr txBox="1"/>
          <p:nvPr/>
        </p:nvSpPr>
        <p:spPr>
          <a:xfrm>
            <a:off x="7039303" y="1851497"/>
            <a:ext cx="2084644" cy="5047535"/>
          </a:xfrm>
          <a:prstGeom prst="rect">
            <a:avLst/>
          </a:prstGeom>
          <a:noFill/>
        </p:spPr>
        <p:txBody>
          <a:bodyPr wrap="square" rtlCol="0">
            <a:spAutoFit/>
          </a:bodyPr>
          <a:lstStyle/>
          <a:p>
            <a:pPr marL="171450" indent="-171450">
              <a:buFont typeface="Arial"/>
              <a:buChar char="•"/>
            </a:pPr>
            <a:r>
              <a:rPr lang="en-US" sz="1400" dirty="0" smtClean="0">
                <a:latin typeface="Helvetica Neue"/>
                <a:cs typeface="Helvetica Neue"/>
              </a:rPr>
              <a:t>Top panels show </a:t>
            </a:r>
            <a:r>
              <a:rPr lang="en-US" sz="1400" dirty="0" smtClean="0">
                <a:latin typeface="Helvetica Neue"/>
                <a:cs typeface="Helvetica Neue"/>
              </a:rPr>
              <a:t>tuning of two signals. Left=layer-protrusion and Right = layer-brightness</a:t>
            </a:r>
          </a:p>
          <a:p>
            <a:pPr marL="171450" indent="-171450">
              <a:buFont typeface="Arial"/>
              <a:buChar char="•"/>
            </a:pPr>
            <a:endParaRPr lang="en-US" sz="1400" dirty="0" smtClean="0">
              <a:latin typeface="Helvetica Neue"/>
              <a:cs typeface="Helvetica Neue"/>
            </a:endParaRPr>
          </a:p>
          <a:p>
            <a:pPr marL="171450" indent="-171450">
              <a:buFont typeface="Arial"/>
              <a:buChar char="•"/>
            </a:pPr>
            <a:r>
              <a:rPr lang="en-US" sz="1400" dirty="0" smtClean="0">
                <a:latin typeface="Helvetica Neue"/>
                <a:cs typeface="Helvetica Neue"/>
              </a:rPr>
              <a:t>Bottom panels show the percentage of random signal </a:t>
            </a:r>
            <a:r>
              <a:rPr lang="en-US" sz="1400" dirty="0" err="1" smtClean="0">
                <a:latin typeface="Helvetica Neue"/>
                <a:cs typeface="Helvetica Neue"/>
              </a:rPr>
              <a:t>covariances</a:t>
            </a:r>
            <a:r>
              <a:rPr lang="en-US" sz="1400" dirty="0">
                <a:latin typeface="Helvetica Neue"/>
                <a:cs typeface="Helvetica Neue"/>
              </a:rPr>
              <a:t> </a:t>
            </a:r>
            <a:r>
              <a:rPr lang="en-US" sz="1400" dirty="0" smtClean="0">
                <a:latin typeface="Helvetica Neue"/>
                <a:cs typeface="Helvetica Neue"/>
              </a:rPr>
              <a:t>that are smaller than the real covariance, i.e. the chances that the match is unique and cannot be obtained randomly. </a:t>
            </a:r>
            <a:endParaRPr lang="en-US" sz="1400" dirty="0" smtClean="0">
              <a:latin typeface="Helvetica Neue"/>
              <a:cs typeface="Helvetica Neue"/>
            </a:endParaRPr>
          </a:p>
          <a:p>
            <a:pPr marL="171450" indent="-171450">
              <a:buFont typeface="Arial"/>
              <a:buChar char="•"/>
            </a:pPr>
            <a:endParaRPr lang="en-US" sz="1400" dirty="0" smtClean="0">
              <a:latin typeface="Helvetica Neue"/>
              <a:cs typeface="Helvetica Neue"/>
            </a:endParaRPr>
          </a:p>
          <a:p>
            <a:pPr marL="171450" indent="-171450">
              <a:buFont typeface="Arial"/>
              <a:buChar char="•"/>
            </a:pPr>
            <a:r>
              <a:rPr lang="en-US" sz="1400" dirty="0" smtClean="0">
                <a:latin typeface="Helvetica Neue"/>
                <a:cs typeface="Helvetica Neue"/>
              </a:rPr>
              <a:t>Protrusion </a:t>
            </a:r>
            <a:r>
              <a:rPr lang="en-US" sz="1400" dirty="0" smtClean="0">
                <a:latin typeface="Helvetica Neue"/>
                <a:cs typeface="Helvetica Neue"/>
              </a:rPr>
              <a:t>provides more unique matches.</a:t>
            </a:r>
          </a:p>
          <a:p>
            <a:pPr marL="171450" indent="-171450">
              <a:buFont typeface="Arial"/>
              <a:buChar char="•"/>
            </a:pPr>
            <a:endParaRPr lang="en-US" sz="1400" dirty="0" smtClean="0">
              <a:latin typeface="Helvetica Neue"/>
              <a:cs typeface="Helvetica Neue"/>
            </a:endParaRPr>
          </a:p>
          <a:p>
            <a:pPr marL="169863"/>
            <a:r>
              <a:rPr lang="en-US" sz="1400" dirty="0" smtClean="0">
                <a:latin typeface="Helvetica Neue"/>
                <a:cs typeface="Helvetica Neue"/>
              </a:rPr>
              <a:t>In 8 out of 9 cases protrusion is </a:t>
            </a:r>
            <a:r>
              <a:rPr lang="en-US" sz="1400" dirty="0" smtClean="0">
                <a:latin typeface="Helvetica Neue"/>
                <a:cs typeface="Helvetica Neue"/>
              </a:rPr>
              <a:t>better</a:t>
            </a:r>
            <a:endParaRPr lang="en-US" sz="1400" dirty="0">
              <a:latin typeface="Helvetica Neue"/>
              <a:cs typeface="Helvetica Neue"/>
            </a:endParaRPr>
          </a:p>
        </p:txBody>
      </p:sp>
      <p:sp>
        <p:nvSpPr>
          <p:cNvPr id="42" name="Title 2"/>
          <p:cNvSpPr>
            <a:spLocks noGrp="1"/>
          </p:cNvSpPr>
          <p:nvPr>
            <p:ph type="title"/>
          </p:nvPr>
        </p:nvSpPr>
        <p:spPr>
          <a:xfrm>
            <a:off x="1490524" y="13297"/>
            <a:ext cx="7691191" cy="584219"/>
          </a:xfrm>
        </p:spPr>
        <p:txBody>
          <a:bodyPr>
            <a:noAutofit/>
          </a:bodyPr>
          <a:lstStyle/>
          <a:p>
            <a:r>
              <a:rPr lang="en-US" sz="2400" b="1" dirty="0" smtClean="0"/>
              <a:t>NPLD Stratigraphy with HiRISE Topography: </a:t>
            </a:r>
            <a:br>
              <a:rPr lang="en-US" sz="2400" b="1" dirty="0" smtClean="0"/>
            </a:br>
            <a:r>
              <a:rPr lang="en-US" sz="2400" b="1" dirty="0" smtClean="0"/>
              <a:t>DTW Correlation </a:t>
            </a:r>
            <a:endParaRPr lang="en-US" sz="2400" b="1" dirty="0"/>
          </a:p>
        </p:txBody>
      </p:sp>
    </p:spTree>
    <p:extLst>
      <p:ext uri="{BB962C8B-B14F-4D97-AF65-F5344CB8AC3E}">
        <p14:creationId xmlns:p14="http://schemas.microsoft.com/office/powerpoint/2010/main" val="3521551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32" y="721302"/>
            <a:ext cx="9131968" cy="690996"/>
          </a:xfrm>
        </p:spPr>
        <p:txBody>
          <a:bodyPr>
            <a:noAutofit/>
          </a:bodyPr>
          <a:lstStyle/>
          <a:p>
            <a:r>
              <a:rPr lang="es-ES_tradnl" sz="1600" dirty="0" err="1" smtClean="0"/>
              <a:t>Through</a:t>
            </a:r>
            <a:r>
              <a:rPr lang="es-ES_tradnl" sz="1600" dirty="0" smtClean="0"/>
              <a:t> </a:t>
            </a:r>
            <a:r>
              <a:rPr lang="es-ES_tradnl" sz="1600" dirty="0" err="1" smtClean="0"/>
              <a:t>our</a:t>
            </a:r>
            <a:r>
              <a:rPr lang="es-ES_tradnl" sz="1600" dirty="0" smtClean="0"/>
              <a:t> </a:t>
            </a:r>
            <a:r>
              <a:rPr lang="es-ES_tradnl" sz="1600" dirty="0" err="1" smtClean="0"/>
              <a:t>correlation</a:t>
            </a:r>
            <a:r>
              <a:rPr lang="es-ES_tradnl" sz="1600" dirty="0" smtClean="0"/>
              <a:t> of </a:t>
            </a:r>
            <a:r>
              <a:rPr lang="es-ES_tradnl" sz="1600" dirty="0" err="1" smtClean="0"/>
              <a:t>signals</a:t>
            </a:r>
            <a:r>
              <a:rPr lang="es-ES_tradnl" sz="1600" dirty="0" smtClean="0"/>
              <a:t> </a:t>
            </a:r>
            <a:r>
              <a:rPr lang="es-ES_tradnl" sz="1600" dirty="0" err="1" smtClean="0"/>
              <a:t>between</a:t>
            </a:r>
            <a:r>
              <a:rPr lang="es-ES_tradnl" sz="1600" dirty="0" smtClean="0"/>
              <a:t> </a:t>
            </a:r>
            <a:r>
              <a:rPr lang="es-ES_tradnl" sz="1600" dirty="0" err="1" smtClean="0"/>
              <a:t>sites</a:t>
            </a:r>
            <a:r>
              <a:rPr lang="es-ES_tradnl" sz="1600" dirty="0" smtClean="0"/>
              <a:t>, </a:t>
            </a:r>
            <a:r>
              <a:rPr lang="es-ES_tradnl" sz="1600" dirty="0" err="1" smtClean="0"/>
              <a:t>we</a:t>
            </a:r>
            <a:r>
              <a:rPr lang="es-ES_tradnl" sz="1600" dirty="0" smtClean="0"/>
              <a:t> </a:t>
            </a:r>
            <a:r>
              <a:rPr lang="es-ES_tradnl" sz="1600" dirty="0" err="1" smtClean="0"/>
              <a:t>produced</a:t>
            </a:r>
            <a:r>
              <a:rPr lang="es-ES_tradnl" sz="1600" dirty="0" smtClean="0"/>
              <a:t> a </a:t>
            </a:r>
            <a:r>
              <a:rPr lang="es-ES_tradnl" sz="1600" dirty="0" err="1" smtClean="0"/>
              <a:t>stratigraphic</a:t>
            </a:r>
            <a:r>
              <a:rPr lang="es-ES_tradnl" sz="1600" dirty="0" smtClean="0"/>
              <a:t> </a:t>
            </a:r>
            <a:r>
              <a:rPr lang="es-ES_tradnl" sz="1600" dirty="0" err="1" smtClean="0"/>
              <a:t>column</a:t>
            </a:r>
            <a:r>
              <a:rPr lang="es-ES_tradnl" sz="1600" dirty="0" smtClean="0"/>
              <a:t> </a:t>
            </a:r>
            <a:r>
              <a:rPr lang="es-ES_tradnl" sz="1600" dirty="0" err="1" smtClean="0"/>
              <a:t>valid</a:t>
            </a:r>
            <a:r>
              <a:rPr lang="es-ES_tradnl" sz="1600" dirty="0" smtClean="0"/>
              <a:t> </a:t>
            </a:r>
            <a:r>
              <a:rPr lang="es-ES_tradnl" sz="1600" dirty="0" err="1" smtClean="0"/>
              <a:t>for</a:t>
            </a:r>
            <a:r>
              <a:rPr lang="es-ES_tradnl" sz="1600" dirty="0" smtClean="0"/>
              <a:t> at </a:t>
            </a:r>
            <a:r>
              <a:rPr lang="es-ES_tradnl" sz="1600" dirty="0" err="1" smtClean="0"/>
              <a:t>least</a:t>
            </a:r>
            <a:r>
              <a:rPr lang="es-ES_tradnl" sz="1600" dirty="0" smtClean="0"/>
              <a:t> 9% of </a:t>
            </a:r>
            <a:r>
              <a:rPr lang="es-ES_tradnl" sz="1600" dirty="0" err="1" smtClean="0"/>
              <a:t>the</a:t>
            </a:r>
            <a:r>
              <a:rPr lang="es-ES_tradnl" sz="1600" dirty="0" smtClean="0"/>
              <a:t> </a:t>
            </a:r>
            <a:r>
              <a:rPr lang="es-ES_tradnl" sz="1600" dirty="0" err="1" smtClean="0"/>
              <a:t>surface</a:t>
            </a:r>
            <a:r>
              <a:rPr lang="es-ES_tradnl" sz="1600" dirty="0" smtClean="0"/>
              <a:t> </a:t>
            </a:r>
            <a:r>
              <a:rPr lang="es-ES_tradnl" sz="1600" dirty="0" err="1" smtClean="0"/>
              <a:t>area</a:t>
            </a:r>
            <a:r>
              <a:rPr lang="es-ES_tradnl" sz="1600" dirty="0" smtClean="0"/>
              <a:t> of </a:t>
            </a:r>
            <a:r>
              <a:rPr lang="es-ES_tradnl" sz="1600" dirty="0" err="1" smtClean="0"/>
              <a:t>the</a:t>
            </a:r>
            <a:r>
              <a:rPr lang="es-ES_tradnl" sz="1600" dirty="0" smtClean="0"/>
              <a:t> NPLD</a:t>
            </a:r>
            <a:r>
              <a:rPr lang="es-ES_tradnl" sz="1600" dirty="0" smtClean="0"/>
              <a:t>.</a:t>
            </a:r>
          </a:p>
          <a:p>
            <a:r>
              <a:rPr lang="es-ES_tradnl" sz="1600" dirty="0" err="1"/>
              <a:t>We</a:t>
            </a:r>
            <a:r>
              <a:rPr lang="es-ES_tradnl" sz="1600" dirty="0"/>
              <a:t> </a:t>
            </a:r>
            <a:r>
              <a:rPr lang="es-ES_tradnl" sz="1600" dirty="0" err="1"/>
              <a:t>derived</a:t>
            </a:r>
            <a:r>
              <a:rPr lang="es-ES_tradnl" sz="1600" dirty="0"/>
              <a:t> </a:t>
            </a:r>
            <a:r>
              <a:rPr lang="es-ES_tradnl" sz="1600" dirty="0" err="1"/>
              <a:t>relative</a:t>
            </a:r>
            <a:r>
              <a:rPr lang="es-ES_tradnl" sz="1600" dirty="0"/>
              <a:t> </a:t>
            </a:r>
            <a:r>
              <a:rPr lang="es-ES_tradnl" sz="1600" dirty="0" err="1"/>
              <a:t>accumulation</a:t>
            </a:r>
            <a:r>
              <a:rPr lang="es-ES_tradnl" sz="1600" dirty="0"/>
              <a:t> </a:t>
            </a:r>
            <a:r>
              <a:rPr lang="es-ES_tradnl" sz="1600" dirty="0" err="1"/>
              <a:t>rates</a:t>
            </a:r>
            <a:r>
              <a:rPr lang="es-ES_tradnl" sz="1600" dirty="0"/>
              <a:t> </a:t>
            </a:r>
            <a:r>
              <a:rPr lang="es-ES_tradnl" sz="1600" dirty="0" err="1"/>
              <a:t>between</a:t>
            </a:r>
            <a:r>
              <a:rPr lang="es-ES_tradnl" sz="1600" dirty="0"/>
              <a:t> </a:t>
            </a:r>
            <a:r>
              <a:rPr lang="es-ES_tradnl" sz="1600" dirty="0" err="1"/>
              <a:t>correlated</a:t>
            </a:r>
            <a:r>
              <a:rPr lang="es-ES_tradnl" sz="1600" dirty="0"/>
              <a:t> </a:t>
            </a:r>
            <a:r>
              <a:rPr lang="es-ES_tradnl" sz="1600" dirty="0" err="1"/>
              <a:t>sites</a:t>
            </a:r>
            <a:r>
              <a:rPr lang="es-ES_tradnl" sz="1600" dirty="0"/>
              <a:t>, and </a:t>
            </a:r>
            <a:r>
              <a:rPr lang="es-ES_tradnl" sz="1600" dirty="0" err="1"/>
              <a:t>found</a:t>
            </a:r>
            <a:r>
              <a:rPr lang="es-ES_tradnl" sz="1600" dirty="0"/>
              <a:t> </a:t>
            </a:r>
            <a:r>
              <a:rPr lang="es-ES_tradnl" sz="1600" dirty="0" err="1"/>
              <a:t>variations</a:t>
            </a:r>
            <a:r>
              <a:rPr lang="es-ES_tradnl" sz="1600" dirty="0"/>
              <a:t> of up </a:t>
            </a:r>
            <a:r>
              <a:rPr lang="es-ES_tradnl" sz="1600" dirty="0" err="1"/>
              <a:t>to</a:t>
            </a:r>
            <a:r>
              <a:rPr lang="es-ES_tradnl" sz="1600" dirty="0"/>
              <a:t> a factor of </a:t>
            </a:r>
            <a:r>
              <a:rPr lang="es-ES_tradnl" sz="1600" dirty="0" err="1"/>
              <a:t>four</a:t>
            </a:r>
            <a:r>
              <a:rPr lang="es-ES_tradnl" sz="1600" dirty="0"/>
              <a:t>.</a:t>
            </a:r>
          </a:p>
          <a:p>
            <a:endParaRPr lang="es-ES_tradnl" sz="1600" dirty="0"/>
          </a:p>
        </p:txBody>
      </p:sp>
      <p:sp>
        <p:nvSpPr>
          <p:cNvPr id="4" name="Title 2"/>
          <p:cNvSpPr>
            <a:spLocks noGrp="1"/>
          </p:cNvSpPr>
          <p:nvPr>
            <p:ph type="title"/>
          </p:nvPr>
        </p:nvSpPr>
        <p:spPr>
          <a:xfrm>
            <a:off x="1600200" y="-76200"/>
            <a:ext cx="7543800" cy="1143000"/>
          </a:xfrm>
        </p:spPr>
        <p:txBody>
          <a:bodyPr>
            <a:noAutofit/>
          </a:bodyPr>
          <a:lstStyle/>
          <a:p>
            <a:r>
              <a:rPr lang="en-US" sz="2400" b="1" dirty="0" smtClean="0"/>
              <a:t>NPLD Stratigraphy with HiRISE Topography: Final results</a:t>
            </a:r>
            <a:endParaRPr lang="en-US" sz="2400" b="1" dirty="0"/>
          </a:p>
        </p:txBody>
      </p:sp>
      <p:pic>
        <p:nvPicPr>
          <p:cNvPr id="5" name="Picture 4" descr="fig1a_shad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 y="2057400"/>
            <a:ext cx="2751300" cy="3174343"/>
          </a:xfrm>
          <a:prstGeom prst="rect">
            <a:avLst/>
          </a:prstGeom>
        </p:spPr>
      </p:pic>
      <p:pic>
        <p:nvPicPr>
          <p:cNvPr id="6" name="Picture 5" descr="n1+n6_tun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703794"/>
            <a:ext cx="1968073" cy="4429051"/>
          </a:xfrm>
          <a:prstGeom prst="rect">
            <a:avLst/>
          </a:prstGeom>
        </p:spPr>
      </p:pic>
      <p:pic>
        <p:nvPicPr>
          <p:cNvPr id="3" name="Picture 2"/>
          <p:cNvPicPr>
            <a:picLocks noChangeAspect="1"/>
          </p:cNvPicPr>
          <p:nvPr/>
        </p:nvPicPr>
        <p:blipFill>
          <a:blip r:embed="rId4"/>
          <a:stretch>
            <a:fillRect/>
          </a:stretch>
        </p:blipFill>
        <p:spPr>
          <a:xfrm>
            <a:off x="4900389" y="2379534"/>
            <a:ext cx="4246285" cy="2488543"/>
          </a:xfrm>
          <a:prstGeom prst="rect">
            <a:avLst/>
          </a:prstGeom>
        </p:spPr>
      </p:pic>
      <p:sp>
        <p:nvSpPr>
          <p:cNvPr id="11" name="TextBox 10"/>
          <p:cNvSpPr txBox="1"/>
          <p:nvPr/>
        </p:nvSpPr>
        <p:spPr>
          <a:xfrm>
            <a:off x="6096000" y="4898823"/>
            <a:ext cx="3050674" cy="646331"/>
          </a:xfrm>
          <a:prstGeom prst="rect">
            <a:avLst/>
          </a:prstGeom>
          <a:noFill/>
        </p:spPr>
        <p:txBody>
          <a:bodyPr wrap="square" rtlCol="0">
            <a:spAutoFit/>
          </a:bodyPr>
          <a:lstStyle/>
          <a:p>
            <a:pPr algn="r"/>
            <a:r>
              <a:rPr lang="en-US" dirty="0" smtClean="0"/>
              <a:t>e.g. relative accumulation of N10 compared to N0</a:t>
            </a:r>
            <a:endParaRPr lang="en-US" dirty="0"/>
          </a:p>
        </p:txBody>
      </p:sp>
      <p:sp>
        <p:nvSpPr>
          <p:cNvPr id="12" name="TextBox 11"/>
          <p:cNvSpPr txBox="1"/>
          <p:nvPr/>
        </p:nvSpPr>
        <p:spPr>
          <a:xfrm>
            <a:off x="2438400" y="6156322"/>
            <a:ext cx="3352800" cy="646331"/>
          </a:xfrm>
          <a:prstGeom prst="rect">
            <a:avLst/>
          </a:prstGeom>
          <a:noFill/>
        </p:spPr>
        <p:txBody>
          <a:bodyPr wrap="square" rtlCol="0">
            <a:spAutoFit/>
          </a:bodyPr>
          <a:lstStyle/>
          <a:p>
            <a:r>
              <a:rPr lang="en-US" dirty="0" smtClean="0"/>
              <a:t>The “Main Sequence”, portions of which can be seen at many sites</a:t>
            </a:r>
            <a:endParaRPr lang="en-US" dirty="0"/>
          </a:p>
        </p:txBody>
      </p:sp>
    </p:spTree>
    <p:extLst>
      <p:ext uri="{BB962C8B-B14F-4D97-AF65-F5344CB8AC3E}">
        <p14:creationId xmlns:p14="http://schemas.microsoft.com/office/powerpoint/2010/main" val="669585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749975"/>
            <a:ext cx="9129299" cy="1029663"/>
          </a:xfrm>
        </p:spPr>
        <p:txBody>
          <a:bodyPr>
            <a:noAutofit/>
          </a:bodyPr>
          <a:lstStyle/>
          <a:p>
            <a:r>
              <a:rPr lang="es-ES_tradnl" sz="1600" dirty="0" err="1" smtClean="0"/>
              <a:t>We</a:t>
            </a:r>
            <a:r>
              <a:rPr lang="es-ES_tradnl" sz="1600" dirty="0" smtClean="0"/>
              <a:t> use Wavelet </a:t>
            </a:r>
            <a:r>
              <a:rPr lang="es-ES_tradnl" sz="1600" dirty="0" err="1"/>
              <a:t>A</a:t>
            </a:r>
            <a:r>
              <a:rPr lang="es-ES_tradnl" sz="1600" dirty="0" err="1" smtClean="0"/>
              <a:t>nalysis</a:t>
            </a:r>
            <a:r>
              <a:rPr lang="es-ES_tradnl" sz="1600" dirty="0" smtClean="0"/>
              <a:t> </a:t>
            </a:r>
            <a:r>
              <a:rPr lang="es-ES_tradnl" sz="1600" dirty="0" err="1" smtClean="0"/>
              <a:t>to</a:t>
            </a:r>
            <a:r>
              <a:rPr lang="es-ES_tradnl" sz="1600" dirty="0" smtClean="0"/>
              <a:t> explore </a:t>
            </a:r>
            <a:r>
              <a:rPr lang="es-ES_tradnl" sz="1600" dirty="0" err="1" smtClean="0"/>
              <a:t>the</a:t>
            </a:r>
            <a:r>
              <a:rPr lang="es-ES_tradnl" sz="1600" dirty="0" smtClean="0"/>
              <a:t> </a:t>
            </a:r>
            <a:r>
              <a:rPr lang="es-ES_tradnl" sz="1600" dirty="0" err="1" smtClean="0"/>
              <a:t>periodicities</a:t>
            </a:r>
            <a:r>
              <a:rPr lang="es-ES_tradnl" sz="1600" dirty="0" smtClean="0"/>
              <a:t> of </a:t>
            </a:r>
            <a:r>
              <a:rPr lang="es-ES_tradnl" sz="1600" dirty="0" err="1" smtClean="0"/>
              <a:t>the</a:t>
            </a:r>
            <a:r>
              <a:rPr lang="es-ES_tradnl" sz="1600" dirty="0" smtClean="0"/>
              <a:t> </a:t>
            </a:r>
            <a:r>
              <a:rPr lang="es-ES_tradnl" sz="1600" dirty="0" err="1" smtClean="0"/>
              <a:t>protrusion-based</a:t>
            </a:r>
            <a:r>
              <a:rPr lang="es-ES_tradnl" sz="1600" dirty="0" smtClean="0"/>
              <a:t> </a:t>
            </a:r>
            <a:r>
              <a:rPr lang="es-ES_tradnl" sz="1600" dirty="0" err="1" smtClean="0"/>
              <a:t>stratigraphic</a:t>
            </a:r>
            <a:r>
              <a:rPr lang="es-ES_tradnl" sz="1600" dirty="0" smtClean="0"/>
              <a:t> </a:t>
            </a:r>
            <a:r>
              <a:rPr lang="es-ES_tradnl" sz="1600" dirty="0" err="1" smtClean="0"/>
              <a:t>signals</a:t>
            </a:r>
            <a:endParaRPr lang="es-ES_tradnl" sz="1600" dirty="0" smtClean="0"/>
          </a:p>
          <a:p>
            <a:r>
              <a:rPr lang="es-ES_tradnl" sz="1600" dirty="0" smtClean="0"/>
              <a:t>Wavelet </a:t>
            </a:r>
            <a:r>
              <a:rPr lang="es-ES_tradnl" sz="1600" dirty="0" err="1"/>
              <a:t>p</a:t>
            </a:r>
            <a:r>
              <a:rPr lang="es-ES_tradnl" sz="1600" dirty="0" err="1" smtClean="0"/>
              <a:t>ower</a:t>
            </a:r>
            <a:r>
              <a:rPr lang="es-ES_tradnl" sz="1600" dirty="0" smtClean="0"/>
              <a:t> </a:t>
            </a:r>
            <a:r>
              <a:rPr lang="es-ES_tradnl" sz="1600" dirty="0" err="1" smtClean="0"/>
              <a:t>spectra</a:t>
            </a:r>
            <a:r>
              <a:rPr lang="es-ES_tradnl" sz="1600" dirty="0" smtClean="0"/>
              <a:t> (WPS) </a:t>
            </a:r>
            <a:r>
              <a:rPr lang="es-ES_tradnl" sz="1600" dirty="0" err="1" smtClean="0"/>
              <a:t>expose</a:t>
            </a:r>
            <a:r>
              <a:rPr lang="es-ES_tradnl" sz="1600" dirty="0" smtClean="0"/>
              <a:t> </a:t>
            </a:r>
            <a:r>
              <a:rPr lang="es-ES_tradnl" sz="1600" dirty="0" err="1" smtClean="0"/>
              <a:t>the</a:t>
            </a:r>
            <a:r>
              <a:rPr lang="es-ES_tradnl" sz="1600" dirty="0" smtClean="0"/>
              <a:t> </a:t>
            </a:r>
            <a:r>
              <a:rPr lang="es-ES_tradnl" sz="1600" dirty="0" err="1" smtClean="0"/>
              <a:t>dominant</a:t>
            </a:r>
            <a:r>
              <a:rPr lang="es-ES_tradnl" sz="1600" dirty="0" smtClean="0"/>
              <a:t> </a:t>
            </a:r>
            <a:r>
              <a:rPr lang="es-ES_tradnl" sz="1600" dirty="0" err="1" smtClean="0"/>
              <a:t>periodicities</a:t>
            </a:r>
            <a:r>
              <a:rPr lang="es-ES_tradnl" sz="1600" dirty="0" smtClean="0"/>
              <a:t>, and show </a:t>
            </a:r>
            <a:r>
              <a:rPr lang="es-ES_tradnl" sz="1600" dirty="0" err="1" smtClean="0"/>
              <a:t>how</a:t>
            </a:r>
            <a:r>
              <a:rPr lang="es-ES_tradnl" sz="1600" dirty="0" smtClean="0"/>
              <a:t> </a:t>
            </a:r>
            <a:r>
              <a:rPr lang="es-ES_tradnl" sz="1600" dirty="0" err="1" smtClean="0"/>
              <a:t>they</a:t>
            </a:r>
            <a:r>
              <a:rPr lang="es-ES_tradnl" sz="1600" dirty="0" smtClean="0"/>
              <a:t> </a:t>
            </a:r>
            <a:r>
              <a:rPr lang="es-ES_tradnl" sz="1600" dirty="0" err="1" smtClean="0"/>
              <a:t>vary</a:t>
            </a:r>
            <a:r>
              <a:rPr lang="es-ES_tradnl" sz="1600" dirty="0" smtClean="0"/>
              <a:t> </a:t>
            </a:r>
            <a:r>
              <a:rPr lang="es-ES_tradnl" sz="1600" dirty="0" err="1" smtClean="0"/>
              <a:t>with</a:t>
            </a:r>
            <a:r>
              <a:rPr lang="es-ES_tradnl" sz="1600" dirty="0" smtClean="0"/>
              <a:t> </a:t>
            </a:r>
            <a:r>
              <a:rPr lang="es-ES_tradnl" sz="1600" dirty="0" err="1" smtClean="0"/>
              <a:t>depth</a:t>
            </a:r>
            <a:endParaRPr lang="es-ES_tradnl" sz="1600" dirty="0" smtClean="0"/>
          </a:p>
          <a:p>
            <a:r>
              <a:rPr lang="es-ES_tradnl" sz="1600" dirty="0" smtClean="0"/>
              <a:t>Monte Carlo </a:t>
            </a:r>
            <a:r>
              <a:rPr lang="es-ES_tradnl" sz="1600" dirty="0" err="1" smtClean="0"/>
              <a:t>procedures</a:t>
            </a:r>
            <a:r>
              <a:rPr lang="es-ES_tradnl" sz="1600" dirty="0" smtClean="0"/>
              <a:t> </a:t>
            </a:r>
            <a:r>
              <a:rPr lang="es-ES_tradnl" sz="1600" dirty="0" err="1" smtClean="0"/>
              <a:t>assess</a:t>
            </a:r>
            <a:r>
              <a:rPr lang="es-ES_tradnl" sz="1600" dirty="0" smtClean="0"/>
              <a:t> </a:t>
            </a:r>
            <a:r>
              <a:rPr lang="es-ES_tradnl" sz="1600" dirty="0" err="1" smtClean="0"/>
              <a:t>the</a:t>
            </a:r>
            <a:r>
              <a:rPr lang="es-ES_tradnl" sz="1600" dirty="0" smtClean="0"/>
              <a:t> </a:t>
            </a:r>
            <a:r>
              <a:rPr lang="es-ES_tradnl" sz="1600" dirty="0" err="1" smtClean="0"/>
              <a:t>statistical</a:t>
            </a:r>
            <a:r>
              <a:rPr lang="es-ES_tradnl" sz="1600" dirty="0" smtClean="0"/>
              <a:t> </a:t>
            </a:r>
            <a:r>
              <a:rPr lang="es-ES_tradnl" sz="1600" dirty="0" err="1" smtClean="0"/>
              <a:t>significance</a:t>
            </a:r>
            <a:r>
              <a:rPr lang="es-ES_tradnl" sz="1600" dirty="0" smtClean="0"/>
              <a:t> of </a:t>
            </a:r>
            <a:r>
              <a:rPr lang="es-ES_tradnl" sz="1600" dirty="0" err="1" smtClean="0"/>
              <a:t>the</a:t>
            </a:r>
            <a:r>
              <a:rPr lang="es-ES_tradnl" sz="1600" dirty="0" smtClean="0"/>
              <a:t> </a:t>
            </a:r>
            <a:r>
              <a:rPr lang="es-ES_tradnl" sz="1600" dirty="0" err="1" smtClean="0"/>
              <a:t>result</a:t>
            </a:r>
            <a:endParaRPr lang="es-ES_tradnl" sz="1600" dirty="0" smtClean="0"/>
          </a:p>
          <a:p>
            <a:pPr marL="0" indent="0">
              <a:buNone/>
            </a:pPr>
            <a:endParaRPr lang="es-ES_tradnl" sz="1600" dirty="0" smtClean="0"/>
          </a:p>
          <a:p>
            <a:pPr marL="0" indent="0">
              <a:buNone/>
            </a:pPr>
            <a:endParaRPr lang="es-ES_tradnl" sz="1600" dirty="0"/>
          </a:p>
        </p:txBody>
      </p:sp>
      <p:sp>
        <p:nvSpPr>
          <p:cNvPr id="4" name="Title 2"/>
          <p:cNvSpPr>
            <a:spLocks noGrp="1"/>
          </p:cNvSpPr>
          <p:nvPr>
            <p:ph type="title"/>
          </p:nvPr>
        </p:nvSpPr>
        <p:spPr>
          <a:xfrm>
            <a:off x="1438108" y="-24812"/>
            <a:ext cx="7691191" cy="584219"/>
          </a:xfrm>
        </p:spPr>
        <p:txBody>
          <a:bodyPr>
            <a:noAutofit/>
          </a:bodyPr>
          <a:lstStyle/>
          <a:p>
            <a:r>
              <a:rPr lang="en-US" sz="2400" b="1" dirty="0" smtClean="0"/>
              <a:t>Searching for a Climate Signal in the NPLD</a:t>
            </a:r>
            <a:endParaRPr lang="en-US" sz="2400" b="1" dirty="0"/>
          </a:p>
        </p:txBody>
      </p:sp>
      <p:pic>
        <p:nvPicPr>
          <p:cNvPr id="3" name="Picture 2" descr="prot_w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105" y="1600200"/>
            <a:ext cx="6671089" cy="4648200"/>
          </a:xfrm>
          <a:prstGeom prst="rect">
            <a:avLst/>
          </a:prstGeom>
        </p:spPr>
      </p:pic>
      <p:sp>
        <p:nvSpPr>
          <p:cNvPr id="5" name="TextBox 4"/>
          <p:cNvSpPr txBox="1"/>
          <p:nvPr/>
        </p:nvSpPr>
        <p:spPr>
          <a:xfrm>
            <a:off x="1153694" y="6248400"/>
            <a:ext cx="2322007" cy="369332"/>
          </a:xfrm>
          <a:prstGeom prst="rect">
            <a:avLst/>
          </a:prstGeom>
          <a:noFill/>
          <a:ln>
            <a:solidFill>
              <a:schemeClr val="tx1"/>
            </a:solidFill>
          </a:ln>
        </p:spPr>
        <p:txBody>
          <a:bodyPr wrap="none" rtlCol="0">
            <a:spAutoFit/>
          </a:bodyPr>
          <a:lstStyle/>
          <a:p>
            <a:r>
              <a:rPr lang="en-US" dirty="0" smtClean="0"/>
              <a:t>Layer protrusion signal</a:t>
            </a:r>
            <a:endParaRPr lang="en-US" dirty="0"/>
          </a:p>
        </p:txBody>
      </p:sp>
      <p:sp>
        <p:nvSpPr>
          <p:cNvPr id="7" name="TextBox 6"/>
          <p:cNvSpPr txBox="1"/>
          <p:nvPr/>
        </p:nvSpPr>
        <p:spPr>
          <a:xfrm>
            <a:off x="3657600" y="6248400"/>
            <a:ext cx="1981200" cy="646331"/>
          </a:xfrm>
          <a:prstGeom prst="rect">
            <a:avLst/>
          </a:prstGeom>
          <a:noFill/>
          <a:ln>
            <a:solidFill>
              <a:schemeClr val="tx1"/>
            </a:solidFill>
          </a:ln>
        </p:spPr>
        <p:txBody>
          <a:bodyPr wrap="square" rtlCol="0">
            <a:spAutoFit/>
          </a:bodyPr>
          <a:lstStyle/>
          <a:p>
            <a:r>
              <a:rPr lang="en-US" dirty="0" smtClean="0"/>
              <a:t>Wavelet Power Spectrum</a:t>
            </a:r>
            <a:endParaRPr lang="en-US" dirty="0"/>
          </a:p>
        </p:txBody>
      </p:sp>
      <p:sp>
        <p:nvSpPr>
          <p:cNvPr id="8" name="TextBox 7"/>
          <p:cNvSpPr txBox="1"/>
          <p:nvPr/>
        </p:nvSpPr>
        <p:spPr>
          <a:xfrm>
            <a:off x="5867400" y="6212642"/>
            <a:ext cx="3105189" cy="646331"/>
          </a:xfrm>
          <a:prstGeom prst="rect">
            <a:avLst/>
          </a:prstGeom>
          <a:noFill/>
          <a:ln>
            <a:solidFill>
              <a:schemeClr val="tx1"/>
            </a:solidFill>
          </a:ln>
        </p:spPr>
        <p:txBody>
          <a:bodyPr wrap="square" rtlCol="0">
            <a:spAutoFit/>
          </a:bodyPr>
          <a:lstStyle/>
          <a:p>
            <a:r>
              <a:rPr lang="en-US" dirty="0" smtClean="0"/>
              <a:t>Factor by which power exceeds the 99% significance level</a:t>
            </a:r>
            <a:endParaRPr lang="en-US" dirty="0"/>
          </a:p>
        </p:txBody>
      </p:sp>
    </p:spTree>
    <p:extLst>
      <p:ext uri="{BB962C8B-B14F-4D97-AF65-F5344CB8AC3E}">
        <p14:creationId xmlns:p14="http://schemas.microsoft.com/office/powerpoint/2010/main" val="3463232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81800" y="914400"/>
            <a:ext cx="2362200" cy="3352799"/>
          </a:xfrm>
        </p:spPr>
        <p:txBody>
          <a:bodyPr>
            <a:normAutofit/>
          </a:bodyPr>
          <a:lstStyle/>
          <a:p>
            <a:r>
              <a:rPr lang="es-ES_tradnl" sz="1800" dirty="0" err="1" smtClean="0"/>
              <a:t>We</a:t>
            </a:r>
            <a:r>
              <a:rPr lang="es-ES_tradnl" sz="1800" dirty="0" smtClean="0"/>
              <a:t> compare </a:t>
            </a:r>
            <a:r>
              <a:rPr lang="es-ES_tradnl" sz="1800" dirty="0" err="1" smtClean="0"/>
              <a:t>the</a:t>
            </a:r>
            <a:r>
              <a:rPr lang="es-ES_tradnl" sz="1800" dirty="0" smtClean="0"/>
              <a:t> wavelet </a:t>
            </a:r>
            <a:r>
              <a:rPr lang="es-ES_tradnl" sz="1800" dirty="0" err="1" smtClean="0"/>
              <a:t>power</a:t>
            </a:r>
            <a:r>
              <a:rPr lang="es-ES_tradnl" sz="1800" dirty="0" smtClean="0"/>
              <a:t> </a:t>
            </a:r>
            <a:r>
              <a:rPr lang="es-ES_tradnl" sz="1800" dirty="0" err="1" smtClean="0"/>
              <a:t>spectrum</a:t>
            </a:r>
            <a:r>
              <a:rPr lang="es-ES_tradnl" sz="1800" dirty="0" smtClean="0"/>
              <a:t> of </a:t>
            </a:r>
            <a:r>
              <a:rPr lang="es-ES_tradnl" sz="1800" dirty="0" err="1" smtClean="0"/>
              <a:t>the</a:t>
            </a:r>
            <a:r>
              <a:rPr lang="es-ES_tradnl" sz="1800" dirty="0" smtClean="0"/>
              <a:t> </a:t>
            </a:r>
            <a:r>
              <a:rPr lang="es-ES_tradnl" sz="1800" dirty="0" err="1" smtClean="0"/>
              <a:t>protrusion</a:t>
            </a:r>
            <a:r>
              <a:rPr lang="es-ES_tradnl" sz="1800" dirty="0" smtClean="0"/>
              <a:t> </a:t>
            </a:r>
            <a:r>
              <a:rPr lang="es-ES_tradnl" sz="1800" dirty="0" err="1" smtClean="0"/>
              <a:t>signal</a:t>
            </a:r>
            <a:r>
              <a:rPr lang="es-ES_tradnl" sz="1800" dirty="0" smtClean="0"/>
              <a:t>, </a:t>
            </a:r>
            <a:r>
              <a:rPr lang="es-ES_tradnl" sz="1800" dirty="0" err="1" smtClean="0"/>
              <a:t>to</a:t>
            </a:r>
            <a:r>
              <a:rPr lang="es-ES_tradnl" sz="1800" dirty="0" smtClean="0"/>
              <a:t> </a:t>
            </a:r>
            <a:r>
              <a:rPr lang="es-ES_tradnl" sz="1800" dirty="0" err="1" smtClean="0"/>
              <a:t>that</a:t>
            </a:r>
            <a:r>
              <a:rPr lang="es-ES_tradnl" sz="1800" dirty="0" smtClean="0"/>
              <a:t> of </a:t>
            </a:r>
            <a:r>
              <a:rPr lang="es-ES_tradnl" sz="1800" dirty="0" smtClean="0"/>
              <a:t>polar </a:t>
            </a:r>
            <a:r>
              <a:rPr lang="es-ES_tradnl" sz="1800" dirty="0" err="1" smtClean="0"/>
              <a:t>insolation</a:t>
            </a:r>
            <a:endParaRPr lang="es-ES_tradnl" sz="1800" dirty="0" smtClean="0"/>
          </a:p>
          <a:p>
            <a:endParaRPr lang="es-ES_tradnl" sz="1800" dirty="0"/>
          </a:p>
          <a:p>
            <a:r>
              <a:rPr lang="es-ES_tradnl" sz="1800" dirty="0" err="1" smtClean="0"/>
              <a:t>Plot</a:t>
            </a:r>
            <a:r>
              <a:rPr lang="es-ES_tradnl" sz="1800" dirty="0" smtClean="0"/>
              <a:t> </a:t>
            </a:r>
            <a:r>
              <a:rPr lang="es-ES_tradnl" sz="1800" dirty="0" err="1" smtClean="0"/>
              <a:t>panels</a:t>
            </a:r>
            <a:r>
              <a:rPr lang="es-ES_tradnl" sz="1800" dirty="0" smtClean="0"/>
              <a:t> </a:t>
            </a:r>
            <a:r>
              <a:rPr lang="es-ES_tradnl" sz="1800" dirty="0" err="1" smtClean="0"/>
              <a:t>here</a:t>
            </a:r>
            <a:r>
              <a:rPr lang="es-ES_tradnl" sz="1800" dirty="0" smtClean="0"/>
              <a:t> are </a:t>
            </a:r>
            <a:r>
              <a:rPr lang="es-ES_tradnl" sz="1800" dirty="0" err="1" smtClean="0"/>
              <a:t>the</a:t>
            </a:r>
            <a:r>
              <a:rPr lang="es-ES_tradnl" sz="1800" dirty="0" smtClean="0"/>
              <a:t> </a:t>
            </a:r>
            <a:r>
              <a:rPr lang="es-ES_tradnl" sz="1800" dirty="0" err="1" smtClean="0"/>
              <a:t>same</a:t>
            </a:r>
            <a:r>
              <a:rPr lang="es-ES_tradnl" sz="1800" dirty="0" smtClean="0"/>
              <a:t> as in </a:t>
            </a:r>
            <a:r>
              <a:rPr lang="es-ES_tradnl" sz="1800" dirty="0" err="1" smtClean="0"/>
              <a:t>the</a:t>
            </a:r>
            <a:r>
              <a:rPr lang="es-ES_tradnl" sz="1800" dirty="0" smtClean="0"/>
              <a:t> </a:t>
            </a:r>
            <a:r>
              <a:rPr lang="es-ES_tradnl" sz="1800" dirty="0" err="1" smtClean="0"/>
              <a:t>previous</a:t>
            </a:r>
            <a:r>
              <a:rPr lang="es-ES_tradnl" sz="1800" dirty="0" smtClean="0"/>
              <a:t> </a:t>
            </a:r>
            <a:r>
              <a:rPr lang="es-ES_tradnl" sz="1800" dirty="0" err="1" smtClean="0"/>
              <a:t>slide</a:t>
            </a:r>
            <a:endParaRPr lang="es-ES_tradnl" sz="1800" dirty="0" smtClean="0"/>
          </a:p>
        </p:txBody>
      </p:sp>
      <p:sp>
        <p:nvSpPr>
          <p:cNvPr id="4" name="Title 2"/>
          <p:cNvSpPr>
            <a:spLocks noGrp="1"/>
          </p:cNvSpPr>
          <p:nvPr>
            <p:ph type="title"/>
          </p:nvPr>
        </p:nvSpPr>
        <p:spPr>
          <a:xfrm>
            <a:off x="1452813" y="26665"/>
            <a:ext cx="7691191" cy="584219"/>
          </a:xfrm>
        </p:spPr>
        <p:txBody>
          <a:bodyPr>
            <a:noAutofit/>
          </a:bodyPr>
          <a:lstStyle/>
          <a:p>
            <a:r>
              <a:rPr lang="en-US" sz="2400" b="1" dirty="0" smtClean="0"/>
              <a:t>Searching for a Climate Signal in the NPLD</a:t>
            </a:r>
            <a:endParaRPr lang="en-US" sz="2400" b="1" dirty="0"/>
          </a:p>
        </p:txBody>
      </p:sp>
      <p:sp>
        <p:nvSpPr>
          <p:cNvPr id="9" name="Content Placeholder 1"/>
          <p:cNvSpPr txBox="1">
            <a:spLocks/>
          </p:cNvSpPr>
          <p:nvPr/>
        </p:nvSpPr>
        <p:spPr>
          <a:xfrm>
            <a:off x="0" y="5257800"/>
            <a:ext cx="9144000" cy="1600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1pPr>
            <a:lvl2pPr marL="742950" indent="-28575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2pPr>
            <a:lvl3pPr marL="1143000" indent="-2286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3pPr>
            <a:lvl4pPr marL="16002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4pPr>
            <a:lvl5pPr marL="20574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400" dirty="0" err="1" smtClean="0"/>
              <a:t>The</a:t>
            </a:r>
            <a:r>
              <a:rPr lang="es-ES_tradnl" sz="1400" dirty="0" smtClean="0"/>
              <a:t> </a:t>
            </a:r>
            <a:r>
              <a:rPr lang="es-ES_tradnl" sz="1400" dirty="0"/>
              <a:t>ratio </a:t>
            </a:r>
            <a:r>
              <a:rPr lang="es-ES_tradnl" sz="1400" dirty="0" err="1"/>
              <a:t>between</a:t>
            </a:r>
            <a:r>
              <a:rPr lang="es-ES_tradnl" sz="1400" dirty="0"/>
              <a:t> </a:t>
            </a:r>
            <a:r>
              <a:rPr lang="es-ES_tradnl" sz="1400" dirty="0" err="1"/>
              <a:t>the</a:t>
            </a:r>
            <a:r>
              <a:rPr lang="es-ES_tradnl" sz="1400" dirty="0"/>
              <a:t> </a:t>
            </a:r>
            <a:r>
              <a:rPr lang="es-ES_tradnl" sz="1400" dirty="0" err="1"/>
              <a:t>most</a:t>
            </a:r>
            <a:r>
              <a:rPr lang="es-ES_tradnl" sz="1400" dirty="0"/>
              <a:t> </a:t>
            </a:r>
            <a:r>
              <a:rPr lang="es-ES_tradnl" sz="1400" dirty="0" err="1"/>
              <a:t>dominant</a:t>
            </a:r>
            <a:r>
              <a:rPr lang="es-ES_tradnl" sz="1400" dirty="0"/>
              <a:t> </a:t>
            </a:r>
            <a:r>
              <a:rPr lang="es-ES_tradnl" sz="1400" dirty="0" err="1"/>
              <a:t>wavelengths</a:t>
            </a:r>
            <a:r>
              <a:rPr lang="es-ES_tradnl" sz="1400" dirty="0"/>
              <a:t> in </a:t>
            </a:r>
            <a:r>
              <a:rPr lang="es-ES_tradnl" sz="1400" dirty="0" err="1"/>
              <a:t>the</a:t>
            </a:r>
            <a:r>
              <a:rPr lang="es-ES_tradnl" sz="1400" dirty="0"/>
              <a:t> </a:t>
            </a:r>
            <a:r>
              <a:rPr lang="es-ES_tradnl" sz="1400" dirty="0" err="1"/>
              <a:t>middle</a:t>
            </a:r>
            <a:r>
              <a:rPr lang="es-ES_tradnl" sz="1400" dirty="0"/>
              <a:t> of </a:t>
            </a:r>
            <a:r>
              <a:rPr lang="es-ES_tradnl" sz="1400" dirty="0" err="1"/>
              <a:t>the</a:t>
            </a:r>
            <a:r>
              <a:rPr lang="es-ES_tradnl" sz="1400" dirty="0"/>
              <a:t> </a:t>
            </a:r>
            <a:r>
              <a:rPr lang="es-ES_tradnl" sz="1400" dirty="0" err="1"/>
              <a:t>stratigraphic</a:t>
            </a:r>
            <a:r>
              <a:rPr lang="es-ES_tradnl" sz="1400" dirty="0"/>
              <a:t> </a:t>
            </a:r>
            <a:r>
              <a:rPr lang="es-ES_tradnl" sz="1400" dirty="0" err="1"/>
              <a:t>profile</a:t>
            </a:r>
            <a:r>
              <a:rPr lang="es-ES_tradnl" sz="1400" dirty="0"/>
              <a:t> (~20 m and ~50 m) </a:t>
            </a:r>
            <a:r>
              <a:rPr lang="es-ES_tradnl" sz="1400" dirty="0" err="1"/>
              <a:t>is</a:t>
            </a:r>
            <a:r>
              <a:rPr lang="es-ES_tradnl" sz="1400" dirty="0"/>
              <a:t> ~2.5, and </a:t>
            </a:r>
            <a:r>
              <a:rPr lang="es-ES_tradnl" sz="1400" dirty="0" err="1"/>
              <a:t>the</a:t>
            </a:r>
            <a:r>
              <a:rPr lang="es-ES_tradnl" sz="1400" dirty="0"/>
              <a:t> ratio of </a:t>
            </a:r>
            <a:r>
              <a:rPr lang="es-ES_tradnl" sz="1400" dirty="0" err="1"/>
              <a:t>dominant</a:t>
            </a:r>
            <a:r>
              <a:rPr lang="es-ES_tradnl" sz="1400" dirty="0"/>
              <a:t> </a:t>
            </a:r>
            <a:r>
              <a:rPr lang="es-ES_tradnl" sz="1400" dirty="0" err="1"/>
              <a:t>signals</a:t>
            </a:r>
            <a:r>
              <a:rPr lang="es-ES_tradnl" sz="1400" dirty="0"/>
              <a:t> in </a:t>
            </a:r>
            <a:r>
              <a:rPr lang="es-ES_tradnl" sz="1400" dirty="0" err="1"/>
              <a:t>the</a:t>
            </a:r>
            <a:r>
              <a:rPr lang="es-ES_tradnl" sz="1400" dirty="0"/>
              <a:t> </a:t>
            </a:r>
            <a:r>
              <a:rPr lang="es-ES_tradnl" sz="1400" dirty="0" err="1"/>
              <a:t>insolation</a:t>
            </a:r>
            <a:r>
              <a:rPr lang="es-ES_tradnl" sz="1400" dirty="0"/>
              <a:t> </a:t>
            </a:r>
            <a:r>
              <a:rPr lang="es-ES_tradnl" sz="1400" dirty="0" err="1" smtClean="0"/>
              <a:t>history</a:t>
            </a:r>
            <a:r>
              <a:rPr lang="es-ES_tradnl" sz="1400" dirty="0" smtClean="0"/>
              <a:t> (50 </a:t>
            </a:r>
            <a:r>
              <a:rPr lang="es-ES_tradnl" sz="1400" dirty="0" err="1" smtClean="0"/>
              <a:t>kyr</a:t>
            </a:r>
            <a:r>
              <a:rPr lang="es-ES_tradnl" sz="1400" dirty="0" smtClean="0"/>
              <a:t> and 120 </a:t>
            </a:r>
            <a:r>
              <a:rPr lang="es-ES_tradnl" sz="1400" dirty="0" err="1" smtClean="0"/>
              <a:t>kyr</a:t>
            </a:r>
            <a:r>
              <a:rPr lang="es-ES_tradnl" sz="1400" dirty="0"/>
              <a:t>)</a:t>
            </a:r>
            <a:r>
              <a:rPr lang="es-ES_tradnl" sz="1400" dirty="0" smtClean="0"/>
              <a:t> </a:t>
            </a:r>
            <a:r>
              <a:rPr lang="es-ES_tradnl" sz="1400" dirty="0" err="1"/>
              <a:t>is</a:t>
            </a:r>
            <a:r>
              <a:rPr lang="es-ES_tradnl" sz="1400" dirty="0"/>
              <a:t> </a:t>
            </a:r>
            <a:r>
              <a:rPr lang="es-ES_tradnl" sz="1400" dirty="0" smtClean="0"/>
              <a:t>~2.35. </a:t>
            </a:r>
          </a:p>
          <a:p>
            <a:r>
              <a:rPr lang="es-ES_tradnl" sz="1400" dirty="0" err="1"/>
              <a:t>This</a:t>
            </a:r>
            <a:r>
              <a:rPr lang="es-ES_tradnl" sz="1400" dirty="0"/>
              <a:t> </a:t>
            </a:r>
            <a:r>
              <a:rPr lang="es-ES_tradnl" sz="1400" dirty="0" err="1"/>
              <a:t>suggests</a:t>
            </a:r>
            <a:r>
              <a:rPr lang="es-ES_tradnl" sz="1400" dirty="0"/>
              <a:t> </a:t>
            </a:r>
            <a:r>
              <a:rPr lang="es-ES_tradnl" sz="1400" dirty="0" err="1"/>
              <a:t>that</a:t>
            </a:r>
            <a:r>
              <a:rPr lang="es-ES_tradnl" sz="1400" dirty="0"/>
              <a:t> </a:t>
            </a:r>
            <a:r>
              <a:rPr lang="es-ES_tradnl" sz="1400" dirty="0" err="1"/>
              <a:t>the</a:t>
            </a:r>
            <a:r>
              <a:rPr lang="es-ES_tradnl" sz="1400" dirty="0"/>
              <a:t> ~20 m and ~50 m </a:t>
            </a:r>
            <a:r>
              <a:rPr lang="es-ES_tradnl" sz="1400" dirty="0" err="1"/>
              <a:t>signals</a:t>
            </a:r>
            <a:r>
              <a:rPr lang="es-ES_tradnl" sz="1400" dirty="0"/>
              <a:t> </a:t>
            </a:r>
            <a:r>
              <a:rPr lang="es-ES_tradnl" sz="1400" dirty="0" err="1"/>
              <a:t>present</a:t>
            </a:r>
            <a:r>
              <a:rPr lang="es-ES_tradnl" sz="1400" dirty="0"/>
              <a:t> in </a:t>
            </a:r>
            <a:r>
              <a:rPr lang="es-ES_tradnl" sz="1400" dirty="0" err="1"/>
              <a:t>the</a:t>
            </a:r>
            <a:r>
              <a:rPr lang="es-ES_tradnl" sz="1400" dirty="0"/>
              <a:t> </a:t>
            </a:r>
            <a:r>
              <a:rPr lang="es-ES_tradnl" sz="1400" dirty="0" err="1"/>
              <a:t>stratigraphy</a:t>
            </a:r>
            <a:r>
              <a:rPr lang="es-ES_tradnl" sz="1400" dirty="0"/>
              <a:t> can be </a:t>
            </a:r>
            <a:r>
              <a:rPr lang="es-ES_tradnl" sz="1400" dirty="0" err="1"/>
              <a:t>interpreted</a:t>
            </a:r>
            <a:r>
              <a:rPr lang="es-ES_tradnl" sz="1400" dirty="0"/>
              <a:t> as </a:t>
            </a:r>
            <a:r>
              <a:rPr lang="es-ES_tradnl" sz="1400" dirty="0" err="1"/>
              <a:t>climate</a:t>
            </a:r>
            <a:r>
              <a:rPr lang="es-ES_tradnl" sz="1400" dirty="0"/>
              <a:t> </a:t>
            </a:r>
            <a:r>
              <a:rPr lang="es-ES_tradnl" sz="1400" dirty="0" err="1"/>
              <a:t>signals</a:t>
            </a:r>
            <a:r>
              <a:rPr lang="es-ES_tradnl" sz="1400" dirty="0"/>
              <a:t> </a:t>
            </a:r>
            <a:r>
              <a:rPr lang="es-ES_tradnl" sz="1400" dirty="0" err="1"/>
              <a:t>due</a:t>
            </a:r>
            <a:r>
              <a:rPr lang="es-ES_tradnl" sz="1400" dirty="0"/>
              <a:t> </a:t>
            </a:r>
            <a:r>
              <a:rPr lang="es-ES_tradnl" sz="1400" dirty="0" err="1"/>
              <a:t>to</a:t>
            </a:r>
            <a:r>
              <a:rPr lang="es-ES_tradnl" sz="1400" dirty="0"/>
              <a:t> </a:t>
            </a:r>
            <a:r>
              <a:rPr lang="es-ES_tradnl" sz="1400" dirty="0" err="1"/>
              <a:t>the</a:t>
            </a:r>
            <a:r>
              <a:rPr lang="es-ES_tradnl" sz="1400" dirty="0"/>
              <a:t> </a:t>
            </a:r>
            <a:r>
              <a:rPr lang="es-ES_tradnl" sz="1400" dirty="0" err="1"/>
              <a:t>precession</a:t>
            </a:r>
            <a:r>
              <a:rPr lang="es-ES_tradnl" sz="1400" dirty="0"/>
              <a:t> of </a:t>
            </a:r>
            <a:r>
              <a:rPr lang="es-ES_tradnl" sz="1400" dirty="0" err="1"/>
              <a:t>the</a:t>
            </a:r>
            <a:r>
              <a:rPr lang="es-ES_tradnl" sz="1400" dirty="0"/>
              <a:t> </a:t>
            </a:r>
            <a:r>
              <a:rPr lang="es-ES_tradnl" sz="1400" dirty="0" err="1"/>
              <a:t>argument</a:t>
            </a:r>
            <a:r>
              <a:rPr lang="es-ES_tradnl" sz="1400" dirty="0"/>
              <a:t> of </a:t>
            </a:r>
            <a:r>
              <a:rPr lang="es-ES_tradnl" sz="1400" dirty="0" err="1"/>
              <a:t>perihelion</a:t>
            </a:r>
            <a:r>
              <a:rPr lang="es-ES_tradnl" sz="1400" dirty="0"/>
              <a:t> and </a:t>
            </a:r>
            <a:r>
              <a:rPr lang="es-ES_tradnl" sz="1400" dirty="0" err="1"/>
              <a:t>the</a:t>
            </a:r>
            <a:r>
              <a:rPr lang="es-ES_tradnl" sz="1400" dirty="0"/>
              <a:t> </a:t>
            </a:r>
            <a:r>
              <a:rPr lang="es-ES_tradnl" sz="1400" dirty="0" err="1"/>
              <a:t>variation</a:t>
            </a:r>
            <a:r>
              <a:rPr lang="es-ES_tradnl" sz="1400" dirty="0"/>
              <a:t> of </a:t>
            </a:r>
            <a:r>
              <a:rPr lang="es-ES_tradnl" sz="1400" dirty="0" err="1"/>
              <a:t>the</a:t>
            </a:r>
            <a:r>
              <a:rPr lang="es-ES_tradnl" sz="1400" dirty="0"/>
              <a:t> </a:t>
            </a:r>
            <a:r>
              <a:rPr lang="es-ES_tradnl" sz="1400" dirty="0" err="1"/>
              <a:t>obliquity</a:t>
            </a:r>
            <a:r>
              <a:rPr lang="es-ES_tradnl" sz="1400" dirty="0"/>
              <a:t>, </a:t>
            </a:r>
            <a:r>
              <a:rPr lang="es-ES_tradnl" sz="1400" dirty="0" err="1"/>
              <a:t>respectively</a:t>
            </a:r>
            <a:r>
              <a:rPr lang="es-ES_tradnl" sz="1400" dirty="0"/>
              <a:t>. </a:t>
            </a:r>
            <a:endParaRPr lang="es-ES_tradnl" sz="1400" dirty="0" smtClean="0"/>
          </a:p>
          <a:p>
            <a:r>
              <a:rPr lang="es-ES_tradnl" sz="1400" dirty="0" err="1"/>
              <a:t>Assuming</a:t>
            </a:r>
            <a:r>
              <a:rPr lang="es-ES_tradnl" sz="1400" dirty="0"/>
              <a:t> </a:t>
            </a:r>
            <a:r>
              <a:rPr lang="es-ES_tradnl" sz="1400" dirty="0" err="1"/>
              <a:t>that</a:t>
            </a:r>
            <a:r>
              <a:rPr lang="es-ES_tradnl" sz="1400" dirty="0"/>
              <a:t> </a:t>
            </a:r>
            <a:r>
              <a:rPr lang="es-ES_tradnl" sz="1400" dirty="0" err="1"/>
              <a:t>each</a:t>
            </a:r>
            <a:r>
              <a:rPr lang="es-ES_tradnl" sz="1400" dirty="0"/>
              <a:t> of </a:t>
            </a:r>
            <a:r>
              <a:rPr lang="es-ES_tradnl" sz="1400" dirty="0" err="1"/>
              <a:t>these</a:t>
            </a:r>
            <a:r>
              <a:rPr lang="es-ES_tradnl" sz="1400" dirty="0"/>
              <a:t> </a:t>
            </a:r>
            <a:r>
              <a:rPr lang="es-ES_tradnl" sz="1400" dirty="0" err="1"/>
              <a:t>sequences</a:t>
            </a:r>
            <a:r>
              <a:rPr lang="es-ES_tradnl" sz="1400" dirty="0"/>
              <a:t> </a:t>
            </a:r>
            <a:r>
              <a:rPr lang="es-ES_tradnl" sz="1400" dirty="0" err="1"/>
              <a:t>is</a:t>
            </a:r>
            <a:r>
              <a:rPr lang="es-ES_tradnl" sz="1400" dirty="0"/>
              <a:t> </a:t>
            </a:r>
            <a:r>
              <a:rPr lang="es-ES_tradnl" sz="1400" dirty="0" err="1"/>
              <a:t>deposited</a:t>
            </a:r>
            <a:r>
              <a:rPr lang="es-ES_tradnl" sz="1400" dirty="0"/>
              <a:t> in a single </a:t>
            </a:r>
            <a:r>
              <a:rPr lang="es-ES_tradnl" sz="1400" dirty="0" err="1"/>
              <a:t>cycle</a:t>
            </a:r>
            <a:r>
              <a:rPr lang="es-ES_tradnl" sz="1400" dirty="0"/>
              <a:t> of 51 </a:t>
            </a:r>
            <a:r>
              <a:rPr lang="es-ES_tradnl" sz="1400" dirty="0" err="1"/>
              <a:t>kyr</a:t>
            </a:r>
            <a:r>
              <a:rPr lang="es-ES_tradnl" sz="1400" dirty="0"/>
              <a:t> and 120 </a:t>
            </a:r>
            <a:r>
              <a:rPr lang="es-ES_tradnl" sz="1400" dirty="0" err="1"/>
              <a:t>kyr</a:t>
            </a:r>
            <a:r>
              <a:rPr lang="es-ES_tradnl" sz="1400" dirty="0"/>
              <a:t>, </a:t>
            </a:r>
            <a:r>
              <a:rPr lang="es-ES_tradnl" sz="1400" dirty="0" err="1"/>
              <a:t>this</a:t>
            </a:r>
            <a:r>
              <a:rPr lang="es-ES_tradnl" sz="1400" dirty="0"/>
              <a:t> </a:t>
            </a:r>
            <a:r>
              <a:rPr lang="es-ES_tradnl" sz="1400" dirty="0" err="1"/>
              <a:t>would</a:t>
            </a:r>
            <a:r>
              <a:rPr lang="es-ES_tradnl" sz="1400" dirty="0"/>
              <a:t> </a:t>
            </a:r>
            <a:r>
              <a:rPr lang="es-ES_tradnl" sz="1400" dirty="0" err="1"/>
              <a:t>imply</a:t>
            </a:r>
            <a:r>
              <a:rPr lang="es-ES_tradnl" sz="1400" dirty="0"/>
              <a:t> </a:t>
            </a:r>
            <a:r>
              <a:rPr lang="es-ES_tradnl" sz="1400" dirty="0" err="1"/>
              <a:t>an</a:t>
            </a:r>
            <a:r>
              <a:rPr lang="es-ES_tradnl" sz="1400" dirty="0"/>
              <a:t> </a:t>
            </a:r>
            <a:r>
              <a:rPr lang="es-ES_tradnl" sz="1400" dirty="0" err="1"/>
              <a:t>average</a:t>
            </a:r>
            <a:r>
              <a:rPr lang="es-ES_tradnl" sz="1400" dirty="0"/>
              <a:t> </a:t>
            </a:r>
            <a:r>
              <a:rPr lang="es-ES_tradnl" sz="1400" dirty="0" err="1"/>
              <a:t>accumulation</a:t>
            </a:r>
            <a:r>
              <a:rPr lang="es-ES_tradnl" sz="1400" dirty="0"/>
              <a:t> </a:t>
            </a:r>
            <a:r>
              <a:rPr lang="es-ES_tradnl" sz="1400" dirty="0" err="1"/>
              <a:t>rate</a:t>
            </a:r>
            <a:r>
              <a:rPr lang="es-ES_tradnl" sz="1400" dirty="0"/>
              <a:t> </a:t>
            </a:r>
            <a:r>
              <a:rPr lang="es-ES_tradnl" sz="1400" dirty="0" err="1"/>
              <a:t>for</a:t>
            </a:r>
            <a:r>
              <a:rPr lang="es-ES_tradnl" sz="1400" dirty="0"/>
              <a:t> </a:t>
            </a:r>
            <a:r>
              <a:rPr lang="es-ES_tradnl" sz="1400" dirty="0" err="1"/>
              <a:t>the</a:t>
            </a:r>
            <a:r>
              <a:rPr lang="es-ES_tradnl" sz="1400" dirty="0"/>
              <a:t> NPLD of 0.4 mm/</a:t>
            </a:r>
            <a:r>
              <a:rPr lang="es-ES_tradnl" sz="1400" dirty="0" err="1"/>
              <a:t>yr</a:t>
            </a:r>
            <a:r>
              <a:rPr lang="es-ES_tradnl" sz="1400" dirty="0"/>
              <a:t>, </a:t>
            </a:r>
            <a:r>
              <a:rPr lang="es-ES_tradnl" sz="1400" dirty="0" err="1"/>
              <a:t>roughly</a:t>
            </a:r>
            <a:r>
              <a:rPr lang="es-ES_tradnl" sz="1400" dirty="0"/>
              <a:t> </a:t>
            </a:r>
            <a:r>
              <a:rPr lang="es-ES_tradnl" sz="1400" dirty="0" err="1"/>
              <a:t>consistent</a:t>
            </a:r>
            <a:r>
              <a:rPr lang="es-ES_tradnl" sz="1400" dirty="0"/>
              <a:t> </a:t>
            </a:r>
            <a:r>
              <a:rPr lang="es-ES_tradnl" sz="1400" dirty="0" err="1"/>
              <a:t>with</a:t>
            </a:r>
            <a:r>
              <a:rPr lang="es-ES_tradnl" sz="1400" dirty="0"/>
              <a:t> prior </a:t>
            </a:r>
            <a:r>
              <a:rPr lang="es-ES_tradnl" sz="1400" dirty="0" err="1"/>
              <a:t>estimates</a:t>
            </a:r>
            <a:endParaRPr lang="es-ES_tradnl" sz="1400" dirty="0" smtClean="0"/>
          </a:p>
        </p:txBody>
      </p:sp>
      <p:pic>
        <p:nvPicPr>
          <p:cNvPr id="6" name="Picture 5" descr="flux_wp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582"/>
            <a:ext cx="6705600" cy="4500218"/>
          </a:xfrm>
          <a:prstGeom prst="rect">
            <a:avLst/>
          </a:prstGeom>
        </p:spPr>
      </p:pic>
    </p:spTree>
    <p:extLst>
      <p:ext uri="{BB962C8B-B14F-4D97-AF65-F5344CB8AC3E}">
        <p14:creationId xmlns:p14="http://schemas.microsoft.com/office/powerpoint/2010/main" val="156245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486" y="34007"/>
            <a:ext cx="6222062" cy="1143000"/>
          </a:xfrm>
        </p:spPr>
        <p:txBody>
          <a:bodyPr>
            <a:normAutofit fontScale="90000"/>
          </a:bodyPr>
          <a:lstStyle/>
          <a:p>
            <a:r>
              <a:rPr lang="en-US" dirty="0" smtClean="0"/>
              <a:t>Louth crater water </a:t>
            </a:r>
            <a:r>
              <a:rPr lang="en-US" dirty="0"/>
              <a:t>ice </a:t>
            </a:r>
            <a:r>
              <a:rPr lang="en-US" dirty="0" smtClean="0"/>
              <a:t>mound as a climate proxy</a:t>
            </a:r>
            <a:endParaRPr lang="en-US" dirty="0"/>
          </a:p>
        </p:txBody>
      </p:sp>
      <p:pic>
        <p:nvPicPr>
          <p:cNvPr id="4" name="Content Placeholder 7" descr="Screen Shot 2015-08-18 at 1.08.02 P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637" r="42319"/>
          <a:stretch/>
        </p:blipFill>
        <p:spPr>
          <a:xfrm>
            <a:off x="3547772" y="2827647"/>
            <a:ext cx="2003416" cy="1989290"/>
          </a:xfrm>
        </p:spPr>
      </p:pic>
      <p:cxnSp>
        <p:nvCxnSpPr>
          <p:cNvPr id="9" name="Straight Connector 8"/>
          <p:cNvCxnSpPr/>
          <p:nvPr/>
        </p:nvCxnSpPr>
        <p:spPr>
          <a:xfrm flipV="1">
            <a:off x="4841001" y="1953724"/>
            <a:ext cx="1213131" cy="124667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6054132" y="1953722"/>
            <a:ext cx="3033955" cy="3672176"/>
            <a:chOff x="3155143" y="1630036"/>
            <a:chExt cx="2419818" cy="2855976"/>
          </a:xfrm>
        </p:grpSpPr>
        <p:grpSp>
          <p:nvGrpSpPr>
            <p:cNvPr id="15" name="Group 14"/>
            <p:cNvGrpSpPr/>
            <p:nvPr/>
          </p:nvGrpSpPr>
          <p:grpSpPr>
            <a:xfrm>
              <a:off x="3155143" y="1630036"/>
              <a:ext cx="2419818" cy="2855976"/>
              <a:chOff x="4259444" y="1188263"/>
              <a:chExt cx="2419818" cy="2855976"/>
            </a:xfrm>
          </p:grpSpPr>
          <p:pic>
            <p:nvPicPr>
              <p:cNvPr id="5" name="Picture 4"/>
              <p:cNvPicPr>
                <a:picLocks noChangeAspect="1"/>
              </p:cNvPicPr>
              <p:nvPr/>
            </p:nvPicPr>
            <p:blipFill rotWithShape="1">
              <a:blip r:embed="rId3"/>
              <a:srcRect b="4749"/>
              <a:stretch/>
            </p:blipFill>
            <p:spPr>
              <a:xfrm rot="5400000">
                <a:off x="4041365" y="1406342"/>
                <a:ext cx="2855976" cy="2419818"/>
              </a:xfrm>
              <a:prstGeom prst="rect">
                <a:avLst/>
              </a:prstGeom>
            </p:spPr>
          </p:pic>
          <p:sp>
            <p:nvSpPr>
              <p:cNvPr id="6" name="TextBox 5"/>
              <p:cNvSpPr txBox="1"/>
              <p:nvPr/>
            </p:nvSpPr>
            <p:spPr>
              <a:xfrm>
                <a:off x="6050808" y="3720117"/>
                <a:ext cx="596901" cy="202518"/>
              </a:xfrm>
              <a:prstGeom prst="rect">
                <a:avLst/>
              </a:prstGeom>
              <a:noFill/>
            </p:spPr>
            <p:txBody>
              <a:bodyPr wrap="square" rtlCol="0">
                <a:spAutoFit/>
              </a:bodyPr>
              <a:lstStyle/>
              <a:p>
                <a:r>
                  <a:rPr lang="en-US" sz="1600" dirty="0"/>
                  <a:t>10 km</a:t>
                </a:r>
              </a:p>
            </p:txBody>
          </p:sp>
          <p:sp>
            <p:nvSpPr>
              <p:cNvPr id="7" name="Rectangle 6"/>
              <p:cNvSpPr/>
              <p:nvPr/>
            </p:nvSpPr>
            <p:spPr>
              <a:xfrm>
                <a:off x="6139787" y="3945383"/>
                <a:ext cx="423564" cy="517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0000"/>
                  </a:solidFill>
                </a:endParaRPr>
              </a:p>
            </p:txBody>
          </p:sp>
        </p:grpSp>
        <p:sp>
          <p:nvSpPr>
            <p:cNvPr id="10" name="TextBox 9"/>
            <p:cNvSpPr txBox="1"/>
            <p:nvPr/>
          </p:nvSpPr>
          <p:spPr>
            <a:xfrm>
              <a:off x="3155143" y="4203572"/>
              <a:ext cx="1971872" cy="184107"/>
            </a:xfrm>
            <a:prstGeom prst="rect">
              <a:avLst/>
            </a:prstGeom>
            <a:noFill/>
          </p:spPr>
          <p:txBody>
            <a:bodyPr wrap="square" rtlCol="0">
              <a:spAutoFit/>
            </a:bodyPr>
            <a:lstStyle/>
            <a:p>
              <a:r>
                <a:rPr lang="en-US" sz="1400" dirty="0"/>
                <a:t>HRSC 234192</a:t>
              </a:r>
            </a:p>
          </p:txBody>
        </p:sp>
      </p:grpSp>
      <p:cxnSp>
        <p:nvCxnSpPr>
          <p:cNvPr id="18" name="Straight Connector 17"/>
          <p:cNvCxnSpPr/>
          <p:nvPr/>
        </p:nvCxnSpPr>
        <p:spPr>
          <a:xfrm>
            <a:off x="4841001" y="3248369"/>
            <a:ext cx="1213131" cy="23169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7" name="Content Placeholder 11"/>
          <p:cNvSpPr txBox="1">
            <a:spLocks/>
          </p:cNvSpPr>
          <p:nvPr/>
        </p:nvSpPr>
        <p:spPr>
          <a:xfrm>
            <a:off x="0" y="1144496"/>
            <a:ext cx="3761874" cy="42077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R</a:t>
            </a:r>
            <a:r>
              <a:rPr lang="en-US" sz="2800" dirty="0" smtClean="0"/>
              <a:t>epresents the most-equatorward example of exposed surface ice (</a:t>
            </a:r>
            <a:r>
              <a:rPr lang="en-US" sz="2800" dirty="0"/>
              <a:t>70.5°N)</a:t>
            </a:r>
            <a:endParaRPr lang="en-US" sz="2800" dirty="0" smtClean="0"/>
          </a:p>
          <a:p>
            <a:pPr lvl="1"/>
            <a:r>
              <a:rPr lang="en-US" sz="2000" dirty="0"/>
              <a:t>O</a:t>
            </a:r>
            <a:r>
              <a:rPr lang="en-US" sz="2000" dirty="0" smtClean="0"/>
              <a:t>n average, this is the warmest ice on the surface of Mars</a:t>
            </a:r>
            <a:br>
              <a:rPr lang="en-US" sz="2000" dirty="0" smtClean="0"/>
            </a:br>
            <a:endParaRPr lang="en-US" sz="2000" dirty="0" smtClean="0"/>
          </a:p>
          <a:p>
            <a:r>
              <a:rPr lang="en-US" sz="2800" dirty="0"/>
              <a:t>P</a:t>
            </a:r>
            <a:r>
              <a:rPr lang="en-US" sz="2800" dirty="0" smtClean="0"/>
              <a:t>otentially sensitive to ongoing climate change</a:t>
            </a:r>
          </a:p>
          <a:p>
            <a:pPr lvl="1"/>
            <a:r>
              <a:rPr lang="en-US" sz="2000" dirty="0" smtClean="0"/>
              <a:t>Investigated with repeat, high-resolution images (HiRISE)</a:t>
            </a:r>
          </a:p>
        </p:txBody>
      </p:sp>
    </p:spTree>
    <p:extLst>
      <p:ext uri="{BB962C8B-B14F-4D97-AF65-F5344CB8AC3E}">
        <p14:creationId xmlns:p14="http://schemas.microsoft.com/office/powerpoint/2010/main" val="2046778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916"/>
          <a:stretch/>
        </p:blipFill>
        <p:spPr>
          <a:xfrm>
            <a:off x="2687693" y="2743200"/>
            <a:ext cx="3309133" cy="3328488"/>
          </a:xfr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629" t="8634" r="5521" b="8571"/>
          <a:stretch/>
        </p:blipFill>
        <p:spPr>
          <a:xfrm>
            <a:off x="6280175" y="0"/>
            <a:ext cx="2863831" cy="230236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629" t="8804" r="5521" b="8402"/>
          <a:stretch/>
        </p:blipFill>
        <p:spPr>
          <a:xfrm>
            <a:off x="6280170" y="2302367"/>
            <a:ext cx="2863830" cy="2302364"/>
          </a:xfrm>
          <a:prstGeom prst="rect">
            <a:avLst/>
          </a:prstGeom>
        </p:spPr>
      </p:pic>
      <p:pic>
        <p:nvPicPr>
          <p:cNvPr id="7" name="Picture 6" descr="ESP_037210.jpg"/>
          <p:cNvPicPr>
            <a:picLocks noChangeAspect="1"/>
          </p:cNvPicPr>
          <p:nvPr/>
        </p:nvPicPr>
        <p:blipFill rotWithShape="1">
          <a:blip r:embed="rId5">
            <a:extLst>
              <a:ext uri="{28A0092B-C50C-407E-A947-70E740481C1C}">
                <a14:useLocalDpi xmlns:a14="http://schemas.microsoft.com/office/drawing/2010/main" val="0"/>
              </a:ext>
            </a:extLst>
          </a:blip>
          <a:srcRect l="5698" t="8786" r="5402" b="8805"/>
          <a:stretch/>
        </p:blipFill>
        <p:spPr>
          <a:xfrm>
            <a:off x="6280170" y="4567646"/>
            <a:ext cx="2863830" cy="2290359"/>
          </a:xfrm>
          <a:prstGeom prst="rect">
            <a:avLst/>
          </a:prstGeom>
        </p:spPr>
      </p:pic>
      <p:cxnSp>
        <p:nvCxnSpPr>
          <p:cNvPr id="31" name="Straight Connector 30"/>
          <p:cNvCxnSpPr/>
          <p:nvPr/>
        </p:nvCxnSpPr>
        <p:spPr>
          <a:xfrm flipV="1">
            <a:off x="3797620" y="41885"/>
            <a:ext cx="2482550" cy="406599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rot="20046558">
            <a:off x="3704967" y="4142323"/>
            <a:ext cx="112194" cy="83772"/>
          </a:xfrm>
          <a:prstGeom prst="rect">
            <a:avLst/>
          </a:prstGeom>
          <a:solidFill>
            <a:srgbClr val="FFFFFF">
              <a:alpha val="50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3825248" y="2302365"/>
            <a:ext cx="2454920" cy="188618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Down Arrow 42"/>
          <p:cNvSpPr/>
          <p:nvPr/>
        </p:nvSpPr>
        <p:spPr>
          <a:xfrm>
            <a:off x="6049254" y="628447"/>
            <a:ext cx="230914" cy="112492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4" name="Rectangle 43"/>
          <p:cNvSpPr/>
          <p:nvPr/>
        </p:nvSpPr>
        <p:spPr>
          <a:xfrm rot="16200000">
            <a:off x="5608394" y="1001629"/>
            <a:ext cx="649374" cy="369332"/>
          </a:xfrm>
          <a:prstGeom prst="rect">
            <a:avLst/>
          </a:prstGeom>
        </p:spPr>
        <p:txBody>
          <a:bodyPr wrap="none">
            <a:spAutoFit/>
          </a:bodyPr>
          <a:lstStyle/>
          <a:p>
            <a:r>
              <a:rPr lang="en-US" dirty="0" smtClean="0"/>
              <a:t>Time</a:t>
            </a:r>
            <a:endParaRPr lang="en-US" dirty="0"/>
          </a:p>
        </p:txBody>
      </p:sp>
      <p:sp>
        <p:nvSpPr>
          <p:cNvPr id="30" name="Title 1"/>
          <p:cNvSpPr txBox="1">
            <a:spLocks/>
          </p:cNvSpPr>
          <p:nvPr/>
        </p:nvSpPr>
        <p:spPr>
          <a:xfrm>
            <a:off x="418460" y="610371"/>
            <a:ext cx="5578366"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Louth crater water ice mound as a climate proxy</a:t>
            </a:r>
            <a:endParaRPr lang="en-US" sz="3600" dirty="0"/>
          </a:p>
        </p:txBody>
      </p:sp>
      <p:sp>
        <p:nvSpPr>
          <p:cNvPr id="34" name="Content Placeholder 11"/>
          <p:cNvSpPr txBox="1">
            <a:spLocks/>
          </p:cNvSpPr>
          <p:nvPr/>
        </p:nvSpPr>
        <p:spPr>
          <a:xfrm>
            <a:off x="93071" y="1645662"/>
            <a:ext cx="2595959" cy="42077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Observations</a:t>
            </a:r>
          </a:p>
          <a:p>
            <a:pPr lvl="1"/>
            <a:r>
              <a:rPr lang="en-US" sz="1400" dirty="0" smtClean="0"/>
              <a:t>Apparent ice loss and replacement during MY29-32</a:t>
            </a:r>
          </a:p>
          <a:p>
            <a:pPr lvl="1"/>
            <a:r>
              <a:rPr lang="en-US" sz="1400" dirty="0" smtClean="0"/>
              <a:t>Observed on north edge of mound</a:t>
            </a:r>
          </a:p>
          <a:p>
            <a:pPr lvl="1"/>
            <a:r>
              <a:rPr lang="en-US" sz="1400" dirty="0" smtClean="0"/>
              <a:t>Spans ~1 km (of ~30 km circumference)</a:t>
            </a:r>
          </a:p>
          <a:p>
            <a:r>
              <a:rPr lang="en-US" sz="1800" dirty="0" smtClean="0"/>
              <a:t>Modeling</a:t>
            </a:r>
          </a:p>
          <a:p>
            <a:pPr lvl="1"/>
            <a:r>
              <a:rPr lang="en-US" sz="1400" dirty="0" smtClean="0"/>
              <a:t>Thermal model constrained with TES/THEMIS</a:t>
            </a:r>
          </a:p>
          <a:p>
            <a:pPr lvl="1"/>
            <a:r>
              <a:rPr lang="en-US" sz="1400" dirty="0" smtClean="0"/>
              <a:t>Estimate mass balance/long-term stability</a:t>
            </a:r>
          </a:p>
        </p:txBody>
      </p:sp>
      <p:sp>
        <p:nvSpPr>
          <p:cNvPr id="35" name="Rectangle 34"/>
          <p:cNvSpPr/>
          <p:nvPr/>
        </p:nvSpPr>
        <p:spPr>
          <a:xfrm>
            <a:off x="2687693" y="6146794"/>
            <a:ext cx="3430054" cy="415498"/>
          </a:xfrm>
          <a:prstGeom prst="rect">
            <a:avLst/>
          </a:prstGeom>
        </p:spPr>
        <p:txBody>
          <a:bodyPr wrap="square">
            <a:spAutoFit/>
          </a:bodyPr>
          <a:lstStyle/>
          <a:p>
            <a:r>
              <a:rPr lang="en-US" sz="1050" dirty="0" smtClean="0"/>
              <a:t>THEMIS Day IR Global Mosaic with THEMIS I54988020; colorized by temperature</a:t>
            </a:r>
            <a:endParaRPr lang="en-US" sz="1050" dirty="0"/>
          </a:p>
        </p:txBody>
      </p:sp>
    </p:spTree>
    <p:extLst>
      <p:ext uri="{BB962C8B-B14F-4D97-AF65-F5344CB8AC3E}">
        <p14:creationId xmlns:p14="http://schemas.microsoft.com/office/powerpoint/2010/main" val="2292046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7695" y="38344"/>
            <a:ext cx="6237895" cy="707886"/>
          </a:xfrm>
          <a:prstGeom prst="rect">
            <a:avLst/>
          </a:prstGeom>
          <a:noFill/>
        </p:spPr>
        <p:txBody>
          <a:bodyPr wrap="square" rtlCol="0">
            <a:spAutoFit/>
          </a:bodyPr>
          <a:lstStyle/>
          <a:p>
            <a:pPr algn="r"/>
            <a:r>
              <a:rPr lang="en-US" sz="4000" b="1" dirty="0" smtClean="0"/>
              <a:t>Polar stereo planning</a:t>
            </a:r>
            <a:endParaRPr lang="en-US" sz="4000" b="1" dirty="0"/>
          </a:p>
        </p:txBody>
      </p:sp>
      <p:sp>
        <p:nvSpPr>
          <p:cNvPr id="3" name="Content Placeholder 2"/>
          <p:cNvSpPr>
            <a:spLocks noGrp="1"/>
          </p:cNvSpPr>
          <p:nvPr>
            <p:ph idx="1"/>
          </p:nvPr>
        </p:nvSpPr>
        <p:spPr>
          <a:xfrm>
            <a:off x="457200" y="1114426"/>
            <a:ext cx="8229600" cy="5011738"/>
          </a:xfrm>
        </p:spPr>
        <p:txBody>
          <a:bodyPr>
            <a:normAutofit/>
          </a:bodyPr>
          <a:lstStyle/>
          <a:p>
            <a:r>
              <a:rPr lang="en-US" dirty="0" smtClean="0"/>
              <a:t>Two large rolls required north of latitude 88.2, so more difficult to get</a:t>
            </a:r>
          </a:p>
          <a:p>
            <a:r>
              <a:rPr lang="en-US" dirty="0" smtClean="0"/>
              <a:t>SPORCs preferred on/near north polar residual cap due to rapid changes</a:t>
            </a:r>
          </a:p>
          <a:p>
            <a:r>
              <a:rPr lang="en-US" dirty="0" smtClean="0"/>
              <a:t>Continuing analysis of stereo pairs acquired at high latitudes suggests no changes to </a:t>
            </a:r>
            <a:r>
              <a:rPr lang="en-US" dirty="0" err="1" smtClean="0"/>
              <a:t>HiSEAS</a:t>
            </a:r>
            <a:r>
              <a:rPr lang="en-US" dirty="0" smtClean="0"/>
              <a:t> parameters</a:t>
            </a:r>
          </a:p>
          <a:p>
            <a:endParaRPr lang="en-US" dirty="0" smtClean="0"/>
          </a:p>
          <a:p>
            <a:endParaRPr lang="en-US" dirty="0" smtClean="0"/>
          </a:p>
          <a:p>
            <a:endParaRPr lang="en-US" dirty="0"/>
          </a:p>
        </p:txBody>
      </p:sp>
    </p:spTree>
    <p:extLst>
      <p:ext uri="{BB962C8B-B14F-4D97-AF65-F5344CB8AC3E}">
        <p14:creationId xmlns:p14="http://schemas.microsoft.com/office/powerpoint/2010/main" val="21345599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3859"/>
            <a:ext cx="7420743" cy="604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694576" y="0"/>
            <a:ext cx="5896849" cy="801687"/>
          </a:xfrm>
        </p:spPr>
        <p:txBody>
          <a:bodyPr>
            <a:normAutofit/>
          </a:bodyPr>
          <a:lstStyle/>
          <a:p>
            <a:r>
              <a:rPr lang="en-US" sz="4000" b="1" dirty="0" smtClean="0"/>
              <a:t>North Polar CTX Coverage</a:t>
            </a:r>
            <a:endParaRPr lang="en-US" sz="4000" b="1" dirty="0"/>
          </a:p>
        </p:txBody>
      </p:sp>
      <p:sp>
        <p:nvSpPr>
          <p:cNvPr id="3" name="TextBox 2"/>
          <p:cNvSpPr txBox="1"/>
          <p:nvPr/>
        </p:nvSpPr>
        <p:spPr>
          <a:xfrm>
            <a:off x="7420743" y="823383"/>
            <a:ext cx="1723257" cy="5909310"/>
          </a:xfrm>
          <a:prstGeom prst="rect">
            <a:avLst/>
          </a:prstGeom>
          <a:noFill/>
        </p:spPr>
        <p:txBody>
          <a:bodyPr wrap="square" rtlCol="0">
            <a:spAutoFit/>
          </a:bodyPr>
          <a:lstStyle/>
          <a:p>
            <a:r>
              <a:rPr lang="en-US" sz="1400" dirty="0"/>
              <a:t>Red circle is </a:t>
            </a:r>
            <a:r>
              <a:rPr lang="en-US" sz="1400" dirty="0" smtClean="0"/>
              <a:t>&gt;88°N, </a:t>
            </a:r>
            <a:r>
              <a:rPr lang="en-US" sz="1400" dirty="0"/>
              <a:t>where MOLA data are sparse</a:t>
            </a:r>
          </a:p>
          <a:p>
            <a:endParaRPr lang="en-US" sz="1400" dirty="0"/>
          </a:p>
          <a:p>
            <a:r>
              <a:rPr lang="en-US" sz="1400" dirty="0"/>
              <a:t>Convergence angle range 7-40 degrees</a:t>
            </a:r>
          </a:p>
          <a:p>
            <a:endParaRPr lang="en-US" sz="1400" dirty="0"/>
          </a:p>
          <a:p>
            <a:r>
              <a:rPr lang="en-US" sz="1400" dirty="0"/>
              <a:t>Maximum solar separation angle = 50°</a:t>
            </a:r>
          </a:p>
          <a:p>
            <a:endParaRPr lang="en-US" sz="1400" dirty="0"/>
          </a:p>
          <a:p>
            <a:r>
              <a:rPr lang="en-US" sz="1400" dirty="0"/>
              <a:t>Minimum intersect area = 800 km</a:t>
            </a:r>
            <a:r>
              <a:rPr lang="en-US" sz="1400" baseline="30000" dirty="0"/>
              <a:t>2</a:t>
            </a:r>
          </a:p>
          <a:p>
            <a:endParaRPr lang="en-US" sz="1400" dirty="0"/>
          </a:p>
          <a:p>
            <a:r>
              <a:rPr lang="en-US" sz="1400" dirty="0"/>
              <a:t>Pixel scale &lt; </a:t>
            </a:r>
            <a:r>
              <a:rPr lang="en-US" sz="1400" dirty="0" smtClean="0"/>
              <a:t>8 </a:t>
            </a:r>
            <a:r>
              <a:rPr lang="en-US" sz="1400" dirty="0"/>
              <a:t>meters</a:t>
            </a:r>
          </a:p>
          <a:p>
            <a:endParaRPr lang="en-US" sz="1400" dirty="0"/>
          </a:p>
          <a:p>
            <a:r>
              <a:rPr lang="en-US" sz="1400" dirty="0" smtClean="0"/>
              <a:t>Overall, CTX stereo coverage is good, only a few gaps to be filled</a:t>
            </a:r>
          </a:p>
          <a:p>
            <a:endParaRPr lang="en-US" sz="1400" dirty="0"/>
          </a:p>
          <a:p>
            <a:r>
              <a:rPr lang="en-US" sz="1400" dirty="0" smtClean="0"/>
              <a:t>More testing needed to determine whether image quality good enough for </a:t>
            </a:r>
            <a:r>
              <a:rPr lang="en-US" sz="1400" dirty="0" err="1" smtClean="0"/>
              <a:t>stereogrammetry</a:t>
            </a:r>
            <a:endParaRPr lang="en-US" sz="1400" dirty="0" smtClean="0"/>
          </a:p>
          <a:p>
            <a:endParaRPr lang="en-US" sz="1400" dirty="0"/>
          </a:p>
        </p:txBody>
      </p:sp>
      <p:sp>
        <p:nvSpPr>
          <p:cNvPr id="4" name="TextBox 3"/>
          <p:cNvSpPr txBox="1"/>
          <p:nvPr/>
        </p:nvSpPr>
        <p:spPr>
          <a:xfrm>
            <a:off x="4185815" y="6488668"/>
            <a:ext cx="2467791" cy="369332"/>
          </a:xfrm>
          <a:prstGeom prst="rect">
            <a:avLst/>
          </a:prstGeom>
          <a:noFill/>
        </p:spPr>
        <p:txBody>
          <a:bodyPr wrap="none" rtlCol="0">
            <a:spAutoFit/>
          </a:bodyPr>
          <a:lstStyle/>
          <a:p>
            <a:r>
              <a:rPr lang="en-US" dirty="0"/>
              <a:t>http://pilot.wr.usgs.gov/</a:t>
            </a:r>
          </a:p>
        </p:txBody>
      </p:sp>
      <p:pic>
        <p:nvPicPr>
          <p:cNvPr id="6" name="Picture 4" descr="C:\!Gaddis Work\presentations\new_usgs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738" y="106363"/>
            <a:ext cx="13858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2047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75625"/>
            <a:ext cx="9144000" cy="1793680"/>
          </a:xfrm>
        </p:spPr>
        <p:txBody>
          <a:bodyPr>
            <a:noAutofit/>
          </a:bodyPr>
          <a:lstStyle/>
          <a:p>
            <a:r>
              <a:rPr lang="en-US" sz="3600" dirty="0" smtClean="0"/>
              <a:t>Current status of the Polar Geology Theme</a:t>
            </a:r>
          </a:p>
          <a:p>
            <a:r>
              <a:rPr lang="en-US" sz="3600" dirty="0" smtClean="0"/>
              <a:t>Ongoing Projects</a:t>
            </a:r>
          </a:p>
          <a:p>
            <a:r>
              <a:rPr lang="en-US" sz="3600" dirty="0" smtClean="0"/>
              <a:t>Plans for the upcoming Northern Summer</a:t>
            </a:r>
            <a:endParaRPr lang="en-US" sz="3600" dirty="0"/>
          </a:p>
        </p:txBody>
      </p:sp>
      <p:pic>
        <p:nvPicPr>
          <p:cNvPr id="2" name="Picture 1"/>
          <p:cNvPicPr>
            <a:picLocks noChangeAspect="1"/>
          </p:cNvPicPr>
          <p:nvPr/>
        </p:nvPicPr>
        <p:blipFill>
          <a:blip r:embed="rId2"/>
          <a:stretch>
            <a:fillRect/>
          </a:stretch>
        </p:blipFill>
        <p:spPr>
          <a:xfrm rot="16200000">
            <a:off x="3542967" y="1260949"/>
            <a:ext cx="2076171" cy="9140016"/>
          </a:xfrm>
          <a:prstGeom prst="rect">
            <a:avLst/>
          </a:prstGeom>
        </p:spPr>
      </p:pic>
      <p:pic>
        <p:nvPicPr>
          <p:cNvPr id="4" name="Picture 3"/>
          <p:cNvPicPr>
            <a:picLocks noChangeAspect="1"/>
          </p:cNvPicPr>
          <p:nvPr/>
        </p:nvPicPr>
        <p:blipFill>
          <a:blip r:embed="rId2"/>
          <a:stretch>
            <a:fillRect/>
          </a:stretch>
        </p:blipFill>
        <p:spPr>
          <a:xfrm rot="5400000">
            <a:off x="3531924" y="-3531924"/>
            <a:ext cx="2076171" cy="9140016"/>
          </a:xfrm>
          <a:prstGeom prst="rect">
            <a:avLst/>
          </a:prstGeom>
        </p:spPr>
      </p:pic>
    </p:spTree>
    <p:extLst>
      <p:ext uri="{BB962C8B-B14F-4D97-AF65-F5344CB8AC3E}">
        <p14:creationId xmlns:p14="http://schemas.microsoft.com/office/powerpoint/2010/main" val="31852635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SP_009273_2610_REDstre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0"/>
            <a:ext cx="947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2895600" y="0"/>
            <a:ext cx="6248400" cy="838200"/>
          </a:xfrm>
        </p:spPr>
        <p:txBody>
          <a:bodyPr/>
          <a:lstStyle/>
          <a:p>
            <a:pPr eaLnBrk="1" hangingPunct="1"/>
            <a:r>
              <a:rPr lang="en-US" sz="4000">
                <a:solidFill>
                  <a:srgbClr val="FFFF00"/>
                </a:solidFill>
                <a:latin typeface="Times New Roman" charset="0"/>
                <a:cs typeface="Times New Roman" charset="0"/>
              </a:rPr>
              <a:t>North Polar Summer Streaks</a:t>
            </a:r>
          </a:p>
        </p:txBody>
      </p:sp>
      <p:sp>
        <p:nvSpPr>
          <p:cNvPr id="16388" name="Text Box 4"/>
          <p:cNvSpPr txBox="1">
            <a:spLocks noChangeArrowheads="1"/>
          </p:cNvSpPr>
          <p:nvPr/>
        </p:nvSpPr>
        <p:spPr bwMode="auto">
          <a:xfrm>
            <a:off x="6188927" y="838200"/>
            <a:ext cx="28423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eaLnBrk="1" hangingPunct="1"/>
            <a:r>
              <a:rPr lang="en-US" dirty="0">
                <a:latin typeface="Arial" charset="0"/>
              </a:rPr>
              <a:t>PSP_009273_2610</a:t>
            </a:r>
          </a:p>
          <a:p>
            <a:pPr algn="r" eaLnBrk="1" hangingPunct="1"/>
            <a:r>
              <a:rPr lang="en-US" dirty="0">
                <a:latin typeface="Arial" charset="0"/>
              </a:rPr>
              <a:t>80.8°N, 330.6°E</a:t>
            </a:r>
          </a:p>
          <a:p>
            <a:pPr algn="r" eaLnBrk="1" hangingPunct="1"/>
            <a:r>
              <a:rPr lang="en-US" dirty="0">
                <a:latin typeface="Arial" charset="0"/>
              </a:rPr>
              <a:t>L</a:t>
            </a:r>
            <a:r>
              <a:rPr lang="en-US" baseline="-25000" dirty="0">
                <a:latin typeface="Arial" charset="0"/>
              </a:rPr>
              <a:t>s</a:t>
            </a:r>
            <a:r>
              <a:rPr lang="en-US" dirty="0">
                <a:latin typeface="Arial" charset="0"/>
              </a:rPr>
              <a:t> = </a:t>
            </a:r>
            <a:r>
              <a:rPr lang="en-US" dirty="0" smtClean="0">
                <a:latin typeface="Arial" charset="0"/>
              </a:rPr>
              <a:t>100.6</a:t>
            </a:r>
          </a:p>
          <a:p>
            <a:pPr algn="r" eaLnBrk="1" hangingPunct="1"/>
            <a:r>
              <a:rPr lang="en-US" dirty="0" smtClean="0">
                <a:latin typeface="Arial" charset="0"/>
              </a:rPr>
              <a:t>2008</a:t>
            </a:r>
            <a:endParaRPr lang="en-US" dirty="0">
              <a:latin typeface="Arial" charset="0"/>
            </a:endParaRPr>
          </a:p>
        </p:txBody>
      </p:sp>
      <p:sp>
        <p:nvSpPr>
          <p:cNvPr id="16389" name="Line 5"/>
          <p:cNvSpPr>
            <a:spLocks noChangeShapeType="1"/>
          </p:cNvSpPr>
          <p:nvPr/>
        </p:nvSpPr>
        <p:spPr bwMode="auto">
          <a:xfrm flipV="1">
            <a:off x="8458200" y="3581400"/>
            <a:ext cx="152400" cy="6096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6390" name="Line 6"/>
          <p:cNvSpPr>
            <a:spLocks noChangeShapeType="1"/>
          </p:cNvSpPr>
          <p:nvPr/>
        </p:nvSpPr>
        <p:spPr bwMode="auto">
          <a:xfrm flipH="1">
            <a:off x="7772400" y="4191000"/>
            <a:ext cx="685800" cy="3810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16391" name="Text Box 7"/>
          <p:cNvSpPr txBox="1">
            <a:spLocks noChangeArrowheads="1"/>
          </p:cNvSpPr>
          <p:nvPr/>
        </p:nvSpPr>
        <p:spPr bwMode="auto">
          <a:xfrm>
            <a:off x="8458200" y="31242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a:t>N</a:t>
            </a:r>
          </a:p>
        </p:txBody>
      </p:sp>
      <p:sp>
        <p:nvSpPr>
          <p:cNvPr id="16392" name="Text Box 8"/>
          <p:cNvSpPr txBox="1">
            <a:spLocks noChangeArrowheads="1"/>
          </p:cNvSpPr>
          <p:nvPr/>
        </p:nvSpPr>
        <p:spPr bwMode="auto">
          <a:xfrm>
            <a:off x="7467600" y="4572000"/>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a:t>Sun</a:t>
            </a:r>
          </a:p>
        </p:txBody>
      </p:sp>
      <p:sp>
        <p:nvSpPr>
          <p:cNvPr id="16393" name="Line 9"/>
          <p:cNvSpPr>
            <a:spLocks noChangeShapeType="1"/>
          </p:cNvSpPr>
          <p:nvPr/>
        </p:nvSpPr>
        <p:spPr bwMode="auto">
          <a:xfrm flipH="1">
            <a:off x="609600" y="4648200"/>
            <a:ext cx="1295400" cy="533400"/>
          </a:xfrm>
          <a:prstGeom prst="line">
            <a:avLst/>
          </a:prstGeom>
          <a:noFill/>
          <a:ln w="50800">
            <a:solidFill>
              <a:schemeClr val="bg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6394" name="Text Box 10"/>
          <p:cNvSpPr txBox="1">
            <a:spLocks noChangeArrowheads="1"/>
          </p:cNvSpPr>
          <p:nvPr/>
        </p:nvSpPr>
        <p:spPr bwMode="auto">
          <a:xfrm>
            <a:off x="0" y="5181600"/>
            <a:ext cx="157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a:solidFill>
                  <a:schemeClr val="bg1"/>
                </a:solidFill>
              </a:rPr>
              <a:t>Downslope</a:t>
            </a:r>
          </a:p>
        </p:txBody>
      </p:sp>
      <p:sp>
        <p:nvSpPr>
          <p:cNvPr id="16395" name="Line 11"/>
          <p:cNvSpPr>
            <a:spLocks noChangeShapeType="1"/>
          </p:cNvSpPr>
          <p:nvPr/>
        </p:nvSpPr>
        <p:spPr bwMode="auto">
          <a:xfrm>
            <a:off x="152400" y="6400800"/>
            <a:ext cx="8382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Text Box 12"/>
          <p:cNvSpPr txBox="1">
            <a:spLocks noChangeArrowheads="1"/>
          </p:cNvSpPr>
          <p:nvPr/>
        </p:nvSpPr>
        <p:spPr bwMode="auto">
          <a:xfrm>
            <a:off x="76200" y="5943600"/>
            <a:ext cx="95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a:solidFill>
                  <a:schemeClr val="bg1"/>
                </a:solidFill>
              </a:rPr>
              <a:t>200 m</a:t>
            </a:r>
          </a:p>
        </p:txBody>
      </p:sp>
      <p:pic>
        <p:nvPicPr>
          <p:cNvPr id="16397" name="Picture 14" descr="smUSGS gree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943600"/>
            <a:ext cx="2133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68275" y="-457200"/>
            <a:ext cx="762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1938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9000" contrast="8000"/>
                    </a14:imgEffect>
                  </a14:imgLayer>
                </a14:imgProps>
              </a:ext>
              <a:ext uri="{28A0092B-C50C-407E-A947-70E740481C1C}">
                <a14:useLocalDpi xmlns:a14="http://schemas.microsoft.com/office/drawing/2010/main" val="0"/>
              </a:ext>
            </a:extLst>
          </a:blip>
          <a:stretch>
            <a:fillRect/>
          </a:stretch>
        </p:blipFill>
        <p:spPr>
          <a:xfrm>
            <a:off x="-309785" y="0"/>
            <a:ext cx="9763570" cy="6858000"/>
          </a:xfrm>
          <a:prstGeom prst="rect">
            <a:avLst/>
          </a:prstGeom>
        </p:spPr>
      </p:pic>
      <p:sp>
        <p:nvSpPr>
          <p:cNvPr id="16387" name="Rectangle 3"/>
          <p:cNvSpPr>
            <a:spLocks noGrp="1" noChangeArrowheads="1"/>
          </p:cNvSpPr>
          <p:nvPr>
            <p:ph type="title"/>
          </p:nvPr>
        </p:nvSpPr>
        <p:spPr>
          <a:xfrm>
            <a:off x="2895600" y="0"/>
            <a:ext cx="6248400" cy="838200"/>
          </a:xfrm>
        </p:spPr>
        <p:txBody>
          <a:bodyPr/>
          <a:lstStyle/>
          <a:p>
            <a:pPr eaLnBrk="1" hangingPunct="1"/>
            <a:r>
              <a:rPr lang="en-US" sz="4000" dirty="0">
                <a:latin typeface="Times New Roman" charset="0"/>
                <a:cs typeface="Times New Roman" charset="0"/>
              </a:rPr>
              <a:t>North Polar Summer Streaks</a:t>
            </a:r>
          </a:p>
        </p:txBody>
      </p:sp>
      <p:sp>
        <p:nvSpPr>
          <p:cNvPr id="16388" name="Text Box 4"/>
          <p:cNvSpPr txBox="1">
            <a:spLocks noChangeArrowheads="1"/>
          </p:cNvSpPr>
          <p:nvPr/>
        </p:nvSpPr>
        <p:spPr bwMode="auto">
          <a:xfrm>
            <a:off x="40520" y="238035"/>
            <a:ext cx="30653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dirty="0" smtClean="0">
                <a:solidFill>
                  <a:srgbClr val="FFFF00"/>
                </a:solidFill>
                <a:latin typeface="Arial" charset="0"/>
              </a:rPr>
              <a:t>ESP_018068_2610</a:t>
            </a:r>
            <a:endParaRPr lang="en-US" dirty="0">
              <a:solidFill>
                <a:srgbClr val="FFFF00"/>
              </a:solidFill>
              <a:latin typeface="Arial" charset="0"/>
            </a:endParaRPr>
          </a:p>
          <a:p>
            <a:pPr eaLnBrk="1" hangingPunct="1"/>
            <a:r>
              <a:rPr lang="en-US" dirty="0" smtClean="0">
                <a:solidFill>
                  <a:srgbClr val="FFFF00"/>
                </a:solidFill>
                <a:latin typeface="Arial" charset="0"/>
              </a:rPr>
              <a:t>L</a:t>
            </a:r>
            <a:r>
              <a:rPr lang="en-US" baseline="-25000" dirty="0" smtClean="0">
                <a:solidFill>
                  <a:srgbClr val="FFFF00"/>
                </a:solidFill>
                <a:latin typeface="Arial" charset="0"/>
              </a:rPr>
              <a:t>s</a:t>
            </a:r>
            <a:r>
              <a:rPr lang="en-US" dirty="0" smtClean="0">
                <a:solidFill>
                  <a:srgbClr val="FFFF00"/>
                </a:solidFill>
                <a:latin typeface="Arial" charset="0"/>
              </a:rPr>
              <a:t> </a:t>
            </a:r>
            <a:r>
              <a:rPr lang="en-US" dirty="0">
                <a:solidFill>
                  <a:srgbClr val="FFFF00"/>
                </a:solidFill>
                <a:latin typeface="Arial" charset="0"/>
              </a:rPr>
              <a:t>= </a:t>
            </a:r>
            <a:r>
              <a:rPr lang="en-US" dirty="0" smtClean="0">
                <a:solidFill>
                  <a:srgbClr val="FFFF00"/>
                </a:solidFill>
                <a:latin typeface="Arial" charset="0"/>
              </a:rPr>
              <a:t>99.9°</a:t>
            </a:r>
          </a:p>
          <a:p>
            <a:pPr eaLnBrk="1" hangingPunct="1"/>
            <a:r>
              <a:rPr lang="en-US" dirty="0" smtClean="0">
                <a:solidFill>
                  <a:srgbClr val="FFFF00"/>
                </a:solidFill>
                <a:latin typeface="Arial" charset="0"/>
              </a:rPr>
              <a:t>2010</a:t>
            </a:r>
            <a:endParaRPr lang="en-US" dirty="0">
              <a:solidFill>
                <a:srgbClr val="FFFF00"/>
              </a:solidFill>
              <a:latin typeface="Arial" charset="0"/>
            </a:endParaRPr>
          </a:p>
        </p:txBody>
      </p:sp>
      <p:sp>
        <p:nvSpPr>
          <p:cNvPr id="16393" name="Line 9"/>
          <p:cNvSpPr>
            <a:spLocks noChangeShapeType="1"/>
          </p:cNvSpPr>
          <p:nvPr/>
        </p:nvSpPr>
        <p:spPr bwMode="auto">
          <a:xfrm flipH="1">
            <a:off x="277813" y="5943600"/>
            <a:ext cx="1295400" cy="122663"/>
          </a:xfrm>
          <a:prstGeom prst="line">
            <a:avLst/>
          </a:prstGeom>
          <a:noFill/>
          <a:ln w="50800">
            <a:solidFill>
              <a:schemeClr val="bg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6394" name="Text Box 10"/>
          <p:cNvSpPr txBox="1">
            <a:spLocks noChangeArrowheads="1"/>
          </p:cNvSpPr>
          <p:nvPr/>
        </p:nvSpPr>
        <p:spPr bwMode="auto">
          <a:xfrm>
            <a:off x="277813" y="6281234"/>
            <a:ext cx="157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dirty="0">
                <a:solidFill>
                  <a:schemeClr val="bg1"/>
                </a:solidFill>
              </a:rPr>
              <a:t>Downslope</a:t>
            </a:r>
          </a:p>
        </p:txBody>
      </p:sp>
      <p:pic>
        <p:nvPicPr>
          <p:cNvPr id="16397" name="Picture 14" descr="smUSGS green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943600"/>
            <a:ext cx="2133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2908" y="1594516"/>
            <a:ext cx="2065337" cy="4154984"/>
          </a:xfrm>
          <a:prstGeom prst="rect">
            <a:avLst/>
          </a:prstGeom>
          <a:noFill/>
        </p:spPr>
        <p:txBody>
          <a:bodyPr wrap="square" rtlCol="0">
            <a:spAutoFit/>
          </a:bodyPr>
          <a:lstStyle/>
          <a:p>
            <a:r>
              <a:rPr lang="en-US" sz="2400" dirty="0" smtClean="0">
                <a:solidFill>
                  <a:srgbClr val="FFFF00"/>
                </a:solidFill>
              </a:rPr>
              <a:t>Only subtle streaks visible</a:t>
            </a:r>
          </a:p>
          <a:p>
            <a:endParaRPr lang="en-US" sz="2400" dirty="0">
              <a:solidFill>
                <a:srgbClr val="FFFF00"/>
              </a:solidFill>
            </a:endParaRPr>
          </a:p>
          <a:p>
            <a:r>
              <a:rPr lang="en-US" sz="2400" dirty="0" smtClean="0">
                <a:solidFill>
                  <a:srgbClr val="FFFF00"/>
                </a:solidFill>
              </a:rPr>
              <a:t>Insufficient time resolution to infer origin, could be remnants from previous summer </a:t>
            </a:r>
          </a:p>
        </p:txBody>
      </p:sp>
    </p:spTree>
    <p:extLst>
      <p:ext uri="{BB962C8B-B14F-4D97-AF65-F5344CB8AC3E}">
        <p14:creationId xmlns:p14="http://schemas.microsoft.com/office/powerpoint/2010/main" val="21505359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0" y="0"/>
            <a:ext cx="9448800" cy="703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Rectangle 3"/>
          <p:cNvSpPr>
            <a:spLocks noGrp="1" noChangeArrowheads="1"/>
          </p:cNvSpPr>
          <p:nvPr>
            <p:ph type="title"/>
          </p:nvPr>
        </p:nvSpPr>
        <p:spPr>
          <a:xfrm>
            <a:off x="2895600" y="0"/>
            <a:ext cx="6248400" cy="838200"/>
          </a:xfrm>
        </p:spPr>
        <p:txBody>
          <a:bodyPr/>
          <a:lstStyle/>
          <a:p>
            <a:pPr eaLnBrk="1" hangingPunct="1"/>
            <a:r>
              <a:rPr lang="en-US" sz="4000" dirty="0">
                <a:latin typeface="Times New Roman" charset="0"/>
                <a:cs typeface="Times New Roman" charset="0"/>
              </a:rPr>
              <a:t>North Polar Summer Streaks</a:t>
            </a:r>
          </a:p>
        </p:txBody>
      </p:sp>
      <p:sp>
        <p:nvSpPr>
          <p:cNvPr id="16388" name="Text Box 4"/>
          <p:cNvSpPr txBox="1">
            <a:spLocks noChangeArrowheads="1"/>
          </p:cNvSpPr>
          <p:nvPr/>
        </p:nvSpPr>
        <p:spPr bwMode="auto">
          <a:xfrm>
            <a:off x="40520" y="238035"/>
            <a:ext cx="30653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dirty="0" smtClean="0">
                <a:solidFill>
                  <a:srgbClr val="FFFF00"/>
                </a:solidFill>
                <a:latin typeface="Arial" charset="0"/>
              </a:rPr>
              <a:t>ESP_026916_2610</a:t>
            </a:r>
            <a:endParaRPr lang="en-US" dirty="0">
              <a:solidFill>
                <a:srgbClr val="FFFF00"/>
              </a:solidFill>
              <a:latin typeface="Arial" charset="0"/>
            </a:endParaRPr>
          </a:p>
          <a:p>
            <a:pPr eaLnBrk="1" hangingPunct="1"/>
            <a:r>
              <a:rPr lang="en-US" dirty="0" smtClean="0">
                <a:solidFill>
                  <a:srgbClr val="FFFF00"/>
                </a:solidFill>
                <a:latin typeface="Arial" charset="0"/>
              </a:rPr>
              <a:t>L</a:t>
            </a:r>
            <a:r>
              <a:rPr lang="en-US" baseline="-25000" dirty="0" smtClean="0">
                <a:solidFill>
                  <a:srgbClr val="FFFF00"/>
                </a:solidFill>
                <a:latin typeface="Arial" charset="0"/>
              </a:rPr>
              <a:t>s</a:t>
            </a:r>
            <a:r>
              <a:rPr lang="en-US" dirty="0" smtClean="0">
                <a:solidFill>
                  <a:srgbClr val="FFFF00"/>
                </a:solidFill>
                <a:latin typeface="Arial" charset="0"/>
              </a:rPr>
              <a:t> </a:t>
            </a:r>
            <a:r>
              <a:rPr lang="en-US" dirty="0">
                <a:solidFill>
                  <a:srgbClr val="FFFF00"/>
                </a:solidFill>
                <a:latin typeface="Arial" charset="0"/>
              </a:rPr>
              <a:t>= </a:t>
            </a:r>
            <a:r>
              <a:rPr lang="en-US" dirty="0" smtClean="0">
                <a:solidFill>
                  <a:srgbClr val="FFFF00"/>
                </a:solidFill>
                <a:latin typeface="Arial" charset="0"/>
              </a:rPr>
              <a:t>101°</a:t>
            </a:r>
          </a:p>
          <a:p>
            <a:pPr eaLnBrk="1" hangingPunct="1"/>
            <a:r>
              <a:rPr lang="en-US" dirty="0" smtClean="0">
                <a:solidFill>
                  <a:srgbClr val="FFFF00"/>
                </a:solidFill>
                <a:latin typeface="Arial" charset="0"/>
              </a:rPr>
              <a:t>2012</a:t>
            </a:r>
            <a:endParaRPr lang="en-US" dirty="0">
              <a:solidFill>
                <a:srgbClr val="FFFF00"/>
              </a:solidFill>
              <a:latin typeface="Arial" charset="0"/>
            </a:endParaRPr>
          </a:p>
        </p:txBody>
      </p:sp>
      <p:sp>
        <p:nvSpPr>
          <p:cNvPr id="16393" name="Line 9"/>
          <p:cNvSpPr>
            <a:spLocks noChangeShapeType="1"/>
          </p:cNvSpPr>
          <p:nvPr/>
        </p:nvSpPr>
        <p:spPr bwMode="auto">
          <a:xfrm flipH="1">
            <a:off x="277813" y="5943600"/>
            <a:ext cx="1295400" cy="122663"/>
          </a:xfrm>
          <a:prstGeom prst="line">
            <a:avLst/>
          </a:prstGeom>
          <a:noFill/>
          <a:ln w="50800">
            <a:solidFill>
              <a:schemeClr val="bg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6394" name="Text Box 10"/>
          <p:cNvSpPr txBox="1">
            <a:spLocks noChangeArrowheads="1"/>
          </p:cNvSpPr>
          <p:nvPr/>
        </p:nvSpPr>
        <p:spPr bwMode="auto">
          <a:xfrm>
            <a:off x="277813" y="6281234"/>
            <a:ext cx="157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dirty="0">
                <a:solidFill>
                  <a:schemeClr val="bg1"/>
                </a:solidFill>
              </a:rPr>
              <a:t>Downslope</a:t>
            </a:r>
          </a:p>
        </p:txBody>
      </p:sp>
      <p:pic>
        <p:nvPicPr>
          <p:cNvPr id="16397" name="Picture 14" descr="smUSGS green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943600"/>
            <a:ext cx="2133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9100" y="2691795"/>
            <a:ext cx="2828925" cy="1569660"/>
          </a:xfrm>
          <a:prstGeom prst="rect">
            <a:avLst/>
          </a:prstGeom>
          <a:noFill/>
        </p:spPr>
        <p:txBody>
          <a:bodyPr wrap="square" rtlCol="0">
            <a:spAutoFit/>
          </a:bodyPr>
          <a:lstStyle/>
          <a:p>
            <a:r>
              <a:rPr lang="en-US" sz="2400" dirty="0" smtClean="0">
                <a:solidFill>
                  <a:srgbClr val="FFFF00"/>
                </a:solidFill>
              </a:rPr>
              <a:t>Images acquired more frequently this year, but no crossing streaks observed</a:t>
            </a:r>
          </a:p>
        </p:txBody>
      </p:sp>
    </p:spTree>
    <p:extLst>
      <p:ext uri="{BB962C8B-B14F-4D97-AF65-F5344CB8AC3E}">
        <p14:creationId xmlns:p14="http://schemas.microsoft.com/office/powerpoint/2010/main" val="20065873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7000"/>
                    </a14:imgEffect>
                  </a14:imgLayer>
                </a14:imgProps>
              </a:ext>
              <a:ext uri="{28A0092B-C50C-407E-A947-70E740481C1C}">
                <a14:useLocalDpi xmlns:a14="http://schemas.microsoft.com/office/drawing/2010/main" val="0"/>
              </a:ext>
            </a:extLst>
          </a:blip>
          <a:srcRect/>
          <a:stretch>
            <a:fillRect/>
          </a:stretch>
        </p:blipFill>
        <p:spPr bwMode="auto">
          <a:xfrm>
            <a:off x="0" y="0"/>
            <a:ext cx="98972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Rectangle 3"/>
          <p:cNvSpPr>
            <a:spLocks noGrp="1" noChangeArrowheads="1"/>
          </p:cNvSpPr>
          <p:nvPr>
            <p:ph type="title"/>
          </p:nvPr>
        </p:nvSpPr>
        <p:spPr>
          <a:xfrm>
            <a:off x="2895600" y="0"/>
            <a:ext cx="6248400" cy="838200"/>
          </a:xfrm>
        </p:spPr>
        <p:txBody>
          <a:bodyPr/>
          <a:lstStyle/>
          <a:p>
            <a:pPr eaLnBrk="1" hangingPunct="1"/>
            <a:r>
              <a:rPr lang="en-US" sz="4000" dirty="0">
                <a:latin typeface="Times New Roman" charset="0"/>
                <a:cs typeface="Times New Roman" charset="0"/>
              </a:rPr>
              <a:t>North Polar Summer Streaks</a:t>
            </a:r>
          </a:p>
        </p:txBody>
      </p:sp>
      <p:sp>
        <p:nvSpPr>
          <p:cNvPr id="16388" name="Text Box 4"/>
          <p:cNvSpPr txBox="1">
            <a:spLocks noChangeArrowheads="1"/>
          </p:cNvSpPr>
          <p:nvPr/>
        </p:nvSpPr>
        <p:spPr bwMode="auto">
          <a:xfrm>
            <a:off x="40520" y="238035"/>
            <a:ext cx="30653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dirty="0" smtClean="0">
                <a:solidFill>
                  <a:srgbClr val="FFFF00"/>
                </a:solidFill>
                <a:latin typeface="Arial" charset="0"/>
              </a:rPr>
              <a:t>ESP_035698_2610</a:t>
            </a:r>
            <a:endParaRPr lang="en-US" dirty="0">
              <a:solidFill>
                <a:srgbClr val="FFFF00"/>
              </a:solidFill>
              <a:latin typeface="Arial" charset="0"/>
            </a:endParaRPr>
          </a:p>
          <a:p>
            <a:pPr eaLnBrk="1" hangingPunct="1"/>
            <a:r>
              <a:rPr lang="en-US" dirty="0" smtClean="0">
                <a:solidFill>
                  <a:srgbClr val="FFFF00"/>
                </a:solidFill>
                <a:latin typeface="Arial" charset="0"/>
              </a:rPr>
              <a:t>L</a:t>
            </a:r>
            <a:r>
              <a:rPr lang="en-US" baseline="-25000" dirty="0" smtClean="0">
                <a:solidFill>
                  <a:srgbClr val="FFFF00"/>
                </a:solidFill>
                <a:latin typeface="Arial" charset="0"/>
              </a:rPr>
              <a:t>s</a:t>
            </a:r>
            <a:r>
              <a:rPr lang="en-US" dirty="0" smtClean="0">
                <a:solidFill>
                  <a:srgbClr val="FFFF00"/>
                </a:solidFill>
                <a:latin typeface="Arial" charset="0"/>
              </a:rPr>
              <a:t> </a:t>
            </a:r>
            <a:r>
              <a:rPr lang="en-US" dirty="0">
                <a:solidFill>
                  <a:srgbClr val="FFFF00"/>
                </a:solidFill>
                <a:latin typeface="Arial" charset="0"/>
              </a:rPr>
              <a:t>= </a:t>
            </a:r>
            <a:r>
              <a:rPr lang="en-US" dirty="0" smtClean="0">
                <a:solidFill>
                  <a:srgbClr val="FFFF00"/>
                </a:solidFill>
                <a:latin typeface="Arial" charset="0"/>
              </a:rPr>
              <a:t>99.8°</a:t>
            </a:r>
          </a:p>
          <a:p>
            <a:pPr eaLnBrk="1" hangingPunct="1"/>
            <a:r>
              <a:rPr lang="en-US" dirty="0" smtClean="0">
                <a:solidFill>
                  <a:srgbClr val="FFFF00"/>
                </a:solidFill>
                <a:latin typeface="Arial" charset="0"/>
              </a:rPr>
              <a:t>2014</a:t>
            </a:r>
            <a:endParaRPr lang="en-US" dirty="0">
              <a:solidFill>
                <a:srgbClr val="FFFF00"/>
              </a:solidFill>
              <a:latin typeface="Arial" charset="0"/>
            </a:endParaRPr>
          </a:p>
        </p:txBody>
      </p:sp>
      <p:sp>
        <p:nvSpPr>
          <p:cNvPr id="16393" name="Line 9"/>
          <p:cNvSpPr>
            <a:spLocks noChangeShapeType="1"/>
          </p:cNvSpPr>
          <p:nvPr/>
        </p:nvSpPr>
        <p:spPr bwMode="auto">
          <a:xfrm flipH="1">
            <a:off x="277813" y="5943600"/>
            <a:ext cx="1295400" cy="122663"/>
          </a:xfrm>
          <a:prstGeom prst="line">
            <a:avLst/>
          </a:prstGeom>
          <a:noFill/>
          <a:ln w="50800">
            <a:solidFill>
              <a:schemeClr val="bg1"/>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6394" name="Text Box 10"/>
          <p:cNvSpPr txBox="1">
            <a:spLocks noChangeArrowheads="1"/>
          </p:cNvSpPr>
          <p:nvPr/>
        </p:nvSpPr>
        <p:spPr bwMode="auto">
          <a:xfrm>
            <a:off x="277813" y="6281234"/>
            <a:ext cx="157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742950" indent="-285750" eaLnBrk="0" hangingPunct="0">
              <a:defRPr sz="2400">
                <a:solidFill>
                  <a:schemeClr val="tx1"/>
                </a:solidFill>
                <a:latin typeface="Times New Roman" charset="0"/>
                <a:ea typeface="Times New Roman" charset="0"/>
                <a:cs typeface="Times New Roman" charset="0"/>
              </a:defRPr>
            </a:lvl2pPr>
            <a:lvl3pPr marL="1143000" indent="-228600" eaLnBrk="0" hangingPunct="0">
              <a:defRPr sz="2400">
                <a:solidFill>
                  <a:schemeClr val="tx1"/>
                </a:solidFill>
                <a:latin typeface="Times New Roman" charset="0"/>
                <a:ea typeface="Times New Roman" charset="0"/>
                <a:cs typeface="Times New Roman" charset="0"/>
              </a:defRPr>
            </a:lvl3pPr>
            <a:lvl4pPr marL="1600200" indent="-228600" eaLnBrk="0" hangingPunct="0">
              <a:defRPr sz="2400">
                <a:solidFill>
                  <a:schemeClr val="tx1"/>
                </a:solidFill>
                <a:latin typeface="Times New Roman" charset="0"/>
                <a:ea typeface="Times New Roman" charset="0"/>
                <a:cs typeface="Times New Roman" charset="0"/>
              </a:defRPr>
            </a:lvl4pPr>
            <a:lvl5pPr marL="2057400" indent="-228600" eaLnBrk="0" hangingPunct="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r>
              <a:rPr lang="en-US" dirty="0">
                <a:solidFill>
                  <a:schemeClr val="bg1"/>
                </a:solidFill>
              </a:rPr>
              <a:t>Downslope</a:t>
            </a:r>
          </a:p>
        </p:txBody>
      </p:sp>
      <p:pic>
        <p:nvPicPr>
          <p:cNvPr id="16397" name="Picture 14" descr="smUSGS green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5943600"/>
            <a:ext cx="2133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195285" y="1124876"/>
            <a:ext cx="2632109" cy="2308324"/>
          </a:xfrm>
          <a:prstGeom prst="rect">
            <a:avLst/>
          </a:prstGeom>
          <a:noFill/>
        </p:spPr>
        <p:txBody>
          <a:bodyPr wrap="square" rtlCol="0">
            <a:spAutoFit/>
          </a:bodyPr>
          <a:lstStyle/>
          <a:p>
            <a:r>
              <a:rPr lang="en-US" sz="2400" dirty="0" smtClean="0">
                <a:solidFill>
                  <a:srgbClr val="FFFF00"/>
                </a:solidFill>
              </a:rPr>
              <a:t>Changes in distribution of darker material observed this summer -- implies mobility of sand (?)</a:t>
            </a:r>
          </a:p>
        </p:txBody>
      </p:sp>
      <p:sp>
        <p:nvSpPr>
          <p:cNvPr id="10" name="TextBox 9"/>
          <p:cNvSpPr txBox="1"/>
          <p:nvPr/>
        </p:nvSpPr>
        <p:spPr>
          <a:xfrm>
            <a:off x="2563931" y="5900003"/>
            <a:ext cx="3807994" cy="830997"/>
          </a:xfrm>
          <a:prstGeom prst="rect">
            <a:avLst/>
          </a:prstGeom>
          <a:noFill/>
        </p:spPr>
        <p:txBody>
          <a:bodyPr wrap="square" rtlCol="0">
            <a:spAutoFit/>
          </a:bodyPr>
          <a:lstStyle/>
          <a:p>
            <a:r>
              <a:rPr lang="en-US" sz="2400" dirty="0" smtClean="0">
                <a:solidFill>
                  <a:srgbClr val="FFFF00"/>
                </a:solidFill>
              </a:rPr>
              <a:t>No 2016 images acquired yet (DSN problems)</a:t>
            </a:r>
          </a:p>
        </p:txBody>
      </p:sp>
    </p:spTree>
    <p:extLst>
      <p:ext uri="{BB962C8B-B14F-4D97-AF65-F5344CB8AC3E}">
        <p14:creationId xmlns:p14="http://schemas.microsoft.com/office/powerpoint/2010/main" val="2366532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NPRCmonitor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66763"/>
            <a:ext cx="6324600"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a:spLocks noGrp="1"/>
          </p:cNvSpPr>
          <p:nvPr>
            <p:ph type="title"/>
          </p:nvPr>
        </p:nvSpPr>
        <p:spPr>
          <a:xfrm>
            <a:off x="1743074" y="0"/>
            <a:ext cx="7400925" cy="838200"/>
          </a:xfrm>
        </p:spPr>
        <p:txBody>
          <a:bodyPr>
            <a:normAutofit/>
          </a:bodyPr>
          <a:lstStyle/>
          <a:p>
            <a:r>
              <a:rPr lang="en-US" altLang="en-US" sz="3600" dirty="0" smtClean="0"/>
              <a:t>North Polar Residual Cap Monitoring</a:t>
            </a:r>
          </a:p>
        </p:txBody>
      </p:sp>
      <p:sp>
        <p:nvSpPr>
          <p:cNvPr id="23556" name="Content Placeholder 2"/>
          <p:cNvSpPr>
            <a:spLocks noGrp="1"/>
          </p:cNvSpPr>
          <p:nvPr>
            <p:ph idx="1"/>
          </p:nvPr>
        </p:nvSpPr>
        <p:spPr>
          <a:xfrm>
            <a:off x="0" y="762000"/>
            <a:ext cx="2819400" cy="6096000"/>
          </a:xfrm>
        </p:spPr>
        <p:txBody>
          <a:bodyPr>
            <a:normAutofit/>
          </a:bodyPr>
          <a:lstStyle/>
          <a:p>
            <a:r>
              <a:rPr lang="en-US" altLang="en-US" sz="2800" dirty="0" smtClean="0"/>
              <a:t>Comparison of residual cap images complicated by differences in illumination</a:t>
            </a:r>
          </a:p>
          <a:p>
            <a:r>
              <a:rPr lang="en-US" altLang="en-US" sz="2800" dirty="0" smtClean="0"/>
              <a:t>Four </a:t>
            </a:r>
            <a:r>
              <a:rPr lang="en-US" altLang="en-US" sz="2800" b="1" dirty="0" smtClean="0"/>
              <a:t>nadir-only</a:t>
            </a:r>
            <a:r>
              <a:rPr lang="en-US" altLang="en-US" sz="2800" dirty="0" smtClean="0"/>
              <a:t> targets at 87°N </a:t>
            </a:r>
          </a:p>
          <a:p>
            <a:pPr lvl="1"/>
            <a:r>
              <a:rPr lang="en-US" altLang="en-US" sz="1800" dirty="0" smtClean="0"/>
              <a:t>Consistent solar azimuth ensured by nadir viewing (</a:t>
            </a:r>
            <a:r>
              <a:rPr lang="en-US" altLang="en-US" sz="1800" b="1" dirty="0" smtClean="0"/>
              <a:t>don’t plan as IOs!</a:t>
            </a:r>
            <a:r>
              <a:rPr lang="en-US" altLang="en-US" sz="1800" dirty="0" smtClean="0"/>
              <a:t>)</a:t>
            </a:r>
          </a:p>
          <a:p>
            <a:pPr lvl="1"/>
            <a:r>
              <a:rPr lang="en-US" altLang="en-US" sz="1800" dirty="0" smtClean="0"/>
              <a:t>Most images acquired during summer</a:t>
            </a:r>
          </a:p>
        </p:txBody>
      </p:sp>
      <p:sp>
        <p:nvSpPr>
          <p:cNvPr id="23557" name="TextBox 4"/>
          <p:cNvSpPr txBox="1">
            <a:spLocks noChangeArrowheads="1"/>
          </p:cNvSpPr>
          <p:nvPr/>
        </p:nvSpPr>
        <p:spPr bwMode="auto">
          <a:xfrm>
            <a:off x="5715000" y="6396038"/>
            <a:ext cx="649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ltLang="en-US"/>
              <a:t>0°E</a:t>
            </a:r>
          </a:p>
        </p:txBody>
      </p:sp>
      <p:sp>
        <p:nvSpPr>
          <p:cNvPr id="23558" name="TextBox 5"/>
          <p:cNvSpPr txBox="1">
            <a:spLocks noChangeArrowheads="1"/>
          </p:cNvSpPr>
          <p:nvPr/>
        </p:nvSpPr>
        <p:spPr bwMode="auto">
          <a:xfrm>
            <a:off x="2743200" y="373380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ltLang="en-US"/>
              <a:t>270°E</a:t>
            </a:r>
          </a:p>
        </p:txBody>
      </p:sp>
      <p:sp>
        <p:nvSpPr>
          <p:cNvPr id="23559" name="TextBox 6"/>
          <p:cNvSpPr txBox="1">
            <a:spLocks noChangeArrowheads="1"/>
          </p:cNvSpPr>
          <p:nvPr/>
        </p:nvSpPr>
        <p:spPr bwMode="auto">
          <a:xfrm>
            <a:off x="5562600" y="762000"/>
            <a:ext cx="95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ltLang="en-US"/>
              <a:t>180°E</a:t>
            </a:r>
          </a:p>
        </p:txBody>
      </p:sp>
      <p:sp>
        <p:nvSpPr>
          <p:cNvPr id="23560" name="TextBox 7"/>
          <p:cNvSpPr txBox="1">
            <a:spLocks noChangeArrowheads="1"/>
          </p:cNvSpPr>
          <p:nvPr/>
        </p:nvSpPr>
        <p:spPr bwMode="auto">
          <a:xfrm>
            <a:off x="8382000" y="3500438"/>
            <a:ext cx="803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ltLang="en-US"/>
              <a:t>90°E</a:t>
            </a:r>
          </a:p>
        </p:txBody>
      </p:sp>
      <p:pic>
        <p:nvPicPr>
          <p:cNvPr id="23561" name="Picture 10" descr="smUSGS gree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463" y="6019800"/>
            <a:ext cx="2065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5218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9" descr="N270comp.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066800"/>
            <a:ext cx="5680075" cy="5791200"/>
          </a:xfrm>
        </p:spPr>
      </p:pic>
      <p:sp>
        <p:nvSpPr>
          <p:cNvPr id="25603" name="Title 1"/>
          <p:cNvSpPr>
            <a:spLocks noGrp="1"/>
          </p:cNvSpPr>
          <p:nvPr>
            <p:ph type="title"/>
          </p:nvPr>
        </p:nvSpPr>
        <p:spPr>
          <a:xfrm>
            <a:off x="1828800" y="0"/>
            <a:ext cx="5029200" cy="1143000"/>
          </a:xfrm>
        </p:spPr>
        <p:txBody>
          <a:bodyPr/>
          <a:lstStyle/>
          <a:p>
            <a:r>
              <a:rPr lang="en-US" altLang="en-US" smtClean="0"/>
              <a:t>Interannual Changes</a:t>
            </a:r>
          </a:p>
        </p:txBody>
      </p:sp>
      <p:sp>
        <p:nvSpPr>
          <p:cNvPr id="25604" name="TextBox 4"/>
          <p:cNvSpPr txBox="1">
            <a:spLocks noChangeArrowheads="1"/>
          </p:cNvSpPr>
          <p:nvPr/>
        </p:nvSpPr>
        <p:spPr bwMode="auto">
          <a:xfrm>
            <a:off x="0" y="1371600"/>
            <a:ext cx="1828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sz="1600"/>
              <a:t>PSP_010367_2675</a:t>
            </a:r>
          </a:p>
          <a:p>
            <a:pPr algn="ctr" eaLnBrk="1" hangingPunct="1"/>
            <a:r>
              <a:rPr lang="en-US" altLang="en-US" sz="1600"/>
              <a:t>L</a:t>
            </a:r>
            <a:r>
              <a:rPr lang="en-US" altLang="en-US" sz="1600" baseline="-25000"/>
              <a:t>s</a:t>
            </a:r>
            <a:r>
              <a:rPr lang="en-US" altLang="en-US" sz="1600"/>
              <a:t> = 140.6°</a:t>
            </a:r>
          </a:p>
          <a:p>
            <a:pPr algn="ctr" eaLnBrk="1" hangingPunct="1"/>
            <a:r>
              <a:rPr lang="en-US" altLang="en-US" sz="1600"/>
              <a:t>Mars Year 29 (2008)</a:t>
            </a:r>
          </a:p>
          <a:p>
            <a:pPr algn="ctr" eaLnBrk="1" hangingPunct="1"/>
            <a:r>
              <a:rPr lang="en-US" altLang="en-US" sz="1600"/>
              <a:t>Albedo = 0.45</a:t>
            </a:r>
          </a:p>
          <a:p>
            <a:pPr algn="ctr" eaLnBrk="1" hangingPunct="1"/>
            <a:endParaRPr lang="en-US" altLang="en-US" sz="1600"/>
          </a:p>
          <a:p>
            <a:pPr algn="ctr" eaLnBrk="1" hangingPunct="1"/>
            <a:endParaRPr lang="en-US" altLang="en-US" sz="1600"/>
          </a:p>
          <a:p>
            <a:pPr algn="ctr" eaLnBrk="1" hangingPunct="1"/>
            <a:endParaRPr lang="en-US" altLang="en-US" sz="1600"/>
          </a:p>
          <a:p>
            <a:pPr algn="ctr" eaLnBrk="1" hangingPunct="1"/>
            <a:r>
              <a:rPr lang="en-US" altLang="en-US" sz="1600"/>
              <a:t>Longitude ~ 270°E</a:t>
            </a:r>
          </a:p>
        </p:txBody>
      </p:sp>
      <p:sp>
        <p:nvSpPr>
          <p:cNvPr id="25605" name="TextBox 5"/>
          <p:cNvSpPr txBox="1">
            <a:spLocks noChangeArrowheads="1"/>
          </p:cNvSpPr>
          <p:nvPr/>
        </p:nvSpPr>
        <p:spPr bwMode="auto">
          <a:xfrm>
            <a:off x="7315200" y="1371600"/>
            <a:ext cx="1828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sz="1600"/>
              <a:t>PSP_010446_2675</a:t>
            </a:r>
          </a:p>
          <a:p>
            <a:pPr algn="ctr" eaLnBrk="1" hangingPunct="1"/>
            <a:r>
              <a:rPr lang="en-US" altLang="en-US" sz="1600"/>
              <a:t>L</a:t>
            </a:r>
            <a:r>
              <a:rPr lang="en-US" altLang="en-US" sz="1600" baseline="-25000"/>
              <a:t>s</a:t>
            </a:r>
            <a:r>
              <a:rPr lang="en-US" altLang="en-US" sz="1600"/>
              <a:t> = 143.7°</a:t>
            </a:r>
          </a:p>
          <a:p>
            <a:pPr algn="ctr" eaLnBrk="1" hangingPunct="1"/>
            <a:r>
              <a:rPr lang="en-US" altLang="en-US" sz="1600"/>
              <a:t>Mars Year 29 (2008)</a:t>
            </a:r>
          </a:p>
          <a:p>
            <a:pPr algn="ctr" eaLnBrk="1" hangingPunct="1"/>
            <a:r>
              <a:rPr lang="en-US" altLang="en-US" sz="1600"/>
              <a:t>Albedo = 0.46</a:t>
            </a:r>
          </a:p>
        </p:txBody>
      </p:sp>
      <p:sp>
        <p:nvSpPr>
          <p:cNvPr id="25606" name="TextBox 5"/>
          <p:cNvSpPr txBox="1">
            <a:spLocks noChangeArrowheads="1"/>
          </p:cNvSpPr>
          <p:nvPr/>
        </p:nvSpPr>
        <p:spPr bwMode="auto">
          <a:xfrm>
            <a:off x="2819400" y="3821113"/>
            <a:ext cx="768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ltLang="en-US" sz="1800"/>
              <a:t>300 m</a:t>
            </a:r>
          </a:p>
        </p:txBody>
      </p:sp>
      <p:cxnSp>
        <p:nvCxnSpPr>
          <p:cNvPr id="13" name="Straight Arrow Connector 12"/>
          <p:cNvCxnSpPr/>
          <p:nvPr/>
        </p:nvCxnSpPr>
        <p:spPr>
          <a:xfrm>
            <a:off x="3733800" y="4038600"/>
            <a:ext cx="762000"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828800" y="4038600"/>
            <a:ext cx="838200"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5609" name="TextBox 4"/>
          <p:cNvSpPr txBox="1">
            <a:spLocks noChangeArrowheads="1"/>
          </p:cNvSpPr>
          <p:nvPr/>
        </p:nvSpPr>
        <p:spPr bwMode="auto">
          <a:xfrm>
            <a:off x="0" y="4495800"/>
            <a:ext cx="1828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sz="1600"/>
              <a:t>ESP_019070_2675</a:t>
            </a:r>
          </a:p>
          <a:p>
            <a:pPr algn="ctr" eaLnBrk="1" hangingPunct="1"/>
            <a:r>
              <a:rPr lang="en-US" altLang="en-US" sz="1600"/>
              <a:t>L</a:t>
            </a:r>
            <a:r>
              <a:rPr lang="en-US" altLang="en-US" sz="1600" baseline="-25000"/>
              <a:t>s</a:t>
            </a:r>
            <a:r>
              <a:rPr lang="en-US" altLang="en-US" sz="1600"/>
              <a:t> = 136.3°</a:t>
            </a:r>
          </a:p>
          <a:p>
            <a:pPr algn="ctr" eaLnBrk="1" hangingPunct="1"/>
            <a:r>
              <a:rPr lang="en-US" altLang="en-US" sz="1600"/>
              <a:t>Mars Year 30 (2010)</a:t>
            </a:r>
          </a:p>
          <a:p>
            <a:pPr algn="ctr" eaLnBrk="1" hangingPunct="1"/>
            <a:r>
              <a:rPr lang="en-US" altLang="en-US" sz="1600"/>
              <a:t>Albedo = 0.42</a:t>
            </a:r>
          </a:p>
        </p:txBody>
      </p:sp>
      <p:sp>
        <p:nvSpPr>
          <p:cNvPr id="25610" name="TextBox 4"/>
          <p:cNvSpPr txBox="1">
            <a:spLocks noChangeArrowheads="1"/>
          </p:cNvSpPr>
          <p:nvPr/>
        </p:nvSpPr>
        <p:spPr bwMode="auto">
          <a:xfrm>
            <a:off x="7315200" y="4495800"/>
            <a:ext cx="1828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sz="1600"/>
              <a:t>ESP_019228_2675</a:t>
            </a:r>
          </a:p>
          <a:p>
            <a:pPr algn="ctr" eaLnBrk="1" hangingPunct="1"/>
            <a:r>
              <a:rPr lang="en-US" altLang="en-US" sz="1600"/>
              <a:t>L</a:t>
            </a:r>
            <a:r>
              <a:rPr lang="en-US" altLang="en-US" sz="1600" baseline="-25000"/>
              <a:t>s</a:t>
            </a:r>
            <a:r>
              <a:rPr lang="en-US" altLang="en-US" sz="1600"/>
              <a:t> = 142.4°</a:t>
            </a:r>
          </a:p>
          <a:p>
            <a:pPr algn="ctr" eaLnBrk="1" hangingPunct="1"/>
            <a:r>
              <a:rPr lang="en-US" altLang="en-US" sz="1600"/>
              <a:t>Mars Year 30 (2010)</a:t>
            </a:r>
          </a:p>
          <a:p>
            <a:pPr algn="ctr" eaLnBrk="1" hangingPunct="1"/>
            <a:r>
              <a:rPr lang="en-US" altLang="en-US" sz="1600"/>
              <a:t>Albedo = 0.40</a:t>
            </a:r>
          </a:p>
        </p:txBody>
      </p:sp>
      <p:pic>
        <p:nvPicPr>
          <p:cNvPr id="25611" name="Picture 10" descr="smUSGS gree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52400"/>
            <a:ext cx="20653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3400" y="-381000"/>
            <a:ext cx="762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7875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057400" y="0"/>
            <a:ext cx="6400800" cy="1143000"/>
          </a:xfrm>
        </p:spPr>
        <p:txBody>
          <a:bodyPr>
            <a:normAutofit fontScale="90000"/>
          </a:bodyPr>
          <a:lstStyle/>
          <a:p>
            <a:r>
              <a:rPr lang="en-US" altLang="en-US" smtClean="0"/>
              <a:t>Subtle Interannual Changes</a:t>
            </a:r>
          </a:p>
        </p:txBody>
      </p:sp>
      <p:sp>
        <p:nvSpPr>
          <p:cNvPr id="27651" name="TextBox 4"/>
          <p:cNvSpPr txBox="1">
            <a:spLocks noChangeArrowheads="1"/>
          </p:cNvSpPr>
          <p:nvPr/>
        </p:nvSpPr>
        <p:spPr bwMode="auto">
          <a:xfrm>
            <a:off x="6553200" y="4267200"/>
            <a:ext cx="2590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sz="2000"/>
              <a:t>ESP_019327_2675</a:t>
            </a:r>
          </a:p>
          <a:p>
            <a:pPr algn="ctr" eaLnBrk="1" hangingPunct="1"/>
            <a:r>
              <a:rPr lang="en-US" altLang="en-US" sz="2000"/>
              <a:t>MY 30 (2010)</a:t>
            </a:r>
          </a:p>
          <a:p>
            <a:pPr algn="ctr" eaLnBrk="1" hangingPunct="1"/>
            <a:r>
              <a:rPr lang="en-US" altLang="en-US" sz="2000"/>
              <a:t>L</a:t>
            </a:r>
            <a:r>
              <a:rPr lang="en-US" altLang="en-US" sz="2000" baseline="-25000"/>
              <a:t>s</a:t>
            </a:r>
            <a:r>
              <a:rPr lang="en-US" altLang="en-US" sz="2000"/>
              <a:t> = 146.2°</a:t>
            </a:r>
          </a:p>
          <a:p>
            <a:pPr algn="ctr" eaLnBrk="1" hangingPunct="1"/>
            <a:r>
              <a:rPr lang="en-US" altLang="en-US" sz="2000"/>
              <a:t>Albedo = 0.44</a:t>
            </a:r>
          </a:p>
          <a:p>
            <a:pPr algn="ctr" eaLnBrk="1" hangingPunct="1"/>
            <a:r>
              <a:rPr lang="en-US" altLang="en-US" sz="2000"/>
              <a:t>Solar azimuth = 146°</a:t>
            </a:r>
          </a:p>
        </p:txBody>
      </p:sp>
      <p:sp>
        <p:nvSpPr>
          <p:cNvPr id="27652" name="TextBox 5"/>
          <p:cNvSpPr txBox="1">
            <a:spLocks noChangeArrowheads="1"/>
          </p:cNvSpPr>
          <p:nvPr/>
        </p:nvSpPr>
        <p:spPr bwMode="auto">
          <a:xfrm>
            <a:off x="6553200" y="1066800"/>
            <a:ext cx="2590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altLang="en-US"/>
              <a:t>Nearly identical illumination, from lower right:</a:t>
            </a:r>
          </a:p>
          <a:p>
            <a:pPr algn="ctr" eaLnBrk="1" hangingPunct="1"/>
            <a:endParaRPr lang="en-US" altLang="en-US"/>
          </a:p>
          <a:p>
            <a:pPr algn="ctr" eaLnBrk="1" hangingPunct="1"/>
            <a:r>
              <a:rPr lang="en-US" altLang="en-US" sz="2000"/>
              <a:t>PSP_010505_2725</a:t>
            </a:r>
          </a:p>
          <a:p>
            <a:pPr algn="ctr" eaLnBrk="1" hangingPunct="1"/>
            <a:r>
              <a:rPr lang="en-US" altLang="en-US" sz="2000"/>
              <a:t>MY 29 (2008)</a:t>
            </a:r>
          </a:p>
          <a:p>
            <a:pPr algn="ctr" eaLnBrk="1" hangingPunct="1"/>
            <a:r>
              <a:rPr lang="en-US" altLang="en-US" sz="2000"/>
              <a:t>L</a:t>
            </a:r>
            <a:r>
              <a:rPr lang="en-US" altLang="en-US" sz="2000" baseline="-25000"/>
              <a:t>s</a:t>
            </a:r>
            <a:r>
              <a:rPr lang="en-US" altLang="en-US" sz="2000"/>
              <a:t> = 146.0°</a:t>
            </a:r>
          </a:p>
          <a:p>
            <a:pPr algn="ctr" eaLnBrk="1" hangingPunct="1"/>
            <a:r>
              <a:rPr lang="en-US" altLang="en-US" sz="2000"/>
              <a:t>Albedo = 0.45</a:t>
            </a:r>
          </a:p>
          <a:p>
            <a:pPr algn="ctr" eaLnBrk="1" hangingPunct="1"/>
            <a:r>
              <a:rPr lang="en-US" altLang="en-US" sz="2000"/>
              <a:t>Solar azimuth = 136°</a:t>
            </a:r>
          </a:p>
        </p:txBody>
      </p:sp>
      <p:sp>
        <p:nvSpPr>
          <p:cNvPr id="27653" name="TextBox 5"/>
          <p:cNvSpPr txBox="1">
            <a:spLocks noChangeArrowheads="1"/>
          </p:cNvSpPr>
          <p:nvPr/>
        </p:nvSpPr>
        <p:spPr bwMode="auto">
          <a:xfrm>
            <a:off x="0" y="3429000"/>
            <a:ext cx="1128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ltLang="en-US"/>
              <a:t>~300 m</a:t>
            </a:r>
          </a:p>
        </p:txBody>
      </p:sp>
      <p:cxnSp>
        <p:nvCxnSpPr>
          <p:cNvPr id="7" name="Straight Arrow Connector 6"/>
          <p:cNvCxnSpPr/>
          <p:nvPr/>
        </p:nvCxnSpPr>
        <p:spPr>
          <a:xfrm rot="5400000" flipH="1" flipV="1">
            <a:off x="-532606" y="2209006"/>
            <a:ext cx="2286000" cy="158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647699" y="5295900"/>
            <a:ext cx="2514600" cy="3175"/>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7656" name="Content Placeholder 10" descr="NPRC90.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066800"/>
            <a:ext cx="5486400" cy="5486400"/>
          </a:xfrm>
        </p:spPr>
      </p:pic>
      <p:pic>
        <p:nvPicPr>
          <p:cNvPr id="27657" name="Picture 10" descr="smUSGS gree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463" y="6019800"/>
            <a:ext cx="2065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3400" y="-381000"/>
            <a:ext cx="762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4954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15" y="914402"/>
            <a:ext cx="9144000" cy="5638798"/>
          </a:xfrm>
        </p:spPr>
        <p:txBody>
          <a:bodyPr>
            <a:noAutofit/>
          </a:bodyPr>
          <a:lstStyle/>
          <a:p>
            <a:endParaRPr lang="en-US" sz="1800" dirty="0" smtClean="0"/>
          </a:p>
          <a:p>
            <a:pPr marL="0" indent="0">
              <a:buNone/>
            </a:pPr>
            <a:r>
              <a:rPr lang="en-US" sz="1800" b="1" dirty="0" smtClean="0"/>
              <a:t>Submitted</a:t>
            </a:r>
            <a:endParaRPr lang="en-US" sz="1800" b="1" dirty="0"/>
          </a:p>
          <a:p>
            <a:r>
              <a:rPr lang="en-US" sz="1800" dirty="0"/>
              <a:t>Landis et al., A revised surface age for the North Polar Layered Deposits of Mars, GRL.</a:t>
            </a:r>
          </a:p>
          <a:p>
            <a:r>
              <a:rPr lang="en-US" sz="1800" dirty="0"/>
              <a:t>Becerra et al., Stratigraphy of the North Polar Layered Deposits of Mars from High-Resolution Topography, JGR-Planets.</a:t>
            </a:r>
          </a:p>
          <a:p>
            <a:endParaRPr lang="en-US" sz="1800" dirty="0" smtClean="0"/>
          </a:p>
          <a:p>
            <a:endParaRPr lang="en-US" sz="1800" dirty="0"/>
          </a:p>
          <a:p>
            <a:pPr marL="0" indent="0">
              <a:buNone/>
            </a:pPr>
            <a:r>
              <a:rPr lang="en-US" sz="1800" b="1" dirty="0" smtClean="0"/>
              <a:t>Published in the last 12 months</a:t>
            </a:r>
            <a:endParaRPr lang="en-US" sz="1800" b="1" dirty="0"/>
          </a:p>
          <a:p>
            <a:r>
              <a:rPr lang="en-US" sz="1800" dirty="0"/>
              <a:t>Sori, M.M., S. Byrne, C.W. Hamilton, and M.E. Landis, Viscous flow rates of icy topography on the North Polar Layered Deposits of Mars, </a:t>
            </a:r>
            <a:r>
              <a:rPr lang="en-US" sz="1800" dirty="0" err="1"/>
              <a:t>Geophys</a:t>
            </a:r>
            <a:r>
              <a:rPr lang="en-US" sz="1800" dirty="0"/>
              <a:t>. Res. </a:t>
            </a:r>
            <a:r>
              <a:rPr lang="en-US" sz="1800" dirty="0" err="1"/>
              <a:t>Lett</a:t>
            </a:r>
            <a:r>
              <a:rPr lang="en-US" sz="1800" dirty="0"/>
              <a:t>., 42, 2016.</a:t>
            </a:r>
          </a:p>
          <a:p>
            <a:r>
              <a:rPr lang="en-US" sz="1800" dirty="0"/>
              <a:t>Becerra, P., S. Byrne, and A.J. Brown, Transient bright "halos" on the South Polar Residual Cap of Mars: Implications for mass-balance, Icarus, 251, 211-225, 2015.</a:t>
            </a:r>
          </a:p>
          <a:p>
            <a:r>
              <a:rPr lang="en-US" sz="1800" dirty="0"/>
              <a:t>Hansen, C.J., S. </a:t>
            </a:r>
            <a:r>
              <a:rPr lang="en-US" sz="1800" dirty="0" err="1"/>
              <a:t>Diniega</a:t>
            </a:r>
            <a:r>
              <a:rPr lang="en-US" sz="1800" dirty="0"/>
              <a:t>, N. Bridges, S. Byrne, C. Dundas, A. McEwen, and G. </a:t>
            </a:r>
            <a:r>
              <a:rPr lang="en-US" sz="1800" dirty="0" err="1"/>
              <a:t>Portyankina</a:t>
            </a:r>
            <a:r>
              <a:rPr lang="en-US" sz="1800" dirty="0"/>
              <a:t>, Agents of change on Mars' northern dunes: CO2 ice and wind, Icarus, 251, 264-274, 2015.</a:t>
            </a:r>
          </a:p>
          <a:p>
            <a:r>
              <a:rPr lang="en-US" sz="1800" dirty="0"/>
              <a:t>Piqueux, S., S. Byrne, H.H. </a:t>
            </a:r>
            <a:r>
              <a:rPr lang="en-US" sz="1800" dirty="0" err="1"/>
              <a:t>Kieffer</a:t>
            </a:r>
            <a:r>
              <a:rPr lang="en-US" sz="1800" dirty="0"/>
              <a:t>, T.N. Titus, and C.J. Hansen, Enumeration of Mars years and seasons since the beginning of telescopic exploration, Icarus, 251, 332-338, 2015</a:t>
            </a:r>
            <a:r>
              <a:rPr lang="en-US" sz="1800" dirty="0" smtClean="0"/>
              <a:t>.</a:t>
            </a:r>
          </a:p>
          <a:p>
            <a:endParaRPr lang="en-US" sz="1800" dirty="0"/>
          </a:p>
          <a:p>
            <a:r>
              <a:rPr lang="en-US" sz="1800" dirty="0" smtClean="0"/>
              <a:t>…lots of others in the polar science special issue of Icarus</a:t>
            </a:r>
            <a:endParaRPr lang="en-US" sz="1800" dirty="0"/>
          </a:p>
          <a:p>
            <a:endParaRPr lang="en-US" sz="1800" dirty="0" smtClean="0"/>
          </a:p>
        </p:txBody>
      </p:sp>
      <p:sp>
        <p:nvSpPr>
          <p:cNvPr id="3" name="TextBox 2"/>
          <p:cNvSpPr txBox="1"/>
          <p:nvPr/>
        </p:nvSpPr>
        <p:spPr>
          <a:xfrm>
            <a:off x="2387228" y="128604"/>
            <a:ext cx="6108313" cy="461665"/>
          </a:xfrm>
          <a:prstGeom prst="rect">
            <a:avLst/>
          </a:prstGeom>
          <a:noFill/>
        </p:spPr>
        <p:txBody>
          <a:bodyPr wrap="none" rtlCol="0">
            <a:spAutoFit/>
          </a:bodyPr>
          <a:lstStyle/>
          <a:p>
            <a:r>
              <a:rPr lang="en-US" sz="2400" u="sng" dirty="0" smtClean="0"/>
              <a:t>Polar Geology Papers within the last 12 months</a:t>
            </a:r>
            <a:endParaRPr lang="en-US" sz="2400" u="sng" dirty="0"/>
          </a:p>
        </p:txBody>
      </p:sp>
    </p:spTree>
    <p:extLst>
      <p:ext uri="{BB962C8B-B14F-4D97-AF65-F5344CB8AC3E}">
        <p14:creationId xmlns:p14="http://schemas.microsoft.com/office/powerpoint/2010/main" val="39828716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77187"/>
            <a:ext cx="9144000" cy="5346197"/>
          </a:xfrm>
        </p:spPr>
        <p:txBody>
          <a:bodyPr>
            <a:normAutofit/>
          </a:bodyPr>
          <a:lstStyle/>
          <a:p>
            <a:r>
              <a:rPr lang="en-US" sz="2400" dirty="0" smtClean="0"/>
              <a:t>5</a:t>
            </a:r>
            <a:r>
              <a:rPr lang="en-US" sz="2400" baseline="30000" dirty="0" smtClean="0"/>
              <a:t>th</a:t>
            </a:r>
            <a:r>
              <a:rPr lang="en-US" sz="2400" dirty="0" smtClean="0"/>
              <a:t> </a:t>
            </a:r>
            <a:r>
              <a:rPr lang="en-US" sz="2400" dirty="0" smtClean="0"/>
              <a:t>late </a:t>
            </a:r>
            <a:r>
              <a:rPr lang="en-US" sz="2400" dirty="0" smtClean="0"/>
              <a:t>northern summer</a:t>
            </a:r>
            <a:endParaRPr lang="en-US" sz="2400" dirty="0" smtClean="0"/>
          </a:p>
          <a:p>
            <a:r>
              <a:rPr lang="en-US" sz="2400" dirty="0" smtClean="0"/>
              <a:t>Residual </a:t>
            </a:r>
            <a:r>
              <a:rPr lang="en-US" sz="2400" dirty="0" smtClean="0"/>
              <a:t>cap monitoring</a:t>
            </a:r>
          </a:p>
          <a:p>
            <a:pPr lvl="1"/>
            <a:r>
              <a:rPr lang="en-US" sz="2000" dirty="0" smtClean="0"/>
              <a:t>4 targets along “magic circle” </a:t>
            </a:r>
            <a:r>
              <a:rPr lang="en-US" sz="2000" dirty="0"/>
              <a:t>at about </a:t>
            </a:r>
            <a:r>
              <a:rPr lang="en-US" sz="2000" dirty="0" smtClean="0"/>
              <a:t>87°N:  Nadir only to provide similar illumination/viewing</a:t>
            </a:r>
          </a:p>
          <a:p>
            <a:pPr lvl="1"/>
            <a:r>
              <a:rPr lang="en-US" sz="2000" dirty="0" smtClean="0"/>
              <a:t>Include icy outliers like Korolev and Louth </a:t>
            </a:r>
            <a:endParaRPr lang="en-US" sz="2000" dirty="0" smtClean="0"/>
          </a:p>
          <a:p>
            <a:pPr lvl="1"/>
            <a:r>
              <a:rPr lang="en-US" sz="2000" dirty="0" smtClean="0"/>
              <a:t>Change detection within NPLD craters</a:t>
            </a:r>
            <a:endParaRPr lang="en-US" sz="2000" dirty="0" smtClean="0"/>
          </a:p>
          <a:p>
            <a:r>
              <a:rPr lang="en-US" sz="2400" dirty="0" smtClean="0"/>
              <a:t>Acquire NPLD stereo data of:</a:t>
            </a:r>
          </a:p>
          <a:p>
            <a:pPr lvl="1"/>
            <a:r>
              <a:rPr lang="en-US" sz="2000" dirty="0" smtClean="0"/>
              <a:t>Craters</a:t>
            </a:r>
          </a:p>
          <a:p>
            <a:pPr lvl="1"/>
            <a:r>
              <a:rPr lang="en-US" sz="2000" dirty="0" smtClean="0"/>
              <a:t>Fill gaps in CTX coverage within “magic circle”</a:t>
            </a:r>
          </a:p>
          <a:p>
            <a:pPr lvl="1"/>
            <a:r>
              <a:rPr lang="en-US" sz="2000" dirty="0" smtClean="0"/>
              <a:t>Good quality pairs for steep scarps</a:t>
            </a:r>
          </a:p>
          <a:p>
            <a:r>
              <a:rPr lang="en-US" sz="2400" dirty="0" smtClean="0"/>
              <a:t>High</a:t>
            </a:r>
            <a:r>
              <a:rPr lang="en-US" sz="2400" dirty="0" smtClean="0"/>
              <a:t>-roll images of steep scarps to look for more missing </a:t>
            </a:r>
            <a:r>
              <a:rPr lang="en-US" sz="2400" dirty="0" smtClean="0"/>
              <a:t>blocks</a:t>
            </a:r>
          </a:p>
          <a:p>
            <a:pPr lvl="1"/>
            <a:r>
              <a:rPr lang="en-US" sz="2000" smtClean="0"/>
              <a:t>Also test </a:t>
            </a:r>
            <a:r>
              <a:rPr lang="en-US" sz="2000" dirty="0" smtClean="0"/>
              <a:t>for possible viscous flow</a:t>
            </a:r>
            <a:endParaRPr lang="en-US" sz="2000" dirty="0"/>
          </a:p>
        </p:txBody>
      </p:sp>
      <p:sp>
        <p:nvSpPr>
          <p:cNvPr id="4" name="TextBox 3"/>
          <p:cNvSpPr txBox="1"/>
          <p:nvPr/>
        </p:nvSpPr>
        <p:spPr>
          <a:xfrm>
            <a:off x="2369137" y="41391"/>
            <a:ext cx="5949678" cy="707886"/>
          </a:xfrm>
          <a:prstGeom prst="rect">
            <a:avLst/>
          </a:prstGeom>
          <a:noFill/>
        </p:spPr>
        <p:txBody>
          <a:bodyPr wrap="square" rtlCol="0">
            <a:spAutoFit/>
          </a:bodyPr>
          <a:lstStyle/>
          <a:p>
            <a:r>
              <a:rPr lang="en-US" sz="4000" b="1" dirty="0" smtClean="0"/>
              <a:t>North Polar Geology Plans</a:t>
            </a:r>
          </a:p>
        </p:txBody>
      </p:sp>
    </p:spTree>
    <p:extLst>
      <p:ext uri="{BB962C8B-B14F-4D97-AF65-F5344CB8AC3E}">
        <p14:creationId xmlns:p14="http://schemas.microsoft.com/office/powerpoint/2010/main" val="28202756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age_feb2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521341"/>
          </a:xfrm>
          <a:prstGeom prst="rect">
            <a:avLst/>
          </a:prstGeom>
        </p:spPr>
      </p:pic>
      <p:sp>
        <p:nvSpPr>
          <p:cNvPr id="3" name="TextBox 2"/>
          <p:cNvSpPr txBox="1"/>
          <p:nvPr/>
        </p:nvSpPr>
        <p:spPr>
          <a:xfrm>
            <a:off x="1856873" y="4568132"/>
            <a:ext cx="934120" cy="461665"/>
          </a:xfrm>
          <a:prstGeom prst="rect">
            <a:avLst/>
          </a:prstGeom>
          <a:noFill/>
        </p:spPr>
        <p:txBody>
          <a:bodyPr wrap="none" rtlCol="0">
            <a:spAutoFit/>
          </a:bodyPr>
          <a:lstStyle/>
          <a:p>
            <a:r>
              <a:rPr lang="en-US" sz="2400" b="1" dirty="0" smtClean="0"/>
              <a:t>North</a:t>
            </a:r>
            <a:endParaRPr lang="en-US" sz="2400" b="1" dirty="0"/>
          </a:p>
        </p:txBody>
      </p:sp>
      <p:sp>
        <p:nvSpPr>
          <p:cNvPr id="4" name="TextBox 3"/>
          <p:cNvSpPr txBox="1"/>
          <p:nvPr/>
        </p:nvSpPr>
        <p:spPr>
          <a:xfrm>
            <a:off x="6491705" y="4517472"/>
            <a:ext cx="932617" cy="461665"/>
          </a:xfrm>
          <a:prstGeom prst="rect">
            <a:avLst/>
          </a:prstGeom>
          <a:noFill/>
        </p:spPr>
        <p:txBody>
          <a:bodyPr wrap="none" rtlCol="0">
            <a:spAutoFit/>
          </a:bodyPr>
          <a:lstStyle/>
          <a:p>
            <a:r>
              <a:rPr lang="en-US" sz="2400" b="1" dirty="0" smtClean="0"/>
              <a:t>South</a:t>
            </a:r>
            <a:endParaRPr lang="en-US" sz="2400" b="1" dirty="0"/>
          </a:p>
        </p:txBody>
      </p:sp>
      <p:sp>
        <p:nvSpPr>
          <p:cNvPr id="5" name="TextBox 4"/>
          <p:cNvSpPr txBox="1"/>
          <p:nvPr/>
        </p:nvSpPr>
        <p:spPr>
          <a:xfrm>
            <a:off x="2514604" y="5402790"/>
            <a:ext cx="4102205" cy="830997"/>
          </a:xfrm>
          <a:prstGeom prst="rect">
            <a:avLst/>
          </a:prstGeom>
          <a:noFill/>
        </p:spPr>
        <p:txBody>
          <a:bodyPr wrap="none" rtlCol="0">
            <a:spAutoFit/>
          </a:bodyPr>
          <a:lstStyle/>
          <a:p>
            <a:pPr algn="ctr"/>
            <a:r>
              <a:rPr lang="en-US" sz="2400" b="1" dirty="0" smtClean="0"/>
              <a:t>Imaging Coverage (all seasons)</a:t>
            </a:r>
          </a:p>
          <a:p>
            <a:pPr algn="ctr"/>
            <a:r>
              <a:rPr lang="en-US" sz="2400" b="1" dirty="0"/>
              <a:t>Up to 2/11/</a:t>
            </a:r>
            <a:r>
              <a:rPr lang="en-US" sz="2400" b="1" dirty="0" smtClean="0"/>
              <a:t>2016</a:t>
            </a:r>
            <a:endParaRPr lang="en-US" sz="2400" b="1" dirty="0"/>
          </a:p>
        </p:txBody>
      </p:sp>
    </p:spTree>
    <p:extLst>
      <p:ext uri="{BB962C8B-B14F-4D97-AF65-F5344CB8AC3E}">
        <p14:creationId xmlns:p14="http://schemas.microsoft.com/office/powerpoint/2010/main" val="32245807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reo_coverage_feb2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89"/>
            <a:ext cx="9144001" cy="4518139"/>
          </a:xfrm>
          <a:prstGeom prst="rect">
            <a:avLst/>
          </a:prstGeom>
        </p:spPr>
      </p:pic>
      <p:sp>
        <p:nvSpPr>
          <p:cNvPr id="5" name="TextBox 4"/>
          <p:cNvSpPr txBox="1"/>
          <p:nvPr/>
        </p:nvSpPr>
        <p:spPr>
          <a:xfrm>
            <a:off x="1856873" y="4568132"/>
            <a:ext cx="934120" cy="461665"/>
          </a:xfrm>
          <a:prstGeom prst="rect">
            <a:avLst/>
          </a:prstGeom>
          <a:noFill/>
        </p:spPr>
        <p:txBody>
          <a:bodyPr wrap="none" rtlCol="0">
            <a:spAutoFit/>
          </a:bodyPr>
          <a:lstStyle/>
          <a:p>
            <a:r>
              <a:rPr lang="en-US" sz="2400" b="1" dirty="0" smtClean="0"/>
              <a:t>North</a:t>
            </a:r>
            <a:endParaRPr lang="en-US" sz="2400" b="1" dirty="0"/>
          </a:p>
        </p:txBody>
      </p:sp>
      <p:sp>
        <p:nvSpPr>
          <p:cNvPr id="6" name="TextBox 5"/>
          <p:cNvSpPr txBox="1"/>
          <p:nvPr/>
        </p:nvSpPr>
        <p:spPr>
          <a:xfrm>
            <a:off x="6491705" y="4517472"/>
            <a:ext cx="932617" cy="461665"/>
          </a:xfrm>
          <a:prstGeom prst="rect">
            <a:avLst/>
          </a:prstGeom>
          <a:noFill/>
        </p:spPr>
        <p:txBody>
          <a:bodyPr wrap="none" rtlCol="0">
            <a:spAutoFit/>
          </a:bodyPr>
          <a:lstStyle/>
          <a:p>
            <a:r>
              <a:rPr lang="en-US" sz="2400" b="1" dirty="0" smtClean="0"/>
              <a:t>South</a:t>
            </a:r>
            <a:endParaRPr lang="en-US" sz="2400" b="1" dirty="0"/>
          </a:p>
        </p:txBody>
      </p:sp>
      <p:sp>
        <p:nvSpPr>
          <p:cNvPr id="7" name="TextBox 6"/>
          <p:cNvSpPr txBox="1"/>
          <p:nvPr/>
        </p:nvSpPr>
        <p:spPr>
          <a:xfrm>
            <a:off x="2580237" y="5402790"/>
            <a:ext cx="3922167" cy="830997"/>
          </a:xfrm>
          <a:prstGeom prst="rect">
            <a:avLst/>
          </a:prstGeom>
          <a:noFill/>
        </p:spPr>
        <p:txBody>
          <a:bodyPr wrap="none" rtlCol="0">
            <a:spAutoFit/>
          </a:bodyPr>
          <a:lstStyle/>
          <a:p>
            <a:pPr algn="ctr"/>
            <a:r>
              <a:rPr lang="en-US" sz="2400" b="1" dirty="0" smtClean="0"/>
              <a:t>Stereo Coverage (all seasons)</a:t>
            </a:r>
          </a:p>
          <a:p>
            <a:pPr algn="ctr"/>
            <a:r>
              <a:rPr lang="en-US" sz="2400" b="1" dirty="0" smtClean="0"/>
              <a:t>Up to 2/11/2016</a:t>
            </a:r>
            <a:endParaRPr lang="en-US" sz="2400" b="1" dirty="0"/>
          </a:p>
        </p:txBody>
      </p:sp>
    </p:spTree>
    <p:extLst>
      <p:ext uri="{BB962C8B-B14F-4D97-AF65-F5344CB8AC3E}">
        <p14:creationId xmlns:p14="http://schemas.microsoft.com/office/powerpoint/2010/main" val="23929098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47242938"/>
              </p:ext>
            </p:extLst>
          </p:nvPr>
        </p:nvGraphicFramePr>
        <p:xfrm>
          <a:off x="1883712" y="1219200"/>
          <a:ext cx="4171220" cy="4505304"/>
        </p:xfrm>
        <a:graphic>
          <a:graphicData uri="http://schemas.openxmlformats.org/drawingml/2006/table">
            <a:tbl>
              <a:tblPr firstRow="1" bandRow="1">
                <a:tableStyleId>{3C2FFA5D-87B4-456A-9821-1D502468CF0F}</a:tableStyleId>
              </a:tblPr>
              <a:tblGrid>
                <a:gridCol w="2129190"/>
                <a:gridCol w="2042030"/>
              </a:tblGrid>
              <a:tr h="563163">
                <a:tc>
                  <a:txBody>
                    <a:bodyPr/>
                    <a:lstStyle/>
                    <a:p>
                      <a:pPr algn="ctr"/>
                      <a:endParaRPr lang="en-US" sz="2000" b="0" dirty="0"/>
                    </a:p>
                  </a:txBody>
                  <a:tcPr/>
                </a:tc>
                <a:tc>
                  <a:txBody>
                    <a:bodyPr/>
                    <a:lstStyle/>
                    <a:p>
                      <a:pPr algn="ctr"/>
                      <a:r>
                        <a:rPr lang="en-US" sz="2000" b="1" dirty="0" smtClean="0"/>
                        <a:t>Total</a:t>
                      </a:r>
                      <a:endParaRPr lang="en-US" sz="2000" b="1" dirty="0"/>
                    </a:p>
                  </a:txBody>
                  <a:tcPr/>
                </a:tc>
              </a:tr>
              <a:tr h="563163">
                <a:tc>
                  <a:txBody>
                    <a:bodyPr/>
                    <a:lstStyle/>
                    <a:p>
                      <a:pPr algn="ctr"/>
                      <a:r>
                        <a:rPr lang="en-US" sz="2000" b="1" dirty="0" smtClean="0"/>
                        <a:t>Acquired</a:t>
                      </a:r>
                      <a:endParaRPr lang="en-US" sz="2000" b="1" dirty="0"/>
                    </a:p>
                  </a:txBody>
                  <a:tcPr>
                    <a:solidFill>
                      <a:schemeClr val="accent6">
                        <a:lumMod val="75000"/>
                        <a:alpha val="40000"/>
                      </a:schemeClr>
                    </a:solidFill>
                  </a:tcPr>
                </a:tc>
                <a:tc>
                  <a:txBody>
                    <a:bodyPr/>
                    <a:lstStyle/>
                    <a:p>
                      <a:pPr algn="ctr"/>
                      <a:r>
                        <a:rPr lang="en-US" sz="2000" b="0" dirty="0" smtClean="0"/>
                        <a:t>2584</a:t>
                      </a:r>
                      <a:endParaRPr lang="en-US" sz="2000" b="0" dirty="0"/>
                    </a:p>
                  </a:txBody>
                  <a:tcPr>
                    <a:solidFill>
                      <a:schemeClr val="accent6">
                        <a:lumMod val="75000"/>
                        <a:alpha val="40000"/>
                      </a:schemeClr>
                    </a:solidFill>
                  </a:tcPr>
                </a:tc>
              </a:tr>
              <a:tr h="563163">
                <a:tc>
                  <a:txBody>
                    <a:bodyPr/>
                    <a:lstStyle/>
                    <a:p>
                      <a:pPr algn="ctr"/>
                      <a:r>
                        <a:rPr lang="en-US" sz="2000" b="1" dirty="0" smtClean="0"/>
                        <a:t>Suggested-10</a:t>
                      </a:r>
                      <a:endParaRPr lang="en-US" sz="2000" b="1" dirty="0"/>
                    </a:p>
                  </a:txBody>
                  <a:tcPr/>
                </a:tc>
                <a:tc>
                  <a:txBody>
                    <a:bodyPr/>
                    <a:lstStyle/>
                    <a:p>
                      <a:pPr algn="ctr"/>
                      <a:r>
                        <a:rPr lang="en-US" sz="2000" b="0" dirty="0" smtClean="0"/>
                        <a:t>7%</a:t>
                      </a:r>
                      <a:endParaRPr lang="en-US" sz="2000" b="0" dirty="0"/>
                    </a:p>
                  </a:txBody>
                  <a:tcPr/>
                </a:tc>
              </a:tr>
              <a:tr h="563163">
                <a:tc>
                  <a:txBody>
                    <a:bodyPr/>
                    <a:lstStyle/>
                    <a:p>
                      <a:pPr algn="ctr"/>
                      <a:r>
                        <a:rPr lang="en-US" sz="2000" b="1" dirty="0" smtClean="0"/>
                        <a:t>Suggested-09</a:t>
                      </a:r>
                      <a:endParaRPr lang="en-US" sz="2000" b="1" dirty="0"/>
                    </a:p>
                  </a:txBody>
                  <a:tcPr/>
                </a:tc>
                <a:tc>
                  <a:txBody>
                    <a:bodyPr/>
                    <a:lstStyle/>
                    <a:p>
                      <a:pPr algn="ctr"/>
                      <a:r>
                        <a:rPr lang="en-US" sz="2000" b="0" dirty="0" smtClean="0"/>
                        <a:t>27%</a:t>
                      </a:r>
                      <a:endParaRPr lang="en-US" sz="2000" b="0" dirty="0"/>
                    </a:p>
                  </a:txBody>
                  <a:tcPr/>
                </a:tc>
              </a:tr>
              <a:tr h="5631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t>Suggested-08</a:t>
                      </a:r>
                    </a:p>
                  </a:txBody>
                  <a:tcPr/>
                </a:tc>
                <a:tc>
                  <a:txBody>
                    <a:bodyPr/>
                    <a:lstStyle/>
                    <a:p>
                      <a:pPr algn="ctr"/>
                      <a:r>
                        <a:rPr lang="en-US" sz="2000" b="0" dirty="0" smtClean="0"/>
                        <a:t>35%</a:t>
                      </a:r>
                      <a:endParaRPr lang="en-US" sz="2000" b="0" dirty="0"/>
                    </a:p>
                  </a:txBody>
                  <a:tcPr/>
                </a:tc>
              </a:tr>
              <a:tr h="563163">
                <a:tc>
                  <a:txBody>
                    <a:bodyPr/>
                    <a:lstStyle/>
                    <a:p>
                      <a:pPr algn="ctr"/>
                      <a:r>
                        <a:rPr lang="en-US" sz="2000" b="1" dirty="0" smtClean="0"/>
                        <a:t>Suggested-07</a:t>
                      </a:r>
                      <a:endParaRPr lang="en-US" sz="2000" b="1" dirty="0"/>
                    </a:p>
                  </a:txBody>
                  <a:tcPr/>
                </a:tc>
                <a:tc>
                  <a:txBody>
                    <a:bodyPr/>
                    <a:lstStyle/>
                    <a:p>
                      <a:pPr algn="ctr"/>
                      <a:r>
                        <a:rPr lang="en-US" sz="2000" b="0" dirty="0" smtClean="0"/>
                        <a:t>26%</a:t>
                      </a:r>
                      <a:endParaRPr lang="en-US" sz="2000" b="0" dirty="0"/>
                    </a:p>
                  </a:txBody>
                  <a:tcPr/>
                </a:tc>
              </a:tr>
              <a:tr h="5631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t>Suggested-06</a:t>
                      </a:r>
                    </a:p>
                  </a:txBody>
                  <a:tcPr/>
                </a:tc>
                <a:tc>
                  <a:txBody>
                    <a:bodyPr/>
                    <a:lstStyle/>
                    <a:p>
                      <a:pPr algn="ctr"/>
                      <a:r>
                        <a:rPr lang="en-US" sz="2000" b="0" dirty="0" smtClean="0"/>
                        <a:t>5%</a:t>
                      </a:r>
                      <a:endParaRPr lang="en-US" sz="2000" b="0" dirty="0"/>
                    </a:p>
                  </a:txBody>
                  <a:tcPr/>
                </a:tc>
              </a:tr>
              <a:tr h="5631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t>Stereo</a:t>
                      </a:r>
                    </a:p>
                  </a:txBody>
                  <a:tcPr>
                    <a:solidFill>
                      <a:schemeClr val="accent3">
                        <a:lumMod val="50000"/>
                      </a:schemeClr>
                    </a:solidFill>
                  </a:tcPr>
                </a:tc>
                <a:tc>
                  <a:txBody>
                    <a:bodyPr/>
                    <a:lstStyle/>
                    <a:p>
                      <a:pPr algn="ctr"/>
                      <a:r>
                        <a:rPr lang="en-US" sz="2000" b="0" dirty="0" smtClean="0"/>
                        <a:t>752 images</a:t>
                      </a:r>
                      <a:endParaRPr lang="en-US" sz="2000" b="0" dirty="0"/>
                    </a:p>
                  </a:txBody>
                  <a:tcPr>
                    <a:solidFill>
                      <a:schemeClr val="accent3">
                        <a:lumMod val="50000"/>
                      </a:schemeClr>
                    </a:solidFill>
                  </a:tcPr>
                </a:tc>
              </a:tr>
            </a:tbl>
          </a:graphicData>
        </a:graphic>
      </p:graphicFrame>
      <p:sp>
        <p:nvSpPr>
          <p:cNvPr id="5" name="TextBox 4"/>
          <p:cNvSpPr txBox="1"/>
          <p:nvPr/>
        </p:nvSpPr>
        <p:spPr>
          <a:xfrm>
            <a:off x="1856979" y="41587"/>
            <a:ext cx="6237895" cy="646331"/>
          </a:xfrm>
          <a:prstGeom prst="rect">
            <a:avLst/>
          </a:prstGeom>
          <a:noFill/>
        </p:spPr>
        <p:txBody>
          <a:bodyPr wrap="square" rtlCol="0">
            <a:spAutoFit/>
          </a:bodyPr>
          <a:lstStyle/>
          <a:p>
            <a:pPr algn="r"/>
            <a:r>
              <a:rPr lang="en-US" sz="3600" b="1" dirty="0" smtClean="0"/>
              <a:t>Polar Geology by the numbers</a:t>
            </a:r>
            <a:endParaRPr lang="en-US" sz="3600" b="1" dirty="0"/>
          </a:p>
        </p:txBody>
      </p:sp>
      <p:sp>
        <p:nvSpPr>
          <p:cNvPr id="2" name="Right Brace 1"/>
          <p:cNvSpPr/>
          <p:nvPr/>
        </p:nvSpPr>
        <p:spPr>
          <a:xfrm>
            <a:off x="6136272" y="2354680"/>
            <a:ext cx="393350" cy="279826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6529623" y="3505202"/>
            <a:ext cx="2538178" cy="2246769"/>
          </a:xfrm>
          <a:prstGeom prst="rect">
            <a:avLst/>
          </a:prstGeom>
          <a:noFill/>
        </p:spPr>
        <p:txBody>
          <a:bodyPr wrap="square" rtlCol="0">
            <a:spAutoFit/>
          </a:bodyPr>
          <a:lstStyle/>
          <a:p>
            <a:r>
              <a:rPr lang="en-US" sz="2800" dirty="0" smtClean="0"/>
              <a:t>81</a:t>
            </a:r>
          </a:p>
          <a:p>
            <a:endParaRPr lang="en-US" sz="2800" dirty="0" smtClean="0"/>
          </a:p>
          <a:p>
            <a:r>
              <a:rPr lang="en-US" sz="2800" dirty="0" smtClean="0"/>
              <a:t>But 338 when stereo/seasonal expanded</a:t>
            </a:r>
            <a:endParaRPr lang="en-US" sz="2800" dirty="0"/>
          </a:p>
        </p:txBody>
      </p:sp>
    </p:spTree>
    <p:extLst>
      <p:ext uri="{BB962C8B-B14F-4D97-AF65-F5344CB8AC3E}">
        <p14:creationId xmlns:p14="http://schemas.microsoft.com/office/powerpoint/2010/main" val="38550596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0625" y="1834628"/>
            <a:ext cx="4501060" cy="3651773"/>
            <a:chOff x="2371343" y="1588784"/>
            <a:chExt cx="4501060" cy="3651771"/>
          </a:xfrm>
        </p:grpSpPr>
        <p:pic>
          <p:nvPicPr>
            <p:cNvPr id="3" name="Picture 2" descr="Free:mlandis:Dropbox:Mars_NPLD_craters_map_FINAL.png"/>
            <p:cNvPicPr/>
            <p:nvPr/>
          </p:nvPicPr>
          <p:blipFill rotWithShape="1">
            <a:blip r:embed="rId3">
              <a:extLst>
                <a:ext uri="{28A0092B-C50C-407E-A947-70E740481C1C}">
                  <a14:useLocalDpi xmlns:a14="http://schemas.microsoft.com/office/drawing/2010/main" val="0"/>
                </a:ext>
              </a:extLst>
            </a:blip>
            <a:srcRect l="12180" t="9210" r="23833" b="44362"/>
            <a:stretch/>
          </p:blipFill>
          <p:spPr bwMode="auto">
            <a:xfrm>
              <a:off x="2826506" y="1764549"/>
              <a:ext cx="3506441" cy="3293078"/>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4428007" y="4978945"/>
              <a:ext cx="618122" cy="261610"/>
            </a:xfrm>
            <a:prstGeom prst="rect">
              <a:avLst/>
            </a:prstGeom>
            <a:noFill/>
          </p:spPr>
          <p:txBody>
            <a:bodyPr wrap="square" rtlCol="0">
              <a:spAutoFit/>
            </a:bodyPr>
            <a:lstStyle/>
            <a:p>
              <a:r>
                <a:rPr lang="en-US" sz="1100" dirty="0" smtClean="0">
                  <a:latin typeface="Helvetica"/>
                  <a:cs typeface="Helvetica"/>
                </a:rPr>
                <a:t>0 E</a:t>
              </a:r>
              <a:endParaRPr lang="en-US" sz="1100" dirty="0">
                <a:latin typeface="Helvetica"/>
                <a:cs typeface="Helvetica"/>
              </a:endParaRPr>
            </a:p>
          </p:txBody>
        </p:sp>
        <p:sp>
          <p:nvSpPr>
            <p:cNvPr id="5" name="TextBox 4"/>
            <p:cNvSpPr txBox="1"/>
            <p:nvPr/>
          </p:nvSpPr>
          <p:spPr>
            <a:xfrm>
              <a:off x="6254281" y="2832943"/>
              <a:ext cx="618122" cy="261610"/>
            </a:xfrm>
            <a:prstGeom prst="rect">
              <a:avLst/>
            </a:prstGeom>
            <a:noFill/>
          </p:spPr>
          <p:txBody>
            <a:bodyPr wrap="square" rtlCol="0">
              <a:spAutoFit/>
            </a:bodyPr>
            <a:lstStyle/>
            <a:p>
              <a:r>
                <a:rPr lang="en-US" sz="1100" dirty="0" smtClean="0">
                  <a:latin typeface="Helvetica"/>
                  <a:cs typeface="Helvetica"/>
                </a:rPr>
                <a:t>90 E</a:t>
              </a:r>
              <a:endParaRPr lang="en-US" sz="1100" dirty="0">
                <a:latin typeface="Helvetica"/>
                <a:cs typeface="Helvetica"/>
              </a:endParaRPr>
            </a:p>
          </p:txBody>
        </p:sp>
        <p:sp>
          <p:nvSpPr>
            <p:cNvPr id="6" name="TextBox 5"/>
            <p:cNvSpPr txBox="1"/>
            <p:nvPr/>
          </p:nvSpPr>
          <p:spPr>
            <a:xfrm>
              <a:off x="4327536" y="1588784"/>
              <a:ext cx="618122" cy="261610"/>
            </a:xfrm>
            <a:prstGeom prst="rect">
              <a:avLst/>
            </a:prstGeom>
            <a:noFill/>
          </p:spPr>
          <p:txBody>
            <a:bodyPr wrap="square" rtlCol="0">
              <a:spAutoFit/>
            </a:bodyPr>
            <a:lstStyle/>
            <a:p>
              <a:r>
                <a:rPr lang="en-US" sz="1100" dirty="0" smtClean="0">
                  <a:latin typeface="Helvetica"/>
                  <a:cs typeface="Helvetica"/>
                </a:rPr>
                <a:t>180 E</a:t>
              </a:r>
              <a:endParaRPr lang="en-US" sz="1100" dirty="0">
                <a:latin typeface="Helvetica"/>
                <a:cs typeface="Helvetica"/>
              </a:endParaRPr>
            </a:p>
          </p:txBody>
        </p:sp>
        <p:sp>
          <p:nvSpPr>
            <p:cNvPr id="7" name="TextBox 6"/>
            <p:cNvSpPr txBox="1"/>
            <p:nvPr/>
          </p:nvSpPr>
          <p:spPr>
            <a:xfrm>
              <a:off x="2371343" y="2843301"/>
              <a:ext cx="618122" cy="261610"/>
            </a:xfrm>
            <a:prstGeom prst="rect">
              <a:avLst/>
            </a:prstGeom>
            <a:noFill/>
          </p:spPr>
          <p:txBody>
            <a:bodyPr wrap="square" rtlCol="0">
              <a:spAutoFit/>
            </a:bodyPr>
            <a:lstStyle/>
            <a:p>
              <a:r>
                <a:rPr lang="en-US" sz="1100" dirty="0" smtClean="0">
                  <a:latin typeface="Helvetica"/>
                  <a:cs typeface="Helvetica"/>
                </a:rPr>
                <a:t>270 E</a:t>
              </a:r>
              <a:endParaRPr lang="en-US" sz="1100" dirty="0">
                <a:latin typeface="Helvetica"/>
                <a:cs typeface="Helvetica"/>
              </a:endParaRPr>
            </a:p>
          </p:txBody>
        </p:sp>
        <p:sp>
          <p:nvSpPr>
            <p:cNvPr id="8" name="TextBox 7"/>
            <p:cNvSpPr txBox="1"/>
            <p:nvPr/>
          </p:nvSpPr>
          <p:spPr>
            <a:xfrm>
              <a:off x="2989465" y="4000255"/>
              <a:ext cx="618122" cy="261610"/>
            </a:xfrm>
            <a:prstGeom prst="rect">
              <a:avLst/>
            </a:prstGeom>
            <a:noFill/>
          </p:spPr>
          <p:txBody>
            <a:bodyPr wrap="square" rtlCol="0">
              <a:spAutoFit/>
            </a:bodyPr>
            <a:lstStyle/>
            <a:p>
              <a:r>
                <a:rPr lang="en-US" sz="1100" dirty="0" smtClean="0">
                  <a:latin typeface="Helvetica"/>
                  <a:cs typeface="Helvetica"/>
                </a:rPr>
                <a:t>80 E</a:t>
              </a:r>
              <a:endParaRPr lang="en-US" sz="1100" dirty="0">
                <a:latin typeface="Helvetica"/>
                <a:cs typeface="Helvetica"/>
              </a:endParaRPr>
            </a:p>
          </p:txBody>
        </p:sp>
        <p:sp>
          <p:nvSpPr>
            <p:cNvPr id="9" name="TextBox 8"/>
            <p:cNvSpPr txBox="1"/>
            <p:nvPr/>
          </p:nvSpPr>
          <p:spPr>
            <a:xfrm>
              <a:off x="3366636" y="3108693"/>
              <a:ext cx="618122" cy="261610"/>
            </a:xfrm>
            <a:prstGeom prst="rect">
              <a:avLst/>
            </a:prstGeom>
            <a:noFill/>
          </p:spPr>
          <p:txBody>
            <a:bodyPr wrap="square" rtlCol="0">
              <a:spAutoFit/>
            </a:bodyPr>
            <a:lstStyle/>
            <a:p>
              <a:r>
                <a:rPr lang="en-US" sz="1100" dirty="0" smtClean="0">
                  <a:latin typeface="Helvetica"/>
                  <a:cs typeface="Helvetica"/>
                </a:rPr>
                <a:t>85 E</a:t>
              </a:r>
              <a:endParaRPr lang="en-US" sz="1100" dirty="0">
                <a:latin typeface="Helvetica"/>
                <a:cs typeface="Helvetica"/>
              </a:endParaRPr>
            </a:p>
          </p:txBody>
        </p:sp>
      </p:grpSp>
      <p:pic>
        <p:nvPicPr>
          <p:cNvPr id="10" name="Picture 9" descr="Free:mlandis:Dropbox:Revised_Fig2_NPLD_paper1.jpg"/>
          <p:cNvPicPr>
            <a:picLocks noChangeAspect="1"/>
          </p:cNvPicPr>
          <p:nvPr/>
        </p:nvPicPr>
        <p:blipFill rotWithShape="1">
          <a:blip r:embed="rId4">
            <a:extLst>
              <a:ext uri="{28A0092B-C50C-407E-A947-70E740481C1C}">
                <a14:useLocalDpi xmlns:a14="http://schemas.microsoft.com/office/drawing/2010/main" val="0"/>
              </a:ext>
            </a:extLst>
          </a:blip>
          <a:srcRect t="4749" r="4894" b="4295"/>
          <a:stretch/>
        </p:blipFill>
        <p:spPr bwMode="auto">
          <a:xfrm>
            <a:off x="5943601" y="1564965"/>
            <a:ext cx="3161676" cy="5293035"/>
          </a:xfrm>
          <a:prstGeom prst="rect">
            <a:avLst/>
          </a:prstGeom>
          <a:noFill/>
          <a:ln>
            <a:noFill/>
          </a:ln>
        </p:spPr>
      </p:pic>
      <p:graphicFrame>
        <p:nvGraphicFramePr>
          <p:cNvPr id="11" name="Object 10"/>
          <p:cNvGraphicFramePr>
            <a:graphicFrameLocks noChangeAspect="1"/>
          </p:cNvGraphicFramePr>
          <p:nvPr>
            <p:extLst>
              <p:ext uri="{D42A27DB-BD31-4B8C-83A1-F6EECF244321}">
                <p14:modId xmlns:p14="http://schemas.microsoft.com/office/powerpoint/2010/main" val="286611936"/>
              </p:ext>
            </p:extLst>
          </p:nvPr>
        </p:nvGraphicFramePr>
        <p:xfrm>
          <a:off x="76204" y="5486400"/>
          <a:ext cx="5840097" cy="1238440"/>
        </p:xfrm>
        <a:graphic>
          <a:graphicData uri="http://schemas.openxmlformats.org/presentationml/2006/ole">
            <mc:AlternateContent xmlns:mc="http://schemas.openxmlformats.org/markup-compatibility/2006">
              <mc:Choice xmlns:v="urn:schemas-microsoft-com:vml" Requires="v">
                <p:oleObj spid="_x0000_s1042" name="Document" r:id="rId5" imgW="6108700" imgH="1295400" progId="Word.Document.12">
                  <p:embed/>
                </p:oleObj>
              </mc:Choice>
              <mc:Fallback>
                <p:oleObj name="Document" r:id="rId5" imgW="6108700" imgH="1295400" progId="Word.Document.12">
                  <p:embed/>
                  <p:pic>
                    <p:nvPicPr>
                      <p:cNvPr id="0" name=""/>
                      <p:cNvPicPr/>
                      <p:nvPr/>
                    </p:nvPicPr>
                    <p:blipFill>
                      <a:blip r:embed="rId6"/>
                      <a:stretch>
                        <a:fillRect/>
                      </a:stretch>
                    </p:blipFill>
                    <p:spPr>
                      <a:xfrm>
                        <a:off x="76204" y="5486400"/>
                        <a:ext cx="5840097" cy="1238440"/>
                      </a:xfrm>
                      <a:prstGeom prst="rect">
                        <a:avLst/>
                      </a:prstGeom>
                    </p:spPr>
                  </p:pic>
                </p:oleObj>
              </mc:Fallback>
            </mc:AlternateContent>
          </a:graphicData>
        </a:graphic>
      </p:graphicFrame>
      <p:sp>
        <p:nvSpPr>
          <p:cNvPr id="12" name="TextBox 11"/>
          <p:cNvSpPr txBox="1"/>
          <p:nvPr/>
        </p:nvSpPr>
        <p:spPr>
          <a:xfrm>
            <a:off x="1741470" y="0"/>
            <a:ext cx="7358463" cy="707886"/>
          </a:xfrm>
          <a:prstGeom prst="rect">
            <a:avLst/>
          </a:prstGeom>
          <a:noFill/>
        </p:spPr>
        <p:txBody>
          <a:bodyPr wrap="square" rtlCol="0">
            <a:spAutoFit/>
          </a:bodyPr>
          <a:lstStyle/>
          <a:p>
            <a:pPr algn="r"/>
            <a:r>
              <a:rPr lang="en-US" sz="2000" b="1" dirty="0" smtClean="0"/>
              <a:t>A </a:t>
            </a:r>
            <a:r>
              <a:rPr lang="en-US" sz="2000" b="1" dirty="0"/>
              <a:t>revised surface age for the North Polar Layered Deposits of </a:t>
            </a:r>
            <a:r>
              <a:rPr lang="en-US" sz="2000" b="1" dirty="0" smtClean="0"/>
              <a:t>Mars</a:t>
            </a:r>
          </a:p>
          <a:p>
            <a:pPr algn="r"/>
            <a:r>
              <a:rPr lang="en-US" sz="2000" dirty="0" smtClean="0"/>
              <a:t>Landis et al. (Submitted)</a:t>
            </a:r>
            <a:endParaRPr lang="en-US" sz="2000" dirty="0"/>
          </a:p>
        </p:txBody>
      </p:sp>
      <p:sp>
        <p:nvSpPr>
          <p:cNvPr id="13" name="Line 20"/>
          <p:cNvSpPr>
            <a:spLocks noChangeShapeType="1"/>
          </p:cNvSpPr>
          <p:nvPr/>
        </p:nvSpPr>
        <p:spPr bwMode="auto">
          <a:xfrm flipV="1">
            <a:off x="623888" y="762003"/>
            <a:ext cx="8545512" cy="45719"/>
          </a:xfrm>
          <a:prstGeom prst="line">
            <a:avLst/>
          </a:prstGeom>
          <a:noFill/>
          <a:ln w="28575">
            <a:solidFill>
              <a:schemeClr val="tx2"/>
            </a:solidFill>
            <a:round/>
            <a:headEnd/>
            <a:tailEnd type="none" w="sm" len="lg"/>
          </a:ln>
        </p:spPr>
        <p:txBody>
          <a:bodyPr wrap="none" anchor="ctr"/>
          <a:lstStyle/>
          <a:p>
            <a:endParaRPr lang="en-US"/>
          </a:p>
        </p:txBody>
      </p:sp>
      <p:sp>
        <p:nvSpPr>
          <p:cNvPr id="14" name="TextBox 13"/>
          <p:cNvSpPr txBox="1"/>
          <p:nvPr/>
        </p:nvSpPr>
        <p:spPr>
          <a:xfrm>
            <a:off x="4" y="858522"/>
            <a:ext cx="8481333" cy="1015663"/>
          </a:xfrm>
          <a:prstGeom prst="rect">
            <a:avLst/>
          </a:prstGeom>
          <a:noFill/>
        </p:spPr>
        <p:txBody>
          <a:bodyPr wrap="none" rtlCol="0">
            <a:spAutoFit/>
          </a:bodyPr>
          <a:lstStyle/>
          <a:p>
            <a:r>
              <a:rPr lang="en-US" sz="2000" dirty="0" smtClean="0"/>
              <a:t>Effects from </a:t>
            </a:r>
            <a:r>
              <a:rPr lang="en-US" sz="2000" dirty="0" err="1" smtClean="0"/>
              <a:t>isochron</a:t>
            </a:r>
            <a:r>
              <a:rPr lang="en-US" sz="2000" dirty="0" smtClean="0"/>
              <a:t> system (top vs. bottom panels)</a:t>
            </a:r>
          </a:p>
          <a:p>
            <a:r>
              <a:rPr lang="en-US" sz="2000" dirty="0" smtClean="0"/>
              <a:t>Effects from strength-scaling crater diameters for icy targets (black vs. red data)</a:t>
            </a:r>
          </a:p>
          <a:p>
            <a:r>
              <a:rPr lang="en-US" sz="2000" dirty="0" smtClean="0"/>
              <a:t>Modeling of crater infill is in progress &amp; will settle this</a:t>
            </a:r>
            <a:endParaRPr lang="en-US" sz="2000" dirty="0"/>
          </a:p>
        </p:txBody>
      </p:sp>
      <p:sp>
        <p:nvSpPr>
          <p:cNvPr id="15" name="Rectangle 14"/>
          <p:cNvSpPr/>
          <p:nvPr/>
        </p:nvSpPr>
        <p:spPr>
          <a:xfrm>
            <a:off x="381000" y="6353080"/>
            <a:ext cx="4565316" cy="200120"/>
          </a:xfrm>
          <a:prstGeom prst="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81000" y="5906168"/>
            <a:ext cx="4572000" cy="247840"/>
          </a:xfrm>
          <a:prstGeom prst="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5807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LD_histogram_4_21_2015.png"/>
          <p:cNvPicPr>
            <a:picLocks noChangeAspect="1"/>
          </p:cNvPicPr>
          <p:nvPr/>
        </p:nvPicPr>
        <p:blipFill rotWithShape="1">
          <a:blip r:embed="rId2">
            <a:extLst>
              <a:ext uri="{28A0092B-C50C-407E-A947-70E740481C1C}">
                <a14:useLocalDpi xmlns:a14="http://schemas.microsoft.com/office/drawing/2010/main" val="0"/>
              </a:ext>
            </a:extLst>
          </a:blip>
          <a:srcRect t="3048" r="7501"/>
          <a:stretch/>
        </p:blipFill>
        <p:spPr>
          <a:xfrm>
            <a:off x="4147625" y="826436"/>
            <a:ext cx="4819497" cy="3726843"/>
          </a:xfrm>
          <a:prstGeom prst="rect">
            <a:avLst/>
          </a:prstGeom>
        </p:spPr>
      </p:pic>
      <p:sp>
        <p:nvSpPr>
          <p:cNvPr id="3" name="TextBox 2"/>
          <p:cNvSpPr txBox="1"/>
          <p:nvPr/>
        </p:nvSpPr>
        <p:spPr>
          <a:xfrm>
            <a:off x="0" y="914400"/>
            <a:ext cx="4272844" cy="4801315"/>
          </a:xfrm>
          <a:prstGeom prst="rect">
            <a:avLst/>
          </a:prstGeom>
          <a:noFill/>
        </p:spPr>
        <p:txBody>
          <a:bodyPr wrap="square" rtlCol="0">
            <a:spAutoFit/>
          </a:bodyPr>
          <a:lstStyle/>
          <a:p>
            <a:endParaRPr lang="en-US" dirty="0">
              <a:latin typeface="Helvetica"/>
              <a:cs typeface="Helvetica"/>
            </a:endParaRPr>
          </a:p>
          <a:p>
            <a:pPr marL="285750" indent="-285750">
              <a:buFont typeface="Arial"/>
              <a:buChar char="•"/>
            </a:pPr>
            <a:r>
              <a:rPr lang="en-US" dirty="0" smtClean="0">
                <a:latin typeface="Helvetica"/>
                <a:cs typeface="Helvetica"/>
              </a:rPr>
              <a:t>Working from previous partial catalog from Jeff </a:t>
            </a:r>
            <a:r>
              <a:rPr lang="en-US" dirty="0" err="1" smtClean="0">
                <a:latin typeface="Helvetica"/>
                <a:cs typeface="Helvetica"/>
              </a:rPr>
              <a:t>Plaut</a:t>
            </a:r>
            <a:endParaRPr lang="en-US" dirty="0" smtClean="0">
              <a:latin typeface="Helvetica"/>
              <a:cs typeface="Helvetica"/>
            </a:endParaRPr>
          </a:p>
          <a:p>
            <a:pPr marL="285750" indent="-285750">
              <a:buFont typeface="Arial"/>
              <a:buChar char="•"/>
            </a:pPr>
            <a:endParaRPr lang="en-US" dirty="0">
              <a:latin typeface="Helvetica"/>
              <a:cs typeface="Helvetica"/>
            </a:endParaRPr>
          </a:p>
          <a:p>
            <a:pPr marL="285750" indent="-285750">
              <a:buFont typeface="Arial"/>
              <a:buChar char="•"/>
            </a:pPr>
            <a:r>
              <a:rPr lang="en-US" dirty="0" smtClean="0">
                <a:latin typeface="Helvetica"/>
                <a:cs typeface="Helvetica"/>
              </a:rPr>
              <a:t>Requesting HiRISE follow up for craters that appear as possible sites in THEMIS/CTX</a:t>
            </a:r>
          </a:p>
          <a:p>
            <a:pPr marL="285750" indent="-285750">
              <a:buFont typeface="Arial"/>
              <a:buChar char="•"/>
            </a:pPr>
            <a:endParaRPr lang="en-US" dirty="0" smtClean="0">
              <a:latin typeface="Helvetica"/>
              <a:cs typeface="Helvetica"/>
            </a:endParaRPr>
          </a:p>
          <a:p>
            <a:pPr marL="285750" indent="-285750">
              <a:buFont typeface="Arial"/>
              <a:buChar char="•"/>
            </a:pPr>
            <a:r>
              <a:rPr lang="en-US" dirty="0">
                <a:latin typeface="Helvetica"/>
                <a:cs typeface="Helvetica"/>
              </a:rPr>
              <a:t>68 images of SPLD craters </a:t>
            </a:r>
            <a:r>
              <a:rPr lang="en-US" dirty="0" smtClean="0">
                <a:latin typeface="Helvetica"/>
                <a:cs typeface="Helvetica"/>
              </a:rPr>
              <a:t>acquired</a:t>
            </a:r>
            <a:endParaRPr lang="en-US" dirty="0">
              <a:latin typeface="Helvetica"/>
              <a:cs typeface="Helvetica"/>
            </a:endParaRPr>
          </a:p>
          <a:p>
            <a:pPr marL="285750" indent="-285750">
              <a:buFont typeface="Arial"/>
              <a:buChar char="•"/>
            </a:pPr>
            <a:r>
              <a:rPr lang="en-US" dirty="0" smtClean="0">
                <a:latin typeface="Helvetica"/>
                <a:cs typeface="Helvetica"/>
              </a:rPr>
              <a:t>(11 </a:t>
            </a:r>
            <a:r>
              <a:rPr lang="en-US" dirty="0">
                <a:latin typeface="Helvetica"/>
                <a:cs typeface="Helvetica"/>
              </a:rPr>
              <a:t>stereo </a:t>
            </a:r>
            <a:r>
              <a:rPr lang="en-US" dirty="0" smtClean="0">
                <a:latin typeface="Helvetica"/>
                <a:cs typeface="Helvetica"/>
              </a:rPr>
              <a:t>pairs)</a:t>
            </a:r>
          </a:p>
          <a:p>
            <a:pPr marL="285750" indent="-285750">
              <a:buFont typeface="Arial"/>
              <a:buChar char="•"/>
            </a:pPr>
            <a:endParaRPr lang="en-US" dirty="0">
              <a:latin typeface="Helvetica"/>
              <a:cs typeface="Helvetica"/>
            </a:endParaRPr>
          </a:p>
          <a:p>
            <a:pPr marL="285750" indent="-285750">
              <a:buFont typeface="Arial"/>
              <a:buChar char="•"/>
            </a:pPr>
            <a:r>
              <a:rPr lang="en-US" dirty="0">
                <a:latin typeface="Helvetica"/>
                <a:cs typeface="Helvetica"/>
              </a:rPr>
              <a:t>153 more in Jeff </a:t>
            </a:r>
            <a:r>
              <a:rPr lang="en-US" dirty="0" err="1">
                <a:latin typeface="Helvetica"/>
                <a:cs typeface="Helvetica"/>
              </a:rPr>
              <a:t>Plaut’s</a:t>
            </a:r>
            <a:r>
              <a:rPr lang="en-US" dirty="0">
                <a:latin typeface="Helvetica"/>
                <a:cs typeface="Helvetica"/>
              </a:rPr>
              <a:t> unpublished </a:t>
            </a:r>
            <a:r>
              <a:rPr lang="en-US" dirty="0" smtClean="0">
                <a:latin typeface="Helvetica"/>
                <a:cs typeface="Helvetica"/>
              </a:rPr>
              <a:t>catalog – many of these are not real craters</a:t>
            </a:r>
            <a:endParaRPr lang="en-US" dirty="0" smtClean="0">
              <a:latin typeface="Helvetica"/>
              <a:cs typeface="Helvetica"/>
            </a:endParaRPr>
          </a:p>
          <a:p>
            <a:pPr marL="285750" indent="-285750">
              <a:buFont typeface="Arial"/>
              <a:buChar char="•"/>
            </a:pPr>
            <a:endParaRPr lang="en-US" dirty="0">
              <a:latin typeface="Helvetica"/>
              <a:cs typeface="Helvetica"/>
            </a:endParaRPr>
          </a:p>
          <a:p>
            <a:pPr marL="285750" indent="-285750">
              <a:buFont typeface="Arial"/>
              <a:buChar char="•"/>
            </a:pPr>
            <a:r>
              <a:rPr lang="en-US" dirty="0" err="1">
                <a:latin typeface="Helvetica"/>
                <a:cs typeface="Helvetica"/>
              </a:rPr>
              <a:t>PlanetFour</a:t>
            </a:r>
            <a:r>
              <a:rPr lang="en-US" dirty="0">
                <a:latin typeface="Helvetica"/>
                <a:cs typeface="Helvetica"/>
              </a:rPr>
              <a:t> citizen scientists also tagging craters in </a:t>
            </a:r>
            <a:r>
              <a:rPr lang="en-US" dirty="0" smtClean="0">
                <a:latin typeface="Helvetica"/>
                <a:cs typeface="Helvetica"/>
              </a:rPr>
              <a:t>CTX</a:t>
            </a:r>
            <a:endParaRPr lang="en-US" dirty="0">
              <a:latin typeface="Helvetica"/>
              <a:cs typeface="Helvetica"/>
            </a:endParaRPr>
          </a:p>
        </p:txBody>
      </p:sp>
      <p:pic>
        <p:nvPicPr>
          <p:cNvPr id="5" name="Picture 4" descr="crater_talk_ex_2_SPL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77" y="1202905"/>
            <a:ext cx="1854030" cy="1368779"/>
          </a:xfrm>
          <a:prstGeom prst="rect">
            <a:avLst/>
          </a:prstGeom>
        </p:spPr>
      </p:pic>
      <p:sp>
        <p:nvSpPr>
          <p:cNvPr id="6" name="Right Arrow 5"/>
          <p:cNvSpPr/>
          <p:nvPr/>
        </p:nvSpPr>
        <p:spPr>
          <a:xfrm rot="5400000">
            <a:off x="5576338" y="2933307"/>
            <a:ext cx="877655" cy="239079"/>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Arrow 6"/>
          <p:cNvSpPr/>
          <p:nvPr/>
        </p:nvSpPr>
        <p:spPr>
          <a:xfrm rot="14321892">
            <a:off x="4925291" y="4431078"/>
            <a:ext cx="1202537" cy="265238"/>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crater_talk_ex_1_SPL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707" y="5022027"/>
            <a:ext cx="2574974" cy="1871783"/>
          </a:xfrm>
          <a:prstGeom prst="rect">
            <a:avLst/>
          </a:prstGeom>
        </p:spPr>
      </p:pic>
      <p:sp>
        <p:nvSpPr>
          <p:cNvPr id="9" name="Line 20"/>
          <p:cNvSpPr>
            <a:spLocks noChangeShapeType="1"/>
          </p:cNvSpPr>
          <p:nvPr/>
        </p:nvSpPr>
        <p:spPr bwMode="auto">
          <a:xfrm flipV="1">
            <a:off x="623888" y="762003"/>
            <a:ext cx="8545512" cy="45719"/>
          </a:xfrm>
          <a:prstGeom prst="line">
            <a:avLst/>
          </a:prstGeom>
          <a:noFill/>
          <a:ln w="28575">
            <a:solidFill>
              <a:schemeClr val="tx2"/>
            </a:solidFill>
            <a:round/>
            <a:headEnd/>
            <a:tailEnd type="none" w="sm" len="lg"/>
          </a:ln>
        </p:spPr>
        <p:txBody>
          <a:bodyPr wrap="none" anchor="ctr"/>
          <a:lstStyle/>
          <a:p>
            <a:endParaRPr lang="en-US"/>
          </a:p>
        </p:txBody>
      </p:sp>
      <p:sp>
        <p:nvSpPr>
          <p:cNvPr id="10" name="TextBox 9"/>
          <p:cNvSpPr txBox="1"/>
          <p:nvPr/>
        </p:nvSpPr>
        <p:spPr>
          <a:xfrm>
            <a:off x="1741470" y="0"/>
            <a:ext cx="7358463" cy="707886"/>
          </a:xfrm>
          <a:prstGeom prst="rect">
            <a:avLst/>
          </a:prstGeom>
          <a:noFill/>
        </p:spPr>
        <p:txBody>
          <a:bodyPr wrap="square" rtlCol="0">
            <a:spAutoFit/>
          </a:bodyPr>
          <a:lstStyle/>
          <a:p>
            <a:pPr algn="r"/>
            <a:r>
              <a:rPr lang="en-US" sz="2000" b="1" dirty="0">
                <a:latin typeface="Helvetica"/>
                <a:cs typeface="Helvetica"/>
              </a:rPr>
              <a:t>SPLD cratering history</a:t>
            </a:r>
          </a:p>
          <a:p>
            <a:pPr algn="r"/>
            <a:r>
              <a:rPr lang="en-US" sz="2000" dirty="0">
                <a:latin typeface="Helvetica"/>
                <a:cs typeface="Helvetica"/>
              </a:rPr>
              <a:t>Work in Progress by Margaret Landis</a:t>
            </a:r>
          </a:p>
        </p:txBody>
      </p:sp>
    </p:spTree>
    <p:extLst>
      <p:ext uri="{BB962C8B-B14F-4D97-AF65-F5344CB8AC3E}">
        <p14:creationId xmlns:p14="http://schemas.microsoft.com/office/powerpoint/2010/main" val="3224580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7025" y="1840118"/>
            <a:ext cx="3662733" cy="3499543"/>
          </a:xfrm>
          <a:prstGeom prst="rect">
            <a:avLst/>
          </a:prstGeom>
        </p:spPr>
      </p:pic>
      <p:cxnSp>
        <p:nvCxnSpPr>
          <p:cNvPr id="10" name="Straight Arrow Connector 9"/>
          <p:cNvCxnSpPr/>
          <p:nvPr/>
        </p:nvCxnSpPr>
        <p:spPr>
          <a:xfrm rot="16200000" flipH="1">
            <a:off x="1577621" y="2977459"/>
            <a:ext cx="1066800" cy="152400"/>
          </a:xfrm>
          <a:prstGeom prst="straightConnector1">
            <a:avLst/>
          </a:prstGeom>
          <a:ln w="38100">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49021" y="2825059"/>
            <a:ext cx="838200" cy="369332"/>
          </a:xfrm>
          <a:prstGeom prst="rect">
            <a:avLst/>
          </a:prstGeom>
          <a:noFill/>
        </p:spPr>
        <p:txBody>
          <a:bodyPr wrap="square" rtlCol="0">
            <a:spAutoFit/>
          </a:bodyPr>
          <a:lstStyle/>
          <a:p>
            <a:r>
              <a:rPr lang="en-US" b="1" dirty="0" smtClean="0">
                <a:solidFill>
                  <a:schemeClr val="bg1"/>
                </a:solidFill>
              </a:rPr>
              <a:t>200 </a:t>
            </a:r>
            <a:r>
              <a:rPr lang="en-US" b="1" dirty="0" err="1" smtClean="0">
                <a:solidFill>
                  <a:schemeClr val="bg1"/>
                </a:solidFill>
              </a:rPr>
              <a:t>m</a:t>
            </a:r>
            <a:endParaRPr lang="en-US" b="1" dirty="0">
              <a:solidFill>
                <a:schemeClr val="bg1"/>
              </a:solidFill>
            </a:endParaRPr>
          </a:p>
        </p:txBody>
      </p:sp>
      <p:sp>
        <p:nvSpPr>
          <p:cNvPr id="14" name="TextBox 13"/>
          <p:cNvSpPr txBox="1"/>
          <p:nvPr/>
        </p:nvSpPr>
        <p:spPr>
          <a:xfrm rot="16200000">
            <a:off x="3514891" y="3484254"/>
            <a:ext cx="3048001" cy="369332"/>
          </a:xfrm>
          <a:prstGeom prst="rect">
            <a:avLst/>
          </a:prstGeom>
          <a:noFill/>
        </p:spPr>
        <p:txBody>
          <a:bodyPr wrap="square" rtlCol="0">
            <a:spAutoFit/>
          </a:bodyPr>
          <a:lstStyle/>
          <a:p>
            <a:r>
              <a:rPr lang="en-US" dirty="0" smtClean="0"/>
              <a:t>Flow Velocity (microns/year)</a:t>
            </a:r>
            <a:endParaRPr lang="en-US" dirty="0"/>
          </a:p>
        </p:txBody>
      </p:sp>
      <p:pic>
        <p:nvPicPr>
          <p:cNvPr id="15" name="Picture 14"/>
          <p:cNvPicPr>
            <a:picLocks noChangeAspect="1"/>
          </p:cNvPicPr>
          <p:nvPr/>
        </p:nvPicPr>
        <p:blipFill>
          <a:blip r:embed="rId4"/>
          <a:stretch>
            <a:fillRect/>
          </a:stretch>
        </p:blipFill>
        <p:spPr>
          <a:xfrm rot="16200000">
            <a:off x="3189304" y="3662565"/>
            <a:ext cx="2438400" cy="317500"/>
          </a:xfrm>
          <a:prstGeom prst="rect">
            <a:avLst/>
          </a:prstGeom>
          <a:effectLst/>
          <a:scene3d>
            <a:camera prst="orthographicFront">
              <a:rot lat="0" lon="0" rev="0"/>
            </a:camera>
            <a:lightRig rig="threePt" dir="t"/>
          </a:scene3d>
        </p:spPr>
      </p:pic>
      <p:sp>
        <p:nvSpPr>
          <p:cNvPr id="16" name="TextBox 15"/>
          <p:cNvSpPr txBox="1"/>
          <p:nvPr/>
        </p:nvSpPr>
        <p:spPr>
          <a:xfrm>
            <a:off x="4426164" y="4811918"/>
            <a:ext cx="275661" cy="307777"/>
          </a:xfrm>
          <a:prstGeom prst="rect">
            <a:avLst/>
          </a:prstGeom>
          <a:noFill/>
        </p:spPr>
        <p:txBody>
          <a:bodyPr wrap="none" rtlCol="0">
            <a:spAutoFit/>
          </a:bodyPr>
          <a:lstStyle/>
          <a:p>
            <a:r>
              <a:rPr lang="en-US" sz="1400" dirty="0" smtClean="0"/>
              <a:t>0</a:t>
            </a:r>
            <a:endParaRPr lang="en-US" sz="1400" dirty="0"/>
          </a:p>
        </p:txBody>
      </p:sp>
      <p:sp>
        <p:nvSpPr>
          <p:cNvPr id="17" name="TextBox 16"/>
          <p:cNvSpPr txBox="1"/>
          <p:nvPr/>
        </p:nvSpPr>
        <p:spPr>
          <a:xfrm>
            <a:off x="4438727" y="2449718"/>
            <a:ext cx="505267" cy="307777"/>
          </a:xfrm>
          <a:prstGeom prst="rect">
            <a:avLst/>
          </a:prstGeom>
          <a:noFill/>
        </p:spPr>
        <p:txBody>
          <a:bodyPr wrap="none" rtlCol="0">
            <a:spAutoFit/>
          </a:bodyPr>
          <a:lstStyle/>
          <a:p>
            <a:r>
              <a:rPr lang="en-US" sz="1400" dirty="0" smtClean="0"/>
              <a:t>0.40</a:t>
            </a:r>
            <a:endParaRPr lang="en-US" sz="1400" dirty="0"/>
          </a:p>
        </p:txBody>
      </p:sp>
      <p:sp>
        <p:nvSpPr>
          <p:cNvPr id="18" name="TextBox 17"/>
          <p:cNvSpPr txBox="1"/>
          <p:nvPr/>
        </p:nvSpPr>
        <p:spPr>
          <a:xfrm>
            <a:off x="4438727" y="3589742"/>
            <a:ext cx="505267" cy="307777"/>
          </a:xfrm>
          <a:prstGeom prst="rect">
            <a:avLst/>
          </a:prstGeom>
          <a:noFill/>
        </p:spPr>
        <p:txBody>
          <a:bodyPr wrap="none" rtlCol="0">
            <a:spAutoFit/>
          </a:bodyPr>
          <a:lstStyle/>
          <a:p>
            <a:r>
              <a:rPr lang="en-US" sz="1400" dirty="0" smtClean="0"/>
              <a:t>0.20</a:t>
            </a:r>
            <a:endParaRPr lang="en-US" sz="1400" dirty="0"/>
          </a:p>
        </p:txBody>
      </p:sp>
      <p:pic>
        <p:nvPicPr>
          <p:cNvPr id="19" name="Picture 18"/>
          <p:cNvPicPr>
            <a:picLocks noChangeAspect="1"/>
          </p:cNvPicPr>
          <p:nvPr/>
        </p:nvPicPr>
        <p:blipFill>
          <a:blip r:embed="rId5"/>
          <a:stretch>
            <a:fillRect/>
          </a:stretch>
        </p:blipFill>
        <p:spPr>
          <a:xfrm>
            <a:off x="5951355" y="2067403"/>
            <a:ext cx="2865266" cy="1181103"/>
          </a:xfrm>
          <a:prstGeom prst="rect">
            <a:avLst/>
          </a:prstGeom>
        </p:spPr>
      </p:pic>
      <p:pic>
        <p:nvPicPr>
          <p:cNvPr id="20" name="Picture 19"/>
          <p:cNvPicPr>
            <a:picLocks noChangeAspect="1"/>
          </p:cNvPicPr>
          <p:nvPr/>
        </p:nvPicPr>
        <p:blipFill>
          <a:blip r:embed="rId6"/>
          <a:stretch>
            <a:fillRect/>
          </a:stretch>
        </p:blipFill>
        <p:spPr>
          <a:xfrm>
            <a:off x="6034606" y="3856617"/>
            <a:ext cx="2782019" cy="1143000"/>
          </a:xfrm>
          <a:prstGeom prst="rect">
            <a:avLst/>
          </a:prstGeom>
        </p:spPr>
      </p:pic>
      <p:sp>
        <p:nvSpPr>
          <p:cNvPr id="21" name="TextBox 20"/>
          <p:cNvSpPr txBox="1"/>
          <p:nvPr/>
        </p:nvSpPr>
        <p:spPr>
          <a:xfrm>
            <a:off x="7292625" y="3169330"/>
            <a:ext cx="275661" cy="307777"/>
          </a:xfrm>
          <a:prstGeom prst="rect">
            <a:avLst/>
          </a:prstGeom>
          <a:noFill/>
        </p:spPr>
        <p:txBody>
          <a:bodyPr wrap="none" rtlCol="0">
            <a:spAutoFit/>
          </a:bodyPr>
          <a:lstStyle/>
          <a:p>
            <a:r>
              <a:rPr lang="en-US" sz="1400" dirty="0" smtClean="0"/>
              <a:t>0</a:t>
            </a:r>
            <a:endParaRPr lang="en-US" sz="1400" dirty="0"/>
          </a:p>
        </p:txBody>
      </p:sp>
      <p:sp>
        <p:nvSpPr>
          <p:cNvPr id="22" name="TextBox 21"/>
          <p:cNvSpPr txBox="1"/>
          <p:nvPr/>
        </p:nvSpPr>
        <p:spPr>
          <a:xfrm>
            <a:off x="8359425" y="3167841"/>
            <a:ext cx="505267" cy="307777"/>
          </a:xfrm>
          <a:prstGeom prst="rect">
            <a:avLst/>
          </a:prstGeom>
          <a:noFill/>
        </p:spPr>
        <p:txBody>
          <a:bodyPr wrap="none" rtlCol="0">
            <a:spAutoFit/>
          </a:bodyPr>
          <a:lstStyle/>
          <a:p>
            <a:r>
              <a:rPr lang="en-US" sz="1400" dirty="0" smtClean="0"/>
              <a:t>0.12</a:t>
            </a:r>
            <a:endParaRPr lang="en-US" sz="1400" dirty="0"/>
          </a:p>
        </p:txBody>
      </p:sp>
      <p:sp>
        <p:nvSpPr>
          <p:cNvPr id="23" name="TextBox 22"/>
          <p:cNvSpPr txBox="1"/>
          <p:nvPr/>
        </p:nvSpPr>
        <p:spPr>
          <a:xfrm>
            <a:off x="5921021" y="3169330"/>
            <a:ext cx="557940" cy="307777"/>
          </a:xfrm>
          <a:prstGeom prst="rect">
            <a:avLst/>
          </a:prstGeom>
          <a:noFill/>
        </p:spPr>
        <p:txBody>
          <a:bodyPr wrap="none" rtlCol="0">
            <a:spAutoFit/>
          </a:bodyPr>
          <a:lstStyle/>
          <a:p>
            <a:r>
              <a:rPr lang="en-US" sz="1400" dirty="0" smtClean="0"/>
              <a:t>-0.12</a:t>
            </a:r>
            <a:endParaRPr lang="en-US" sz="1400" dirty="0"/>
          </a:p>
        </p:txBody>
      </p:sp>
      <p:sp>
        <p:nvSpPr>
          <p:cNvPr id="24" name="TextBox 23"/>
          <p:cNvSpPr txBox="1"/>
          <p:nvPr/>
        </p:nvSpPr>
        <p:spPr>
          <a:xfrm>
            <a:off x="5951355" y="4921930"/>
            <a:ext cx="557940" cy="307777"/>
          </a:xfrm>
          <a:prstGeom prst="rect">
            <a:avLst/>
          </a:prstGeom>
          <a:noFill/>
        </p:spPr>
        <p:txBody>
          <a:bodyPr wrap="none" rtlCol="0">
            <a:spAutoFit/>
          </a:bodyPr>
          <a:lstStyle/>
          <a:p>
            <a:r>
              <a:rPr lang="en-US" sz="1400" dirty="0" smtClean="0"/>
              <a:t>-0.04</a:t>
            </a:r>
            <a:endParaRPr lang="en-US" sz="1400" dirty="0"/>
          </a:p>
        </p:txBody>
      </p:sp>
      <p:sp>
        <p:nvSpPr>
          <p:cNvPr id="25" name="TextBox 24"/>
          <p:cNvSpPr txBox="1"/>
          <p:nvPr/>
        </p:nvSpPr>
        <p:spPr>
          <a:xfrm>
            <a:off x="8258681" y="4921930"/>
            <a:ext cx="557940" cy="307777"/>
          </a:xfrm>
          <a:prstGeom prst="rect">
            <a:avLst/>
          </a:prstGeom>
          <a:noFill/>
        </p:spPr>
        <p:txBody>
          <a:bodyPr wrap="none" rtlCol="0">
            <a:spAutoFit/>
          </a:bodyPr>
          <a:lstStyle/>
          <a:p>
            <a:r>
              <a:rPr lang="en-US" sz="1400" dirty="0" smtClean="0"/>
              <a:t>-0.40</a:t>
            </a:r>
            <a:endParaRPr lang="en-US" sz="1400" dirty="0"/>
          </a:p>
        </p:txBody>
      </p:sp>
      <p:sp>
        <p:nvSpPr>
          <p:cNvPr id="26" name="TextBox 25"/>
          <p:cNvSpPr txBox="1"/>
          <p:nvPr/>
        </p:nvSpPr>
        <p:spPr>
          <a:xfrm>
            <a:off x="7140225" y="4920441"/>
            <a:ext cx="505267" cy="307777"/>
          </a:xfrm>
          <a:prstGeom prst="rect">
            <a:avLst/>
          </a:prstGeom>
          <a:noFill/>
        </p:spPr>
        <p:txBody>
          <a:bodyPr wrap="none" rtlCol="0">
            <a:spAutoFit/>
          </a:bodyPr>
          <a:lstStyle/>
          <a:p>
            <a:r>
              <a:rPr lang="en-US" sz="1400" dirty="0" smtClean="0"/>
              <a:t>0.18</a:t>
            </a:r>
            <a:endParaRPr lang="en-US" sz="1400" dirty="0"/>
          </a:p>
        </p:txBody>
      </p:sp>
      <p:sp>
        <p:nvSpPr>
          <p:cNvPr id="27" name="TextBox 26"/>
          <p:cNvSpPr txBox="1"/>
          <p:nvPr/>
        </p:nvSpPr>
        <p:spPr>
          <a:xfrm>
            <a:off x="5994047" y="3367150"/>
            <a:ext cx="3048001" cy="338554"/>
          </a:xfrm>
          <a:prstGeom prst="rect">
            <a:avLst/>
          </a:prstGeom>
          <a:noFill/>
        </p:spPr>
        <p:txBody>
          <a:bodyPr wrap="square" rtlCol="0">
            <a:spAutoFit/>
          </a:bodyPr>
          <a:lstStyle/>
          <a:p>
            <a:r>
              <a:rPr lang="en-US" sz="1600" dirty="0" smtClean="0"/>
              <a:t>Horizontal Velocity (microns/year)</a:t>
            </a:r>
            <a:endParaRPr lang="en-US" sz="1600" dirty="0"/>
          </a:p>
        </p:txBody>
      </p:sp>
      <p:sp>
        <p:nvSpPr>
          <p:cNvPr id="28" name="TextBox 27"/>
          <p:cNvSpPr txBox="1"/>
          <p:nvPr/>
        </p:nvSpPr>
        <p:spPr>
          <a:xfrm>
            <a:off x="6073424" y="5077304"/>
            <a:ext cx="3048001" cy="338554"/>
          </a:xfrm>
          <a:prstGeom prst="rect">
            <a:avLst/>
          </a:prstGeom>
          <a:noFill/>
        </p:spPr>
        <p:txBody>
          <a:bodyPr wrap="square" rtlCol="0">
            <a:spAutoFit/>
          </a:bodyPr>
          <a:lstStyle/>
          <a:p>
            <a:r>
              <a:rPr lang="en-US" sz="1600" dirty="0" smtClean="0"/>
              <a:t>Vertical Velocity (microns/year)</a:t>
            </a:r>
            <a:endParaRPr lang="en-US" sz="1600" dirty="0"/>
          </a:p>
        </p:txBody>
      </p:sp>
      <p:sp>
        <p:nvSpPr>
          <p:cNvPr id="30" name="TextBox 29"/>
          <p:cNvSpPr txBox="1"/>
          <p:nvPr/>
        </p:nvSpPr>
        <p:spPr>
          <a:xfrm>
            <a:off x="587025" y="846596"/>
            <a:ext cx="8403823" cy="1292662"/>
          </a:xfrm>
          <a:prstGeom prst="rect">
            <a:avLst/>
          </a:prstGeom>
          <a:noFill/>
        </p:spPr>
        <p:txBody>
          <a:bodyPr wrap="square" rtlCol="0">
            <a:spAutoFit/>
          </a:bodyPr>
          <a:lstStyle/>
          <a:p>
            <a:pPr algn="just"/>
            <a:r>
              <a:rPr lang="en-US" sz="2000" b="1" dirty="0" smtClean="0"/>
              <a:t>In this work [</a:t>
            </a:r>
            <a:r>
              <a:rPr lang="en-US" sz="2000" b="1" i="1" dirty="0" smtClean="0"/>
              <a:t>Sori et al., </a:t>
            </a:r>
            <a:r>
              <a:rPr lang="en-US" sz="2000" b="1" dirty="0" smtClean="0"/>
              <a:t>2016, GRL 43], we use finite element modeling coupled with </a:t>
            </a:r>
            <a:r>
              <a:rPr lang="en-US" sz="2000" b="1" dirty="0" err="1" smtClean="0"/>
              <a:t>HiRISE</a:t>
            </a:r>
            <a:r>
              <a:rPr lang="en-US" sz="2000" b="1" dirty="0" smtClean="0"/>
              <a:t> imagery to quantify the importance of viscous flow for polar topography on Mars.</a:t>
            </a:r>
          </a:p>
          <a:p>
            <a:r>
              <a:rPr lang="en-US" dirty="0" smtClean="0"/>
              <a:t> </a:t>
            </a:r>
          </a:p>
        </p:txBody>
      </p:sp>
      <p:sp>
        <p:nvSpPr>
          <p:cNvPr id="29" name="TextBox 28"/>
          <p:cNvSpPr txBox="1"/>
          <p:nvPr/>
        </p:nvSpPr>
        <p:spPr>
          <a:xfrm>
            <a:off x="655285" y="5492058"/>
            <a:ext cx="8389936" cy="1292662"/>
          </a:xfrm>
          <a:prstGeom prst="rect">
            <a:avLst/>
          </a:prstGeom>
          <a:noFill/>
        </p:spPr>
        <p:txBody>
          <a:bodyPr wrap="square" rtlCol="0">
            <a:spAutoFit/>
          </a:bodyPr>
          <a:lstStyle/>
          <a:p>
            <a:pPr algn="just"/>
            <a:r>
              <a:rPr lang="en-US" sz="2000" b="1" dirty="0" smtClean="0"/>
              <a:t>Presently-observed NPLD craters experience insufficient stresses and temperatures for viscous flow to have been an important modification mechanism in their lifetime.</a:t>
            </a:r>
          </a:p>
          <a:p>
            <a:endParaRPr lang="en-US" dirty="0" smtClean="0"/>
          </a:p>
        </p:txBody>
      </p:sp>
      <p:sp>
        <p:nvSpPr>
          <p:cNvPr id="31" name="Line 20"/>
          <p:cNvSpPr>
            <a:spLocks noChangeShapeType="1"/>
          </p:cNvSpPr>
          <p:nvPr/>
        </p:nvSpPr>
        <p:spPr bwMode="auto">
          <a:xfrm flipV="1">
            <a:off x="623888" y="762003"/>
            <a:ext cx="8545512" cy="45719"/>
          </a:xfrm>
          <a:prstGeom prst="line">
            <a:avLst/>
          </a:prstGeom>
          <a:noFill/>
          <a:ln w="28575">
            <a:solidFill>
              <a:schemeClr val="tx2"/>
            </a:solidFill>
            <a:round/>
            <a:headEnd/>
            <a:tailEnd type="none" w="sm" len="lg"/>
          </a:ln>
        </p:spPr>
        <p:txBody>
          <a:bodyPr wrap="none" anchor="ctr"/>
          <a:lstStyle/>
          <a:p>
            <a:endParaRPr lang="en-US"/>
          </a:p>
        </p:txBody>
      </p:sp>
      <p:sp>
        <p:nvSpPr>
          <p:cNvPr id="32" name="TextBox 31"/>
          <p:cNvSpPr txBox="1"/>
          <p:nvPr/>
        </p:nvSpPr>
        <p:spPr>
          <a:xfrm>
            <a:off x="1741470" y="0"/>
            <a:ext cx="7358463" cy="707886"/>
          </a:xfrm>
          <a:prstGeom prst="rect">
            <a:avLst/>
          </a:prstGeom>
          <a:noFill/>
        </p:spPr>
        <p:txBody>
          <a:bodyPr wrap="square" rtlCol="0">
            <a:spAutoFit/>
          </a:bodyPr>
          <a:lstStyle/>
          <a:p>
            <a:pPr algn="r"/>
            <a:r>
              <a:rPr lang="en-US" sz="2000" b="1" dirty="0" smtClean="0">
                <a:latin typeface="Helvetica"/>
                <a:cs typeface="Helvetica"/>
              </a:rPr>
              <a:t>NPLD crater viscous relaxation</a:t>
            </a:r>
            <a:endParaRPr lang="en-US" sz="2000" b="1" dirty="0">
              <a:latin typeface="Helvetica"/>
              <a:cs typeface="Helvetica"/>
            </a:endParaRPr>
          </a:p>
          <a:p>
            <a:pPr algn="r"/>
            <a:r>
              <a:rPr lang="en-US" sz="2000" dirty="0" smtClean="0">
                <a:latin typeface="Helvetica"/>
                <a:cs typeface="Helvetica"/>
              </a:rPr>
              <a:t>Sori et al. (GRL, 2016)</a:t>
            </a:r>
            <a:endParaRPr lang="en-US" sz="2000"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bwMode="auto">
          <a:xfrm>
            <a:off x="141292" y="533400"/>
            <a:ext cx="7526337" cy="1066800"/>
          </a:xfrm>
          <a:prstGeom prst="rect">
            <a:avLst/>
          </a:prstGeom>
          <a:noFill/>
          <a:ln>
            <a:miter lim="800000"/>
            <a:headEnd/>
            <a:tailEnd/>
          </a:ln>
        </p:spPr>
        <p:txBody>
          <a:bodyPr vert="horz" wrap="square" lIns="0" tIns="45720" rIns="91440" bIns="45720" numCol="1" anchor="t" anchorCtr="0" compatLnSpc="1">
            <a:prstTxWarp prst="textNoShape">
              <a:avLst/>
            </a:prstTxWarp>
          </a:bodyPr>
          <a:lstStyle/>
          <a:p>
            <a:pPr marL="0" marR="0" lvl="0" indent="0" algn="l" defTabSz="914400" rtl="0" eaLnBrk="0" fontAlgn="base" latinLnBrk="0" hangingPunct="0">
              <a:lnSpc>
                <a:spcPct val="130000"/>
              </a:lnSpc>
              <a:spcBef>
                <a:spcPct val="20000"/>
              </a:spcBef>
              <a:spcAft>
                <a:spcPct val="0"/>
              </a:spcAft>
              <a:buClr>
                <a:schemeClr val="accent2"/>
              </a:buClr>
              <a:buSzTx/>
              <a:buFont typeface="Monotype Sorts"/>
              <a:buNone/>
              <a:tabLst/>
              <a:defRPr/>
            </a:pPr>
            <a:endParaRPr kumimoji="0" lang="en-US" sz="2600" b="1" i="0" u="none" strike="noStrike" kern="0" cap="none" spc="0" normalizeH="0" baseline="0" noProof="0" dirty="0">
              <a:ln>
                <a:noFill/>
              </a:ln>
              <a:solidFill>
                <a:schemeClr val="tx1"/>
              </a:solidFill>
              <a:effectLst/>
              <a:uLnTx/>
              <a:uFillTx/>
              <a:latin typeface="+mj-lt"/>
              <a:ea typeface="+mj-ea"/>
              <a:cs typeface="+mj-cs"/>
            </a:endParaRPr>
          </a:p>
        </p:txBody>
      </p:sp>
      <p:pic>
        <p:nvPicPr>
          <p:cNvPr id="14" name="Picture 13"/>
          <p:cNvPicPr/>
          <p:nvPr/>
        </p:nvPicPr>
        <p:blipFill>
          <a:blip r:embed="rId3"/>
          <a:srcRect/>
          <a:stretch>
            <a:fillRect/>
          </a:stretch>
        </p:blipFill>
        <p:spPr bwMode="auto">
          <a:xfrm>
            <a:off x="2743200" y="-304800"/>
            <a:ext cx="5486400" cy="5905381"/>
          </a:xfrm>
          <a:prstGeom prst="rect">
            <a:avLst/>
          </a:prstGeom>
          <a:noFill/>
          <a:ln w="9525">
            <a:noFill/>
            <a:miter lim="800000"/>
            <a:headEnd/>
            <a:tailEnd/>
          </a:ln>
        </p:spPr>
      </p:pic>
      <p:sp>
        <p:nvSpPr>
          <p:cNvPr id="15" name="Rectangle 14"/>
          <p:cNvSpPr/>
          <p:nvPr/>
        </p:nvSpPr>
        <p:spPr>
          <a:xfrm>
            <a:off x="2743200" y="-228599"/>
            <a:ext cx="57150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ine 20"/>
          <p:cNvSpPr>
            <a:spLocks noChangeShapeType="1"/>
          </p:cNvSpPr>
          <p:nvPr/>
        </p:nvSpPr>
        <p:spPr bwMode="auto">
          <a:xfrm flipV="1">
            <a:off x="623888" y="762003"/>
            <a:ext cx="8545512" cy="45719"/>
          </a:xfrm>
          <a:prstGeom prst="line">
            <a:avLst/>
          </a:prstGeom>
          <a:noFill/>
          <a:ln w="28575">
            <a:solidFill>
              <a:schemeClr val="tx2"/>
            </a:solidFill>
            <a:round/>
            <a:headEnd/>
            <a:tailEnd type="none" w="sm" len="lg"/>
          </a:ln>
        </p:spPr>
        <p:txBody>
          <a:bodyPr wrap="none" anchor="ctr"/>
          <a:lstStyle/>
          <a:p>
            <a:endParaRPr lang="en-US"/>
          </a:p>
        </p:txBody>
      </p:sp>
      <p:sp>
        <p:nvSpPr>
          <p:cNvPr id="26" name="Rectangle 25"/>
          <p:cNvSpPr/>
          <p:nvPr/>
        </p:nvSpPr>
        <p:spPr>
          <a:xfrm>
            <a:off x="3352800" y="1879600"/>
            <a:ext cx="381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352800" y="2946400"/>
            <a:ext cx="381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41288" y="4165600"/>
            <a:ext cx="38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486400" y="1765303"/>
            <a:ext cx="381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486400" y="2870203"/>
            <a:ext cx="381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38800" y="3937003"/>
            <a:ext cx="2286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07778" y="5752981"/>
            <a:ext cx="8545512" cy="1077218"/>
          </a:xfrm>
          <a:prstGeom prst="rect">
            <a:avLst/>
          </a:prstGeom>
          <a:noFill/>
        </p:spPr>
        <p:txBody>
          <a:bodyPr wrap="square" rtlCol="0">
            <a:spAutoFit/>
          </a:bodyPr>
          <a:lstStyle/>
          <a:p>
            <a:r>
              <a:rPr lang="en-US" sz="2300" b="1" dirty="0"/>
              <a:t>Steep scarps are warm enough to have their shapes altered by viscous flow over ~</a:t>
            </a:r>
            <a:r>
              <a:rPr lang="en-US" sz="2300" b="1" dirty="0" err="1"/>
              <a:t>kyr</a:t>
            </a:r>
            <a:r>
              <a:rPr lang="en-US" sz="2300" b="1" dirty="0"/>
              <a:t> timescales.</a:t>
            </a:r>
          </a:p>
          <a:p>
            <a:endParaRPr lang="en-US" dirty="0" smtClean="0"/>
          </a:p>
        </p:txBody>
      </p:sp>
      <p:cxnSp>
        <p:nvCxnSpPr>
          <p:cNvPr id="35" name="Straight Arrow Connector 34"/>
          <p:cNvCxnSpPr/>
          <p:nvPr/>
        </p:nvCxnSpPr>
        <p:spPr>
          <a:xfrm rot="16200000" flipH="1">
            <a:off x="1036083" y="4616092"/>
            <a:ext cx="824825" cy="139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16200000">
            <a:off x="973083" y="4510345"/>
            <a:ext cx="641660" cy="307777"/>
          </a:xfrm>
          <a:prstGeom prst="rect">
            <a:avLst/>
          </a:prstGeom>
          <a:noFill/>
        </p:spPr>
        <p:txBody>
          <a:bodyPr wrap="none" rtlCol="0">
            <a:spAutoFit/>
          </a:bodyPr>
          <a:lstStyle/>
          <a:p>
            <a:r>
              <a:rPr lang="en-US" sz="1400" dirty="0" smtClean="0"/>
              <a:t>800 </a:t>
            </a:r>
            <a:r>
              <a:rPr lang="en-US" sz="1400" dirty="0" err="1" smtClean="0"/>
              <a:t>m</a:t>
            </a:r>
            <a:endParaRPr lang="en-US" sz="1400" dirty="0"/>
          </a:p>
        </p:txBody>
      </p:sp>
      <p:cxnSp>
        <p:nvCxnSpPr>
          <p:cNvPr id="38" name="Straight Arrow Connector 37"/>
          <p:cNvCxnSpPr/>
          <p:nvPr/>
        </p:nvCxnSpPr>
        <p:spPr>
          <a:xfrm>
            <a:off x="5638800" y="1751015"/>
            <a:ext cx="381000" cy="1588"/>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530540" y="1444826"/>
            <a:ext cx="641660" cy="307777"/>
          </a:xfrm>
          <a:prstGeom prst="rect">
            <a:avLst/>
          </a:prstGeom>
          <a:noFill/>
        </p:spPr>
        <p:txBody>
          <a:bodyPr wrap="none" rtlCol="0">
            <a:spAutoFit/>
          </a:bodyPr>
          <a:lstStyle/>
          <a:p>
            <a:r>
              <a:rPr lang="en-US" sz="1400" dirty="0" smtClean="0"/>
              <a:t>400 </a:t>
            </a:r>
            <a:r>
              <a:rPr lang="en-US" sz="1400" dirty="0" err="1" smtClean="0"/>
              <a:t>m</a:t>
            </a:r>
            <a:endParaRPr lang="en-US" sz="1400" dirty="0"/>
          </a:p>
        </p:txBody>
      </p:sp>
      <p:pic>
        <p:nvPicPr>
          <p:cNvPr id="22" name="Picture 21"/>
          <p:cNvPicPr>
            <a:picLocks noChangeAspect="1"/>
          </p:cNvPicPr>
          <p:nvPr/>
        </p:nvPicPr>
        <p:blipFill>
          <a:blip r:embed="rId4"/>
          <a:stretch>
            <a:fillRect/>
          </a:stretch>
        </p:blipFill>
        <p:spPr>
          <a:xfrm>
            <a:off x="1676400" y="4089400"/>
            <a:ext cx="2743200" cy="1625600"/>
          </a:xfrm>
          <a:prstGeom prst="rect">
            <a:avLst/>
          </a:prstGeom>
        </p:spPr>
      </p:pic>
      <p:sp>
        <p:nvSpPr>
          <p:cNvPr id="24" name="Rectangle 23"/>
          <p:cNvSpPr/>
          <p:nvPr/>
        </p:nvSpPr>
        <p:spPr>
          <a:xfrm>
            <a:off x="1524000" y="4171951"/>
            <a:ext cx="381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16200000" flipV="1">
            <a:off x="2828770" y="4905650"/>
            <a:ext cx="286061" cy="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971800" y="4683445"/>
            <a:ext cx="990600" cy="307777"/>
          </a:xfrm>
          <a:prstGeom prst="rect">
            <a:avLst/>
          </a:prstGeom>
          <a:noFill/>
        </p:spPr>
        <p:txBody>
          <a:bodyPr wrap="square" rtlCol="0">
            <a:spAutoFit/>
          </a:bodyPr>
          <a:lstStyle/>
          <a:p>
            <a:r>
              <a:rPr lang="en-US" sz="1400" dirty="0" smtClean="0">
                <a:solidFill>
                  <a:srgbClr val="FF0000"/>
                </a:solidFill>
              </a:rPr>
              <a:t>30 mW/m</a:t>
            </a:r>
            <a:r>
              <a:rPr lang="en-US" sz="1400" baseline="30000" dirty="0" smtClean="0">
                <a:solidFill>
                  <a:srgbClr val="FF0000"/>
                </a:solidFill>
              </a:rPr>
              <a:t>2</a:t>
            </a:r>
            <a:endParaRPr lang="en-US" sz="1400" baseline="30000" dirty="0">
              <a:solidFill>
                <a:srgbClr val="FF0000"/>
              </a:solidFill>
            </a:endParaRPr>
          </a:p>
        </p:txBody>
      </p:sp>
      <p:sp>
        <p:nvSpPr>
          <p:cNvPr id="25" name="Rectangle 24"/>
          <p:cNvSpPr/>
          <p:nvPr/>
        </p:nvSpPr>
        <p:spPr>
          <a:xfrm>
            <a:off x="4419600" y="4090990"/>
            <a:ext cx="1066800" cy="1509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70290" y="1244245"/>
            <a:ext cx="4316110" cy="2867347"/>
          </a:xfrm>
          <a:prstGeom prst="rect">
            <a:avLst/>
          </a:prstGeom>
        </p:spPr>
      </p:pic>
      <p:sp>
        <p:nvSpPr>
          <p:cNvPr id="28" name="TextBox 27"/>
          <p:cNvSpPr txBox="1"/>
          <p:nvPr/>
        </p:nvSpPr>
        <p:spPr>
          <a:xfrm rot="16200000">
            <a:off x="-68674" y="2436618"/>
            <a:ext cx="2048063" cy="369332"/>
          </a:xfrm>
          <a:prstGeom prst="rect">
            <a:avLst/>
          </a:prstGeom>
          <a:noFill/>
        </p:spPr>
        <p:txBody>
          <a:bodyPr wrap="square" rtlCol="0">
            <a:spAutoFit/>
          </a:bodyPr>
          <a:lstStyle/>
          <a:p>
            <a:r>
              <a:rPr lang="en-US" dirty="0" smtClean="0"/>
              <a:t>PSP_007140_2640</a:t>
            </a:r>
            <a:endParaRPr lang="en-US" dirty="0"/>
          </a:p>
        </p:txBody>
      </p:sp>
      <p:sp>
        <p:nvSpPr>
          <p:cNvPr id="36" name="TextBox 35"/>
          <p:cNvSpPr txBox="1"/>
          <p:nvPr/>
        </p:nvSpPr>
        <p:spPr>
          <a:xfrm>
            <a:off x="1741470" y="0"/>
            <a:ext cx="7358463" cy="707886"/>
          </a:xfrm>
          <a:prstGeom prst="rect">
            <a:avLst/>
          </a:prstGeom>
          <a:noFill/>
        </p:spPr>
        <p:txBody>
          <a:bodyPr wrap="square" rtlCol="0">
            <a:spAutoFit/>
          </a:bodyPr>
          <a:lstStyle/>
          <a:p>
            <a:pPr algn="r"/>
            <a:r>
              <a:rPr lang="en-US" sz="2000" b="1" dirty="0" smtClean="0">
                <a:latin typeface="Helvetica"/>
                <a:cs typeface="Helvetica"/>
              </a:rPr>
              <a:t>NPLD Steep Scarp Flow</a:t>
            </a:r>
            <a:endParaRPr lang="en-US" sz="2000" b="1" dirty="0">
              <a:latin typeface="Helvetica"/>
              <a:cs typeface="Helvetica"/>
            </a:endParaRPr>
          </a:p>
          <a:p>
            <a:pPr algn="r"/>
            <a:r>
              <a:rPr lang="en-US" sz="2000" dirty="0" smtClean="0">
                <a:latin typeface="Helvetica"/>
                <a:cs typeface="Helvetica"/>
              </a:rPr>
              <a:t>Sori et al. (GRL, 2016)</a:t>
            </a:r>
            <a:endParaRPr lang="en-US" sz="2000"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13170</TotalTime>
  <Words>1971</Words>
  <Application>Microsoft Macintosh PowerPoint</Application>
  <PresentationFormat>On-screen Show (4:3)</PresentationFormat>
  <Paragraphs>290</Paragraphs>
  <Slides>28</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Document</vt:lpstr>
      <vt:lpstr>HiRISE Polar Geology  Status and Plans February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NPLD Stratigraphy with HiRISE Topography </vt:lpstr>
      <vt:lpstr>NPLD Stratigraphy with HiRISE Topography:  Image Correlation </vt:lpstr>
      <vt:lpstr>NPLD Stratigraphy with HiRISE Topography:  DTW Correlation </vt:lpstr>
      <vt:lpstr>NPLD Stratigraphy with HiRISE Topography: Final results</vt:lpstr>
      <vt:lpstr>Searching for a Climate Signal in the NPLD</vt:lpstr>
      <vt:lpstr>Searching for a Climate Signal in the NPLD</vt:lpstr>
      <vt:lpstr>Louth crater water ice mound as a climate proxy</vt:lpstr>
      <vt:lpstr>PowerPoint Presentation</vt:lpstr>
      <vt:lpstr>PowerPoint Presentation</vt:lpstr>
      <vt:lpstr>North Polar CTX Coverage</vt:lpstr>
      <vt:lpstr>North Polar Summer Streaks</vt:lpstr>
      <vt:lpstr>North Polar Summer Streaks</vt:lpstr>
      <vt:lpstr>North Polar Summer Streaks</vt:lpstr>
      <vt:lpstr>North Polar Summer Streaks</vt:lpstr>
      <vt:lpstr>North Polar Residual Cap Monitoring</vt:lpstr>
      <vt:lpstr>Interannual Changes</vt:lpstr>
      <vt:lpstr>Subtle Interannual Changes</vt:lpstr>
      <vt:lpstr>PowerPoint Presentation</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Sori</dc:creator>
  <cp:lastModifiedBy>Shane Byrne</cp:lastModifiedBy>
  <cp:revision>414</cp:revision>
  <dcterms:created xsi:type="dcterms:W3CDTF">2016-01-20T16:02:03Z</dcterms:created>
  <dcterms:modified xsi:type="dcterms:W3CDTF">2016-02-13T05:12:40Z</dcterms:modified>
</cp:coreProperties>
</file>