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9"/>
  </p:notesMasterIdLst>
  <p:sldIdLst>
    <p:sldId id="256" r:id="rId3"/>
    <p:sldId id="322" r:id="rId4"/>
    <p:sldId id="323" r:id="rId5"/>
    <p:sldId id="303" r:id="rId6"/>
    <p:sldId id="324" r:id="rId7"/>
    <p:sldId id="266" r:id="rId8"/>
    <p:sldId id="290" r:id="rId9"/>
    <p:sldId id="291" r:id="rId10"/>
    <p:sldId id="307" r:id="rId11"/>
    <p:sldId id="262" r:id="rId12"/>
    <p:sldId id="299" r:id="rId13"/>
    <p:sldId id="289" r:id="rId14"/>
    <p:sldId id="283" r:id="rId15"/>
    <p:sldId id="271" r:id="rId16"/>
    <p:sldId id="320" r:id="rId17"/>
    <p:sldId id="311" r:id="rId18"/>
    <p:sldId id="268" r:id="rId19"/>
    <p:sldId id="313" r:id="rId20"/>
    <p:sldId id="314" r:id="rId21"/>
    <p:sldId id="278" r:id="rId22"/>
    <p:sldId id="301" r:id="rId23"/>
    <p:sldId id="315" r:id="rId24"/>
    <p:sldId id="316" r:id="rId25"/>
    <p:sldId id="280" r:id="rId26"/>
    <p:sldId id="261" r:id="rId27"/>
    <p:sldId id="326" r:id="rId28"/>
    <p:sldId id="325" r:id="rId29"/>
    <p:sldId id="321" r:id="rId30"/>
    <p:sldId id="269" r:id="rId31"/>
    <p:sldId id="310" r:id="rId32"/>
    <p:sldId id="276" r:id="rId33"/>
    <p:sldId id="312" r:id="rId34"/>
    <p:sldId id="284" r:id="rId35"/>
    <p:sldId id="318" r:id="rId36"/>
    <p:sldId id="317" r:id="rId37"/>
    <p:sldId id="28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93" autoAdjust="0"/>
  </p:normalViewPr>
  <p:slideViewPr>
    <p:cSldViewPr snapToGrid="0" snapToObjects="1">
      <p:cViewPr>
        <p:scale>
          <a:sx n="100" d="100"/>
          <a:sy n="100" d="100"/>
        </p:scale>
        <p:origin x="-2104" y="-1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5F8EA-DA14-FE46-8424-52EB541D7AF9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A79F6-737F-954C-B580-04D5E30257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7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2FAABB-27D2-834B-A7AA-BFB2FDC281AF}" type="slidenum">
              <a:rPr lang="en-US" sz="900" b="0">
                <a:latin typeface="Times New Roman" charset="0"/>
              </a:rPr>
              <a:pPr/>
              <a:t>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4"/>
            <a:ext cx="5487008" cy="41141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0" tIns="43244" rIns="86490" bIns="43244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351E15-BA9F-484A-AB6A-B999D0A711EC}" type="slidenum">
              <a:rPr lang="en-US" sz="900" b="0">
                <a:latin typeface="Times New Roman" charset="0"/>
              </a:rPr>
              <a:pPr/>
              <a:t>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0" tIns="45709" rIns="91420" bIns="45709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B1411-10D6-B94B-97A5-D9E1645C03E3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497" y="4343093"/>
            <a:ext cx="5487008" cy="4115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8073" tIns="44036" rIns="88073" bIns="44036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539631" indent="-36099210" defTabSz="646868"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0421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8084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2126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6168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37BF66-4986-CB4A-9629-C339055C2E59}" type="slidenum">
              <a:rPr lang="en-US" sz="900" b="0">
                <a:solidFill>
                  <a:prstClr val="black"/>
                </a:solidFill>
                <a:latin typeface="Times New Roman" charset="0"/>
              </a:rPr>
              <a:pPr/>
              <a:t>28</a:t>
            </a:fld>
            <a:endParaRPr lang="en-US" sz="900" b="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0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9304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01005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5805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3331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0176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5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7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9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2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2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D3A9B-B0FD-CB40-B7D0-7609965F32C6}" type="datetimeFigureOut">
              <a:rPr lang="en-US" smtClean="0"/>
              <a:t>11/18/13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93D04-BCD1-CA4D-ABB1-ADF2F58F377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hirise_logo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  <p:sldLayoutId id="2147483667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25525" y="0"/>
            <a:ext cx="8118475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hirise_log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2400" b="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600" b="1">
          <a:solidFill>
            <a:schemeClr val="tx1"/>
          </a:solidFill>
          <a:latin typeface="+mn-lt"/>
          <a:ea typeface="ＭＳ Ｐゴシック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ＭＳ Ｐゴシック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gif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60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61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344"/>
            <a:ext cx="9172175" cy="5392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825"/>
            <a:ext cx="7254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Falling to Pieces: Fractures, Blockfalls and </a:t>
            </a:r>
            <a:endParaRPr lang="en-US" sz="3200" b="1" dirty="0" smtClean="0"/>
          </a:p>
          <a:p>
            <a:r>
              <a:rPr lang="en-US" sz="3200" b="1" dirty="0" smtClean="0"/>
              <a:t>Avalanches </a:t>
            </a:r>
            <a:r>
              <a:rPr lang="en-US" sz="3200" b="1" dirty="0"/>
              <a:t>at the North Pole of Mars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7053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S. Byrne, P. Russell, A. Pathare, P. Becerra, J. Molaro, S. Mattson and M.T. Mellon</a:t>
            </a:r>
          </a:p>
          <a:p>
            <a:endParaRPr lang="en-US" sz="2000" dirty="0"/>
          </a:p>
        </p:txBody>
      </p:sp>
      <p:pic>
        <p:nvPicPr>
          <p:cNvPr id="7" name="Picture 6" descr="hirise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0"/>
            <a:ext cx="1540932" cy="6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8" descr="24282a.tiff           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4068"/>
          <a:stretch>
            <a:fillRect/>
          </a:stretch>
        </p:blipFill>
        <p:spPr bwMode="auto">
          <a:xfrm rot="10800000">
            <a:off x="-2" y="-2"/>
            <a:ext cx="2735498" cy="363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11-avsecond-100pct.tif                                         00027F63Quetzal                        B746CC0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641"/>
          <a:stretch>
            <a:fillRect/>
          </a:stretch>
        </p:blipFill>
        <p:spPr bwMode="auto">
          <a:xfrm rot="10800000">
            <a:off x="2854569" y="-19210"/>
            <a:ext cx="3277754" cy="365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23" y="653769"/>
            <a:ext cx="3011677" cy="554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45" y="3716517"/>
            <a:ext cx="5343238" cy="3141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290734"/>
            <a:ext cx="2122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Russell et al., 2008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982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alanches_sea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99794"/>
            <a:ext cx="4648198" cy="25699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5338" y="1519769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56940" y="147743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valanches_seasons_fract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089234"/>
            <a:ext cx="4691372" cy="2560990"/>
          </a:xfrm>
          <a:prstGeom prst="rect">
            <a:avLst/>
          </a:prstGeom>
        </p:spPr>
      </p:pic>
      <p:pic>
        <p:nvPicPr>
          <p:cNvPr id="7" name="Picture 6" descr="avalanche_mov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80" y="2095157"/>
            <a:ext cx="4412721" cy="4555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933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10s of avalanches imaged in progress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Speeds measured to be several m/s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463810" y="1940364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5412" y="1898030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  <p:pic>
        <p:nvPicPr>
          <p:cNvPr id="10" name="Picture 9" descr="slopes_above_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3" y="-1"/>
            <a:ext cx="2067983" cy="206798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49998" y="516467"/>
            <a:ext cx="355600" cy="26246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024282_264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5607" cy="4546600"/>
          </a:xfrm>
          <a:prstGeom prst="rect">
            <a:avLst/>
          </a:prstGeom>
        </p:spPr>
      </p:pic>
      <p:pic>
        <p:nvPicPr>
          <p:cNvPr id="3" name="Picture 2" descr="esp_024282_264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47" y="0"/>
            <a:ext cx="2354077" cy="4546600"/>
          </a:xfrm>
          <a:prstGeom prst="rect">
            <a:avLst/>
          </a:prstGeom>
        </p:spPr>
      </p:pic>
      <p:pic>
        <p:nvPicPr>
          <p:cNvPr id="14" name="Picture 13" descr="esp_024282_2640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86" y="0"/>
            <a:ext cx="2257914" cy="4546600"/>
          </a:xfrm>
          <a:prstGeom prst="rect">
            <a:avLst/>
          </a:prstGeom>
        </p:spPr>
      </p:pic>
      <p:pic>
        <p:nvPicPr>
          <p:cNvPr id="16" name="Picture 15" descr="esp_024282_2640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92" y="0"/>
            <a:ext cx="2182517" cy="45466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21120000" flipH="1" flipV="1">
            <a:off x="279400" y="5042354"/>
            <a:ext cx="948267" cy="939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234030">
            <a:off x="393747" y="5148590"/>
            <a:ext cx="93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South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6043569"/>
            <a:ext cx="303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ESP_024282_2640, L</a:t>
            </a:r>
            <a:r>
              <a:rPr lang="en-US" baseline="-25000" dirty="0" smtClean="0"/>
              <a:t>s</a:t>
            </a:r>
            <a:r>
              <a:rPr lang="en-US" dirty="0" smtClean="0"/>
              <a:t> 9 MY 30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" y="4546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Aspect: W					WSW				SW					S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49133" y="5188633"/>
            <a:ext cx="5494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Four simultaneous avalanches with a range of Slope azimuths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510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0201"/>
            <a:ext cx="5517844" cy="3339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69" y="2780200"/>
            <a:ext cx="3670231" cy="33390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53999"/>
            <a:ext cx="8263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Can we explain: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Pervasive </a:t>
            </a:r>
            <a:r>
              <a:rPr lang="en-US" sz="2400" dirty="0" smtClean="0"/>
              <a:t>cracking?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Avalanche </a:t>
            </a:r>
            <a:r>
              <a:rPr lang="en-US" sz="2400" dirty="0" smtClean="0"/>
              <a:t>timing?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Slab-like texture on </a:t>
            </a:r>
            <a:r>
              <a:rPr lang="en-US" sz="2400" dirty="0" smtClean="0"/>
              <a:t>scarps?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Frequent </a:t>
            </a:r>
            <a:r>
              <a:rPr lang="en-US" sz="2400" dirty="0" smtClean="0"/>
              <a:t>blockfalls?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7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" y="1181672"/>
            <a:ext cx="9131428" cy="520542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981618">
            <a:off x="1058468" y="2647181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9155405">
            <a:off x="897206" y="2937296"/>
            <a:ext cx="149945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07211"/>
            <a:ext cx="2080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Emitted &amp; reflected radiation exchanged with surrounding flat terrain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149761">
            <a:off x="1078689" y="530858"/>
            <a:ext cx="1698363" cy="31368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5030" y="382540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Solar radiation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2149761">
            <a:off x="678740" y="530859"/>
            <a:ext cx="1698363" cy="31368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7871" y="80379"/>
            <a:ext cx="10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Atm.</a:t>
            </a:r>
          </a:p>
          <a:p>
            <a:r>
              <a:rPr lang="en-US" dirty="0" smtClean="0"/>
              <a:t>emission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19001664">
            <a:off x="4174957" y="290953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 rot="19001664">
            <a:off x="4572167" y="290954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 rot="19001664">
            <a:off x="4977631" y="290952"/>
            <a:ext cx="298361" cy="10634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14255" y="63451"/>
            <a:ext cx="184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emission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572" y="6387873"/>
            <a:ext cx="9131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 use  a standard 1D semi-implicit thermal model to simulate temperatures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 rot="988572">
            <a:off x="7537293" y="2277287"/>
            <a:ext cx="165126" cy="2463235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988572">
            <a:off x="7686410" y="2319139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988572">
            <a:off x="7849537" y="2370417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988572">
            <a:off x="8013015" y="242333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88572">
            <a:off x="8178355" y="2475424"/>
            <a:ext cx="165126" cy="2463235"/>
          </a:xfrm>
          <a:prstGeom prst="rect">
            <a:avLst/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915869">
            <a:off x="7917105" y="3454448"/>
            <a:ext cx="1112446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1689656">
            <a:off x="7616659" y="3460977"/>
            <a:ext cx="1152015" cy="214223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65798" y="3948295"/>
            <a:ext cx="127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Conduction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5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SP_001738_2670_upper_layers_small_con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466"/>
            <a:ext cx="4995333" cy="49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ener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07" y="516466"/>
            <a:ext cx="4069593" cy="53509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556" y="-4234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Bare ice rather than dust covered ice - not a surprise given their appearance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2050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_te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3057"/>
            <a:ext cx="9144000" cy="3487443"/>
          </a:xfrm>
          <a:prstGeom prst="rect">
            <a:avLst/>
          </a:prstGeom>
        </p:spPr>
      </p:pic>
      <p:pic>
        <p:nvPicPr>
          <p:cNvPr id="5" name="Picture 4" descr="example_temp_sur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958"/>
            <a:ext cx="8343900" cy="2190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0701" y="160050"/>
            <a:ext cx="670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and Sub-surface temperatures on a 70° SW-facing slope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405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5728"/>
            <a:ext cx="914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treat this as a homogeneous viscoelastic solid and solve for stresses induced by thermal expansion and contraction using the approach of Mellon (JGR, 1997)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Thermal expansion and contraction creates a short-term elastic and a longer term viscous response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r>
              <a:rPr lang="en-US" sz="1600" b="1" dirty="0" smtClean="0"/>
              <a:t>At the Surface: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Horizontal</a:t>
            </a:r>
            <a:r>
              <a:rPr lang="en-US" sz="1600" dirty="0" smtClean="0"/>
              <a:t> strains are zero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Horizontal</a:t>
            </a:r>
            <a:r>
              <a:rPr lang="en-US" sz="1600" dirty="0" smtClean="0"/>
              <a:t> stresses are created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Vertical</a:t>
            </a:r>
            <a:r>
              <a:rPr lang="en-US" sz="1600" dirty="0" smtClean="0"/>
              <a:t> strains are non-zero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Vertical</a:t>
            </a:r>
            <a:r>
              <a:rPr lang="en-US" sz="1600" dirty="0" smtClean="0"/>
              <a:t> stresses at surface are zero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53" y="1235434"/>
            <a:ext cx="4013378" cy="9371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241" y="3513887"/>
            <a:ext cx="1193444" cy="98695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54304" y="3108395"/>
            <a:ext cx="1193444" cy="13924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-</a:t>
            </a:r>
            <a:r>
              <a:rPr lang="en-US" sz="4400" dirty="0" err="1" smtClean="0"/>
              <a:t>σ</a:t>
            </a:r>
            <a:endParaRPr lang="en-US" sz="4400" dirty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83322" y="3896428"/>
            <a:ext cx="1193444" cy="6044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+</a:t>
            </a:r>
            <a:r>
              <a:rPr lang="en-US" sz="4400" dirty="0" err="1" smtClean="0"/>
              <a:t>σ</a:t>
            </a:r>
            <a:endParaRPr lang="en-US" sz="4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67474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99656" y="3643951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08359" y="332922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8190" y="33292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56915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89097" y="3252852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97800" y="293812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37631" y="293812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52395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84577" y="2853209"/>
            <a:ext cx="0" cy="252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93280" y="2538479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33111" y="25384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50425" y="4551549"/>
            <a:ext cx="147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state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15403" y="4551549"/>
            <a:ext cx="134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ice</a:t>
            </a:r>
          </a:p>
          <a:p>
            <a:r>
              <a:rPr lang="en-US" dirty="0" smtClean="0"/>
              <a:t>(contracted)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54304" y="4597715"/>
            <a:ext cx="125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ice</a:t>
            </a:r>
          </a:p>
          <a:p>
            <a:r>
              <a:rPr lang="en-US" dirty="0" smtClean="0"/>
              <a:t>(expanded)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28494"/>
              </p:ext>
            </p:extLst>
          </p:nvPr>
        </p:nvGraphicFramePr>
        <p:xfrm>
          <a:off x="3135583" y="5451243"/>
          <a:ext cx="3714954" cy="127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Equation" r:id="rId4" imgW="1854200" imgH="635000" progId="Equation.3">
                  <p:embed/>
                </p:oleObj>
              </mc:Choice>
              <mc:Fallback>
                <p:oleObj name="Equation" r:id="rId4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5583" y="5451243"/>
                        <a:ext cx="3714954" cy="127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3767" y="5451243"/>
            <a:ext cx="2432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horizontal strain is zero and so: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ample_stress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0802"/>
            <a:ext cx="6520914" cy="2347198"/>
          </a:xfrm>
          <a:prstGeom prst="rect">
            <a:avLst/>
          </a:prstGeom>
        </p:spPr>
      </p:pic>
      <p:pic>
        <p:nvPicPr>
          <p:cNvPr id="6" name="Picture 5" descr="example_stress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5706"/>
            <a:ext cx="6520913" cy="2159863"/>
          </a:xfrm>
          <a:prstGeom prst="rect">
            <a:avLst/>
          </a:prstGeom>
        </p:spPr>
      </p:pic>
      <p:pic>
        <p:nvPicPr>
          <p:cNvPr id="7" name="Picture 6" descr="example_stress_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20913" cy="2319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0300" y="1984623"/>
            <a:ext cx="146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r>
              <a:rPr lang="en-US" dirty="0" err="1" smtClean="0"/>
              <a:t>ve</a:t>
            </a:r>
            <a:r>
              <a:rPr lang="en-US" dirty="0" smtClean="0"/>
              <a:t> is tension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44601" y="228601"/>
            <a:ext cx="0" cy="641349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23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_stress_surf_0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750"/>
            <a:ext cx="8461420" cy="2290250"/>
          </a:xfrm>
          <a:prstGeom prst="rect">
            <a:avLst/>
          </a:prstGeom>
        </p:spPr>
      </p:pic>
      <p:pic>
        <p:nvPicPr>
          <p:cNvPr id="5" name="Picture 4" descr="example_stress_surf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886"/>
            <a:ext cx="8343900" cy="1967864"/>
          </a:xfrm>
          <a:prstGeom prst="rect">
            <a:avLst/>
          </a:prstGeom>
        </p:spPr>
      </p:pic>
      <p:pic>
        <p:nvPicPr>
          <p:cNvPr id="6" name="Picture 5" descr="example_stress_surf_1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22"/>
            <a:ext cx="8343900" cy="19678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508000" y="17335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6250" y="37020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8000" y="5670550"/>
            <a:ext cx="857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165100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strength exceeded during most of the winter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5300" y="152400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300" y="349885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5300" y="5467350"/>
            <a:ext cx="7804150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23238" y="965717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01530" y="2071272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75638" y="2769117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53930" y="3874672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75638" y="4839217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53930" y="5944772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714501" y="787400"/>
            <a:ext cx="0" cy="56261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5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SP_001334_2645_color_very_cropped_low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16" y="812634"/>
            <a:ext cx="2985812" cy="60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p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3" y="1323223"/>
            <a:ext cx="4368800" cy="43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Line 8"/>
          <p:cNvSpPr>
            <a:spLocks noChangeShapeType="1"/>
          </p:cNvSpPr>
          <p:nvPr/>
        </p:nvSpPr>
        <p:spPr bwMode="auto">
          <a:xfrm flipH="1">
            <a:off x="6305551" y="1997381"/>
            <a:ext cx="9525" cy="3171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107669" y="670355"/>
            <a:ext cx="1438556" cy="30777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1.1 million km</a:t>
            </a:r>
            <a:r>
              <a:rPr lang="en-US" sz="1400" baseline="30000"/>
              <a:t>3</a:t>
            </a:r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783045" cy="1534889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94192" y="129549"/>
            <a:ext cx="2062692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Phillips et al., 2008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1271" idx="0"/>
          </p:cNvCxnSpPr>
          <p:nvPr/>
        </p:nvCxnSpPr>
        <p:spPr bwMode="auto">
          <a:xfrm flipH="1" flipV="1">
            <a:off x="3891523" y="1247023"/>
            <a:ext cx="2423553" cy="75035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>
            <a:endCxn id="12" idx="3"/>
          </p:cNvCxnSpPr>
          <p:nvPr/>
        </p:nvCxnSpPr>
        <p:spPr bwMode="auto">
          <a:xfrm flipH="1" flipV="1">
            <a:off x="2958296" y="3835317"/>
            <a:ext cx="2748237" cy="41495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58296" y="5449075"/>
            <a:ext cx="6185704" cy="1222658"/>
          </a:xfrm>
        </p:spPr>
        <p:txBody>
          <a:bodyPr/>
          <a:lstStyle/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2km of layered water ice (&lt;5% dust)</a:t>
            </a: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Basal unit rich in sand</a:t>
            </a:r>
          </a:p>
          <a:p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~20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% of the size of the Greenland ice-sheet</a:t>
            </a:r>
          </a:p>
        </p:txBody>
      </p:sp>
    </p:spTree>
    <p:extLst>
      <p:ext uri="{BB962C8B-B14F-4D97-AF65-F5344CB8AC3E}">
        <p14:creationId xmlns:p14="http://schemas.microsoft.com/office/powerpoint/2010/main" val="10551034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421640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deep can cracks propagate?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Amplitude of stress variation decreases with depth.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Exceeds water ice strength down to several meters, but some model assumptions start to break down…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Shallow cracks can open and close – adds shear stresses to deeper ice. Promotes crack deepening.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Stresses are concentrated at crack tips. Promotes crack deepening.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Overburden pressure is neglected. Suppresses crack deepening.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peak_stress_vs_dep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51" y="704869"/>
            <a:ext cx="4757849" cy="38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8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example_stress_surf_0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6"/>
            <a:ext cx="9077428" cy="2140863"/>
          </a:xfrm>
          <a:prstGeom prst="rect">
            <a:avLst/>
          </a:prstGeom>
        </p:spPr>
      </p:pic>
      <p:pic>
        <p:nvPicPr>
          <p:cNvPr id="9" name="Picture 8" descr="avalanches_seas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6" y="2650071"/>
            <a:ext cx="4149878" cy="3589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2473" y="1066662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3764" y="1731950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19223" y="1651672"/>
            <a:ext cx="844241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608667" y="2700754"/>
            <a:ext cx="0" cy="32513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12733" y="2656620"/>
            <a:ext cx="4631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End of avalanche season coincides with tensional  stresses falling below the strength of water </a:t>
            </a:r>
            <a:r>
              <a:rPr lang="en-US" dirty="0" smtClean="0"/>
              <a:t>ice (~2 MPa)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54439" y="2908302"/>
            <a:ext cx="2073913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56041" y="28659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Avalanche Images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62911" y="3328897"/>
            <a:ext cx="2073913" cy="28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4513" y="3286563"/>
            <a:ext cx="198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Scarp Images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2" y="3655895"/>
            <a:ext cx="4495905" cy="264330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9222" y="1435994"/>
            <a:ext cx="8442412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862667" y="567155"/>
            <a:ext cx="0" cy="195591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7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" y="0"/>
            <a:ext cx="9144000" cy="3021496"/>
          </a:xfrm>
          <a:prstGeom prst="rect">
            <a:avLst/>
          </a:prstGeom>
        </p:spPr>
      </p:pic>
      <p:pic>
        <p:nvPicPr>
          <p:cNvPr id="7" name="Picture 6" descr="avalanches_seas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1" y="3174999"/>
            <a:ext cx="4149878" cy="35898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604612" y="3225682"/>
            <a:ext cx="0" cy="325131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467" y="3833690"/>
            <a:ext cx="4495905" cy="264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2255" y="3173895"/>
            <a:ext cx="463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Avalanche season coincides with existence of subsurface compressional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xample_stress_0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200"/>
            <a:ext cx="8122038" cy="2690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0334" y="575732"/>
            <a:ext cx="4245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Blockfall</a:t>
            </a:r>
            <a:r>
              <a:rPr lang="en-US" sz="2800" dirty="0" smtClean="0"/>
              <a:t> seasonality is a work in progress</a:t>
            </a:r>
          </a:p>
          <a:p>
            <a:endParaRPr lang="en-US" sz="2800" dirty="0"/>
          </a:p>
        </p:txBody>
      </p:sp>
      <p:pic>
        <p:nvPicPr>
          <p:cNvPr id="6" name="Picture 5" descr="example_stress_surf_0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9985"/>
            <a:ext cx="7408333" cy="1747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2473" y="2814261"/>
            <a:ext cx="9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3764" y="3479549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19223" y="3399271"/>
            <a:ext cx="844241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6673" y="3097189"/>
            <a:ext cx="6922978" cy="10795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509099" y="3644899"/>
            <a:ext cx="16934" cy="990602"/>
          </a:xfrm>
          <a:prstGeom prst="line">
            <a:avLst/>
          </a:prstGeom>
          <a:ln w="38100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26033" y="4148476"/>
            <a:ext cx="3814567" cy="0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esp_16292_24639_chunk_z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3133" cy="2603322"/>
          </a:xfrm>
          <a:prstGeom prst="rect">
            <a:avLst/>
          </a:prstGeom>
          <a:ln w="381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4219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872"/>
            <a:ext cx="4123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Model for blockfalls?</a:t>
            </a:r>
          </a:p>
          <a:p>
            <a:endParaRPr lang="en-US" dirty="0"/>
          </a:p>
          <a:p>
            <a:r>
              <a:rPr lang="en-US" dirty="0" smtClean="0"/>
              <a:t>Martel (GRL, 2011) explains sheeting joints and exfoliation of slabs with compressive stress and surface curvature</a:t>
            </a:r>
          </a:p>
          <a:p>
            <a:endParaRPr lang="en-US" dirty="0"/>
          </a:p>
          <a:p>
            <a:r>
              <a:rPr lang="en-US" dirty="0" smtClean="0"/>
              <a:t>Surface-normal tensional stress generated in the near-sub-surface – slabs exfoliated</a:t>
            </a:r>
          </a:p>
          <a:p>
            <a:endParaRPr lang="en-US" dirty="0"/>
          </a:p>
          <a:p>
            <a:r>
              <a:rPr lang="en-US" dirty="0" smtClean="0"/>
              <a:t>Good agreement for terrestrial granitic domes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391"/>
            <a:ext cx="4204134" cy="3143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11675" y="865860"/>
            <a:ext cx="3598185" cy="1866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266" y="245533"/>
            <a:ext cx="2947062" cy="267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501" y="3603269"/>
            <a:ext cx="3577599" cy="32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81448" cy="3674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588000"/>
            <a:ext cx="282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 Vertical Exaggeration (!)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90" y="3225145"/>
            <a:ext cx="6372806" cy="36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30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9742"/>
            <a:ext cx="65870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Conclusions</a:t>
            </a:r>
          </a:p>
          <a:p>
            <a:endParaRPr lang="en-US" b="1" dirty="0"/>
          </a:p>
          <a:p>
            <a:r>
              <a:rPr lang="en-US" b="1" dirty="0" smtClean="0"/>
              <a:t>Thermal expansion/contraction is a viable mechanism for:</a:t>
            </a:r>
          </a:p>
          <a:p>
            <a:endParaRPr lang="en-US" b="1" dirty="0"/>
          </a:p>
          <a:p>
            <a:r>
              <a:rPr lang="en-US" b="1" dirty="0" smtClean="0"/>
              <a:t>	1. Generating surface normal cracks that penetrate 5-10m</a:t>
            </a:r>
          </a:p>
          <a:p>
            <a:endParaRPr lang="en-US" b="1" dirty="0"/>
          </a:p>
          <a:p>
            <a:r>
              <a:rPr lang="en-US" b="1" dirty="0" smtClean="0"/>
              <a:t>	2. Probably generating blockfalls through exfoliation of slabs</a:t>
            </a:r>
          </a:p>
          <a:p>
            <a:endParaRPr lang="en-US" b="1" dirty="0"/>
          </a:p>
          <a:p>
            <a:r>
              <a:rPr lang="en-US" b="1" dirty="0" smtClean="0"/>
              <a:t>	3. Correlated with avalanche season – link uncertain</a:t>
            </a:r>
          </a:p>
          <a:p>
            <a:endParaRPr lang="en-US" b="1" dirty="0"/>
          </a:p>
          <a:p>
            <a:endParaRPr lang="en-US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66" y="516467"/>
            <a:ext cx="2691434" cy="49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29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6538"/>
            <a:ext cx="9144000" cy="1143000"/>
          </a:xfrm>
        </p:spPr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23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460374"/>
            <a:ext cx="29083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613"/>
            <a:ext cx="39624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Right Arrow 3"/>
          <p:cNvSpPr>
            <a:spLocks noChangeArrowheads="1"/>
          </p:cNvSpPr>
          <p:nvPr/>
        </p:nvSpPr>
        <p:spPr bwMode="auto">
          <a:xfrm rot="10800000">
            <a:off x="0" y="2411419"/>
            <a:ext cx="9144000" cy="600075"/>
          </a:xfrm>
          <a:prstGeom prst="rightArrow">
            <a:avLst>
              <a:gd name="adj1" fmla="val 50000"/>
              <a:gd name="adj2" fmla="val 50018"/>
            </a:avLst>
          </a:prstGeom>
          <a:gradFill rotWithShape="1">
            <a:gsLst>
              <a:gs pos="0">
                <a:srgbClr val="FFFFFF"/>
              </a:gs>
              <a:gs pos="50000">
                <a:srgbClr val="B6C1FF"/>
              </a:gs>
              <a:gs pos="100000">
                <a:srgbClr val="DCE0FF"/>
              </a:gs>
            </a:gsLst>
            <a:lin ang="10800000" scaled="1"/>
          </a:gradFill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>
            <a:outerShdw blurRad="63500" dist="38100" algn="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6200000" flipH="1">
            <a:off x="7333456" y="3039276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16200000" flipH="1">
            <a:off x="6284119" y="3039275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6200000" flipH="1">
            <a:off x="5181600" y="3038482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4133056" y="3048801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H="1">
            <a:off x="2994025" y="3038482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1945481" y="3039276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8382000" y="3038482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8615363" y="3505206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6500" y="3514731"/>
            <a:ext cx="565150" cy="3651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6688" y="3505206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4963" y="3505206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7388" y="3495681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113" y="3495681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5625" y="3505206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4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905669" y="3048800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6200000" flipH="1">
            <a:off x="-143669" y="3048801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1138238" y="3505206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963" y="3505206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  <p:pic>
        <p:nvPicPr>
          <p:cNvPr id="92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810006"/>
            <a:ext cx="20256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9240" name="TextBox 28"/>
          <p:cNvSpPr txBox="1">
            <a:spLocks noChangeArrowheads="1"/>
          </p:cNvSpPr>
          <p:nvPr/>
        </p:nvSpPr>
        <p:spPr bwMode="auto">
          <a:xfrm>
            <a:off x="6251575" y="5908681"/>
            <a:ext cx="20431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Interannual variability of the current climate</a:t>
            </a:r>
          </a:p>
        </p:txBody>
      </p:sp>
      <p:sp>
        <p:nvSpPr>
          <p:cNvPr id="9241" name="TextBox 29"/>
          <p:cNvSpPr txBox="1">
            <a:spLocks noChangeArrowheads="1"/>
          </p:cNvSpPr>
          <p:nvPr/>
        </p:nvSpPr>
        <p:spPr bwMode="auto">
          <a:xfrm>
            <a:off x="4470400" y="5957894"/>
            <a:ext cx="19542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Recent climatic variations</a:t>
            </a:r>
          </a:p>
        </p:txBody>
      </p:sp>
      <p:pic>
        <p:nvPicPr>
          <p:cNvPr id="92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3835406"/>
            <a:ext cx="2352675" cy="1981200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17" descr="site3_10625_2360_200pc_50meters_acro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573594"/>
            <a:ext cx="22463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8518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282_26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71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42868"/>
            <a:ext cx="5826739" cy="3128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738" y="3431026"/>
            <a:ext cx="331726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ESP_024282_2640 – L</a:t>
            </a:r>
            <a:r>
              <a:rPr lang="en-US" baseline="-25000" dirty="0" smtClean="0"/>
              <a:t>s</a:t>
            </a:r>
            <a:r>
              <a:rPr lang="en-US" dirty="0" smtClean="0"/>
              <a:t> 9</a:t>
            </a:r>
          </a:p>
          <a:p>
            <a:r>
              <a:rPr lang="en-US" dirty="0" smtClean="0"/>
              <a:t>~70° slopes are already defrosted</a:t>
            </a:r>
          </a:p>
          <a:p>
            <a:r>
              <a:rPr lang="en-US" dirty="0" smtClean="0"/>
              <a:t>~45° slopes still frosted</a:t>
            </a:r>
          </a:p>
          <a:p>
            <a:endParaRPr lang="en-US" dirty="0" smtClean="0"/>
          </a:p>
          <a:p>
            <a:r>
              <a:rPr lang="en-US" dirty="0" smtClean="0"/>
              <a:t>Defrosting date of slopes very sensitive to thickness of dust cover</a:t>
            </a:r>
          </a:p>
          <a:p>
            <a:endParaRPr lang="en-US" dirty="0"/>
          </a:p>
          <a:p>
            <a:r>
              <a:rPr lang="en-US" dirty="0" smtClean="0"/>
              <a:t>5mm is about right </a:t>
            </a:r>
            <a:r>
              <a:rPr lang="en-US" dirty="0"/>
              <a:t>for 45</a:t>
            </a:r>
            <a:r>
              <a:rPr lang="en-US" dirty="0" smtClean="0"/>
              <a:t>° slopes</a:t>
            </a:r>
          </a:p>
          <a:p>
            <a:r>
              <a:rPr lang="en-US" b="1" dirty="0" smtClean="0"/>
              <a:t>- OK to use </a:t>
            </a:r>
            <a:r>
              <a:rPr lang="en-US" b="1" dirty="0"/>
              <a:t>for 70</a:t>
            </a:r>
            <a:r>
              <a:rPr lang="en-US" b="1" dirty="0" smtClean="0"/>
              <a:t>° slopes ?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4537" y="3518758"/>
            <a:ext cx="456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Frost mass on 45° SW-facing slope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64000" y="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Effects of dust cover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637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lask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66" y="549275"/>
            <a:ext cx="4859867" cy="59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7051675" y="6480750"/>
            <a:ext cx="2092325" cy="336550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b="0" dirty="0">
                <a:latin typeface="Arial Unicode MS" charset="0"/>
              </a:rPr>
              <a:t>Laskar et al., 2002</a:t>
            </a:r>
          </a:p>
        </p:txBody>
      </p:sp>
      <p:sp>
        <p:nvSpPr>
          <p:cNvPr id="13316" name="Line 10"/>
          <p:cNvSpPr>
            <a:spLocks noChangeShapeType="1"/>
          </p:cNvSpPr>
          <p:nvPr/>
        </p:nvSpPr>
        <p:spPr bwMode="auto">
          <a:xfrm>
            <a:off x="4956175" y="1836738"/>
            <a:ext cx="4026958" cy="0"/>
          </a:xfrm>
          <a:prstGeom prst="line">
            <a:avLst/>
          </a:prstGeom>
          <a:noFill/>
          <a:ln w="107950">
            <a:solidFill>
              <a:srgbClr val="33CC33">
                <a:alpha val="5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7" name="Picture 4" descr="PSP_001378_2640_COLOR_dark_lenses_brow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0"/>
            <a:ext cx="2790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8833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843225"/>
          </a:xfrm>
          <a:prstGeom prst="rect">
            <a:avLst/>
          </a:prstGeom>
        </p:spPr>
      </p:pic>
      <p:pic>
        <p:nvPicPr>
          <p:cNvPr id="6" name="Picture 5" descr="lag_thick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8812"/>
            <a:ext cx="5285405" cy="353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7168" y="2943538"/>
            <a:ext cx="3766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ESP_032616_2640 – L</a:t>
            </a:r>
            <a:r>
              <a:rPr lang="en-US" baseline="-25000" dirty="0" smtClean="0"/>
              <a:t>s</a:t>
            </a:r>
            <a:r>
              <a:rPr lang="en-US" dirty="0" smtClean="0"/>
              <a:t> 350</a:t>
            </a:r>
          </a:p>
          <a:p>
            <a:r>
              <a:rPr lang="en-US" dirty="0" smtClean="0"/>
              <a:t>~70° slopes are already defrosted</a:t>
            </a:r>
          </a:p>
          <a:p>
            <a:r>
              <a:rPr lang="en-US" dirty="0" smtClean="0"/>
              <a:t>~45° slopes still frosted</a:t>
            </a:r>
          </a:p>
          <a:p>
            <a:endParaRPr lang="en-US" dirty="0" smtClean="0"/>
          </a:p>
          <a:p>
            <a:r>
              <a:rPr lang="en-US" dirty="0" smtClean="0"/>
              <a:t>Defrosting date of slopes very sensitive to thickness of dust cover</a:t>
            </a:r>
          </a:p>
          <a:p>
            <a:endParaRPr lang="en-US" dirty="0"/>
          </a:p>
          <a:p>
            <a:r>
              <a:rPr lang="en-US" dirty="0" smtClean="0"/>
              <a:t>5mm is about right </a:t>
            </a:r>
            <a:r>
              <a:rPr lang="en-US" dirty="0"/>
              <a:t>for 45</a:t>
            </a:r>
            <a:r>
              <a:rPr lang="en-US" dirty="0" smtClean="0"/>
              <a:t>° slopes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OK to use </a:t>
            </a:r>
            <a:r>
              <a:rPr lang="en-US" dirty="0"/>
              <a:t>for 70</a:t>
            </a:r>
            <a:r>
              <a:rPr lang="en-US" dirty="0" smtClean="0"/>
              <a:t>° slopes ? </a:t>
            </a:r>
            <a:r>
              <a:rPr lang="en-US" b="1" dirty="0" smtClean="0"/>
              <a:t>NO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70</a:t>
            </a:r>
            <a:r>
              <a:rPr lang="en-US" dirty="0"/>
              <a:t>° </a:t>
            </a:r>
            <a:r>
              <a:rPr lang="en-US" dirty="0" smtClean="0"/>
              <a:t>slope behavior consistent with no dust cover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4000" y="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Effects of dust cover</a:t>
            </a:r>
            <a:endParaRPr lang="en-US" sz="20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854200" y="3073400"/>
            <a:ext cx="0" cy="2895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28979"/>
              </p:ext>
            </p:extLst>
          </p:nvPr>
        </p:nvGraphicFramePr>
        <p:xfrm>
          <a:off x="318076" y="1988682"/>
          <a:ext cx="3614258" cy="1268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4" name="Equation" r:id="rId3" imgW="1879600" imgH="660400" progId="Equation.3">
                  <p:embed/>
                </p:oleObj>
              </mc:Choice>
              <mc:Fallback>
                <p:oleObj name="Equation" r:id="rId3" imgW="18796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76" y="1988682"/>
                        <a:ext cx="3614258" cy="1268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883900"/>
              </p:ext>
            </p:extLst>
          </p:nvPr>
        </p:nvGraphicFramePr>
        <p:xfrm>
          <a:off x="298450" y="213119"/>
          <a:ext cx="3633884" cy="1376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5" name="Equation" r:id="rId5" imgW="2209800" imgH="838200" progId="Equation.3">
                  <p:embed/>
                </p:oleObj>
              </mc:Choice>
              <mc:Fallback>
                <p:oleObj name="Equation" r:id="rId5" imgW="22098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8450" y="213119"/>
                        <a:ext cx="3633884" cy="1376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98450" y="102316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8450" y="1820894"/>
            <a:ext cx="3633884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8450" y="3536109"/>
            <a:ext cx="5937250" cy="162086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18050" y="5691237"/>
            <a:ext cx="42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end we have a differential equation: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481662"/>
              </p:ext>
            </p:extLst>
          </p:nvPr>
        </p:nvGraphicFramePr>
        <p:xfrm>
          <a:off x="6434667" y="6053622"/>
          <a:ext cx="19431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6" name="Equation" r:id="rId7" imgW="1181100" imgH="419100" progId="Equation.3">
                  <p:embed/>
                </p:oleObj>
              </mc:Choice>
              <mc:Fallback>
                <p:oleObj name="Equation" r:id="rId7" imgW="1181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34667" y="6053622"/>
                        <a:ext cx="1943100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306527"/>
              </p:ext>
            </p:extLst>
          </p:nvPr>
        </p:nvGraphicFramePr>
        <p:xfrm>
          <a:off x="368876" y="5276850"/>
          <a:ext cx="3505395" cy="1198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" name="Equation" r:id="rId9" imgW="1854200" imgH="635000" progId="Equation.3">
                  <p:embed/>
                </p:oleObj>
              </mc:Choice>
              <mc:Fallback>
                <p:oleObj name="Equation" r:id="rId9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8876" y="5276850"/>
                        <a:ext cx="3505395" cy="1198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139700" y="912747"/>
            <a:ext cx="25400" cy="4789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7" idx="1"/>
          </p:cNvCxnSpPr>
          <p:nvPr/>
        </p:nvCxnSpPr>
        <p:spPr>
          <a:xfrm>
            <a:off x="139700" y="912747"/>
            <a:ext cx="158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8" idx="1"/>
          </p:cNvCxnSpPr>
          <p:nvPr/>
        </p:nvCxnSpPr>
        <p:spPr>
          <a:xfrm>
            <a:off x="165100" y="2631325"/>
            <a:ext cx="133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9" idx="1"/>
          </p:cNvCxnSpPr>
          <p:nvPr/>
        </p:nvCxnSpPr>
        <p:spPr>
          <a:xfrm>
            <a:off x="152400" y="4346540"/>
            <a:ext cx="146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7" idx="1"/>
          </p:cNvCxnSpPr>
          <p:nvPr/>
        </p:nvCxnSpPr>
        <p:spPr>
          <a:xfrm>
            <a:off x="152400" y="5702300"/>
            <a:ext cx="216476" cy="173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876" y="3580306"/>
            <a:ext cx="5460424" cy="6421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9664" y="4346540"/>
            <a:ext cx="4509213" cy="501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600" y="4384640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22900" y="832534"/>
            <a:ext cx="372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Expressions for E and α also revised (see me afterwards if interested)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68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090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3400" y="241300"/>
            <a:ext cx="6070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Rheology is now grain size dependent</a:t>
            </a:r>
          </a:p>
          <a:p>
            <a:endParaRPr lang="en-US" dirty="0"/>
          </a:p>
          <a:p>
            <a:r>
              <a:rPr lang="en-US" dirty="0" smtClean="0"/>
              <a:t>Dislocation creep dominates at high T and </a:t>
            </a:r>
            <a:r>
              <a:rPr lang="en-US" dirty="0" err="1" smtClean="0"/>
              <a:t>σ</a:t>
            </a:r>
            <a:endParaRPr lang="en-US" dirty="0" smtClean="0"/>
          </a:p>
          <a:p>
            <a:r>
              <a:rPr lang="en-US" dirty="0" smtClean="0"/>
              <a:t>Diffusion dominates at low </a:t>
            </a:r>
            <a:r>
              <a:rPr lang="en-US" dirty="0" err="1" smtClean="0"/>
              <a:t>σ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Grain-size sensitive creep effects dominates for small grains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SHARAD results and </a:t>
            </a:r>
            <a:r>
              <a:rPr lang="en-US" dirty="0" err="1" smtClean="0"/>
              <a:t>Zenner</a:t>
            </a:r>
            <a:r>
              <a:rPr lang="en-US" dirty="0"/>
              <a:t> </a:t>
            </a:r>
            <a:r>
              <a:rPr lang="en-US" dirty="0" smtClean="0"/>
              <a:t>pinning allows estimates of NPLD ice grain size</a:t>
            </a:r>
            <a:endParaRPr lang="en-US" dirty="0"/>
          </a:p>
        </p:txBody>
      </p:sp>
      <p:pic>
        <p:nvPicPr>
          <p:cNvPr id="6" name="Picture 5" descr="scarp_paper_grain_si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3215660"/>
            <a:ext cx="4864100" cy="36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5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_diurnal_stress_l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4408"/>
            <a:ext cx="9144000" cy="3003598"/>
          </a:xfrm>
          <a:prstGeom prst="rect">
            <a:avLst/>
          </a:prstGeom>
        </p:spPr>
      </p:pic>
      <p:pic>
        <p:nvPicPr>
          <p:cNvPr id="2" name="Picture 1" descr="024282_264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3371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738" y="175969"/>
            <a:ext cx="331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ESP_024282_2640 – Ls 9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5521" y="4915725"/>
            <a:ext cx="851476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9837" y="4509799"/>
            <a:ext cx="135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9837" y="4970324"/>
            <a:ext cx="146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538835">
            <a:off x="6493524" y="4014014"/>
            <a:ext cx="163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Opening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3521058">
            <a:off x="3860002" y="4267274"/>
            <a:ext cx="151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Cracks Closing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830931" y="4479436"/>
            <a:ext cx="610958" cy="736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05105" y="3708912"/>
            <a:ext cx="683828" cy="1100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30931" y="5216427"/>
            <a:ext cx="2219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SW-facing</a:t>
            </a:r>
          </a:p>
          <a:p>
            <a:r>
              <a:rPr lang="en-US" sz="2800" dirty="0" smtClean="0"/>
              <a:t>@ L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 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965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alanche_stress_0100_steepscarp_70_225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866"/>
            <a:ext cx="8045869" cy="5681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0133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Observational selection effect means we see the scarp in the same stress state all the time on South and south-west facing scarps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131" y="5334960"/>
            <a:ext cx="2219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SW-facing</a:t>
            </a:r>
          </a:p>
          <a:p>
            <a:r>
              <a:rPr lang="en-US" sz="2800" dirty="0" smtClean="0"/>
              <a:t>D=100μm</a:t>
            </a:r>
          </a:p>
        </p:txBody>
      </p:sp>
      <p:sp>
        <p:nvSpPr>
          <p:cNvPr id="7" name="Left Arrow 6"/>
          <p:cNvSpPr/>
          <p:nvPr/>
        </p:nvSpPr>
        <p:spPr>
          <a:xfrm>
            <a:off x="1039731" y="4504267"/>
            <a:ext cx="2150533" cy="71680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Closed Cracks</a:t>
            </a:r>
            <a:endParaRPr lang="en-US" sz="2400" b="1" dirty="0"/>
          </a:p>
        </p:txBody>
      </p:sp>
      <p:sp>
        <p:nvSpPr>
          <p:cNvPr id="8" name="Right Arrow 7"/>
          <p:cNvSpPr/>
          <p:nvPr/>
        </p:nvSpPr>
        <p:spPr>
          <a:xfrm>
            <a:off x="3224130" y="4521200"/>
            <a:ext cx="2286001" cy="67446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Open Cracks</a:t>
            </a:r>
            <a:endParaRPr lang="en-US" sz="2400" b="1" dirty="0"/>
          </a:p>
        </p:txBody>
      </p:sp>
      <p:sp>
        <p:nvSpPr>
          <p:cNvPr id="9" name="Down Arrow 8"/>
          <p:cNvSpPr/>
          <p:nvPr/>
        </p:nvSpPr>
        <p:spPr>
          <a:xfrm>
            <a:off x="5635286" y="2573867"/>
            <a:ext cx="450490" cy="163406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5776" y="2872138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closing or pressure increasing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5635286" y="1837266"/>
            <a:ext cx="450490" cy="69563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5776" y="1573873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opening or pressure decreasing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62401" y="507999"/>
            <a:ext cx="169333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62401" y="872066"/>
            <a:ext cx="169333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58735" y="738199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Avalanche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67202" y="402735"/>
            <a:ext cx="1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15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valanche_stress_0100_steepscarp_70_270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867"/>
            <a:ext cx="8045869" cy="5681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0133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observe west facing scarps right at local sunrise so small local time variations lead to be stress-state variations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131" y="5334960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70° W-facing</a:t>
            </a:r>
          </a:p>
          <a:p>
            <a:r>
              <a:rPr lang="en-US" sz="2800" dirty="0" smtClean="0"/>
              <a:t>D=100μm</a:t>
            </a:r>
          </a:p>
        </p:txBody>
      </p:sp>
      <p:sp>
        <p:nvSpPr>
          <p:cNvPr id="7" name="Left Arrow 6"/>
          <p:cNvSpPr/>
          <p:nvPr/>
        </p:nvSpPr>
        <p:spPr>
          <a:xfrm>
            <a:off x="1039731" y="4504267"/>
            <a:ext cx="2150533" cy="71680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Closed Cracks</a:t>
            </a:r>
            <a:endParaRPr lang="en-US" sz="2400" b="1" dirty="0"/>
          </a:p>
        </p:txBody>
      </p:sp>
      <p:sp>
        <p:nvSpPr>
          <p:cNvPr id="8" name="Right Arrow 7"/>
          <p:cNvSpPr/>
          <p:nvPr/>
        </p:nvSpPr>
        <p:spPr>
          <a:xfrm>
            <a:off x="3224130" y="4521200"/>
            <a:ext cx="2286001" cy="674467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Open Cracks</a:t>
            </a:r>
            <a:endParaRPr lang="en-US" sz="2400" b="1" dirty="0"/>
          </a:p>
        </p:txBody>
      </p:sp>
      <p:sp>
        <p:nvSpPr>
          <p:cNvPr id="9" name="Down Arrow 8"/>
          <p:cNvSpPr/>
          <p:nvPr/>
        </p:nvSpPr>
        <p:spPr>
          <a:xfrm>
            <a:off x="5635286" y="2573867"/>
            <a:ext cx="450490" cy="1634067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5776" y="2872138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closing or pressure increasing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5635286" y="1837266"/>
            <a:ext cx="450490" cy="69563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85776" y="1573873"/>
            <a:ext cx="1847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Cracks opening or pressure decreasing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162401" y="507999"/>
            <a:ext cx="169333" cy="1524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62401" y="872066"/>
            <a:ext cx="169333" cy="1524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58735" y="738199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Avalanche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67202" y="402735"/>
            <a:ext cx="1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83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8274451">
            <a:off x="5662644" y="641778"/>
            <a:ext cx="3034456" cy="2741258"/>
            <a:chOff x="152400" y="2074333"/>
            <a:chExt cx="4203698" cy="2971802"/>
          </a:xfrm>
        </p:grpSpPr>
        <p:sp>
          <p:nvSpPr>
            <p:cNvPr id="4" name="Isosceles Triangle 3"/>
            <p:cNvSpPr/>
            <p:nvPr/>
          </p:nvSpPr>
          <p:spPr>
            <a:xfrm>
              <a:off x="1439335" y="2074333"/>
              <a:ext cx="7620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2286001" y="2074333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1849966" y="2082802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00" y="2082802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Tension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83934" y="2082800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18334900">
            <a:off x="3442603" y="2986085"/>
            <a:ext cx="3208970" cy="3270733"/>
            <a:chOff x="4969936" y="1507049"/>
            <a:chExt cx="4008957" cy="3539087"/>
          </a:xfrm>
        </p:grpSpPr>
        <p:sp>
          <p:nvSpPr>
            <p:cNvPr id="9" name="Isosceles Triangle 8"/>
            <p:cNvSpPr/>
            <p:nvPr/>
          </p:nvSpPr>
          <p:spPr>
            <a:xfrm>
              <a:off x="6256871" y="2082803"/>
              <a:ext cx="7620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6908796" y="2082803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6574365" y="1507049"/>
              <a:ext cx="787400" cy="2963333"/>
            </a:xfrm>
            <a:prstGeom prst="triangle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69936" y="2091272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Compression</a:t>
              </a:r>
              <a:endParaRPr lang="en-US" sz="16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06729" y="2091270"/>
              <a:ext cx="1672164" cy="29548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9602" y="4470382"/>
              <a:ext cx="0" cy="56728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>
              <a:off x="5190067" y="3149583"/>
              <a:ext cx="973666" cy="32173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7696196" y="3149583"/>
              <a:ext cx="973666" cy="32173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747732"/>
            <a:ext cx="3801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Tensional stresses create fractures only quasi-perpendicular to the surface</a:t>
            </a:r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Compressional stresses can expel fragments if they can overcome friction</a:t>
            </a:r>
            <a:endParaRPr lang="en-US" sz="2400" b="1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57175" y="863595"/>
            <a:ext cx="1768818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030854" y="1266062"/>
            <a:ext cx="2732169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717491" y="1811863"/>
            <a:ext cx="3240266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696557" y="397928"/>
            <a:ext cx="804933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4"/>
          </p:cNvCxnSpPr>
          <p:nvPr/>
        </p:nvCxnSpPr>
        <p:spPr>
          <a:xfrm flipV="1">
            <a:off x="5287796" y="2298890"/>
            <a:ext cx="3349760" cy="463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4" idx="3"/>
          </p:cNvCxnSpPr>
          <p:nvPr/>
        </p:nvCxnSpPr>
        <p:spPr>
          <a:xfrm>
            <a:off x="5892131" y="2973989"/>
            <a:ext cx="2232129" cy="696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7" idx="2"/>
          </p:cNvCxnSpPr>
          <p:nvPr/>
        </p:nvCxnSpPr>
        <p:spPr>
          <a:xfrm>
            <a:off x="6713281" y="3518095"/>
            <a:ext cx="1070225" cy="20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8385526">
            <a:off x="6902686" y="1075077"/>
            <a:ext cx="969631" cy="3089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7541843">
            <a:off x="6048302" y="2335647"/>
            <a:ext cx="969631" cy="3089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466665" y="3596201"/>
            <a:ext cx="1768818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46623" y="3998669"/>
            <a:ext cx="232589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26981" y="4544469"/>
            <a:ext cx="719642" cy="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806047" y="3130534"/>
            <a:ext cx="804933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397286" y="5077870"/>
            <a:ext cx="3315995" cy="952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69021" y="5741437"/>
            <a:ext cx="2353313" cy="696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52683" y="6352301"/>
            <a:ext cx="1070225" cy="200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133155" y="4544469"/>
            <a:ext cx="1995802" cy="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302486" y="4334166"/>
            <a:ext cx="6084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628508" y="3816779"/>
            <a:ext cx="6993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38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3327401" cy="3327401"/>
          </a:xfrm>
          <a:prstGeom prst="rect">
            <a:avLst/>
          </a:prstGeom>
        </p:spPr>
      </p:pic>
      <p:pic>
        <p:nvPicPr>
          <p:cNvPr id="6" name="Picture 5" descr="mola_regular_tr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70" y="1012798"/>
            <a:ext cx="5478630" cy="2214648"/>
          </a:xfrm>
          <a:prstGeom prst="rect">
            <a:avLst/>
          </a:prstGeom>
        </p:spPr>
      </p:pic>
      <p:pic>
        <p:nvPicPr>
          <p:cNvPr id="7" name="Picture 5" descr="PSP_001738_2670_upper_layers_small_con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SP_001738_2670_upper_layers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85" y="3395135"/>
            <a:ext cx="3462866" cy="34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27400" y="143933"/>
            <a:ext cx="471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Layers exposed by gently sloping troughs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Thick lag deposits that slump downslope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01892" y="6395422"/>
            <a:ext cx="1742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PSP_001738_2640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837267" y="1761067"/>
            <a:ext cx="1913466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3750733" y="1761067"/>
            <a:ext cx="1786468" cy="16340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744133" y="1701800"/>
            <a:ext cx="169334" cy="16086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1572958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934"/>
            <a:ext cx="4631267" cy="5044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388948"/>
            <a:ext cx="1861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Smith and Holt, 2010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749800" y="685800"/>
            <a:ext cx="439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Troughs migrate and are a dynamic part of the stratigraphic record.</a:t>
            </a:r>
          </a:p>
          <a:p>
            <a:endParaRPr lang="en-US" dirty="0" smtClean="0"/>
          </a:p>
          <a:p>
            <a:r>
              <a:rPr lang="en-US" dirty="0" smtClean="0"/>
              <a:t>Initiated 0.5-2.5 Myr ago</a:t>
            </a:r>
          </a:p>
          <a:p>
            <a:r>
              <a:rPr lang="en-US" dirty="0" smtClean="0"/>
              <a:t>Migrating at 2-16cm yr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Knowledge of where troughs are and used to be is necessary to fully understand the record they contain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503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ner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7" y="1158181"/>
            <a:ext cx="4334933" cy="5699818"/>
          </a:xfrm>
          <a:prstGeom prst="rect">
            <a:avLst/>
          </a:prstGeom>
        </p:spPr>
      </p:pic>
      <p:pic>
        <p:nvPicPr>
          <p:cNvPr id="5" name="Picture 4" descr="generic_debr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6000" cy="2152621"/>
          </a:xfrm>
          <a:prstGeom prst="rect">
            <a:avLst/>
          </a:prstGeom>
        </p:spPr>
      </p:pic>
      <p:pic>
        <p:nvPicPr>
          <p:cNvPr id="2" name="Picture 1" descr="slopes_above_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727251"/>
            <a:ext cx="4130749" cy="4130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8734" y="2762103"/>
            <a:ext cx="2653315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Locations of slopes above 35°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05021"/>
            <a:ext cx="526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Steep cliffs at the PLD boundaries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817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rise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2" y="0"/>
            <a:ext cx="1049867" cy="471247"/>
          </a:xfrm>
          <a:prstGeom prst="rect">
            <a:avLst/>
          </a:prstGeom>
        </p:spPr>
      </p:pic>
      <p:pic>
        <p:nvPicPr>
          <p:cNvPr id="4" name="Picture 3" descr="esp_16292_24639_chu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784"/>
            <a:ext cx="9144000" cy="609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Rolling MRO provides the best way to look for changes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16292_24639_chunk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66"/>
            <a:ext cx="9144000" cy="6098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933" y="6514068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ESP_016292_2640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5067" y="6542669"/>
            <a:ext cx="192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ESP_024639_2640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38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Failure of a 70m wide section in late-summer or winter of MY 30…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93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gh_slope_transition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870"/>
            <a:ext cx="5353619" cy="2864063"/>
          </a:xfrm>
          <a:prstGeom prst="rect">
            <a:avLst/>
          </a:prstGeom>
        </p:spPr>
      </p:pic>
      <p:pic>
        <p:nvPicPr>
          <p:cNvPr id="5" name="Picture 4" descr="high_slope_transition_low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37"/>
            <a:ext cx="9144000" cy="2818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2004270"/>
            <a:ext cx="1126067" cy="63711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23" y="4222536"/>
            <a:ext cx="3655177" cy="1939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62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Layers transition from fractured to unfractured with slope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Steep slope may be due to undermining by erosion of the exposed sandy basal unit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19800" y="6162082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Russell et al.  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726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7691</TotalTime>
  <Words>975</Words>
  <Application>Microsoft Macintosh PowerPoint</Application>
  <PresentationFormat>On-screen Show (4:3)</PresentationFormat>
  <Paragraphs>210</Paragraphs>
  <Slides>36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138</cp:revision>
  <dcterms:created xsi:type="dcterms:W3CDTF">2013-03-05T19:41:07Z</dcterms:created>
  <dcterms:modified xsi:type="dcterms:W3CDTF">2013-11-19T04:16:09Z</dcterms:modified>
</cp:coreProperties>
</file>