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37947600" cy="39868475"/>
  <p:notesSz cx="6858000" cy="9144000"/>
  <p:defaultTextStyle>
    <a:defPPr>
      <a:defRPr lang="en-US"/>
    </a:defPPr>
    <a:lvl1pPr marL="0" algn="l" defTabSz="2168408" rtl="0" eaLnBrk="1" latinLnBrk="0" hangingPunct="1">
      <a:defRPr sz="8500" kern="1200">
        <a:solidFill>
          <a:schemeClr val="tx1"/>
        </a:solidFill>
        <a:latin typeface="+mn-lt"/>
        <a:ea typeface="+mn-ea"/>
        <a:cs typeface="+mn-cs"/>
      </a:defRPr>
    </a:lvl1pPr>
    <a:lvl2pPr marL="2168408" algn="l" defTabSz="2168408" rtl="0" eaLnBrk="1" latinLnBrk="0" hangingPunct="1">
      <a:defRPr sz="8500" kern="1200">
        <a:solidFill>
          <a:schemeClr val="tx1"/>
        </a:solidFill>
        <a:latin typeface="+mn-lt"/>
        <a:ea typeface="+mn-ea"/>
        <a:cs typeface="+mn-cs"/>
      </a:defRPr>
    </a:lvl2pPr>
    <a:lvl3pPr marL="4336816" algn="l" defTabSz="2168408" rtl="0" eaLnBrk="1" latinLnBrk="0" hangingPunct="1">
      <a:defRPr sz="8500" kern="1200">
        <a:solidFill>
          <a:schemeClr val="tx1"/>
        </a:solidFill>
        <a:latin typeface="+mn-lt"/>
        <a:ea typeface="+mn-ea"/>
        <a:cs typeface="+mn-cs"/>
      </a:defRPr>
    </a:lvl3pPr>
    <a:lvl4pPr marL="6505224" algn="l" defTabSz="2168408" rtl="0" eaLnBrk="1" latinLnBrk="0" hangingPunct="1">
      <a:defRPr sz="8500" kern="1200">
        <a:solidFill>
          <a:schemeClr val="tx1"/>
        </a:solidFill>
        <a:latin typeface="+mn-lt"/>
        <a:ea typeface="+mn-ea"/>
        <a:cs typeface="+mn-cs"/>
      </a:defRPr>
    </a:lvl4pPr>
    <a:lvl5pPr marL="8673633" algn="l" defTabSz="2168408" rtl="0" eaLnBrk="1" latinLnBrk="0" hangingPunct="1">
      <a:defRPr sz="8500" kern="1200">
        <a:solidFill>
          <a:schemeClr val="tx1"/>
        </a:solidFill>
        <a:latin typeface="+mn-lt"/>
        <a:ea typeface="+mn-ea"/>
        <a:cs typeface="+mn-cs"/>
      </a:defRPr>
    </a:lvl5pPr>
    <a:lvl6pPr marL="10842041" algn="l" defTabSz="2168408" rtl="0" eaLnBrk="1" latinLnBrk="0" hangingPunct="1">
      <a:defRPr sz="8500" kern="1200">
        <a:solidFill>
          <a:schemeClr val="tx1"/>
        </a:solidFill>
        <a:latin typeface="+mn-lt"/>
        <a:ea typeface="+mn-ea"/>
        <a:cs typeface="+mn-cs"/>
      </a:defRPr>
    </a:lvl6pPr>
    <a:lvl7pPr marL="13010449" algn="l" defTabSz="2168408" rtl="0" eaLnBrk="1" latinLnBrk="0" hangingPunct="1">
      <a:defRPr sz="8500" kern="1200">
        <a:solidFill>
          <a:schemeClr val="tx1"/>
        </a:solidFill>
        <a:latin typeface="+mn-lt"/>
        <a:ea typeface="+mn-ea"/>
        <a:cs typeface="+mn-cs"/>
      </a:defRPr>
    </a:lvl7pPr>
    <a:lvl8pPr marL="15178857" algn="l" defTabSz="2168408" rtl="0" eaLnBrk="1" latinLnBrk="0" hangingPunct="1">
      <a:defRPr sz="8500" kern="1200">
        <a:solidFill>
          <a:schemeClr val="tx1"/>
        </a:solidFill>
        <a:latin typeface="+mn-lt"/>
        <a:ea typeface="+mn-ea"/>
        <a:cs typeface="+mn-cs"/>
      </a:defRPr>
    </a:lvl8pPr>
    <a:lvl9pPr marL="17347265" algn="l" defTabSz="2168408" rtl="0" eaLnBrk="1" latinLnBrk="0" hangingPunct="1">
      <a:defRPr sz="85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
        <p15:guide id="1" orient="horz" pos="3936">
          <p15:clr>
            <a:srgbClr val="A4A3A4"/>
          </p15:clr>
        </p15:guide>
        <p15:guide id="2" pos="119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mc="http://schemas.openxmlformats.org/markup-compatibility/2006" xmlns:mv="urn:schemas-microsoft-com:mac:vml"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582"/>
    <p:restoredTop sz="94355" autoAdjust="0"/>
  </p:normalViewPr>
  <p:slideViewPr>
    <p:cSldViewPr snapToObjects="1">
      <p:cViewPr>
        <p:scale>
          <a:sx n="75" d="100"/>
          <a:sy n="75" d="100"/>
        </p:scale>
        <p:origin x="-824" y="1696"/>
      </p:cViewPr>
      <p:guideLst>
        <p:guide orient="horz" pos="3533"/>
        <p:guide pos="160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FC5D58-6E19-284D-9765-F6720EF49D5E}" type="datetimeFigureOut">
              <a:rPr lang="en-US" smtClean="0"/>
              <a:pPr/>
              <a:t>3/17/16</a:t>
            </a:fld>
            <a:endParaRPr lang="en-US"/>
          </a:p>
        </p:txBody>
      </p:sp>
      <p:sp>
        <p:nvSpPr>
          <p:cNvPr id="4" name="Slide Image Placeholder 3"/>
          <p:cNvSpPr>
            <a:spLocks noGrp="1" noRot="1" noChangeAspect="1"/>
          </p:cNvSpPr>
          <p:nvPr>
            <p:ph type="sldImg" idx="2"/>
          </p:nvPr>
        </p:nvSpPr>
        <p:spPr>
          <a:xfrm>
            <a:off x="1960563" y="1143000"/>
            <a:ext cx="29368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46B1B0-DF12-A842-B636-DE0B1F709138}" type="slidenum">
              <a:rPr lang="en-US" smtClean="0"/>
              <a:pPr/>
              <a:t>‹#›</a:t>
            </a:fld>
            <a:endParaRPr lang="en-US"/>
          </a:p>
        </p:txBody>
      </p:sp>
    </p:spTree>
    <p:extLst>
      <p:ext uri="{BB962C8B-B14F-4D97-AF65-F5344CB8AC3E}">
        <p14:creationId xmlns:p14="http://schemas.microsoft.com/office/powerpoint/2010/main" val="943675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0563" y="1143000"/>
            <a:ext cx="29368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46B1B0-DF12-A842-B636-DE0B1F709138}" type="slidenum">
              <a:rPr lang="en-US" smtClean="0"/>
              <a:pPr/>
              <a:t>1</a:t>
            </a:fld>
            <a:endParaRPr lang="en-US"/>
          </a:p>
        </p:txBody>
      </p:sp>
    </p:spTree>
    <p:extLst>
      <p:ext uri="{BB962C8B-B14F-4D97-AF65-F5344CB8AC3E}">
        <p14:creationId xmlns:p14="http://schemas.microsoft.com/office/powerpoint/2010/main" val="1185008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46070" y="12385071"/>
            <a:ext cx="32255460" cy="8545881"/>
          </a:xfrm>
        </p:spPr>
        <p:txBody>
          <a:bodyPr/>
          <a:lstStyle/>
          <a:p>
            <a:r>
              <a:rPr lang="en-US" smtClean="0"/>
              <a:t>Click to edit Master title style</a:t>
            </a:r>
            <a:endParaRPr lang="en-US"/>
          </a:p>
        </p:txBody>
      </p:sp>
      <p:sp>
        <p:nvSpPr>
          <p:cNvPr id="3" name="Subtitle 2"/>
          <p:cNvSpPr>
            <a:spLocks noGrp="1"/>
          </p:cNvSpPr>
          <p:nvPr>
            <p:ph type="subTitle" idx="1"/>
          </p:nvPr>
        </p:nvSpPr>
        <p:spPr>
          <a:xfrm>
            <a:off x="5692140" y="22592136"/>
            <a:ext cx="26563320" cy="10188610"/>
          </a:xfrm>
        </p:spPr>
        <p:txBody>
          <a:bodyPr/>
          <a:lstStyle>
            <a:lvl1pPr marL="0" indent="0" algn="ctr">
              <a:buNone/>
              <a:defRPr>
                <a:solidFill>
                  <a:schemeClr val="tx1">
                    <a:tint val="75000"/>
                  </a:schemeClr>
                </a:solidFill>
              </a:defRPr>
            </a:lvl1pPr>
            <a:lvl2pPr marL="2168408" indent="0" algn="ctr">
              <a:buNone/>
              <a:defRPr>
                <a:solidFill>
                  <a:schemeClr val="tx1">
                    <a:tint val="75000"/>
                  </a:schemeClr>
                </a:solidFill>
              </a:defRPr>
            </a:lvl2pPr>
            <a:lvl3pPr marL="4336816" indent="0" algn="ctr">
              <a:buNone/>
              <a:defRPr>
                <a:solidFill>
                  <a:schemeClr val="tx1">
                    <a:tint val="75000"/>
                  </a:schemeClr>
                </a:solidFill>
              </a:defRPr>
            </a:lvl3pPr>
            <a:lvl4pPr marL="6505224" indent="0" algn="ctr">
              <a:buNone/>
              <a:defRPr>
                <a:solidFill>
                  <a:schemeClr val="tx1">
                    <a:tint val="75000"/>
                  </a:schemeClr>
                </a:solidFill>
              </a:defRPr>
            </a:lvl4pPr>
            <a:lvl5pPr marL="8673633" indent="0" algn="ctr">
              <a:buNone/>
              <a:defRPr>
                <a:solidFill>
                  <a:schemeClr val="tx1">
                    <a:tint val="75000"/>
                  </a:schemeClr>
                </a:solidFill>
              </a:defRPr>
            </a:lvl5pPr>
            <a:lvl6pPr marL="10842041" indent="0" algn="ctr">
              <a:buNone/>
              <a:defRPr>
                <a:solidFill>
                  <a:schemeClr val="tx1">
                    <a:tint val="75000"/>
                  </a:schemeClr>
                </a:solidFill>
              </a:defRPr>
            </a:lvl6pPr>
            <a:lvl7pPr marL="13010449" indent="0" algn="ctr">
              <a:buNone/>
              <a:defRPr>
                <a:solidFill>
                  <a:schemeClr val="tx1">
                    <a:tint val="75000"/>
                  </a:schemeClr>
                </a:solidFill>
              </a:defRPr>
            </a:lvl7pPr>
            <a:lvl8pPr marL="15178857" indent="0" algn="ctr">
              <a:buNone/>
              <a:defRPr>
                <a:solidFill>
                  <a:schemeClr val="tx1">
                    <a:tint val="75000"/>
                  </a:schemeClr>
                </a:solidFill>
              </a:defRPr>
            </a:lvl8pPr>
            <a:lvl9pPr marL="1734726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AE4F39-8C8B-EB4B-AAFD-9EE53444F361}" type="datetimeFigureOut">
              <a:rPr lang="en-US" smtClean="0"/>
              <a:pPr/>
              <a:t>3/17/16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DC8F1F-4B61-2D4C-9466-94F7E428025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AE4F39-8C8B-EB4B-AAFD-9EE53444F361}" type="datetimeFigureOut">
              <a:rPr lang="en-US" smtClean="0"/>
              <a:pPr/>
              <a:t>3/17/16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DC8F1F-4B61-2D4C-9466-94F7E428025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4178799" y="8831978"/>
            <a:ext cx="35430936" cy="18823088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872812" y="8831978"/>
            <a:ext cx="105673525" cy="18823088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AE4F39-8C8B-EB4B-AAFD-9EE53444F361}" type="datetimeFigureOut">
              <a:rPr lang="en-US" smtClean="0"/>
              <a:pPr/>
              <a:t>3/17/16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DC8F1F-4B61-2D4C-9466-94F7E428025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AE4F39-8C8B-EB4B-AAFD-9EE53444F361}" type="datetimeFigureOut">
              <a:rPr lang="en-US" smtClean="0"/>
              <a:pPr/>
              <a:t>3/17/16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DC8F1F-4B61-2D4C-9466-94F7E428025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7599" y="25619190"/>
            <a:ext cx="32255460" cy="7918322"/>
          </a:xfrm>
        </p:spPr>
        <p:txBody>
          <a:bodyPr anchor="t"/>
          <a:lstStyle>
            <a:lvl1pPr algn="l">
              <a:defRPr sz="19000" b="1" cap="all"/>
            </a:lvl1pPr>
          </a:lstStyle>
          <a:p>
            <a:r>
              <a:rPr lang="en-US" smtClean="0"/>
              <a:t>Click to edit Master title style</a:t>
            </a:r>
            <a:endParaRPr lang="en-US"/>
          </a:p>
        </p:txBody>
      </p:sp>
      <p:sp>
        <p:nvSpPr>
          <p:cNvPr id="3" name="Text Placeholder 2"/>
          <p:cNvSpPr>
            <a:spLocks noGrp="1"/>
          </p:cNvSpPr>
          <p:nvPr>
            <p:ph type="body" idx="1"/>
          </p:nvPr>
        </p:nvSpPr>
        <p:spPr>
          <a:xfrm>
            <a:off x="2997599" y="16897965"/>
            <a:ext cx="32255460" cy="8721226"/>
          </a:xfrm>
        </p:spPr>
        <p:txBody>
          <a:bodyPr anchor="b"/>
          <a:lstStyle>
            <a:lvl1pPr marL="0" indent="0">
              <a:buNone/>
              <a:defRPr sz="9500">
                <a:solidFill>
                  <a:schemeClr val="tx1">
                    <a:tint val="75000"/>
                  </a:schemeClr>
                </a:solidFill>
              </a:defRPr>
            </a:lvl1pPr>
            <a:lvl2pPr marL="2168408" indent="0">
              <a:buNone/>
              <a:defRPr sz="8500">
                <a:solidFill>
                  <a:schemeClr val="tx1">
                    <a:tint val="75000"/>
                  </a:schemeClr>
                </a:solidFill>
              </a:defRPr>
            </a:lvl2pPr>
            <a:lvl3pPr marL="4336816" indent="0">
              <a:buNone/>
              <a:defRPr sz="7600">
                <a:solidFill>
                  <a:schemeClr val="tx1">
                    <a:tint val="75000"/>
                  </a:schemeClr>
                </a:solidFill>
              </a:defRPr>
            </a:lvl3pPr>
            <a:lvl4pPr marL="6505224" indent="0">
              <a:buNone/>
              <a:defRPr sz="6600">
                <a:solidFill>
                  <a:schemeClr val="tx1">
                    <a:tint val="75000"/>
                  </a:schemeClr>
                </a:solidFill>
              </a:defRPr>
            </a:lvl4pPr>
            <a:lvl5pPr marL="8673633" indent="0">
              <a:buNone/>
              <a:defRPr sz="6600">
                <a:solidFill>
                  <a:schemeClr val="tx1">
                    <a:tint val="75000"/>
                  </a:schemeClr>
                </a:solidFill>
              </a:defRPr>
            </a:lvl5pPr>
            <a:lvl6pPr marL="10842041" indent="0">
              <a:buNone/>
              <a:defRPr sz="6600">
                <a:solidFill>
                  <a:schemeClr val="tx1">
                    <a:tint val="75000"/>
                  </a:schemeClr>
                </a:solidFill>
              </a:defRPr>
            </a:lvl6pPr>
            <a:lvl7pPr marL="13010449" indent="0">
              <a:buNone/>
              <a:defRPr sz="6600">
                <a:solidFill>
                  <a:schemeClr val="tx1">
                    <a:tint val="75000"/>
                  </a:schemeClr>
                </a:solidFill>
              </a:defRPr>
            </a:lvl7pPr>
            <a:lvl8pPr marL="15178857" indent="0">
              <a:buNone/>
              <a:defRPr sz="6600">
                <a:solidFill>
                  <a:schemeClr val="tx1">
                    <a:tint val="75000"/>
                  </a:schemeClr>
                </a:solidFill>
              </a:defRPr>
            </a:lvl8pPr>
            <a:lvl9pPr marL="17347265" indent="0">
              <a:buNone/>
              <a:defRPr sz="6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AE4F39-8C8B-EB4B-AAFD-9EE53444F361}" type="datetimeFigureOut">
              <a:rPr lang="en-US" smtClean="0"/>
              <a:pPr/>
              <a:t>3/17/16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DC8F1F-4B61-2D4C-9466-94F7E428025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72813" y="51478325"/>
            <a:ext cx="70552229" cy="145584538"/>
          </a:xfrm>
        </p:spPr>
        <p:txBody>
          <a:bodyPr/>
          <a:lstStyle>
            <a:lvl1pPr>
              <a:defRPr sz="13300"/>
            </a:lvl1pPr>
            <a:lvl2pPr>
              <a:defRPr sz="11400"/>
            </a:lvl2pPr>
            <a:lvl3pPr>
              <a:defRPr sz="9500"/>
            </a:lvl3pPr>
            <a:lvl4pPr>
              <a:defRPr sz="8500"/>
            </a:lvl4pPr>
            <a:lvl5pPr>
              <a:defRPr sz="8500"/>
            </a:lvl5pPr>
            <a:lvl6pPr>
              <a:defRPr sz="8500"/>
            </a:lvl6pPr>
            <a:lvl7pPr>
              <a:defRPr sz="8500"/>
            </a:lvl7pPr>
            <a:lvl8pPr>
              <a:defRPr sz="8500"/>
            </a:lvl8pPr>
            <a:lvl9pPr>
              <a:defRPr sz="8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9057501" y="51478325"/>
            <a:ext cx="70552233" cy="145584538"/>
          </a:xfrm>
        </p:spPr>
        <p:txBody>
          <a:bodyPr/>
          <a:lstStyle>
            <a:lvl1pPr>
              <a:defRPr sz="13300"/>
            </a:lvl1pPr>
            <a:lvl2pPr>
              <a:defRPr sz="11400"/>
            </a:lvl2pPr>
            <a:lvl3pPr>
              <a:defRPr sz="9500"/>
            </a:lvl3pPr>
            <a:lvl4pPr>
              <a:defRPr sz="8500"/>
            </a:lvl4pPr>
            <a:lvl5pPr>
              <a:defRPr sz="8500"/>
            </a:lvl5pPr>
            <a:lvl6pPr>
              <a:defRPr sz="8500"/>
            </a:lvl6pPr>
            <a:lvl7pPr>
              <a:defRPr sz="8500"/>
            </a:lvl7pPr>
            <a:lvl8pPr>
              <a:defRPr sz="8500"/>
            </a:lvl8pPr>
            <a:lvl9pPr>
              <a:defRPr sz="8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AE4F39-8C8B-EB4B-AAFD-9EE53444F361}" type="datetimeFigureOut">
              <a:rPr lang="en-US" smtClean="0"/>
              <a:pPr/>
              <a:t>3/17/16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DC8F1F-4B61-2D4C-9466-94F7E428025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97380" y="1596588"/>
            <a:ext cx="34152840" cy="66447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97380" y="8924266"/>
            <a:ext cx="16766780" cy="3719209"/>
          </a:xfrm>
        </p:spPr>
        <p:txBody>
          <a:bodyPr anchor="b"/>
          <a:lstStyle>
            <a:lvl1pPr marL="0" indent="0">
              <a:buNone/>
              <a:defRPr sz="11400" b="1"/>
            </a:lvl1pPr>
            <a:lvl2pPr marL="2168408" indent="0">
              <a:buNone/>
              <a:defRPr sz="9500" b="1"/>
            </a:lvl2pPr>
            <a:lvl3pPr marL="4336816" indent="0">
              <a:buNone/>
              <a:defRPr sz="8500" b="1"/>
            </a:lvl3pPr>
            <a:lvl4pPr marL="6505224" indent="0">
              <a:buNone/>
              <a:defRPr sz="7600" b="1"/>
            </a:lvl4pPr>
            <a:lvl5pPr marL="8673633" indent="0">
              <a:buNone/>
              <a:defRPr sz="7600" b="1"/>
            </a:lvl5pPr>
            <a:lvl6pPr marL="10842041" indent="0">
              <a:buNone/>
              <a:defRPr sz="7600" b="1"/>
            </a:lvl6pPr>
            <a:lvl7pPr marL="13010449" indent="0">
              <a:buNone/>
              <a:defRPr sz="7600" b="1"/>
            </a:lvl7pPr>
            <a:lvl8pPr marL="15178857" indent="0">
              <a:buNone/>
              <a:defRPr sz="7600" b="1"/>
            </a:lvl8pPr>
            <a:lvl9pPr marL="17347265" indent="0">
              <a:buNone/>
              <a:defRPr sz="7600" b="1"/>
            </a:lvl9pPr>
          </a:lstStyle>
          <a:p>
            <a:pPr lvl="0"/>
            <a:r>
              <a:rPr lang="en-US" smtClean="0"/>
              <a:t>Click to edit Master text styles</a:t>
            </a:r>
          </a:p>
        </p:txBody>
      </p:sp>
      <p:sp>
        <p:nvSpPr>
          <p:cNvPr id="4" name="Content Placeholder 3"/>
          <p:cNvSpPr>
            <a:spLocks noGrp="1"/>
          </p:cNvSpPr>
          <p:nvPr>
            <p:ph sz="half" idx="2"/>
          </p:nvPr>
        </p:nvSpPr>
        <p:spPr>
          <a:xfrm>
            <a:off x="1897380" y="12643474"/>
            <a:ext cx="16766780" cy="22970521"/>
          </a:xfrm>
        </p:spPr>
        <p:txBody>
          <a:bodyPr/>
          <a:lstStyle>
            <a:lvl1pPr>
              <a:defRPr sz="11400"/>
            </a:lvl1pPr>
            <a:lvl2pPr>
              <a:defRPr sz="9500"/>
            </a:lvl2pPr>
            <a:lvl3pPr>
              <a:defRPr sz="8500"/>
            </a:lvl3pPr>
            <a:lvl4pPr>
              <a:defRPr sz="7600"/>
            </a:lvl4pPr>
            <a:lvl5pPr>
              <a:defRPr sz="7600"/>
            </a:lvl5pPr>
            <a:lvl6pPr>
              <a:defRPr sz="7600"/>
            </a:lvl6pPr>
            <a:lvl7pPr>
              <a:defRPr sz="7600"/>
            </a:lvl7pPr>
            <a:lvl8pPr>
              <a:defRPr sz="7600"/>
            </a:lvl8pPr>
            <a:lvl9pPr>
              <a:defRPr sz="7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9276856" y="8924266"/>
            <a:ext cx="16773366" cy="3719209"/>
          </a:xfrm>
        </p:spPr>
        <p:txBody>
          <a:bodyPr anchor="b"/>
          <a:lstStyle>
            <a:lvl1pPr marL="0" indent="0">
              <a:buNone/>
              <a:defRPr sz="11400" b="1"/>
            </a:lvl1pPr>
            <a:lvl2pPr marL="2168408" indent="0">
              <a:buNone/>
              <a:defRPr sz="9500" b="1"/>
            </a:lvl2pPr>
            <a:lvl3pPr marL="4336816" indent="0">
              <a:buNone/>
              <a:defRPr sz="8500" b="1"/>
            </a:lvl3pPr>
            <a:lvl4pPr marL="6505224" indent="0">
              <a:buNone/>
              <a:defRPr sz="7600" b="1"/>
            </a:lvl4pPr>
            <a:lvl5pPr marL="8673633" indent="0">
              <a:buNone/>
              <a:defRPr sz="7600" b="1"/>
            </a:lvl5pPr>
            <a:lvl6pPr marL="10842041" indent="0">
              <a:buNone/>
              <a:defRPr sz="7600" b="1"/>
            </a:lvl6pPr>
            <a:lvl7pPr marL="13010449" indent="0">
              <a:buNone/>
              <a:defRPr sz="7600" b="1"/>
            </a:lvl7pPr>
            <a:lvl8pPr marL="15178857" indent="0">
              <a:buNone/>
              <a:defRPr sz="7600" b="1"/>
            </a:lvl8pPr>
            <a:lvl9pPr marL="17347265" indent="0">
              <a:buNone/>
              <a:defRPr sz="7600" b="1"/>
            </a:lvl9pPr>
          </a:lstStyle>
          <a:p>
            <a:pPr lvl="0"/>
            <a:r>
              <a:rPr lang="en-US" smtClean="0"/>
              <a:t>Click to edit Master text styles</a:t>
            </a:r>
          </a:p>
        </p:txBody>
      </p:sp>
      <p:sp>
        <p:nvSpPr>
          <p:cNvPr id="6" name="Content Placeholder 5"/>
          <p:cNvSpPr>
            <a:spLocks noGrp="1"/>
          </p:cNvSpPr>
          <p:nvPr>
            <p:ph sz="quarter" idx="4"/>
          </p:nvPr>
        </p:nvSpPr>
        <p:spPr>
          <a:xfrm>
            <a:off x="19276856" y="12643474"/>
            <a:ext cx="16773366" cy="22970521"/>
          </a:xfrm>
        </p:spPr>
        <p:txBody>
          <a:bodyPr/>
          <a:lstStyle>
            <a:lvl1pPr>
              <a:defRPr sz="11400"/>
            </a:lvl1pPr>
            <a:lvl2pPr>
              <a:defRPr sz="9500"/>
            </a:lvl2pPr>
            <a:lvl3pPr>
              <a:defRPr sz="8500"/>
            </a:lvl3pPr>
            <a:lvl4pPr>
              <a:defRPr sz="7600"/>
            </a:lvl4pPr>
            <a:lvl5pPr>
              <a:defRPr sz="7600"/>
            </a:lvl5pPr>
            <a:lvl6pPr>
              <a:defRPr sz="7600"/>
            </a:lvl6pPr>
            <a:lvl7pPr>
              <a:defRPr sz="7600"/>
            </a:lvl7pPr>
            <a:lvl8pPr>
              <a:defRPr sz="7600"/>
            </a:lvl8pPr>
            <a:lvl9pPr>
              <a:defRPr sz="7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AE4F39-8C8B-EB4B-AAFD-9EE53444F361}" type="datetimeFigureOut">
              <a:rPr lang="en-US" smtClean="0"/>
              <a:pPr/>
              <a:t>3/17/16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DC8F1F-4B61-2D4C-9466-94F7E428025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AE4F39-8C8B-EB4B-AAFD-9EE53444F361}" type="datetimeFigureOut">
              <a:rPr lang="en-US" smtClean="0"/>
              <a:pPr/>
              <a:t>3/17/16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DC8F1F-4B61-2D4C-9466-94F7E428025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AE4F39-8C8B-EB4B-AAFD-9EE53444F361}" type="datetimeFigureOut">
              <a:rPr lang="en-US" smtClean="0"/>
              <a:pPr/>
              <a:t>3/17/16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DC8F1F-4B61-2D4C-9466-94F7E428025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97383" y="1587356"/>
            <a:ext cx="12484499" cy="6755492"/>
          </a:xfrm>
        </p:spPr>
        <p:txBody>
          <a:bodyPr anchor="b"/>
          <a:lstStyle>
            <a:lvl1pPr algn="l">
              <a:defRPr sz="9500" b="1"/>
            </a:lvl1pPr>
          </a:lstStyle>
          <a:p>
            <a:r>
              <a:rPr lang="en-US" smtClean="0"/>
              <a:t>Click to edit Master title style</a:t>
            </a:r>
            <a:endParaRPr lang="en-US"/>
          </a:p>
        </p:txBody>
      </p:sp>
      <p:sp>
        <p:nvSpPr>
          <p:cNvPr id="3" name="Content Placeholder 2"/>
          <p:cNvSpPr>
            <a:spLocks noGrp="1"/>
          </p:cNvSpPr>
          <p:nvPr>
            <p:ph idx="1"/>
          </p:nvPr>
        </p:nvSpPr>
        <p:spPr>
          <a:xfrm>
            <a:off x="14836458" y="1587360"/>
            <a:ext cx="21213763" cy="34026639"/>
          </a:xfrm>
        </p:spPr>
        <p:txBody>
          <a:bodyPr/>
          <a:lstStyle>
            <a:lvl1pPr>
              <a:defRPr sz="15200"/>
            </a:lvl1pPr>
            <a:lvl2pPr>
              <a:defRPr sz="13300"/>
            </a:lvl2pPr>
            <a:lvl3pPr>
              <a:defRPr sz="11400"/>
            </a:lvl3pPr>
            <a:lvl4pPr>
              <a:defRPr sz="9500"/>
            </a:lvl4pPr>
            <a:lvl5pPr>
              <a:defRPr sz="9500"/>
            </a:lvl5pPr>
            <a:lvl6pPr>
              <a:defRPr sz="9500"/>
            </a:lvl6pPr>
            <a:lvl7pPr>
              <a:defRPr sz="9500"/>
            </a:lvl7pPr>
            <a:lvl8pPr>
              <a:defRPr sz="9500"/>
            </a:lvl8pPr>
            <a:lvl9pPr>
              <a:defRPr sz="9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897383" y="8342852"/>
            <a:ext cx="12484499" cy="27271147"/>
          </a:xfrm>
        </p:spPr>
        <p:txBody>
          <a:bodyPr/>
          <a:lstStyle>
            <a:lvl1pPr marL="0" indent="0">
              <a:buNone/>
              <a:defRPr sz="6600"/>
            </a:lvl1pPr>
            <a:lvl2pPr marL="2168408" indent="0">
              <a:buNone/>
              <a:defRPr sz="5700"/>
            </a:lvl2pPr>
            <a:lvl3pPr marL="4336816" indent="0">
              <a:buNone/>
              <a:defRPr sz="4700"/>
            </a:lvl3pPr>
            <a:lvl4pPr marL="6505224" indent="0">
              <a:buNone/>
              <a:defRPr sz="4300"/>
            </a:lvl4pPr>
            <a:lvl5pPr marL="8673633" indent="0">
              <a:buNone/>
              <a:defRPr sz="4300"/>
            </a:lvl5pPr>
            <a:lvl6pPr marL="10842041" indent="0">
              <a:buNone/>
              <a:defRPr sz="4300"/>
            </a:lvl6pPr>
            <a:lvl7pPr marL="13010449" indent="0">
              <a:buNone/>
              <a:defRPr sz="4300"/>
            </a:lvl7pPr>
            <a:lvl8pPr marL="15178857" indent="0">
              <a:buNone/>
              <a:defRPr sz="4300"/>
            </a:lvl8pPr>
            <a:lvl9pPr marL="17347265"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AE4F39-8C8B-EB4B-AAFD-9EE53444F361}" type="datetimeFigureOut">
              <a:rPr lang="en-US" smtClean="0"/>
              <a:pPr/>
              <a:t>3/17/16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DC8F1F-4B61-2D4C-9466-94F7E428025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37995" y="27907933"/>
            <a:ext cx="22768560" cy="3294689"/>
          </a:xfrm>
        </p:spPr>
        <p:txBody>
          <a:bodyPr anchor="b"/>
          <a:lstStyle>
            <a:lvl1pPr algn="l">
              <a:defRPr sz="9500" b="1"/>
            </a:lvl1pPr>
          </a:lstStyle>
          <a:p>
            <a:r>
              <a:rPr lang="en-US" smtClean="0"/>
              <a:t>Click to edit Master title style</a:t>
            </a:r>
            <a:endParaRPr lang="en-US"/>
          </a:p>
        </p:txBody>
      </p:sp>
      <p:sp>
        <p:nvSpPr>
          <p:cNvPr id="3" name="Picture Placeholder 2"/>
          <p:cNvSpPr>
            <a:spLocks noGrp="1"/>
          </p:cNvSpPr>
          <p:nvPr>
            <p:ph type="pic" idx="1"/>
          </p:nvPr>
        </p:nvSpPr>
        <p:spPr>
          <a:xfrm>
            <a:off x="7437995" y="3562322"/>
            <a:ext cx="22768560" cy="23921085"/>
          </a:xfrm>
        </p:spPr>
        <p:txBody>
          <a:bodyPr/>
          <a:lstStyle>
            <a:lvl1pPr marL="0" indent="0">
              <a:buNone/>
              <a:defRPr sz="15200"/>
            </a:lvl1pPr>
            <a:lvl2pPr marL="2168408" indent="0">
              <a:buNone/>
              <a:defRPr sz="13300"/>
            </a:lvl2pPr>
            <a:lvl3pPr marL="4336816" indent="0">
              <a:buNone/>
              <a:defRPr sz="11400"/>
            </a:lvl3pPr>
            <a:lvl4pPr marL="6505224" indent="0">
              <a:buNone/>
              <a:defRPr sz="9500"/>
            </a:lvl4pPr>
            <a:lvl5pPr marL="8673633" indent="0">
              <a:buNone/>
              <a:defRPr sz="9500"/>
            </a:lvl5pPr>
            <a:lvl6pPr marL="10842041" indent="0">
              <a:buNone/>
              <a:defRPr sz="9500"/>
            </a:lvl6pPr>
            <a:lvl7pPr marL="13010449" indent="0">
              <a:buNone/>
              <a:defRPr sz="9500"/>
            </a:lvl7pPr>
            <a:lvl8pPr marL="15178857" indent="0">
              <a:buNone/>
              <a:defRPr sz="9500"/>
            </a:lvl8pPr>
            <a:lvl9pPr marL="17347265" indent="0">
              <a:buNone/>
              <a:defRPr sz="9500"/>
            </a:lvl9pPr>
          </a:lstStyle>
          <a:p>
            <a:endParaRPr lang="en-US"/>
          </a:p>
        </p:txBody>
      </p:sp>
      <p:sp>
        <p:nvSpPr>
          <p:cNvPr id="4" name="Text Placeholder 3"/>
          <p:cNvSpPr>
            <a:spLocks noGrp="1"/>
          </p:cNvSpPr>
          <p:nvPr>
            <p:ph type="body" sz="half" idx="2"/>
          </p:nvPr>
        </p:nvSpPr>
        <p:spPr>
          <a:xfrm>
            <a:off x="7437995" y="31202622"/>
            <a:ext cx="22768560" cy="4679006"/>
          </a:xfrm>
        </p:spPr>
        <p:txBody>
          <a:bodyPr/>
          <a:lstStyle>
            <a:lvl1pPr marL="0" indent="0">
              <a:buNone/>
              <a:defRPr sz="6600"/>
            </a:lvl1pPr>
            <a:lvl2pPr marL="2168408" indent="0">
              <a:buNone/>
              <a:defRPr sz="5700"/>
            </a:lvl2pPr>
            <a:lvl3pPr marL="4336816" indent="0">
              <a:buNone/>
              <a:defRPr sz="4700"/>
            </a:lvl3pPr>
            <a:lvl4pPr marL="6505224" indent="0">
              <a:buNone/>
              <a:defRPr sz="4300"/>
            </a:lvl4pPr>
            <a:lvl5pPr marL="8673633" indent="0">
              <a:buNone/>
              <a:defRPr sz="4300"/>
            </a:lvl5pPr>
            <a:lvl6pPr marL="10842041" indent="0">
              <a:buNone/>
              <a:defRPr sz="4300"/>
            </a:lvl6pPr>
            <a:lvl7pPr marL="13010449" indent="0">
              <a:buNone/>
              <a:defRPr sz="4300"/>
            </a:lvl7pPr>
            <a:lvl8pPr marL="15178857" indent="0">
              <a:buNone/>
              <a:defRPr sz="4300"/>
            </a:lvl8pPr>
            <a:lvl9pPr marL="17347265"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AE4F39-8C8B-EB4B-AAFD-9EE53444F361}" type="datetimeFigureOut">
              <a:rPr lang="en-US" smtClean="0"/>
              <a:pPr/>
              <a:t>3/17/16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DC8F1F-4B61-2D4C-9466-94F7E428025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97380" y="1596588"/>
            <a:ext cx="34152840" cy="6644746"/>
          </a:xfrm>
          <a:prstGeom prst="rect">
            <a:avLst/>
          </a:prstGeom>
        </p:spPr>
        <p:txBody>
          <a:bodyPr vert="horz" lIns="433682" tIns="216841" rIns="433682" bIns="2168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897380" y="9302647"/>
            <a:ext cx="34152840" cy="26311351"/>
          </a:xfrm>
          <a:prstGeom prst="rect">
            <a:avLst/>
          </a:prstGeom>
        </p:spPr>
        <p:txBody>
          <a:bodyPr vert="horz" lIns="433682" tIns="216841" rIns="433682" bIns="2168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897380" y="36952173"/>
            <a:ext cx="8854440" cy="2122627"/>
          </a:xfrm>
          <a:prstGeom prst="rect">
            <a:avLst/>
          </a:prstGeom>
        </p:spPr>
        <p:txBody>
          <a:bodyPr vert="horz" lIns="433682" tIns="216841" rIns="433682" bIns="216841" rtlCol="0" anchor="ctr"/>
          <a:lstStyle>
            <a:lvl1pPr algn="l">
              <a:defRPr sz="5700">
                <a:solidFill>
                  <a:schemeClr val="tx1">
                    <a:tint val="75000"/>
                  </a:schemeClr>
                </a:solidFill>
              </a:defRPr>
            </a:lvl1pPr>
          </a:lstStyle>
          <a:p>
            <a:fld id="{38AE4F39-8C8B-EB4B-AAFD-9EE53444F361}" type="datetimeFigureOut">
              <a:rPr lang="en-US" smtClean="0"/>
              <a:pPr/>
              <a:t>3/17/16</a:t>
            </a:fld>
            <a:endParaRPr lang="en-US"/>
          </a:p>
        </p:txBody>
      </p:sp>
      <p:sp>
        <p:nvSpPr>
          <p:cNvPr id="5" name="Footer Placeholder 4"/>
          <p:cNvSpPr>
            <a:spLocks noGrp="1"/>
          </p:cNvSpPr>
          <p:nvPr>
            <p:ph type="ftr" sz="quarter" idx="3"/>
          </p:nvPr>
        </p:nvSpPr>
        <p:spPr>
          <a:xfrm>
            <a:off x="12965430" y="36952173"/>
            <a:ext cx="12016740" cy="2122627"/>
          </a:xfrm>
          <a:prstGeom prst="rect">
            <a:avLst/>
          </a:prstGeom>
        </p:spPr>
        <p:txBody>
          <a:bodyPr vert="horz" lIns="433682" tIns="216841" rIns="433682" bIns="216841" rtlCol="0" anchor="ctr"/>
          <a:lstStyle>
            <a:lvl1pPr algn="ctr">
              <a:defRPr sz="5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7195780" y="36952173"/>
            <a:ext cx="8854440" cy="2122627"/>
          </a:xfrm>
          <a:prstGeom prst="rect">
            <a:avLst/>
          </a:prstGeom>
        </p:spPr>
        <p:txBody>
          <a:bodyPr vert="horz" lIns="433682" tIns="216841" rIns="433682" bIns="216841" rtlCol="0" anchor="ctr"/>
          <a:lstStyle>
            <a:lvl1pPr algn="r">
              <a:defRPr sz="5700">
                <a:solidFill>
                  <a:schemeClr val="tx1">
                    <a:tint val="75000"/>
                  </a:schemeClr>
                </a:solidFill>
              </a:defRPr>
            </a:lvl1pPr>
          </a:lstStyle>
          <a:p>
            <a:fld id="{FEDC8F1F-4B61-2D4C-9466-94F7E428025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68408" rtl="0" eaLnBrk="1" latinLnBrk="0" hangingPunct="1">
        <a:spcBef>
          <a:spcPct val="0"/>
        </a:spcBef>
        <a:buNone/>
        <a:defRPr sz="20900" kern="1200">
          <a:solidFill>
            <a:schemeClr val="tx1"/>
          </a:solidFill>
          <a:latin typeface="+mj-lt"/>
          <a:ea typeface="+mj-ea"/>
          <a:cs typeface="+mj-cs"/>
        </a:defRPr>
      </a:lvl1pPr>
    </p:titleStyle>
    <p:bodyStyle>
      <a:lvl1pPr marL="1626306" indent="-1626306" algn="l" defTabSz="2168408" rtl="0" eaLnBrk="1" latinLnBrk="0" hangingPunct="1">
        <a:spcBef>
          <a:spcPct val="20000"/>
        </a:spcBef>
        <a:buFont typeface="Arial"/>
        <a:buChar char="•"/>
        <a:defRPr sz="15200" kern="1200">
          <a:solidFill>
            <a:schemeClr val="tx1"/>
          </a:solidFill>
          <a:latin typeface="+mn-lt"/>
          <a:ea typeface="+mn-ea"/>
          <a:cs typeface="+mn-cs"/>
        </a:defRPr>
      </a:lvl1pPr>
      <a:lvl2pPr marL="3523663" indent="-1355255" algn="l" defTabSz="2168408" rtl="0" eaLnBrk="1" latinLnBrk="0" hangingPunct="1">
        <a:spcBef>
          <a:spcPct val="20000"/>
        </a:spcBef>
        <a:buFont typeface="Arial"/>
        <a:buChar char="–"/>
        <a:defRPr sz="13300" kern="1200">
          <a:solidFill>
            <a:schemeClr val="tx1"/>
          </a:solidFill>
          <a:latin typeface="+mn-lt"/>
          <a:ea typeface="+mn-ea"/>
          <a:cs typeface="+mn-cs"/>
        </a:defRPr>
      </a:lvl2pPr>
      <a:lvl3pPr marL="5421020" indent="-1084204" algn="l" defTabSz="2168408" rtl="0" eaLnBrk="1" latinLnBrk="0" hangingPunct="1">
        <a:spcBef>
          <a:spcPct val="20000"/>
        </a:spcBef>
        <a:buFont typeface="Arial"/>
        <a:buChar char="•"/>
        <a:defRPr sz="11400" kern="1200">
          <a:solidFill>
            <a:schemeClr val="tx1"/>
          </a:solidFill>
          <a:latin typeface="+mn-lt"/>
          <a:ea typeface="+mn-ea"/>
          <a:cs typeface="+mn-cs"/>
        </a:defRPr>
      </a:lvl3pPr>
      <a:lvl4pPr marL="7589429" indent="-1084204" algn="l" defTabSz="2168408" rtl="0" eaLnBrk="1" latinLnBrk="0" hangingPunct="1">
        <a:spcBef>
          <a:spcPct val="20000"/>
        </a:spcBef>
        <a:buFont typeface="Arial"/>
        <a:buChar char="–"/>
        <a:defRPr sz="9500" kern="1200">
          <a:solidFill>
            <a:schemeClr val="tx1"/>
          </a:solidFill>
          <a:latin typeface="+mn-lt"/>
          <a:ea typeface="+mn-ea"/>
          <a:cs typeface="+mn-cs"/>
        </a:defRPr>
      </a:lvl4pPr>
      <a:lvl5pPr marL="9757837" indent="-1084204" algn="l" defTabSz="2168408" rtl="0" eaLnBrk="1" latinLnBrk="0" hangingPunct="1">
        <a:spcBef>
          <a:spcPct val="20000"/>
        </a:spcBef>
        <a:buFont typeface="Arial"/>
        <a:buChar char="»"/>
        <a:defRPr sz="9500" kern="1200">
          <a:solidFill>
            <a:schemeClr val="tx1"/>
          </a:solidFill>
          <a:latin typeface="+mn-lt"/>
          <a:ea typeface="+mn-ea"/>
          <a:cs typeface="+mn-cs"/>
        </a:defRPr>
      </a:lvl5pPr>
      <a:lvl6pPr marL="11926245" indent="-1084204" algn="l" defTabSz="2168408" rtl="0" eaLnBrk="1" latinLnBrk="0" hangingPunct="1">
        <a:spcBef>
          <a:spcPct val="20000"/>
        </a:spcBef>
        <a:buFont typeface="Arial"/>
        <a:buChar char="•"/>
        <a:defRPr sz="9500" kern="1200">
          <a:solidFill>
            <a:schemeClr val="tx1"/>
          </a:solidFill>
          <a:latin typeface="+mn-lt"/>
          <a:ea typeface="+mn-ea"/>
          <a:cs typeface="+mn-cs"/>
        </a:defRPr>
      </a:lvl6pPr>
      <a:lvl7pPr marL="14094653" indent="-1084204" algn="l" defTabSz="2168408" rtl="0" eaLnBrk="1" latinLnBrk="0" hangingPunct="1">
        <a:spcBef>
          <a:spcPct val="20000"/>
        </a:spcBef>
        <a:buFont typeface="Arial"/>
        <a:buChar char="•"/>
        <a:defRPr sz="9500" kern="1200">
          <a:solidFill>
            <a:schemeClr val="tx1"/>
          </a:solidFill>
          <a:latin typeface="+mn-lt"/>
          <a:ea typeface="+mn-ea"/>
          <a:cs typeface="+mn-cs"/>
        </a:defRPr>
      </a:lvl7pPr>
      <a:lvl8pPr marL="16263061" indent="-1084204" algn="l" defTabSz="2168408" rtl="0" eaLnBrk="1" latinLnBrk="0" hangingPunct="1">
        <a:spcBef>
          <a:spcPct val="20000"/>
        </a:spcBef>
        <a:buFont typeface="Arial"/>
        <a:buChar char="•"/>
        <a:defRPr sz="9500" kern="1200">
          <a:solidFill>
            <a:schemeClr val="tx1"/>
          </a:solidFill>
          <a:latin typeface="+mn-lt"/>
          <a:ea typeface="+mn-ea"/>
          <a:cs typeface="+mn-cs"/>
        </a:defRPr>
      </a:lvl8pPr>
      <a:lvl9pPr marL="18431469" indent="-1084204" algn="l" defTabSz="2168408" rtl="0" eaLnBrk="1" latinLnBrk="0" hangingPunct="1">
        <a:spcBef>
          <a:spcPct val="20000"/>
        </a:spcBef>
        <a:buFont typeface="Arial"/>
        <a:buChar char="•"/>
        <a:defRPr sz="9500" kern="1200">
          <a:solidFill>
            <a:schemeClr val="tx1"/>
          </a:solidFill>
          <a:latin typeface="+mn-lt"/>
          <a:ea typeface="+mn-ea"/>
          <a:cs typeface="+mn-cs"/>
        </a:defRPr>
      </a:lvl9pPr>
    </p:bodyStyle>
    <p:otherStyle>
      <a:defPPr>
        <a:defRPr lang="en-US"/>
      </a:defPPr>
      <a:lvl1pPr marL="0" algn="l" defTabSz="2168408" rtl="0" eaLnBrk="1" latinLnBrk="0" hangingPunct="1">
        <a:defRPr sz="8500" kern="1200">
          <a:solidFill>
            <a:schemeClr val="tx1"/>
          </a:solidFill>
          <a:latin typeface="+mn-lt"/>
          <a:ea typeface="+mn-ea"/>
          <a:cs typeface="+mn-cs"/>
        </a:defRPr>
      </a:lvl1pPr>
      <a:lvl2pPr marL="2168408" algn="l" defTabSz="2168408" rtl="0" eaLnBrk="1" latinLnBrk="0" hangingPunct="1">
        <a:defRPr sz="8500" kern="1200">
          <a:solidFill>
            <a:schemeClr val="tx1"/>
          </a:solidFill>
          <a:latin typeface="+mn-lt"/>
          <a:ea typeface="+mn-ea"/>
          <a:cs typeface="+mn-cs"/>
        </a:defRPr>
      </a:lvl2pPr>
      <a:lvl3pPr marL="4336816" algn="l" defTabSz="2168408" rtl="0" eaLnBrk="1" latinLnBrk="0" hangingPunct="1">
        <a:defRPr sz="8500" kern="1200">
          <a:solidFill>
            <a:schemeClr val="tx1"/>
          </a:solidFill>
          <a:latin typeface="+mn-lt"/>
          <a:ea typeface="+mn-ea"/>
          <a:cs typeface="+mn-cs"/>
        </a:defRPr>
      </a:lvl3pPr>
      <a:lvl4pPr marL="6505224" algn="l" defTabSz="2168408" rtl="0" eaLnBrk="1" latinLnBrk="0" hangingPunct="1">
        <a:defRPr sz="8500" kern="1200">
          <a:solidFill>
            <a:schemeClr val="tx1"/>
          </a:solidFill>
          <a:latin typeface="+mn-lt"/>
          <a:ea typeface="+mn-ea"/>
          <a:cs typeface="+mn-cs"/>
        </a:defRPr>
      </a:lvl4pPr>
      <a:lvl5pPr marL="8673633" algn="l" defTabSz="2168408" rtl="0" eaLnBrk="1" latinLnBrk="0" hangingPunct="1">
        <a:defRPr sz="8500" kern="1200">
          <a:solidFill>
            <a:schemeClr val="tx1"/>
          </a:solidFill>
          <a:latin typeface="+mn-lt"/>
          <a:ea typeface="+mn-ea"/>
          <a:cs typeface="+mn-cs"/>
        </a:defRPr>
      </a:lvl5pPr>
      <a:lvl6pPr marL="10842041" algn="l" defTabSz="2168408" rtl="0" eaLnBrk="1" latinLnBrk="0" hangingPunct="1">
        <a:defRPr sz="8500" kern="1200">
          <a:solidFill>
            <a:schemeClr val="tx1"/>
          </a:solidFill>
          <a:latin typeface="+mn-lt"/>
          <a:ea typeface="+mn-ea"/>
          <a:cs typeface="+mn-cs"/>
        </a:defRPr>
      </a:lvl6pPr>
      <a:lvl7pPr marL="13010449" algn="l" defTabSz="2168408" rtl="0" eaLnBrk="1" latinLnBrk="0" hangingPunct="1">
        <a:defRPr sz="8500" kern="1200">
          <a:solidFill>
            <a:schemeClr val="tx1"/>
          </a:solidFill>
          <a:latin typeface="+mn-lt"/>
          <a:ea typeface="+mn-ea"/>
          <a:cs typeface="+mn-cs"/>
        </a:defRPr>
      </a:lvl7pPr>
      <a:lvl8pPr marL="15178857" algn="l" defTabSz="2168408" rtl="0" eaLnBrk="1" latinLnBrk="0" hangingPunct="1">
        <a:defRPr sz="8500" kern="1200">
          <a:solidFill>
            <a:schemeClr val="tx1"/>
          </a:solidFill>
          <a:latin typeface="+mn-lt"/>
          <a:ea typeface="+mn-ea"/>
          <a:cs typeface="+mn-cs"/>
        </a:defRPr>
      </a:lvl8pPr>
      <a:lvl9pPr marL="17347265" algn="l" defTabSz="2168408" rtl="0" eaLnBrk="1" latinLnBrk="0" hangingPunct="1">
        <a:defRPr sz="8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4.emf"/><Relationship Id="rId20" Type="http://schemas.openxmlformats.org/officeDocument/2006/relationships/image" Target="file://localhost/Volumes/SCHUCHARDT/DTEEC_035243_2080_034386_2080_A01.ca2.jpg" TargetMode="External"/><Relationship Id="rId21" Type="http://schemas.openxmlformats.org/officeDocument/2006/relationships/image" Target="../media/image11.jpeg"/><Relationship Id="rId22" Type="http://schemas.openxmlformats.org/officeDocument/2006/relationships/image" Target="file://localhost/Users/mariaschuchardt/Desktop/DSC03193%20copy.JPG" TargetMode="External"/><Relationship Id="rId23" Type="http://schemas.openxmlformats.org/officeDocument/2006/relationships/image" Target="../media/image12.jpeg"/><Relationship Id="rId24" Type="http://schemas.openxmlformats.org/officeDocument/2006/relationships/image" Target="file://localhost/Users/mariaschuchardt/Desktop/Report/ccp_2299-2.jpg" TargetMode="External"/><Relationship Id="rId25" Type="http://schemas.openxmlformats.org/officeDocument/2006/relationships/image" Target="../media/image13.jpeg"/><Relationship Id="rId26" Type="http://schemas.openxmlformats.org/officeDocument/2006/relationships/image" Target="file://localhost/Users/mariaschuchardt/Desktop/IMG_3225_sm.jpg" TargetMode="External"/><Relationship Id="rId27" Type="http://schemas.openxmlformats.org/officeDocument/2006/relationships/image" Target="../media/image14.png"/><Relationship Id="rId28" Type="http://schemas.openxmlformats.org/officeDocument/2006/relationships/image" Target="../media/image15.png"/><Relationship Id="rId29" Type="http://schemas.openxmlformats.org/officeDocument/2006/relationships/image" Target="../media/image16.png"/><Relationship Id="rId10" Type="http://schemas.openxmlformats.org/officeDocument/2006/relationships/image" Target="../media/image5.png"/><Relationship Id="rId11" Type="http://schemas.openxmlformats.org/officeDocument/2006/relationships/image" Target="../media/image6.jpeg"/><Relationship Id="rId12" Type="http://schemas.openxmlformats.org/officeDocument/2006/relationships/image" Target="file://localhost/Volumes/SCHUCHARDT/work/SIC/IMG_2545.JPG" TargetMode="External"/><Relationship Id="rId13" Type="http://schemas.openxmlformats.org/officeDocument/2006/relationships/image" Target="../media/image7.jpeg"/><Relationship Id="rId14" Type="http://schemas.openxmlformats.org/officeDocument/2006/relationships/image" Target="file://localhost/Volumes/SCHUCHARDT/work/SIC/IMG_2217.JPG" TargetMode="External"/><Relationship Id="rId15" Type="http://schemas.openxmlformats.org/officeDocument/2006/relationships/image" Target="../media/image8.jpeg"/><Relationship Id="rId16" Type="http://schemas.openxmlformats.org/officeDocument/2006/relationships/image" Target="file://localhost/Volumes/SCHUCHARDT/work/SIC/IMG_2068.JPG" TargetMode="External"/><Relationship Id="rId17" Type="http://schemas.openxmlformats.org/officeDocument/2006/relationships/image" Target="../media/image9.jpeg"/><Relationship Id="rId18" Type="http://schemas.openxmlformats.org/officeDocument/2006/relationships/image" Target="file://localhost/Users/mariaschuchardt/Desktop/VII_frame.jpg" TargetMode="External"/><Relationship Id="rId19"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 Id="rId4" Type="http://schemas.openxmlformats.org/officeDocument/2006/relationships/image" Target="file://localhost/Users/mariaschuchardt/Desktop/V_23_472-512%20copy%202.jpg" TargetMode="External"/><Relationship Id="rId5" Type="http://schemas.openxmlformats.org/officeDocument/2006/relationships/image" Target="../media/image2.jpeg"/><Relationship Id="rId6" Type="http://schemas.openxmlformats.org/officeDocument/2006/relationships/image" Target="file://localhost/Users/mariaschuchardt/Documents/Space%20Imagery%20Center/2016%20LPSC/RLA.jpg" TargetMode="External"/><Relationship Id="rId7" Type="http://schemas.openxmlformats.org/officeDocument/2006/relationships/image" Target="../media/image3.jpeg"/><Relationship Id="rId8" Type="http://schemas.openxmlformats.org/officeDocument/2006/relationships/image" Target="file://localhost/Users/mariaschuchardt/Documents/Space%20Imagery%20Center/2016%20LPSC/desertmoon-h.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p:cNvSpPr txBox="1"/>
          <p:nvPr/>
        </p:nvSpPr>
        <p:spPr>
          <a:xfrm>
            <a:off x="12934853" y="21732623"/>
            <a:ext cx="11872957" cy="10433623"/>
          </a:xfrm>
          <a:prstGeom prst="rect">
            <a:avLst/>
          </a:prstGeom>
          <a:noFill/>
        </p:spPr>
        <p:txBody>
          <a:bodyPr wrap="square" rtlCol="0">
            <a:spAutoFit/>
          </a:bodyPr>
          <a:lstStyle/>
          <a:p>
            <a:endParaRPr lang="en-US" sz="2800" dirty="0"/>
          </a:p>
          <a:p>
            <a:pPr marL="514350" indent="-514350">
              <a:buFont typeface="+mj-lt"/>
              <a:buAutoNum type="arabicParenR" startAt="2"/>
            </a:pPr>
            <a:r>
              <a:rPr lang="en-US" sz="2800" b="1" dirty="0" smtClean="0"/>
              <a:t>Rectified Lunar Atlas and Photographic Lunar Atlas. </a:t>
            </a:r>
            <a:r>
              <a:rPr lang="en-US" sz="2800" dirty="0" smtClean="0"/>
              <a:t>These atlases were digitized and made available online. The Photographic Lunar Atlas was </a:t>
            </a:r>
            <a:r>
              <a:rPr lang="en-US" sz="2800" dirty="0"/>
              <a:t>the first in a series of Lunar Atlases edited by Gerard Kuiper. The </a:t>
            </a:r>
            <a:r>
              <a:rPr lang="en-US" sz="2800" dirty="0" smtClean="0"/>
              <a:t>plates were </a:t>
            </a:r>
            <a:r>
              <a:rPr lang="en-US" sz="2800" dirty="0"/>
              <a:t>made from the best moon images taken by five observatories.</a:t>
            </a:r>
            <a:r>
              <a:rPr lang="en-US" sz="2800" dirty="0"/>
              <a:t> </a:t>
            </a:r>
            <a:r>
              <a:rPr lang="en-US" sz="2800" dirty="0" smtClean="0"/>
              <a:t>Later these images were rectified by projecting them onto a sphere and </a:t>
            </a:r>
            <a:r>
              <a:rPr lang="en-US" sz="2800" dirty="0" err="1" smtClean="0"/>
              <a:t>rephotographing</a:t>
            </a:r>
            <a:r>
              <a:rPr lang="en-US" sz="2800" dirty="0" smtClean="0"/>
              <a:t> them from above.</a:t>
            </a:r>
          </a:p>
          <a:p>
            <a:pPr marL="514350" indent="-514350">
              <a:buFont typeface="+mj-lt"/>
              <a:buAutoNum type="arabicParenR" startAt="2"/>
            </a:pPr>
            <a:endParaRPr lang="en-US" sz="2800" dirty="0"/>
          </a:p>
          <a:p>
            <a:pPr marL="514350" indent="-514350">
              <a:buFont typeface="+mj-lt"/>
              <a:buAutoNum type="arabicParenR" startAt="2"/>
            </a:pPr>
            <a:endParaRPr lang="en-US" sz="2800" dirty="0" smtClean="0"/>
          </a:p>
          <a:p>
            <a:pPr marL="514350" indent="-514350">
              <a:buFont typeface="+mj-lt"/>
              <a:buAutoNum type="arabicParenR" startAt="2"/>
            </a:pPr>
            <a:endParaRPr lang="en-US" sz="2800" dirty="0"/>
          </a:p>
          <a:p>
            <a:pPr marL="514350" indent="-514350">
              <a:buFont typeface="+mj-lt"/>
              <a:buAutoNum type="arabicParenR" startAt="2"/>
            </a:pPr>
            <a:endParaRPr lang="en-US" sz="2800" dirty="0" smtClean="0"/>
          </a:p>
          <a:p>
            <a:pPr marL="514350" indent="-514350">
              <a:buFont typeface="+mj-lt"/>
              <a:buAutoNum type="arabicParenR" startAt="2"/>
            </a:pPr>
            <a:endParaRPr lang="en-US" sz="2800" dirty="0"/>
          </a:p>
          <a:p>
            <a:pPr marL="514350" indent="-514350">
              <a:buFont typeface="+mj-lt"/>
              <a:buAutoNum type="arabicParenR" startAt="2"/>
            </a:pPr>
            <a:endParaRPr lang="en-US" sz="2800" dirty="0" smtClean="0"/>
          </a:p>
          <a:p>
            <a:pPr marL="514350" indent="-514350">
              <a:buFont typeface="+mj-lt"/>
              <a:buAutoNum type="arabicParenR" startAt="2"/>
            </a:pPr>
            <a:endParaRPr lang="en-US" sz="2800" dirty="0"/>
          </a:p>
          <a:p>
            <a:pPr marL="514350" indent="-514350">
              <a:buFont typeface="+mj-lt"/>
              <a:buAutoNum type="arabicParenR" startAt="2"/>
            </a:pPr>
            <a:endParaRPr lang="en-US" sz="2800" dirty="0" smtClean="0"/>
          </a:p>
          <a:p>
            <a:pPr marL="514350" indent="-514350">
              <a:buFont typeface="+mj-lt"/>
              <a:buAutoNum type="arabicParenR" startAt="2"/>
            </a:pPr>
            <a:endParaRPr lang="en-US" sz="2800" dirty="0"/>
          </a:p>
          <a:p>
            <a:pPr marL="514350" indent="-514350">
              <a:buFont typeface="+mj-lt"/>
              <a:buAutoNum type="arabicParenR" startAt="2"/>
            </a:pPr>
            <a:endParaRPr lang="en-US" sz="2800" dirty="0" smtClean="0"/>
          </a:p>
          <a:p>
            <a:pPr marL="514350" indent="-514350">
              <a:buFont typeface="+mj-lt"/>
              <a:buAutoNum type="arabicParenR" startAt="2"/>
            </a:pPr>
            <a:endParaRPr lang="en-US" sz="2800" dirty="0"/>
          </a:p>
          <a:p>
            <a:pPr marL="514350" indent="-514350">
              <a:buFont typeface="+mj-lt"/>
              <a:buAutoNum type="arabicParenR" startAt="2"/>
            </a:pPr>
            <a:endParaRPr lang="en-US" sz="2800" dirty="0" smtClean="0"/>
          </a:p>
          <a:p>
            <a:pPr marL="514350" indent="-514350">
              <a:buFont typeface="+mj-lt"/>
              <a:buAutoNum type="arabicParenR" startAt="2"/>
            </a:pPr>
            <a:endParaRPr lang="en-US" sz="2800" dirty="0"/>
          </a:p>
          <a:p>
            <a:pPr marL="514350" indent="-514350">
              <a:buFont typeface="+mj-lt"/>
              <a:buAutoNum type="arabicParenR" startAt="2"/>
            </a:pPr>
            <a:endParaRPr lang="en-US" sz="2800" dirty="0" smtClean="0"/>
          </a:p>
          <a:p>
            <a:pPr marL="514350" indent="-514350">
              <a:buFont typeface="+mj-lt"/>
              <a:buAutoNum type="arabicParenR" startAt="2"/>
            </a:pPr>
            <a:endParaRPr lang="en-US" sz="2800" dirty="0"/>
          </a:p>
          <a:p>
            <a:pPr marL="514350" indent="-514350">
              <a:buFont typeface="+mj-lt"/>
              <a:buAutoNum type="arabicParenR" startAt="2"/>
            </a:pPr>
            <a:endParaRPr lang="en-US" sz="2800" dirty="0" smtClean="0"/>
          </a:p>
          <a:p>
            <a:pPr marL="514350" indent="-514350">
              <a:buFont typeface="+mj-lt"/>
              <a:buAutoNum type="arabicParenR" startAt="2"/>
            </a:pPr>
            <a:endParaRPr lang="en-US" sz="2800" dirty="0" smtClean="0"/>
          </a:p>
        </p:txBody>
      </p:sp>
      <p:pic>
        <p:nvPicPr>
          <p:cNvPr id="56" name="V_23_472-512 copy 2.jpg" descr="/Users/mariaschuchardt/Desktop/V_23_472-512 copy 2.jpg"/>
          <p:cNvPicPr>
            <a:picLocks noChangeAspect="1"/>
          </p:cNvPicPr>
          <p:nvPr/>
        </p:nvPicPr>
        <p:blipFill>
          <a:blip r:embed="rId3" r:link="rId4"/>
          <a:stretch>
            <a:fillRect/>
          </a:stretch>
        </p:blipFill>
        <p:spPr>
          <a:xfrm>
            <a:off x="19778133" y="15978143"/>
            <a:ext cx="5156200" cy="4685841"/>
          </a:xfrm>
          <a:prstGeom prst="rect">
            <a:avLst/>
          </a:prstGeom>
        </p:spPr>
      </p:pic>
      <p:sp>
        <p:nvSpPr>
          <p:cNvPr id="2" name="Title 1"/>
          <p:cNvSpPr>
            <a:spLocks noGrp="1"/>
          </p:cNvSpPr>
          <p:nvPr>
            <p:ph type="ctrTitle"/>
          </p:nvPr>
        </p:nvSpPr>
        <p:spPr>
          <a:xfrm>
            <a:off x="2846070" y="0"/>
            <a:ext cx="32255460" cy="4830116"/>
          </a:xfrm>
        </p:spPr>
        <p:txBody>
          <a:bodyPr>
            <a:normAutofit fontScale="90000"/>
          </a:bodyPr>
          <a:lstStyle/>
          <a:p>
            <a:r>
              <a:rPr lang="en-US" sz="8800" b="1" dirty="0" smtClean="0"/>
              <a:t>THE SPACE IMAGERY CENTER: </a:t>
            </a:r>
            <a:br>
              <a:rPr lang="en-US" sz="8800" b="1" dirty="0" smtClean="0"/>
            </a:br>
            <a:r>
              <a:rPr lang="en-US" sz="8800" b="1" dirty="0" smtClean="0"/>
              <a:t>A NASA REGIONAL PLANETARY IMAGE </a:t>
            </a:r>
            <a:r>
              <a:rPr lang="en-US" sz="8800" b="1" dirty="0" smtClean="0"/>
              <a:t>FACILITY</a:t>
            </a:r>
            <a:r>
              <a:rPr lang="en-US" sz="8800" b="1" dirty="0" smtClean="0"/>
              <a:t/>
            </a:r>
            <a:br>
              <a:rPr lang="en-US" sz="8800" b="1" dirty="0" smtClean="0"/>
            </a:br>
            <a:r>
              <a:rPr lang="en-US" sz="6000" dirty="0" smtClean="0"/>
              <a:t>S. Byrne and M. </a:t>
            </a:r>
            <a:r>
              <a:rPr lang="en-US" sz="6000" dirty="0" err="1" smtClean="0"/>
              <a:t>Schuchardt</a:t>
            </a:r>
            <a:r>
              <a:rPr lang="en-US" sz="6000" dirty="0" smtClean="0"/>
              <a:t>, Lunar and Planetary Laboratory, University of Arizona, Tucson, AZ, USA (</a:t>
            </a:r>
            <a:r>
              <a:rPr lang="en-US" sz="6000" dirty="0" err="1" smtClean="0"/>
              <a:t>shane@lpl.arizona.edu</a:t>
            </a:r>
            <a:r>
              <a:rPr lang="en-US" sz="6000" dirty="0" smtClean="0"/>
              <a:t>)</a:t>
            </a:r>
            <a:endParaRPr lang="en-US" sz="6000" dirty="0"/>
          </a:p>
        </p:txBody>
      </p:sp>
      <p:sp>
        <p:nvSpPr>
          <p:cNvPr id="6" name="Subtitle 2"/>
          <p:cNvSpPr txBox="1">
            <a:spLocks/>
          </p:cNvSpPr>
          <p:nvPr/>
        </p:nvSpPr>
        <p:spPr>
          <a:xfrm>
            <a:off x="12664193" y="5388498"/>
            <a:ext cx="12583133" cy="34159301"/>
          </a:xfrm>
          <a:prstGeom prst="rect">
            <a:avLst/>
          </a:prstGeom>
          <a:ln w="28575" cap="flat" cmpd="sng" algn="ctr">
            <a:solidFill>
              <a:srgbClr val="7F7F7F">
                <a:alpha val="0"/>
              </a:srgbClr>
            </a:solidFill>
            <a:prstDash val="solid"/>
            <a:round/>
            <a:headEnd type="none" w="med" len="med"/>
            <a:tailEnd type="none" w="med" len="med"/>
          </a:ln>
        </p:spPr>
        <p:txBody>
          <a:bodyPr vert="horz" lIns="433682" tIns="216841" rIns="433682" bIns="216841" rtlCol="0">
            <a:normAutofit/>
          </a:bodyPr>
          <a:lstStyle/>
          <a:p>
            <a:pPr marL="0" marR="0" lvl="0" indent="0" algn="l" defTabSz="2168408"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
        <p:nvSpPr>
          <p:cNvPr id="7" name="Subtitle 2"/>
          <p:cNvSpPr txBox="1">
            <a:spLocks/>
          </p:cNvSpPr>
          <p:nvPr/>
        </p:nvSpPr>
        <p:spPr>
          <a:xfrm>
            <a:off x="25704246" y="5425900"/>
            <a:ext cx="11662594" cy="31830116"/>
          </a:xfrm>
          <a:prstGeom prst="rect">
            <a:avLst/>
          </a:prstGeom>
        </p:spPr>
        <p:txBody>
          <a:bodyPr vert="horz" lIns="433682" tIns="216841" rIns="433682" bIns="216841" rtlCol="0">
            <a:normAutofit/>
          </a:bodyPr>
          <a:lstStyle/>
          <a:p>
            <a:pPr marL="0" marR="0" lvl="0" indent="0" algn="l" defTabSz="2168408"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
        <p:nvSpPr>
          <p:cNvPr id="8" name="Rectangle 7"/>
          <p:cNvSpPr/>
          <p:nvPr/>
        </p:nvSpPr>
        <p:spPr>
          <a:xfrm>
            <a:off x="769428" y="5388499"/>
            <a:ext cx="11549571" cy="1042762"/>
          </a:xfrm>
          <a:prstGeom prst="rect">
            <a:avLst/>
          </a:prstGeom>
          <a:solidFill>
            <a:srgbClr val="3760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69428" y="5430545"/>
            <a:ext cx="11549572" cy="769441"/>
          </a:xfrm>
          <a:prstGeom prst="rect">
            <a:avLst/>
          </a:prstGeom>
          <a:noFill/>
        </p:spPr>
        <p:txBody>
          <a:bodyPr wrap="square" rtlCol="0">
            <a:spAutoFit/>
          </a:bodyPr>
          <a:lstStyle/>
          <a:p>
            <a:pPr algn="ctr"/>
            <a:r>
              <a:rPr lang="en-US" sz="4400" dirty="0" smtClean="0">
                <a:solidFill>
                  <a:srgbClr val="F2F2F2"/>
                </a:solidFill>
              </a:rPr>
              <a:t>Introduction</a:t>
            </a:r>
            <a:endParaRPr lang="en-US" sz="4400" dirty="0">
              <a:solidFill>
                <a:srgbClr val="F2F2F2"/>
              </a:solidFill>
            </a:endParaRPr>
          </a:p>
        </p:txBody>
      </p:sp>
      <p:sp>
        <p:nvSpPr>
          <p:cNvPr id="10" name="Rectangle 9"/>
          <p:cNvSpPr/>
          <p:nvPr/>
        </p:nvSpPr>
        <p:spPr>
          <a:xfrm>
            <a:off x="769428" y="11857037"/>
            <a:ext cx="11549572" cy="934000"/>
          </a:xfrm>
          <a:prstGeom prst="rect">
            <a:avLst/>
          </a:prstGeom>
          <a:solidFill>
            <a:srgbClr val="3760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2664193" y="5430545"/>
            <a:ext cx="12583133" cy="934000"/>
          </a:xfrm>
          <a:prstGeom prst="rect">
            <a:avLst/>
          </a:prstGeom>
          <a:solidFill>
            <a:srgbClr val="3760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677670" y="11970093"/>
            <a:ext cx="10121900" cy="769441"/>
          </a:xfrm>
          <a:prstGeom prst="rect">
            <a:avLst/>
          </a:prstGeom>
          <a:noFill/>
        </p:spPr>
        <p:txBody>
          <a:bodyPr wrap="square" rtlCol="0">
            <a:spAutoFit/>
          </a:bodyPr>
          <a:lstStyle/>
          <a:p>
            <a:pPr algn="ctr"/>
            <a:r>
              <a:rPr lang="en-US" sz="4400" dirty="0" smtClean="0">
                <a:solidFill>
                  <a:srgbClr val="F2F2F2"/>
                </a:solidFill>
              </a:rPr>
              <a:t>1. Aiding Planetary Science Research</a:t>
            </a:r>
            <a:endParaRPr lang="en-US" sz="4400" dirty="0">
              <a:solidFill>
                <a:srgbClr val="F2F2F2"/>
              </a:solidFill>
            </a:endParaRPr>
          </a:p>
        </p:txBody>
      </p:sp>
      <p:sp>
        <p:nvSpPr>
          <p:cNvPr id="14" name="Rectangle 13"/>
          <p:cNvSpPr/>
          <p:nvPr/>
        </p:nvSpPr>
        <p:spPr>
          <a:xfrm>
            <a:off x="25704246" y="5425900"/>
            <a:ext cx="11662595" cy="934000"/>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6480770" y="5388498"/>
            <a:ext cx="10121900" cy="769441"/>
          </a:xfrm>
          <a:prstGeom prst="rect">
            <a:avLst/>
          </a:prstGeom>
          <a:noFill/>
        </p:spPr>
        <p:txBody>
          <a:bodyPr wrap="square" rtlCol="0">
            <a:spAutoFit/>
          </a:bodyPr>
          <a:lstStyle/>
          <a:p>
            <a:pPr algn="ctr"/>
            <a:r>
              <a:rPr lang="en-US" sz="4400" dirty="0" smtClean="0">
                <a:solidFill>
                  <a:schemeClr val="bg1">
                    <a:lumMod val="95000"/>
                  </a:schemeClr>
                </a:solidFill>
              </a:rPr>
              <a:t>3. Public </a:t>
            </a:r>
            <a:r>
              <a:rPr lang="en-US" sz="4400" dirty="0" smtClean="0">
                <a:solidFill>
                  <a:schemeClr val="bg1">
                    <a:lumMod val="95000"/>
                  </a:schemeClr>
                </a:solidFill>
              </a:rPr>
              <a:t>Engagement Activities</a:t>
            </a:r>
            <a:endParaRPr lang="en-US" sz="4400" dirty="0">
              <a:solidFill>
                <a:schemeClr val="bg1">
                  <a:lumMod val="95000"/>
                </a:schemeClr>
              </a:solidFill>
            </a:endParaRPr>
          </a:p>
        </p:txBody>
      </p:sp>
      <p:sp>
        <p:nvSpPr>
          <p:cNvPr id="19" name="TextBox 18"/>
          <p:cNvSpPr txBox="1"/>
          <p:nvPr/>
        </p:nvSpPr>
        <p:spPr>
          <a:xfrm>
            <a:off x="25870846" y="8012642"/>
            <a:ext cx="10337800" cy="646331"/>
          </a:xfrm>
          <a:prstGeom prst="rect">
            <a:avLst/>
          </a:prstGeom>
          <a:noFill/>
        </p:spPr>
        <p:txBody>
          <a:bodyPr wrap="square" rtlCol="0">
            <a:spAutoFit/>
          </a:bodyPr>
          <a:lstStyle/>
          <a:p>
            <a:r>
              <a:rPr lang="en-US" sz="3600" b="1" dirty="0" smtClean="0"/>
              <a:t>Annual Open House</a:t>
            </a:r>
            <a:endParaRPr lang="en-US" sz="3600" b="1" dirty="0"/>
          </a:p>
        </p:txBody>
      </p:sp>
      <p:sp>
        <p:nvSpPr>
          <p:cNvPr id="20" name="TextBox 19"/>
          <p:cNvSpPr txBox="1"/>
          <p:nvPr/>
        </p:nvSpPr>
        <p:spPr>
          <a:xfrm>
            <a:off x="25879313" y="8658973"/>
            <a:ext cx="11110958" cy="3108544"/>
          </a:xfrm>
          <a:prstGeom prst="rect">
            <a:avLst/>
          </a:prstGeom>
          <a:noFill/>
        </p:spPr>
        <p:txBody>
          <a:bodyPr wrap="square" rtlCol="0">
            <a:spAutoFit/>
          </a:bodyPr>
          <a:lstStyle/>
          <a:p>
            <a:r>
              <a:rPr lang="en-US" sz="2800" dirty="0" smtClean="0"/>
              <a:t>The </a:t>
            </a:r>
            <a:r>
              <a:rPr lang="en-US" sz="2800" dirty="0" smtClean="0"/>
              <a:t>Space Imagery </a:t>
            </a:r>
            <a:r>
              <a:rPr lang="en-US" sz="2800" dirty="0" smtClean="0"/>
              <a:t>Center conducts an open house with a different theme each year (usually tied to current space exploration events). They typically have several hundred attendees and </a:t>
            </a:r>
            <a:r>
              <a:rPr lang="en-US" sz="2800" dirty="0" smtClean="0"/>
              <a:t>three components:</a:t>
            </a:r>
          </a:p>
          <a:p>
            <a:pPr marL="514350" indent="-514350">
              <a:buFont typeface="+mj-lt"/>
              <a:buAutoNum type="arabicPeriod"/>
            </a:pPr>
            <a:r>
              <a:rPr lang="en-US" sz="2800" dirty="0" smtClean="0"/>
              <a:t>Exhibits </a:t>
            </a:r>
            <a:r>
              <a:rPr lang="en-US" sz="2800" dirty="0" smtClean="0"/>
              <a:t>highlighting </a:t>
            </a:r>
            <a:r>
              <a:rPr lang="en-US" sz="2800" dirty="0" smtClean="0"/>
              <a:t>missions</a:t>
            </a:r>
          </a:p>
          <a:p>
            <a:pPr marL="514350" indent="-514350">
              <a:buFont typeface="+mj-lt"/>
              <a:buAutoNum type="arabicPeriod"/>
            </a:pPr>
            <a:r>
              <a:rPr lang="en-US" sz="2800" dirty="0" smtClean="0"/>
              <a:t>Lectures </a:t>
            </a:r>
            <a:r>
              <a:rPr lang="en-US" sz="2800" dirty="0" smtClean="0"/>
              <a:t>provided by Lunar and </a:t>
            </a:r>
            <a:r>
              <a:rPr lang="en-US" sz="2800" dirty="0" smtClean="0"/>
              <a:t>Planetary Laboratory </a:t>
            </a:r>
            <a:r>
              <a:rPr lang="en-US" sz="2800" dirty="0" smtClean="0"/>
              <a:t>faculty and researchers</a:t>
            </a:r>
          </a:p>
          <a:p>
            <a:pPr marL="514350" indent="-514350">
              <a:buFont typeface="+mj-lt"/>
              <a:buAutoNum type="arabicPeriod"/>
            </a:pPr>
            <a:r>
              <a:rPr lang="en-US" sz="2800" dirty="0"/>
              <a:t>I</a:t>
            </a:r>
            <a:r>
              <a:rPr lang="en-US" sz="2800" dirty="0" smtClean="0"/>
              <a:t>nteractive </a:t>
            </a:r>
            <a:r>
              <a:rPr lang="en-US" sz="2800" dirty="0" smtClean="0"/>
              <a:t>activities for children </a:t>
            </a:r>
            <a:endParaRPr lang="en-US" sz="2800" dirty="0"/>
          </a:p>
        </p:txBody>
      </p:sp>
      <p:pic>
        <p:nvPicPr>
          <p:cNvPr id="21" name="RLA.jpg" descr="/Users/mariaschuchardt/Documents/Space Imagery Center/2016 LPSC/RLA.jpg"/>
          <p:cNvPicPr>
            <a:picLocks noChangeAspect="1"/>
          </p:cNvPicPr>
          <p:nvPr/>
        </p:nvPicPr>
        <p:blipFill>
          <a:blip r:embed="rId5" r:link="rId6"/>
          <a:stretch>
            <a:fillRect/>
          </a:stretch>
        </p:blipFill>
        <p:spPr>
          <a:xfrm>
            <a:off x="13487400" y="24893241"/>
            <a:ext cx="10364756" cy="6372322"/>
          </a:xfrm>
          <a:prstGeom prst="rect">
            <a:avLst/>
          </a:prstGeom>
        </p:spPr>
      </p:pic>
      <p:pic>
        <p:nvPicPr>
          <p:cNvPr id="24" name="desertmoon-h.jpg" descr="/Users/mariaschuchardt/Documents/Space Imagery Center/2016 LPSC/desertmoon-h.jpg"/>
          <p:cNvPicPr>
            <a:picLocks noChangeAspect="1"/>
          </p:cNvPicPr>
          <p:nvPr/>
        </p:nvPicPr>
        <p:blipFill>
          <a:blip r:embed="rId7" r:link="rId8"/>
          <a:stretch>
            <a:fillRect/>
          </a:stretch>
        </p:blipFill>
        <p:spPr>
          <a:xfrm>
            <a:off x="33756600" y="35985723"/>
            <a:ext cx="2037775" cy="3411208"/>
          </a:xfrm>
          <a:prstGeom prst="rect">
            <a:avLst/>
          </a:prstGeom>
        </p:spPr>
      </p:pic>
      <p:sp>
        <p:nvSpPr>
          <p:cNvPr id="26" name="TextBox 25"/>
          <p:cNvSpPr txBox="1"/>
          <p:nvPr/>
        </p:nvSpPr>
        <p:spPr>
          <a:xfrm>
            <a:off x="25845446" y="19447681"/>
            <a:ext cx="4561470" cy="646331"/>
          </a:xfrm>
          <a:prstGeom prst="rect">
            <a:avLst/>
          </a:prstGeom>
          <a:noFill/>
        </p:spPr>
        <p:txBody>
          <a:bodyPr wrap="square" rtlCol="0">
            <a:spAutoFit/>
          </a:bodyPr>
          <a:lstStyle/>
          <a:p>
            <a:r>
              <a:rPr lang="en-US" sz="3600" b="1" dirty="0" smtClean="0"/>
              <a:t>Evening Lecture </a:t>
            </a:r>
            <a:r>
              <a:rPr lang="en-US" sz="3600" b="1" dirty="0" smtClean="0"/>
              <a:t>Series</a:t>
            </a:r>
            <a:endParaRPr lang="en-US" sz="3600" b="1" dirty="0"/>
          </a:p>
        </p:txBody>
      </p:sp>
      <p:pic>
        <p:nvPicPr>
          <p:cNvPr id="28" name="Picture 27" descr="Lecture_Brown.pdf"/>
          <p:cNvPicPr>
            <a:picLocks noChangeAspect="1"/>
          </p:cNvPicPr>
          <p:nvPr/>
        </p:nvPicPr>
        <p:blipFill>
          <a:blip r:embed="rId9"/>
          <a:srcRect l="9596" t="12092" r="6566" b="15686"/>
          <a:stretch>
            <a:fillRect/>
          </a:stretch>
        </p:blipFill>
        <p:spPr>
          <a:xfrm>
            <a:off x="26163967" y="21504933"/>
            <a:ext cx="4852343" cy="3393524"/>
          </a:xfrm>
          <a:prstGeom prst="rect">
            <a:avLst/>
          </a:prstGeom>
        </p:spPr>
      </p:pic>
      <p:sp>
        <p:nvSpPr>
          <p:cNvPr id="29" name="TextBox 28"/>
          <p:cNvSpPr txBox="1"/>
          <p:nvPr/>
        </p:nvSpPr>
        <p:spPr>
          <a:xfrm>
            <a:off x="25908105" y="25129339"/>
            <a:ext cx="9084628" cy="646331"/>
          </a:xfrm>
          <a:prstGeom prst="rect">
            <a:avLst/>
          </a:prstGeom>
          <a:noFill/>
        </p:spPr>
        <p:txBody>
          <a:bodyPr wrap="square" rtlCol="0">
            <a:spAutoFit/>
          </a:bodyPr>
          <a:lstStyle/>
          <a:p>
            <a:r>
              <a:rPr lang="en-US" sz="3600" b="1" dirty="0" smtClean="0"/>
              <a:t>Tours, visits to schools and community events</a:t>
            </a:r>
            <a:endParaRPr lang="en-US" sz="3600" b="1" dirty="0"/>
          </a:p>
        </p:txBody>
      </p:sp>
      <p:sp>
        <p:nvSpPr>
          <p:cNvPr id="30" name="TextBox 29"/>
          <p:cNvSpPr txBox="1"/>
          <p:nvPr/>
        </p:nvSpPr>
        <p:spPr>
          <a:xfrm>
            <a:off x="25940913" y="29386795"/>
            <a:ext cx="5154507" cy="646331"/>
          </a:xfrm>
          <a:prstGeom prst="rect">
            <a:avLst/>
          </a:prstGeom>
          <a:noFill/>
        </p:spPr>
        <p:txBody>
          <a:bodyPr wrap="square" rtlCol="0">
            <a:spAutoFit/>
          </a:bodyPr>
          <a:lstStyle/>
          <a:p>
            <a:r>
              <a:rPr lang="en-US" sz="3600" b="1" dirty="0" smtClean="0"/>
              <a:t>Special </a:t>
            </a:r>
            <a:r>
              <a:rPr lang="en-US" sz="3600" b="1" dirty="0" smtClean="0"/>
              <a:t>Projects</a:t>
            </a:r>
            <a:endParaRPr lang="en-US" sz="3600" b="1" dirty="0"/>
          </a:p>
        </p:txBody>
      </p:sp>
      <p:pic>
        <p:nvPicPr>
          <p:cNvPr id="33" name="Picture 32"/>
          <p:cNvPicPr>
            <a:picLocks noChangeAspect="1"/>
          </p:cNvPicPr>
          <p:nvPr/>
        </p:nvPicPr>
        <p:blipFill>
          <a:blip r:embed="rId10"/>
          <a:stretch>
            <a:fillRect/>
          </a:stretch>
        </p:blipFill>
        <p:spPr>
          <a:xfrm>
            <a:off x="1295400" y="19227438"/>
            <a:ext cx="5780670" cy="4394035"/>
          </a:xfrm>
          <a:prstGeom prst="rect">
            <a:avLst/>
          </a:prstGeom>
        </p:spPr>
      </p:pic>
      <p:sp>
        <p:nvSpPr>
          <p:cNvPr id="36" name="TextBox 35"/>
          <p:cNvSpPr txBox="1"/>
          <p:nvPr/>
        </p:nvSpPr>
        <p:spPr>
          <a:xfrm>
            <a:off x="14097000" y="18154290"/>
            <a:ext cx="6569584" cy="1815882"/>
          </a:xfrm>
          <a:prstGeom prst="rect">
            <a:avLst/>
          </a:prstGeom>
          <a:noFill/>
        </p:spPr>
        <p:txBody>
          <a:bodyPr wrap="square" rtlCol="0">
            <a:spAutoFit/>
          </a:bodyPr>
          <a:lstStyle/>
          <a:p>
            <a:r>
              <a:rPr lang="en-US" sz="2800" b="1" dirty="0" smtClean="0">
                <a:solidFill>
                  <a:srgbClr val="000000"/>
                </a:solidFill>
              </a:rPr>
              <a:t>Figure </a:t>
            </a:r>
            <a:r>
              <a:rPr lang="en-US" sz="2800" b="1" dirty="0" smtClean="0">
                <a:solidFill>
                  <a:srgbClr val="000000"/>
                </a:solidFill>
              </a:rPr>
              <a:t>5. </a:t>
            </a:r>
            <a:r>
              <a:rPr lang="en-US" sz="2800" dirty="0" smtClean="0">
                <a:solidFill>
                  <a:srgbClr val="000000"/>
                </a:solidFill>
              </a:rPr>
              <a:t>Mosaic of e</a:t>
            </a:r>
            <a:r>
              <a:rPr lang="en-US" sz="2800" dirty="0" smtClean="0">
                <a:solidFill>
                  <a:srgbClr val="000000"/>
                </a:solidFill>
              </a:rPr>
              <a:t>xtracted </a:t>
            </a:r>
            <a:r>
              <a:rPr lang="en-US" sz="2800" dirty="0" smtClean="0">
                <a:solidFill>
                  <a:srgbClr val="000000"/>
                </a:solidFill>
              </a:rPr>
              <a:t>frames </a:t>
            </a:r>
            <a:r>
              <a:rPr lang="en-US" sz="2800" dirty="0" smtClean="0">
                <a:solidFill>
                  <a:srgbClr val="000000"/>
                </a:solidFill>
              </a:rPr>
              <a:t>showing </a:t>
            </a:r>
            <a:r>
              <a:rPr lang="en-US" sz="2800" dirty="0" smtClean="0">
                <a:solidFill>
                  <a:srgbClr val="000000"/>
                </a:solidFill>
              </a:rPr>
              <a:t>regolith near Surveyor V roll 23, frames 472-512</a:t>
            </a:r>
          </a:p>
          <a:p>
            <a:endParaRPr lang="en-US" sz="2800" dirty="0">
              <a:solidFill>
                <a:srgbClr val="FF0000"/>
              </a:solidFill>
            </a:endParaRPr>
          </a:p>
        </p:txBody>
      </p:sp>
      <p:sp>
        <p:nvSpPr>
          <p:cNvPr id="38" name="TextBox 37"/>
          <p:cNvSpPr txBox="1"/>
          <p:nvPr/>
        </p:nvSpPr>
        <p:spPr>
          <a:xfrm>
            <a:off x="13095243" y="6431260"/>
            <a:ext cx="11872957" cy="6986528"/>
          </a:xfrm>
          <a:prstGeom prst="rect">
            <a:avLst/>
          </a:prstGeom>
          <a:noFill/>
        </p:spPr>
        <p:txBody>
          <a:bodyPr wrap="square" rtlCol="0">
            <a:spAutoFit/>
          </a:bodyPr>
          <a:lstStyle/>
          <a:p>
            <a:r>
              <a:rPr lang="en-US" sz="2800" dirty="0" smtClean="0"/>
              <a:t>The Space Imagery Center continues to preserve its archive of prints, film, slides and maps that span fifty years of spacecraft and telescopic observations.  We are steadily digitizing and making available those datasets in our possession that are currently in print form only. </a:t>
            </a:r>
            <a:r>
              <a:rPr lang="en-US" sz="2800" dirty="0" smtClean="0"/>
              <a:t>Some prominent examples are listed here:</a:t>
            </a:r>
          </a:p>
          <a:p>
            <a:endParaRPr lang="en-US" sz="2800" dirty="0"/>
          </a:p>
          <a:p>
            <a:pPr marL="514350" indent="-514350">
              <a:buAutoNum type="arabicParenR"/>
            </a:pPr>
            <a:r>
              <a:rPr lang="en-US" sz="2800" b="1" dirty="0" smtClean="0"/>
              <a:t>The Surveyor Lander Imaging Dataset. </a:t>
            </a:r>
            <a:r>
              <a:rPr lang="en-US" sz="2800" dirty="0"/>
              <a:t>Within a remarkable 1.5-year period (May 1966 to January 1968) NASA’s Surveyor Program successfully landed no less than five spacecraft (Surveyor 1,3,5,6,7) on the surface of the </a:t>
            </a:r>
            <a:r>
              <a:rPr lang="en-US" sz="2800" dirty="0" smtClean="0"/>
              <a:t>Moon. Their </a:t>
            </a:r>
            <a:r>
              <a:rPr lang="en-US" sz="2800" dirty="0" err="1" smtClean="0"/>
              <a:t>vidicon</a:t>
            </a:r>
            <a:r>
              <a:rPr lang="en-US" sz="2800" dirty="0" smtClean="0"/>
              <a:t> </a:t>
            </a:r>
            <a:r>
              <a:rPr lang="en-US" sz="2800" dirty="0"/>
              <a:t>imaging systems with color filters (polarizing filters replaced the color filters on Surveyor VI and VII</a:t>
            </a:r>
            <a:r>
              <a:rPr lang="en-US" sz="2800" dirty="0" smtClean="0"/>
              <a:t>) </a:t>
            </a:r>
            <a:r>
              <a:rPr lang="en-US" sz="2800" dirty="0"/>
              <a:t>returned over 87,000 </a:t>
            </a:r>
            <a:r>
              <a:rPr lang="en-US" sz="2800" dirty="0" smtClean="0"/>
              <a:t>surface images </a:t>
            </a:r>
            <a:r>
              <a:rPr lang="en-US" sz="2800" dirty="0"/>
              <a:t>at resolutions of up </a:t>
            </a:r>
            <a:r>
              <a:rPr lang="en-US" sz="2800" dirty="0" smtClean="0"/>
              <a:t>to 1mm. </a:t>
            </a:r>
          </a:p>
          <a:p>
            <a:pPr marL="514350" indent="-514350">
              <a:buAutoNum type="arabicParenR"/>
            </a:pPr>
            <a:r>
              <a:rPr lang="en-US" sz="2800" dirty="0" smtClean="0"/>
              <a:t>Despite their significance (e.g. they contain the only surface images of the lunar highlands) these images are not digitally available. We have one of the few remaining complete collections of imaging data from the Surveyor Landers – stored on 70mm film. In conjunction with NASA’s LASER program and the NSSDC we have been digitizing this collection for PDS release.</a:t>
            </a:r>
          </a:p>
        </p:txBody>
      </p:sp>
      <p:sp>
        <p:nvSpPr>
          <p:cNvPr id="39" name="TextBox 38"/>
          <p:cNvSpPr txBox="1"/>
          <p:nvPr/>
        </p:nvSpPr>
        <p:spPr>
          <a:xfrm>
            <a:off x="7241169" y="19560615"/>
            <a:ext cx="4773031" cy="2246769"/>
          </a:xfrm>
          <a:prstGeom prst="rect">
            <a:avLst/>
          </a:prstGeom>
          <a:noFill/>
        </p:spPr>
        <p:txBody>
          <a:bodyPr wrap="square" rtlCol="0">
            <a:spAutoFit/>
          </a:bodyPr>
          <a:lstStyle/>
          <a:p>
            <a:r>
              <a:rPr lang="en-US" sz="2800" b="1" dirty="0" smtClean="0"/>
              <a:t>Figure 1. </a:t>
            </a:r>
            <a:r>
              <a:rPr lang="en-US" sz="2800" dirty="0" smtClean="0"/>
              <a:t>Three </a:t>
            </a:r>
            <a:r>
              <a:rPr lang="en-US" sz="2800" dirty="0" err="1" smtClean="0"/>
              <a:t>Socet</a:t>
            </a:r>
            <a:r>
              <a:rPr lang="en-US" sz="2800" dirty="0" smtClean="0"/>
              <a:t> Set workstations are now hosted by the Space Imagery Center and in use for producing digital stereo topography. </a:t>
            </a:r>
            <a:endParaRPr lang="en-US" sz="2800" dirty="0"/>
          </a:p>
        </p:txBody>
      </p:sp>
      <p:sp>
        <p:nvSpPr>
          <p:cNvPr id="5" name="TextBox 4"/>
          <p:cNvSpPr txBox="1"/>
          <p:nvPr/>
        </p:nvSpPr>
        <p:spPr>
          <a:xfrm>
            <a:off x="25916816" y="25767406"/>
            <a:ext cx="11376866" cy="3539431"/>
          </a:xfrm>
          <a:prstGeom prst="rect">
            <a:avLst/>
          </a:prstGeom>
          <a:noFill/>
        </p:spPr>
        <p:txBody>
          <a:bodyPr wrap="square" rtlCol="0">
            <a:spAutoFit/>
          </a:bodyPr>
          <a:lstStyle/>
          <a:p>
            <a:pPr marL="457200" indent="-457200">
              <a:buFont typeface="Arial"/>
              <a:buChar char="•"/>
            </a:pPr>
            <a:r>
              <a:rPr lang="en-US" sz="2800" dirty="0" smtClean="0"/>
              <a:t>We interact with 1000s of K-12 student per year by offering tours of our facility and visiting local schools to give presentations. </a:t>
            </a:r>
          </a:p>
          <a:p>
            <a:pPr marL="457200" indent="-457200">
              <a:buFont typeface="Arial"/>
              <a:buChar char="•"/>
            </a:pPr>
            <a:r>
              <a:rPr lang="en-US" sz="2800" dirty="0" smtClean="0"/>
              <a:t>Data </a:t>
            </a:r>
            <a:r>
              <a:rPr lang="en-US" sz="2800" dirty="0"/>
              <a:t>Manager Maria Schuchardt is on the organizing committee for Science City, hands-on science activities, that is a part of Tucson Festival of </a:t>
            </a:r>
            <a:r>
              <a:rPr lang="en-US" sz="2800" dirty="0" smtClean="0"/>
              <a:t>Books. </a:t>
            </a:r>
            <a:r>
              <a:rPr lang="en-US" sz="2800" dirty="0"/>
              <a:t>She manages the space science and astronomy </a:t>
            </a:r>
            <a:r>
              <a:rPr lang="en-US" sz="2800" dirty="0" smtClean="0"/>
              <a:t>tent, </a:t>
            </a:r>
            <a:r>
              <a:rPr lang="en-US" sz="2800" dirty="0"/>
              <a:t>which has 18 different organizations. </a:t>
            </a:r>
            <a:r>
              <a:rPr lang="en-US" sz="2800" dirty="0" smtClean="0"/>
              <a:t>Typically each </a:t>
            </a:r>
            <a:r>
              <a:rPr lang="en-US" sz="2800" dirty="0" smtClean="0"/>
              <a:t>of thes</a:t>
            </a:r>
            <a:r>
              <a:rPr lang="en-US" sz="2800" dirty="0" smtClean="0"/>
              <a:t>e organizations </a:t>
            </a:r>
            <a:r>
              <a:rPr lang="en-US" sz="2800" dirty="0" smtClean="0"/>
              <a:t>interact</a:t>
            </a:r>
            <a:r>
              <a:rPr lang="en-US" sz="2800" b="1" dirty="0" smtClean="0"/>
              <a:t> </a:t>
            </a:r>
            <a:r>
              <a:rPr lang="en-US" sz="2800" dirty="0" smtClean="0"/>
              <a:t>with 600 – 800 visitors per day. The telescope operators show the sun to 1,500 people per day.</a:t>
            </a:r>
            <a:endParaRPr lang="en-US" sz="2800" dirty="0"/>
          </a:p>
        </p:txBody>
      </p:sp>
      <p:sp>
        <p:nvSpPr>
          <p:cNvPr id="17" name="TextBox 16"/>
          <p:cNvSpPr txBox="1"/>
          <p:nvPr/>
        </p:nvSpPr>
        <p:spPr>
          <a:xfrm>
            <a:off x="25940913" y="20052860"/>
            <a:ext cx="11168487" cy="1323439"/>
          </a:xfrm>
          <a:prstGeom prst="rect">
            <a:avLst/>
          </a:prstGeom>
          <a:noFill/>
        </p:spPr>
        <p:txBody>
          <a:bodyPr wrap="square" rtlCol="0">
            <a:spAutoFit/>
          </a:bodyPr>
          <a:lstStyle/>
          <a:p>
            <a:r>
              <a:rPr lang="en-US" sz="2800" dirty="0" smtClean="0"/>
              <a:t>In 2006 the Space Imagery Center initiated an evening lecture </a:t>
            </a:r>
            <a:r>
              <a:rPr lang="en-US" sz="2800" dirty="0" smtClean="0"/>
              <a:t>series (typically ~100 attendees per event). </a:t>
            </a:r>
            <a:r>
              <a:rPr lang="en-US" sz="2800" dirty="0"/>
              <a:t>A</a:t>
            </a:r>
            <a:r>
              <a:rPr lang="en-US" sz="2800" dirty="0" smtClean="0"/>
              <a:t>vailable </a:t>
            </a:r>
            <a:r>
              <a:rPr lang="en-US" sz="2800" dirty="0" smtClean="0"/>
              <a:t>on </a:t>
            </a:r>
            <a:r>
              <a:rPr lang="en-US" sz="2800" dirty="0" err="1" smtClean="0"/>
              <a:t>iTunesU</a:t>
            </a:r>
            <a:r>
              <a:rPr lang="en-US" sz="2800" dirty="0" smtClean="0"/>
              <a:t>, see:</a:t>
            </a:r>
          </a:p>
          <a:p>
            <a:pPr algn="ctr"/>
            <a:r>
              <a:rPr lang="en-US" sz="2400" b="1" dirty="0" smtClean="0"/>
              <a:t>https</a:t>
            </a:r>
            <a:r>
              <a:rPr lang="en-US" sz="2400" b="1" dirty="0"/>
              <a:t>://</a:t>
            </a:r>
            <a:r>
              <a:rPr lang="en-US" sz="2400" b="1" dirty="0" err="1"/>
              <a:t>itunes.apple.com</a:t>
            </a:r>
            <a:r>
              <a:rPr lang="en-US" sz="2400" b="1" dirty="0"/>
              <a:t>/us/</a:t>
            </a:r>
            <a:r>
              <a:rPr lang="en-US" sz="2400" b="1" dirty="0" err="1"/>
              <a:t>itunes</a:t>
            </a:r>
            <a:r>
              <a:rPr lang="en-US" sz="2400" b="1" dirty="0"/>
              <a:t>-u/lunar-planetary-laboratory/id1056791227</a:t>
            </a:r>
          </a:p>
        </p:txBody>
      </p:sp>
      <p:sp>
        <p:nvSpPr>
          <p:cNvPr id="22" name="TextBox 21"/>
          <p:cNvSpPr txBox="1"/>
          <p:nvPr/>
        </p:nvSpPr>
        <p:spPr>
          <a:xfrm>
            <a:off x="32162810" y="21948567"/>
            <a:ext cx="4139565" cy="2677656"/>
          </a:xfrm>
          <a:prstGeom prst="rect">
            <a:avLst/>
          </a:prstGeom>
          <a:noFill/>
        </p:spPr>
        <p:txBody>
          <a:bodyPr wrap="square" rtlCol="0">
            <a:spAutoFit/>
          </a:bodyPr>
          <a:lstStyle/>
          <a:p>
            <a:r>
              <a:rPr lang="en-US" sz="2800" b="1" dirty="0" smtClean="0"/>
              <a:t>Figure 8. </a:t>
            </a:r>
            <a:r>
              <a:rPr lang="en-US" sz="2800" dirty="0" smtClean="0"/>
              <a:t>Professor Robert Brown, PI of the Visual and Infrared Mapping Spectrometer (VIMS) onboard Cassini, talking about his research.</a:t>
            </a:r>
            <a:endParaRPr lang="en-US" sz="2800" dirty="0"/>
          </a:p>
        </p:txBody>
      </p:sp>
      <p:pic>
        <p:nvPicPr>
          <p:cNvPr id="40" name="Picture 39"/>
          <p:cNvPicPr>
            <a:picLocks noChangeAspect="1"/>
          </p:cNvPicPr>
          <p:nvPr/>
        </p:nvPicPr>
        <p:blipFill rotWithShape="1">
          <a:blip r:embed="rId11" r:link="rId12">
            <a:extLst>
              <a:ext uri="{28A0092B-C50C-407E-A947-70E740481C1C}">
                <a14:useLocalDpi xmlns:a14="http://schemas.microsoft.com/office/drawing/2010/main" val="0"/>
              </a:ext>
            </a:extLst>
          </a:blip>
          <a:srcRect r="4995"/>
          <a:stretch/>
        </p:blipFill>
        <p:spPr>
          <a:xfrm>
            <a:off x="28836871" y="12165295"/>
            <a:ext cx="4261225" cy="3141550"/>
          </a:xfrm>
          <a:prstGeom prst="rect">
            <a:avLst/>
          </a:prstGeom>
        </p:spPr>
      </p:pic>
      <p:pic>
        <p:nvPicPr>
          <p:cNvPr id="43" name="Picture 42"/>
          <p:cNvPicPr>
            <a:picLocks noChangeAspect="1"/>
          </p:cNvPicPr>
          <p:nvPr/>
        </p:nvPicPr>
        <p:blipFill rotWithShape="1">
          <a:blip r:embed="rId13" r:link="rId14">
            <a:extLst>
              <a:ext uri="{28A0092B-C50C-407E-A947-70E740481C1C}">
                <a14:useLocalDpi xmlns:a14="http://schemas.microsoft.com/office/drawing/2010/main" val="0"/>
              </a:ext>
            </a:extLst>
          </a:blip>
          <a:srcRect l="12029" r="31607"/>
          <a:stretch/>
        </p:blipFill>
        <p:spPr>
          <a:xfrm>
            <a:off x="25797687" y="12214858"/>
            <a:ext cx="2997995" cy="3725511"/>
          </a:xfrm>
          <a:prstGeom prst="rect">
            <a:avLst/>
          </a:prstGeom>
        </p:spPr>
      </p:pic>
      <p:sp>
        <p:nvSpPr>
          <p:cNvPr id="46" name="TextBox 45"/>
          <p:cNvSpPr txBox="1"/>
          <p:nvPr/>
        </p:nvSpPr>
        <p:spPr>
          <a:xfrm>
            <a:off x="30005271" y="16636434"/>
            <a:ext cx="7191640" cy="1384995"/>
          </a:xfrm>
          <a:prstGeom prst="rect">
            <a:avLst/>
          </a:prstGeom>
          <a:noFill/>
        </p:spPr>
        <p:txBody>
          <a:bodyPr wrap="square" rtlCol="0">
            <a:spAutoFit/>
          </a:bodyPr>
          <a:lstStyle/>
          <a:p>
            <a:r>
              <a:rPr lang="en-US" sz="2800" b="1" dirty="0" smtClean="0"/>
              <a:t>Figure </a:t>
            </a:r>
            <a:r>
              <a:rPr lang="en-US" sz="2800" b="1" dirty="0" smtClean="0"/>
              <a:t>7. </a:t>
            </a:r>
            <a:r>
              <a:rPr lang="en-US" sz="2800" dirty="0" smtClean="0"/>
              <a:t>(above) </a:t>
            </a:r>
            <a:r>
              <a:rPr lang="en-US" sz="2800" dirty="0" smtClean="0"/>
              <a:t>S</a:t>
            </a:r>
            <a:r>
              <a:rPr lang="en-US" sz="2800" dirty="0" smtClean="0"/>
              <a:t>ome </a:t>
            </a:r>
            <a:r>
              <a:rPr lang="en-US" sz="2800" dirty="0" smtClean="0"/>
              <a:t>of the displays produced by </a:t>
            </a:r>
            <a:r>
              <a:rPr lang="en-US" sz="2800" dirty="0" smtClean="0"/>
              <a:t>the Space </a:t>
            </a:r>
            <a:r>
              <a:rPr lang="en-US" sz="2800" dirty="0" smtClean="0"/>
              <a:t>Imagery Center. </a:t>
            </a:r>
            <a:r>
              <a:rPr lang="en-US" sz="2800" dirty="0" smtClean="0"/>
              <a:t>(left) children </a:t>
            </a:r>
            <a:r>
              <a:rPr lang="en-US" sz="2800" dirty="0" smtClean="0"/>
              <a:t>are learning about comets.</a:t>
            </a:r>
          </a:p>
        </p:txBody>
      </p:sp>
      <p:pic>
        <p:nvPicPr>
          <p:cNvPr id="47" name="Picture 46"/>
          <p:cNvPicPr>
            <a:picLocks noChangeAspect="1"/>
          </p:cNvPicPr>
          <p:nvPr/>
        </p:nvPicPr>
        <p:blipFill rotWithShape="1">
          <a:blip r:embed="rId15" r:link="rId16">
            <a:extLst>
              <a:ext uri="{28A0092B-C50C-407E-A947-70E740481C1C}">
                <a14:useLocalDpi xmlns:a14="http://schemas.microsoft.com/office/drawing/2010/main" val="0"/>
              </a:ext>
            </a:extLst>
          </a:blip>
          <a:srcRect l="16331" r="15455" b="6636"/>
          <a:stretch/>
        </p:blipFill>
        <p:spPr>
          <a:xfrm>
            <a:off x="33247919" y="12165295"/>
            <a:ext cx="3733885" cy="3579450"/>
          </a:xfrm>
          <a:prstGeom prst="rect">
            <a:avLst/>
          </a:prstGeom>
        </p:spPr>
      </p:pic>
      <p:sp>
        <p:nvSpPr>
          <p:cNvPr id="48" name="TextBox 47"/>
          <p:cNvSpPr txBox="1"/>
          <p:nvPr/>
        </p:nvSpPr>
        <p:spPr>
          <a:xfrm>
            <a:off x="13146043" y="31390730"/>
            <a:ext cx="11325786" cy="954107"/>
          </a:xfrm>
          <a:prstGeom prst="rect">
            <a:avLst/>
          </a:prstGeom>
          <a:noFill/>
        </p:spPr>
        <p:txBody>
          <a:bodyPr wrap="square" rtlCol="0">
            <a:spAutoFit/>
          </a:bodyPr>
          <a:lstStyle/>
          <a:p>
            <a:r>
              <a:rPr lang="en-US" sz="2800" b="1" dirty="0" smtClean="0"/>
              <a:t>Figure 6.</a:t>
            </a:r>
            <a:r>
              <a:rPr lang="en-US" sz="2800" dirty="0" smtClean="0"/>
              <a:t> </a:t>
            </a:r>
            <a:r>
              <a:rPr lang="en-US" sz="2800" dirty="0"/>
              <a:t>P</a:t>
            </a:r>
            <a:r>
              <a:rPr lang="en-US" sz="2800" dirty="0" smtClean="0"/>
              <a:t>age </a:t>
            </a:r>
            <a:r>
              <a:rPr lang="en-US" sz="2800" dirty="0" smtClean="0"/>
              <a:t>from the website for the </a:t>
            </a:r>
            <a:r>
              <a:rPr lang="en-US" sz="2800" i="1" dirty="0" smtClean="0"/>
              <a:t>Rectified Lunar Atlas, </a:t>
            </a:r>
            <a:r>
              <a:rPr lang="en-US" sz="2800" dirty="0" smtClean="0"/>
              <a:t>hosted </a:t>
            </a:r>
            <a:r>
              <a:rPr lang="en-US" sz="2800" dirty="0" smtClean="0"/>
              <a:t>by the </a:t>
            </a:r>
            <a:r>
              <a:rPr lang="en-US" sz="2800" dirty="0" smtClean="0"/>
              <a:t>Space Imagery Center. </a:t>
            </a:r>
            <a:endParaRPr lang="en-US" sz="2800" dirty="0" smtClean="0"/>
          </a:p>
        </p:txBody>
      </p:sp>
      <p:sp>
        <p:nvSpPr>
          <p:cNvPr id="53" name="TextBox 52"/>
          <p:cNvSpPr txBox="1"/>
          <p:nvPr/>
        </p:nvSpPr>
        <p:spPr>
          <a:xfrm>
            <a:off x="12943320" y="5430545"/>
            <a:ext cx="12304006" cy="769441"/>
          </a:xfrm>
          <a:prstGeom prst="rect">
            <a:avLst/>
          </a:prstGeom>
          <a:noFill/>
        </p:spPr>
        <p:txBody>
          <a:bodyPr wrap="square" rtlCol="0">
            <a:spAutoFit/>
          </a:bodyPr>
          <a:lstStyle/>
          <a:p>
            <a:pPr algn="ctr"/>
            <a:r>
              <a:rPr lang="en-US" sz="4400" dirty="0" smtClean="0">
                <a:solidFill>
                  <a:schemeClr val="bg1"/>
                </a:solidFill>
              </a:rPr>
              <a:t>2. Preserving and </a:t>
            </a:r>
            <a:r>
              <a:rPr lang="en-US" sz="4400" dirty="0" smtClean="0">
                <a:solidFill>
                  <a:schemeClr val="bg1"/>
                </a:solidFill>
              </a:rPr>
              <a:t>Archiving Data</a:t>
            </a:r>
            <a:endParaRPr lang="en-US" sz="4400" dirty="0">
              <a:solidFill>
                <a:schemeClr val="bg1"/>
              </a:solidFill>
            </a:endParaRPr>
          </a:p>
        </p:txBody>
      </p:sp>
      <p:pic>
        <p:nvPicPr>
          <p:cNvPr id="49" name="VII_frame.jpg" descr="/Users/mariaschuchardt/Desktop/VII_frame.jpg"/>
          <p:cNvPicPr>
            <a:picLocks noChangeAspect="1"/>
          </p:cNvPicPr>
          <p:nvPr/>
        </p:nvPicPr>
        <p:blipFill>
          <a:blip r:embed="rId17" r:link="rId18"/>
          <a:stretch>
            <a:fillRect/>
          </a:stretch>
        </p:blipFill>
        <p:spPr>
          <a:xfrm>
            <a:off x="13233949" y="13437750"/>
            <a:ext cx="6425651" cy="4362887"/>
          </a:xfrm>
          <a:prstGeom prst="rect">
            <a:avLst/>
          </a:prstGeom>
        </p:spPr>
      </p:pic>
      <p:sp>
        <p:nvSpPr>
          <p:cNvPr id="54" name="TextBox 53"/>
          <p:cNvSpPr txBox="1"/>
          <p:nvPr/>
        </p:nvSpPr>
        <p:spPr>
          <a:xfrm>
            <a:off x="20926506" y="13774741"/>
            <a:ext cx="3703591" cy="2246769"/>
          </a:xfrm>
          <a:prstGeom prst="rect">
            <a:avLst/>
          </a:prstGeom>
          <a:noFill/>
        </p:spPr>
        <p:txBody>
          <a:bodyPr wrap="square" rtlCol="0">
            <a:spAutoFit/>
          </a:bodyPr>
          <a:lstStyle/>
          <a:p>
            <a:r>
              <a:rPr lang="en-US" sz="2800" b="1" dirty="0" smtClean="0"/>
              <a:t>Figure </a:t>
            </a:r>
            <a:r>
              <a:rPr lang="en-US" sz="2800" b="1" dirty="0" smtClean="0"/>
              <a:t>4.  </a:t>
            </a:r>
            <a:r>
              <a:rPr lang="en-US" sz="2800" dirty="0" smtClean="0"/>
              <a:t>Typical scanned Surveyor image. Image metadata can be seen right of the frame</a:t>
            </a:r>
            <a:endParaRPr lang="en-US" sz="2800" dirty="0"/>
          </a:p>
        </p:txBody>
      </p:sp>
      <p:pic>
        <p:nvPicPr>
          <p:cNvPr id="62" name="DTEEC_035243_2080_034386_2080_A01.ca2.jpg" descr="/Volumes/SCHUCHARDT/DTEEC_035243_2080_034386_2080_A01.ca2.jpg"/>
          <p:cNvPicPr>
            <a:picLocks noChangeAspect="1"/>
          </p:cNvPicPr>
          <p:nvPr/>
        </p:nvPicPr>
        <p:blipFill>
          <a:blip r:embed="rId19" r:link="rId20"/>
          <a:stretch>
            <a:fillRect/>
          </a:stretch>
        </p:blipFill>
        <p:spPr>
          <a:xfrm rot="5400000">
            <a:off x="6663989" y="22219449"/>
            <a:ext cx="3627062" cy="7073360"/>
          </a:xfrm>
          <a:prstGeom prst="rect">
            <a:avLst/>
          </a:prstGeom>
        </p:spPr>
      </p:pic>
      <p:pic>
        <p:nvPicPr>
          <p:cNvPr id="66" name="DSC03193 copy.JPG" descr="/Users/mariaschuchardt/Desktop/DSC03193 copy.JPG"/>
          <p:cNvPicPr>
            <a:picLocks noChangeAspect="1"/>
          </p:cNvPicPr>
          <p:nvPr/>
        </p:nvPicPr>
        <p:blipFill>
          <a:blip r:embed="rId21" r:link="rId22"/>
          <a:srcRect l="16376"/>
          <a:stretch>
            <a:fillRect/>
          </a:stretch>
        </p:blipFill>
        <p:spPr>
          <a:xfrm>
            <a:off x="25772043" y="16022941"/>
            <a:ext cx="4079124" cy="3246304"/>
          </a:xfrm>
          <a:prstGeom prst="rect">
            <a:avLst/>
          </a:prstGeom>
        </p:spPr>
      </p:pic>
      <p:pic>
        <p:nvPicPr>
          <p:cNvPr id="69" name="ccp_2299-2.jpg" descr="/Users/mariaschuchardt/Desktop/Report/ccp_2299-2.jpg"/>
          <p:cNvPicPr>
            <a:picLocks noChangeAspect="1"/>
          </p:cNvPicPr>
          <p:nvPr/>
        </p:nvPicPr>
        <p:blipFill>
          <a:blip r:embed="rId23" r:link="rId24"/>
          <a:stretch>
            <a:fillRect/>
          </a:stretch>
        </p:blipFill>
        <p:spPr>
          <a:xfrm>
            <a:off x="31679573" y="32310376"/>
            <a:ext cx="5429827" cy="3619884"/>
          </a:xfrm>
          <a:prstGeom prst="rect">
            <a:avLst/>
          </a:prstGeom>
        </p:spPr>
      </p:pic>
      <p:pic>
        <p:nvPicPr>
          <p:cNvPr id="68" name="IMG_3225_sm.jpg" descr="/Users/mariaschuchardt/Desktop/IMG_3225_sm.jpg"/>
          <p:cNvPicPr>
            <a:picLocks noChangeAspect="1"/>
          </p:cNvPicPr>
          <p:nvPr/>
        </p:nvPicPr>
        <p:blipFill>
          <a:blip r:embed="rId25" r:link="rId26"/>
          <a:stretch>
            <a:fillRect/>
          </a:stretch>
        </p:blipFill>
        <p:spPr>
          <a:xfrm>
            <a:off x="25916816" y="32310376"/>
            <a:ext cx="5450334" cy="3633556"/>
          </a:xfrm>
          <a:prstGeom prst="rect">
            <a:avLst/>
          </a:prstGeom>
        </p:spPr>
      </p:pic>
      <p:sp>
        <p:nvSpPr>
          <p:cNvPr id="4" name="Rectangle 3"/>
          <p:cNvSpPr/>
          <p:nvPr/>
        </p:nvSpPr>
        <p:spPr>
          <a:xfrm>
            <a:off x="1066800" y="10256836"/>
            <a:ext cx="10947400" cy="1219201"/>
          </a:xfrm>
          <a:prstGeom prst="rect">
            <a:avLst/>
          </a:prstGeom>
          <a:noFill/>
          <a:ln w="50800">
            <a:solidFill>
              <a:srgbClr val="FF0000"/>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1264002" y="24414186"/>
            <a:ext cx="3429000" cy="1815882"/>
          </a:xfrm>
          <a:prstGeom prst="rect">
            <a:avLst/>
          </a:prstGeom>
          <a:noFill/>
        </p:spPr>
        <p:txBody>
          <a:bodyPr wrap="square" rtlCol="0">
            <a:spAutoFit/>
          </a:bodyPr>
          <a:lstStyle/>
          <a:p>
            <a:r>
              <a:rPr lang="en-US" sz="2800" b="1" dirty="0">
                <a:solidFill>
                  <a:srgbClr val="000000"/>
                </a:solidFill>
              </a:rPr>
              <a:t>Figure 2. </a:t>
            </a:r>
            <a:r>
              <a:rPr lang="en-US" sz="2800" dirty="0">
                <a:solidFill>
                  <a:srgbClr val="000000"/>
                </a:solidFill>
              </a:rPr>
              <a:t>Example Digital Terrain Model (DTM) from a HiRISE stereo image Pair.</a:t>
            </a:r>
            <a:endParaRPr lang="en-US" sz="2800" dirty="0">
              <a:solidFill>
                <a:srgbClr val="000000"/>
              </a:solidFill>
            </a:endParaRPr>
          </a:p>
        </p:txBody>
      </p:sp>
      <p:pic>
        <p:nvPicPr>
          <p:cNvPr id="58" name="Picture 57"/>
          <p:cNvPicPr>
            <a:picLocks noChangeAspect="1"/>
          </p:cNvPicPr>
          <p:nvPr/>
        </p:nvPicPr>
        <p:blipFill>
          <a:blip r:embed="rId27"/>
          <a:stretch>
            <a:fillRect/>
          </a:stretch>
        </p:blipFill>
        <p:spPr>
          <a:xfrm>
            <a:off x="1249498" y="28737784"/>
            <a:ext cx="5684598" cy="4173945"/>
          </a:xfrm>
          <a:prstGeom prst="rect">
            <a:avLst/>
          </a:prstGeom>
        </p:spPr>
      </p:pic>
      <p:sp>
        <p:nvSpPr>
          <p:cNvPr id="59" name="TextBox 58"/>
          <p:cNvSpPr txBox="1"/>
          <p:nvPr/>
        </p:nvSpPr>
        <p:spPr>
          <a:xfrm>
            <a:off x="7178481" y="28983418"/>
            <a:ext cx="4773031" cy="3108544"/>
          </a:xfrm>
          <a:prstGeom prst="rect">
            <a:avLst/>
          </a:prstGeom>
          <a:noFill/>
        </p:spPr>
        <p:txBody>
          <a:bodyPr wrap="square" rtlCol="0">
            <a:spAutoFit/>
          </a:bodyPr>
          <a:lstStyle/>
          <a:p>
            <a:r>
              <a:rPr lang="en-US" sz="2800" b="1" dirty="0" smtClean="0"/>
              <a:t>Figure </a:t>
            </a:r>
            <a:r>
              <a:rPr lang="en-US" sz="2800" b="1" dirty="0" smtClean="0"/>
              <a:t>3. </a:t>
            </a:r>
            <a:r>
              <a:rPr lang="en-US" sz="2800" dirty="0" smtClean="0"/>
              <a:t>GIS projects for requested areas can be created and contain image data and their footprints, topography and shaded relief, vector geologic maps among other data types.</a:t>
            </a:r>
            <a:endParaRPr lang="en-US" sz="2800" dirty="0"/>
          </a:p>
        </p:txBody>
      </p:sp>
      <p:pic>
        <p:nvPicPr>
          <p:cNvPr id="60" name="Picture 59"/>
          <p:cNvPicPr>
            <a:picLocks noChangeAspect="1"/>
          </p:cNvPicPr>
          <p:nvPr/>
        </p:nvPicPr>
        <p:blipFill>
          <a:blip r:embed="rId28"/>
          <a:stretch>
            <a:fillRect/>
          </a:stretch>
        </p:blipFill>
        <p:spPr>
          <a:xfrm>
            <a:off x="8153400" y="34589101"/>
            <a:ext cx="3826933" cy="4794664"/>
          </a:xfrm>
          <a:prstGeom prst="rect">
            <a:avLst/>
          </a:prstGeom>
        </p:spPr>
      </p:pic>
      <p:sp>
        <p:nvSpPr>
          <p:cNvPr id="61" name="TextBox 60"/>
          <p:cNvSpPr txBox="1"/>
          <p:nvPr/>
        </p:nvSpPr>
        <p:spPr>
          <a:xfrm>
            <a:off x="1677670" y="35122892"/>
            <a:ext cx="6170930" cy="4031873"/>
          </a:xfrm>
          <a:prstGeom prst="rect">
            <a:avLst/>
          </a:prstGeom>
          <a:noFill/>
        </p:spPr>
        <p:txBody>
          <a:bodyPr wrap="square" rtlCol="0">
            <a:spAutoFit/>
          </a:bodyPr>
          <a:lstStyle/>
          <a:p>
            <a:r>
              <a:rPr lang="en-US" sz="2800" b="1" dirty="0" smtClean="0"/>
              <a:t>Figure 3. </a:t>
            </a:r>
            <a:r>
              <a:rPr lang="en-US" sz="2800" dirty="0" smtClean="0"/>
              <a:t>The DTM queue will be populated using online nominations and voting. Check out the prototype page at:</a:t>
            </a:r>
          </a:p>
          <a:p>
            <a:endParaRPr lang="en-US" sz="2800" dirty="0" smtClean="0"/>
          </a:p>
          <a:p>
            <a:pPr algn="ctr"/>
            <a:r>
              <a:rPr lang="en-US" sz="3200" b="1" dirty="0" smtClean="0"/>
              <a:t>https://www.lpl.arizona.edu/dtm</a:t>
            </a:r>
          </a:p>
          <a:p>
            <a:endParaRPr lang="en-US" sz="2800" dirty="0" smtClean="0"/>
          </a:p>
          <a:p>
            <a:r>
              <a:rPr lang="en-US" sz="2800" dirty="0" smtClean="0"/>
              <a:t>Initially this service will be for HiRISE images only and will later be extended to CTX and LROC.</a:t>
            </a:r>
          </a:p>
        </p:txBody>
      </p:sp>
      <p:sp>
        <p:nvSpPr>
          <p:cNvPr id="64" name="Subtitle 2"/>
          <p:cNvSpPr txBox="1">
            <a:spLocks/>
          </p:cNvSpPr>
          <p:nvPr/>
        </p:nvSpPr>
        <p:spPr>
          <a:xfrm>
            <a:off x="12664192" y="5443432"/>
            <a:ext cx="12583133" cy="34104367"/>
          </a:xfrm>
          <a:prstGeom prst="rect">
            <a:avLst/>
          </a:prstGeom>
          <a:ln w="3175" cap="flat" cmpd="sng" algn="ctr">
            <a:solidFill>
              <a:schemeClr val="tx1"/>
            </a:solidFill>
            <a:prstDash val="solid"/>
            <a:round/>
            <a:headEnd type="none" w="med" len="med"/>
            <a:tailEnd type="none" w="med" len="med"/>
          </a:ln>
        </p:spPr>
        <p:txBody>
          <a:bodyPr vert="horz" lIns="433682" tIns="216841" rIns="433682" bIns="216841" rtlCol="0">
            <a:normAutofit/>
          </a:bodyPr>
          <a:lstStyle>
            <a:lvl1pPr marL="0" indent="0" algn="ctr" defTabSz="2168408" rtl="0" eaLnBrk="1" latinLnBrk="0" hangingPunct="1">
              <a:spcBef>
                <a:spcPct val="20000"/>
              </a:spcBef>
              <a:buFont typeface="Arial"/>
              <a:buNone/>
              <a:defRPr sz="15200" kern="1200">
                <a:solidFill>
                  <a:schemeClr val="tx1">
                    <a:tint val="75000"/>
                  </a:schemeClr>
                </a:solidFill>
                <a:latin typeface="+mn-lt"/>
                <a:ea typeface="+mn-ea"/>
                <a:cs typeface="+mn-cs"/>
              </a:defRPr>
            </a:lvl1pPr>
            <a:lvl2pPr marL="2168408" indent="0" algn="ctr" defTabSz="2168408" rtl="0" eaLnBrk="1" latinLnBrk="0" hangingPunct="1">
              <a:spcBef>
                <a:spcPct val="20000"/>
              </a:spcBef>
              <a:buFont typeface="Arial"/>
              <a:buNone/>
              <a:defRPr sz="13300" kern="1200">
                <a:solidFill>
                  <a:schemeClr val="tx1">
                    <a:tint val="75000"/>
                  </a:schemeClr>
                </a:solidFill>
                <a:latin typeface="+mn-lt"/>
                <a:ea typeface="+mn-ea"/>
                <a:cs typeface="+mn-cs"/>
              </a:defRPr>
            </a:lvl2pPr>
            <a:lvl3pPr marL="4336816" indent="0" algn="ctr" defTabSz="2168408" rtl="0" eaLnBrk="1" latinLnBrk="0" hangingPunct="1">
              <a:spcBef>
                <a:spcPct val="20000"/>
              </a:spcBef>
              <a:buFont typeface="Arial"/>
              <a:buNone/>
              <a:defRPr sz="11400" kern="1200">
                <a:solidFill>
                  <a:schemeClr val="tx1">
                    <a:tint val="75000"/>
                  </a:schemeClr>
                </a:solidFill>
                <a:latin typeface="+mn-lt"/>
                <a:ea typeface="+mn-ea"/>
                <a:cs typeface="+mn-cs"/>
              </a:defRPr>
            </a:lvl3pPr>
            <a:lvl4pPr marL="6505224" indent="0" algn="ctr" defTabSz="2168408" rtl="0" eaLnBrk="1" latinLnBrk="0" hangingPunct="1">
              <a:spcBef>
                <a:spcPct val="20000"/>
              </a:spcBef>
              <a:buFont typeface="Arial"/>
              <a:buNone/>
              <a:defRPr sz="9500" kern="1200">
                <a:solidFill>
                  <a:schemeClr val="tx1">
                    <a:tint val="75000"/>
                  </a:schemeClr>
                </a:solidFill>
                <a:latin typeface="+mn-lt"/>
                <a:ea typeface="+mn-ea"/>
                <a:cs typeface="+mn-cs"/>
              </a:defRPr>
            </a:lvl4pPr>
            <a:lvl5pPr marL="8673633" indent="0" algn="ctr" defTabSz="2168408" rtl="0" eaLnBrk="1" latinLnBrk="0" hangingPunct="1">
              <a:spcBef>
                <a:spcPct val="20000"/>
              </a:spcBef>
              <a:buFont typeface="Arial"/>
              <a:buNone/>
              <a:defRPr sz="9500" kern="1200">
                <a:solidFill>
                  <a:schemeClr val="tx1">
                    <a:tint val="75000"/>
                  </a:schemeClr>
                </a:solidFill>
                <a:latin typeface="+mn-lt"/>
                <a:ea typeface="+mn-ea"/>
                <a:cs typeface="+mn-cs"/>
              </a:defRPr>
            </a:lvl5pPr>
            <a:lvl6pPr marL="10842041" indent="0" algn="ctr" defTabSz="2168408" rtl="0" eaLnBrk="1" latinLnBrk="0" hangingPunct="1">
              <a:spcBef>
                <a:spcPct val="20000"/>
              </a:spcBef>
              <a:buFont typeface="Arial"/>
              <a:buNone/>
              <a:defRPr sz="9500" kern="1200">
                <a:solidFill>
                  <a:schemeClr val="tx1">
                    <a:tint val="75000"/>
                  </a:schemeClr>
                </a:solidFill>
                <a:latin typeface="+mn-lt"/>
                <a:ea typeface="+mn-ea"/>
                <a:cs typeface="+mn-cs"/>
              </a:defRPr>
            </a:lvl6pPr>
            <a:lvl7pPr marL="13010449" indent="0" algn="ctr" defTabSz="2168408" rtl="0" eaLnBrk="1" latinLnBrk="0" hangingPunct="1">
              <a:spcBef>
                <a:spcPct val="20000"/>
              </a:spcBef>
              <a:buFont typeface="Arial"/>
              <a:buNone/>
              <a:defRPr sz="9500" kern="1200">
                <a:solidFill>
                  <a:schemeClr val="tx1">
                    <a:tint val="75000"/>
                  </a:schemeClr>
                </a:solidFill>
                <a:latin typeface="+mn-lt"/>
                <a:ea typeface="+mn-ea"/>
                <a:cs typeface="+mn-cs"/>
              </a:defRPr>
            </a:lvl7pPr>
            <a:lvl8pPr marL="15178857" indent="0" algn="ctr" defTabSz="2168408" rtl="0" eaLnBrk="1" latinLnBrk="0" hangingPunct="1">
              <a:spcBef>
                <a:spcPct val="20000"/>
              </a:spcBef>
              <a:buFont typeface="Arial"/>
              <a:buNone/>
              <a:defRPr sz="9500" kern="1200">
                <a:solidFill>
                  <a:schemeClr val="tx1">
                    <a:tint val="75000"/>
                  </a:schemeClr>
                </a:solidFill>
                <a:latin typeface="+mn-lt"/>
                <a:ea typeface="+mn-ea"/>
                <a:cs typeface="+mn-cs"/>
              </a:defRPr>
            </a:lvl8pPr>
            <a:lvl9pPr marL="17347265" indent="0" algn="ctr" defTabSz="2168408" rtl="0" eaLnBrk="1" latinLnBrk="0" hangingPunct="1">
              <a:spcBef>
                <a:spcPct val="20000"/>
              </a:spcBef>
              <a:buFont typeface="Arial"/>
              <a:buNone/>
              <a:defRPr sz="9500" kern="1200">
                <a:solidFill>
                  <a:schemeClr val="tx1">
                    <a:tint val="75000"/>
                  </a:schemeClr>
                </a:solidFill>
                <a:latin typeface="+mn-lt"/>
                <a:ea typeface="+mn-ea"/>
                <a:cs typeface="+mn-cs"/>
              </a:defRPr>
            </a:lvl9pPr>
          </a:lstStyle>
          <a:p>
            <a:pPr algn="l"/>
            <a:endParaRPr lang="en-US" sz="1400" dirty="0" smtClean="0"/>
          </a:p>
          <a:p>
            <a:pPr algn="l"/>
            <a:endParaRPr lang="en-US" sz="1400" dirty="0" smtClean="0"/>
          </a:p>
          <a:p>
            <a:pPr algn="l"/>
            <a:endParaRPr lang="en-US" sz="1400" dirty="0" smtClean="0"/>
          </a:p>
        </p:txBody>
      </p:sp>
      <p:sp>
        <p:nvSpPr>
          <p:cNvPr id="67" name="TextBox 66"/>
          <p:cNvSpPr txBox="1"/>
          <p:nvPr/>
        </p:nvSpPr>
        <p:spPr>
          <a:xfrm>
            <a:off x="13487400" y="20684000"/>
            <a:ext cx="11362744" cy="1384995"/>
          </a:xfrm>
          <a:prstGeom prst="rect">
            <a:avLst/>
          </a:prstGeom>
          <a:noFill/>
        </p:spPr>
        <p:txBody>
          <a:bodyPr wrap="square" rtlCol="0">
            <a:spAutoFit/>
          </a:bodyPr>
          <a:lstStyle/>
          <a:p>
            <a:r>
              <a:rPr lang="en-US" sz="2800" dirty="0" smtClean="0"/>
              <a:t>Currently all image data have been digitized and extracted from the frame images shown in figure 4.  We are currently working on finishing the meta-data catalogs and PDS formatting. </a:t>
            </a:r>
          </a:p>
        </p:txBody>
      </p:sp>
      <p:pic>
        <p:nvPicPr>
          <p:cNvPr id="13" name="Picture 12"/>
          <p:cNvPicPr>
            <a:picLocks noChangeAspect="1"/>
          </p:cNvPicPr>
          <p:nvPr/>
        </p:nvPicPr>
        <p:blipFill>
          <a:blip r:embed="rId29"/>
          <a:stretch>
            <a:fillRect/>
          </a:stretch>
        </p:blipFill>
        <p:spPr>
          <a:xfrm>
            <a:off x="21564600" y="33878837"/>
            <a:ext cx="3437192" cy="5422574"/>
          </a:xfrm>
          <a:prstGeom prst="rect">
            <a:avLst/>
          </a:prstGeom>
        </p:spPr>
      </p:pic>
      <p:sp>
        <p:nvSpPr>
          <p:cNvPr id="16" name="TextBox 15"/>
          <p:cNvSpPr txBox="1"/>
          <p:nvPr/>
        </p:nvSpPr>
        <p:spPr>
          <a:xfrm>
            <a:off x="12934853" y="32553276"/>
            <a:ext cx="8553547" cy="6555642"/>
          </a:xfrm>
          <a:prstGeom prst="rect">
            <a:avLst/>
          </a:prstGeom>
          <a:noFill/>
        </p:spPr>
        <p:txBody>
          <a:bodyPr wrap="square" rtlCol="0">
            <a:spAutoFit/>
          </a:bodyPr>
          <a:lstStyle/>
          <a:p>
            <a:pPr marL="514350" indent="-514350">
              <a:buFont typeface="+mj-lt"/>
              <a:buAutoNum type="arabicParenR" startAt="3"/>
            </a:pPr>
            <a:r>
              <a:rPr lang="en-US" sz="2800" b="1" dirty="0"/>
              <a:t>Planetary Geology Field Guides.  </a:t>
            </a:r>
            <a:r>
              <a:rPr lang="en-US" sz="2800" dirty="0"/>
              <a:t>Over twenty years of LPL fieldtrips have been run by Professors Jay Melosh and Shane Byrne. These trips visit planetary analog sites throughout the southwestern United States.  Each trip has a </a:t>
            </a:r>
            <a:r>
              <a:rPr lang="en-US" sz="2800" dirty="0" err="1"/>
              <a:t>fieldguide</a:t>
            </a:r>
            <a:r>
              <a:rPr lang="en-US" sz="2800" dirty="0"/>
              <a:t> that we digitized, which captures this valuable information.</a:t>
            </a:r>
          </a:p>
          <a:p>
            <a:pPr marL="514350" indent="-514350">
              <a:buFont typeface="+mj-lt"/>
              <a:buAutoNum type="arabicParenR" startAt="3"/>
            </a:pPr>
            <a:endParaRPr lang="en-US" sz="2800" dirty="0"/>
          </a:p>
          <a:p>
            <a:pPr marL="514350" indent="-514350">
              <a:buFont typeface="+mj-lt"/>
              <a:buAutoNum type="arabicParenR" startAt="3"/>
            </a:pPr>
            <a:r>
              <a:rPr lang="en-US" sz="2800" b="1" dirty="0"/>
              <a:t>Communications of the Lunar and Planetary Laboratory. </a:t>
            </a:r>
            <a:r>
              <a:rPr lang="en-US" sz="2800" dirty="0"/>
              <a:t>This journal series ran from 1962 to 1973 and contains 195 peer reviewed planetary science papers. We digitized these papers and made them available online as PDFs. Furthermore, we archived the reference information with NASA’s ADS search engine so that these articles can be located through regular online literature searches</a:t>
            </a:r>
            <a:r>
              <a:rPr lang="en-US" sz="2800" dirty="0" smtClean="0"/>
              <a:t>.</a:t>
            </a:r>
            <a:endParaRPr lang="en-US" sz="2800" dirty="0"/>
          </a:p>
        </p:txBody>
      </p:sp>
      <p:sp>
        <p:nvSpPr>
          <p:cNvPr id="72" name="Subtitle 2"/>
          <p:cNvSpPr txBox="1">
            <a:spLocks/>
          </p:cNvSpPr>
          <p:nvPr/>
        </p:nvSpPr>
        <p:spPr>
          <a:xfrm>
            <a:off x="25703972" y="5415499"/>
            <a:ext cx="11662870" cy="34104367"/>
          </a:xfrm>
          <a:prstGeom prst="rect">
            <a:avLst/>
          </a:prstGeom>
          <a:ln w="3175" cap="flat" cmpd="sng" algn="ctr">
            <a:solidFill>
              <a:schemeClr val="tx1"/>
            </a:solidFill>
            <a:prstDash val="solid"/>
            <a:round/>
            <a:headEnd type="none" w="med" len="med"/>
            <a:tailEnd type="none" w="med" len="med"/>
          </a:ln>
        </p:spPr>
        <p:txBody>
          <a:bodyPr vert="horz" lIns="433682" tIns="216841" rIns="433682" bIns="216841" rtlCol="0">
            <a:normAutofit/>
          </a:bodyPr>
          <a:lstStyle>
            <a:lvl1pPr marL="0" indent="0" algn="ctr" defTabSz="2168408" rtl="0" eaLnBrk="1" latinLnBrk="0" hangingPunct="1">
              <a:spcBef>
                <a:spcPct val="20000"/>
              </a:spcBef>
              <a:buFont typeface="Arial"/>
              <a:buNone/>
              <a:defRPr sz="15200" kern="1200">
                <a:solidFill>
                  <a:schemeClr val="tx1">
                    <a:tint val="75000"/>
                  </a:schemeClr>
                </a:solidFill>
                <a:latin typeface="+mn-lt"/>
                <a:ea typeface="+mn-ea"/>
                <a:cs typeface="+mn-cs"/>
              </a:defRPr>
            </a:lvl1pPr>
            <a:lvl2pPr marL="2168408" indent="0" algn="ctr" defTabSz="2168408" rtl="0" eaLnBrk="1" latinLnBrk="0" hangingPunct="1">
              <a:spcBef>
                <a:spcPct val="20000"/>
              </a:spcBef>
              <a:buFont typeface="Arial"/>
              <a:buNone/>
              <a:defRPr sz="13300" kern="1200">
                <a:solidFill>
                  <a:schemeClr val="tx1">
                    <a:tint val="75000"/>
                  </a:schemeClr>
                </a:solidFill>
                <a:latin typeface="+mn-lt"/>
                <a:ea typeface="+mn-ea"/>
                <a:cs typeface="+mn-cs"/>
              </a:defRPr>
            </a:lvl2pPr>
            <a:lvl3pPr marL="4336816" indent="0" algn="ctr" defTabSz="2168408" rtl="0" eaLnBrk="1" latinLnBrk="0" hangingPunct="1">
              <a:spcBef>
                <a:spcPct val="20000"/>
              </a:spcBef>
              <a:buFont typeface="Arial"/>
              <a:buNone/>
              <a:defRPr sz="11400" kern="1200">
                <a:solidFill>
                  <a:schemeClr val="tx1">
                    <a:tint val="75000"/>
                  </a:schemeClr>
                </a:solidFill>
                <a:latin typeface="+mn-lt"/>
                <a:ea typeface="+mn-ea"/>
                <a:cs typeface="+mn-cs"/>
              </a:defRPr>
            </a:lvl3pPr>
            <a:lvl4pPr marL="6505224" indent="0" algn="ctr" defTabSz="2168408" rtl="0" eaLnBrk="1" latinLnBrk="0" hangingPunct="1">
              <a:spcBef>
                <a:spcPct val="20000"/>
              </a:spcBef>
              <a:buFont typeface="Arial"/>
              <a:buNone/>
              <a:defRPr sz="9500" kern="1200">
                <a:solidFill>
                  <a:schemeClr val="tx1">
                    <a:tint val="75000"/>
                  </a:schemeClr>
                </a:solidFill>
                <a:latin typeface="+mn-lt"/>
                <a:ea typeface="+mn-ea"/>
                <a:cs typeface="+mn-cs"/>
              </a:defRPr>
            </a:lvl4pPr>
            <a:lvl5pPr marL="8673633" indent="0" algn="ctr" defTabSz="2168408" rtl="0" eaLnBrk="1" latinLnBrk="0" hangingPunct="1">
              <a:spcBef>
                <a:spcPct val="20000"/>
              </a:spcBef>
              <a:buFont typeface="Arial"/>
              <a:buNone/>
              <a:defRPr sz="9500" kern="1200">
                <a:solidFill>
                  <a:schemeClr val="tx1">
                    <a:tint val="75000"/>
                  </a:schemeClr>
                </a:solidFill>
                <a:latin typeface="+mn-lt"/>
                <a:ea typeface="+mn-ea"/>
                <a:cs typeface="+mn-cs"/>
              </a:defRPr>
            </a:lvl5pPr>
            <a:lvl6pPr marL="10842041" indent="0" algn="ctr" defTabSz="2168408" rtl="0" eaLnBrk="1" latinLnBrk="0" hangingPunct="1">
              <a:spcBef>
                <a:spcPct val="20000"/>
              </a:spcBef>
              <a:buFont typeface="Arial"/>
              <a:buNone/>
              <a:defRPr sz="9500" kern="1200">
                <a:solidFill>
                  <a:schemeClr val="tx1">
                    <a:tint val="75000"/>
                  </a:schemeClr>
                </a:solidFill>
                <a:latin typeface="+mn-lt"/>
                <a:ea typeface="+mn-ea"/>
                <a:cs typeface="+mn-cs"/>
              </a:defRPr>
            </a:lvl6pPr>
            <a:lvl7pPr marL="13010449" indent="0" algn="ctr" defTabSz="2168408" rtl="0" eaLnBrk="1" latinLnBrk="0" hangingPunct="1">
              <a:spcBef>
                <a:spcPct val="20000"/>
              </a:spcBef>
              <a:buFont typeface="Arial"/>
              <a:buNone/>
              <a:defRPr sz="9500" kern="1200">
                <a:solidFill>
                  <a:schemeClr val="tx1">
                    <a:tint val="75000"/>
                  </a:schemeClr>
                </a:solidFill>
                <a:latin typeface="+mn-lt"/>
                <a:ea typeface="+mn-ea"/>
                <a:cs typeface="+mn-cs"/>
              </a:defRPr>
            </a:lvl7pPr>
            <a:lvl8pPr marL="15178857" indent="0" algn="ctr" defTabSz="2168408" rtl="0" eaLnBrk="1" latinLnBrk="0" hangingPunct="1">
              <a:spcBef>
                <a:spcPct val="20000"/>
              </a:spcBef>
              <a:buFont typeface="Arial"/>
              <a:buNone/>
              <a:defRPr sz="9500" kern="1200">
                <a:solidFill>
                  <a:schemeClr val="tx1">
                    <a:tint val="75000"/>
                  </a:schemeClr>
                </a:solidFill>
                <a:latin typeface="+mn-lt"/>
                <a:ea typeface="+mn-ea"/>
                <a:cs typeface="+mn-cs"/>
              </a:defRPr>
            </a:lvl8pPr>
            <a:lvl9pPr marL="17347265" indent="0" algn="ctr" defTabSz="2168408" rtl="0" eaLnBrk="1" latinLnBrk="0" hangingPunct="1">
              <a:spcBef>
                <a:spcPct val="20000"/>
              </a:spcBef>
              <a:buFont typeface="Arial"/>
              <a:buNone/>
              <a:defRPr sz="9500" kern="1200">
                <a:solidFill>
                  <a:schemeClr val="tx1">
                    <a:tint val="75000"/>
                  </a:schemeClr>
                </a:solidFill>
                <a:latin typeface="+mn-lt"/>
                <a:ea typeface="+mn-ea"/>
                <a:cs typeface="+mn-cs"/>
              </a:defRPr>
            </a:lvl9pPr>
          </a:lstStyle>
          <a:p>
            <a:pPr algn="l"/>
            <a:endParaRPr lang="en-US" sz="1400" dirty="0" smtClean="0"/>
          </a:p>
          <a:p>
            <a:pPr algn="l"/>
            <a:endParaRPr lang="en-US" sz="1400" dirty="0" smtClean="0"/>
          </a:p>
          <a:p>
            <a:pPr algn="l"/>
            <a:endParaRPr lang="en-US" sz="1400" dirty="0" smtClean="0"/>
          </a:p>
        </p:txBody>
      </p:sp>
      <p:sp>
        <p:nvSpPr>
          <p:cNvPr id="73" name="TextBox 72"/>
          <p:cNvSpPr txBox="1"/>
          <p:nvPr/>
        </p:nvSpPr>
        <p:spPr>
          <a:xfrm>
            <a:off x="25940913" y="30063984"/>
            <a:ext cx="11017190" cy="3108544"/>
          </a:xfrm>
          <a:prstGeom prst="rect">
            <a:avLst/>
          </a:prstGeom>
          <a:noFill/>
        </p:spPr>
        <p:txBody>
          <a:bodyPr wrap="square" rtlCol="0">
            <a:spAutoFit/>
          </a:bodyPr>
          <a:lstStyle/>
          <a:p>
            <a:r>
              <a:rPr lang="en-US" sz="2800" dirty="0" smtClean="0"/>
              <a:t>We participate in many public engagement activities that do not repeat annually. For example:</a:t>
            </a:r>
          </a:p>
          <a:p>
            <a:endParaRPr lang="en-US" sz="2800" dirty="0"/>
          </a:p>
          <a:p>
            <a:pPr marL="457200" indent="-457200">
              <a:buFont typeface="Arial"/>
              <a:buChar char="•"/>
            </a:pPr>
            <a:r>
              <a:rPr lang="en-US" sz="2800" dirty="0" smtClean="0"/>
              <a:t>We supplied the material for a Space Photography exhibit at the University of Arizona’s Center for creative photography.</a:t>
            </a:r>
          </a:p>
          <a:p>
            <a:pPr marL="457200" indent="-457200">
              <a:buFont typeface="Arial"/>
              <a:buChar char="•"/>
            </a:pPr>
            <a:endParaRPr lang="en-US" sz="2800" dirty="0"/>
          </a:p>
          <a:p>
            <a:endParaRPr lang="en-US" sz="2800" dirty="0" smtClean="0"/>
          </a:p>
        </p:txBody>
      </p:sp>
      <p:sp>
        <p:nvSpPr>
          <p:cNvPr id="18" name="TextBox 17"/>
          <p:cNvSpPr txBox="1"/>
          <p:nvPr/>
        </p:nvSpPr>
        <p:spPr>
          <a:xfrm>
            <a:off x="25940912" y="36469637"/>
            <a:ext cx="7053687" cy="2246769"/>
          </a:xfrm>
          <a:prstGeom prst="rect">
            <a:avLst/>
          </a:prstGeom>
          <a:noFill/>
        </p:spPr>
        <p:txBody>
          <a:bodyPr wrap="square" rtlCol="0">
            <a:spAutoFit/>
          </a:bodyPr>
          <a:lstStyle/>
          <a:p>
            <a:pPr marL="457200" indent="-457200">
              <a:buFont typeface="Arial"/>
              <a:buChar char="•"/>
            </a:pPr>
            <a:r>
              <a:rPr lang="en-US" sz="2800" dirty="0" smtClean="0"/>
              <a:t>We assisted in the production of the documentary “Desert Moon”, which documented the contributions of the Lunar and Planetary Laboratory to the 1960s space race. </a:t>
            </a:r>
            <a:endParaRPr lang="en-US" sz="2800" dirty="0"/>
          </a:p>
        </p:txBody>
      </p:sp>
      <p:sp>
        <p:nvSpPr>
          <p:cNvPr id="25" name="Rectangle 24"/>
          <p:cNvSpPr/>
          <p:nvPr/>
        </p:nvSpPr>
        <p:spPr>
          <a:xfrm>
            <a:off x="12943320" y="11095037"/>
            <a:ext cx="69648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TextBox 73"/>
          <p:cNvSpPr txBox="1"/>
          <p:nvPr/>
        </p:nvSpPr>
        <p:spPr>
          <a:xfrm>
            <a:off x="25940913" y="6583660"/>
            <a:ext cx="11168488" cy="1384995"/>
          </a:xfrm>
          <a:prstGeom prst="rect">
            <a:avLst/>
          </a:prstGeom>
          <a:noFill/>
        </p:spPr>
        <p:txBody>
          <a:bodyPr wrap="square" rtlCol="0">
            <a:spAutoFit/>
          </a:bodyPr>
          <a:lstStyle/>
          <a:p>
            <a:r>
              <a:rPr lang="en-US" sz="2800" dirty="0" smtClean="0"/>
              <a:t>The Space Imagery Center </a:t>
            </a:r>
            <a:r>
              <a:rPr lang="en-US" sz="2800" dirty="0" smtClean="0"/>
              <a:t>conducts dozens of public engagement events per year. Some of these recur annually, while others are once off opportunities. A selection of both are described below:</a:t>
            </a:r>
          </a:p>
        </p:txBody>
      </p:sp>
      <p:sp>
        <p:nvSpPr>
          <p:cNvPr id="3" name="Subtitle 2"/>
          <p:cNvSpPr>
            <a:spLocks noGrp="1"/>
          </p:cNvSpPr>
          <p:nvPr>
            <p:ph type="subTitle" idx="1"/>
          </p:nvPr>
        </p:nvSpPr>
        <p:spPr>
          <a:xfrm>
            <a:off x="769428" y="5388498"/>
            <a:ext cx="11549572" cy="34159302"/>
          </a:xfrm>
          <a:ln w="3175" cap="flat" cmpd="sng" algn="ctr">
            <a:solidFill>
              <a:schemeClr val="tx1"/>
            </a:solidFill>
            <a:prstDash val="solid"/>
            <a:round/>
            <a:headEnd type="none" w="med" len="med"/>
            <a:tailEnd type="none" w="med" len="med"/>
          </a:ln>
        </p:spPr>
        <p:txBody>
          <a:bodyPr>
            <a:normAutofit/>
          </a:bodyPr>
          <a:lstStyle/>
          <a:p>
            <a:pPr algn="l"/>
            <a:endParaRPr lang="en-US" sz="1400" dirty="0" smtClean="0"/>
          </a:p>
          <a:p>
            <a:pPr algn="l"/>
            <a:endParaRPr lang="en-US" sz="1400" dirty="0" smtClean="0"/>
          </a:p>
          <a:p>
            <a:pPr algn="l"/>
            <a:endParaRPr lang="en-US" sz="1400" dirty="0" smtClean="0"/>
          </a:p>
          <a:p>
            <a:pPr algn="l"/>
            <a:r>
              <a:rPr lang="en-US" sz="2800" dirty="0" smtClean="0">
                <a:solidFill>
                  <a:schemeClr val="tx1">
                    <a:lumMod val="95000"/>
                    <a:lumOff val="5000"/>
                  </a:schemeClr>
                </a:solidFill>
              </a:rPr>
              <a:t>The Space Imagery Center is one of 9 domestic and 7 foreign NASA Regional Planetary Image Facilities (</a:t>
            </a:r>
            <a:r>
              <a:rPr lang="en-US" sz="2800" dirty="0" err="1" smtClean="0">
                <a:solidFill>
                  <a:schemeClr val="tx1">
                    <a:lumMod val="95000"/>
                    <a:lumOff val="5000"/>
                  </a:schemeClr>
                </a:solidFill>
              </a:rPr>
              <a:t>RPIFs</a:t>
            </a:r>
            <a:r>
              <a:rPr lang="en-US" sz="2800" dirty="0" smtClean="0">
                <a:solidFill>
                  <a:schemeClr val="tx1">
                    <a:lumMod val="95000"/>
                    <a:lumOff val="5000"/>
                  </a:schemeClr>
                </a:solidFill>
              </a:rPr>
              <a:t>). The center, established in 1977, </a:t>
            </a:r>
            <a:r>
              <a:rPr lang="en-US" sz="2800" dirty="0" smtClean="0">
                <a:solidFill>
                  <a:schemeClr val="tx1">
                    <a:lumMod val="95000"/>
                    <a:lumOff val="5000"/>
                  </a:schemeClr>
                </a:solidFill>
              </a:rPr>
              <a:t>at the University of Arizona’s Lunar and Planetary Laboratory serves </a:t>
            </a:r>
            <a:r>
              <a:rPr lang="en-US" sz="2800" dirty="0" smtClean="0">
                <a:solidFill>
                  <a:schemeClr val="tx1">
                    <a:lumMod val="95000"/>
                    <a:lumOff val="5000"/>
                  </a:schemeClr>
                </a:solidFill>
              </a:rPr>
              <a:t>three basic functions</a:t>
            </a:r>
            <a:r>
              <a:rPr lang="en-US" sz="2800" dirty="0" smtClean="0">
                <a:solidFill>
                  <a:schemeClr val="tx1">
                    <a:lumMod val="95000"/>
                    <a:lumOff val="5000"/>
                  </a:schemeClr>
                </a:solidFill>
              </a:rPr>
              <a:t>:</a:t>
            </a:r>
          </a:p>
          <a:p>
            <a:pPr marL="514350" indent="-514350" algn="l">
              <a:buAutoNum type="arabicParenBoth"/>
            </a:pPr>
            <a:r>
              <a:rPr lang="en-US" sz="2800" b="1" dirty="0" smtClean="0">
                <a:solidFill>
                  <a:schemeClr val="tx1">
                    <a:lumMod val="95000"/>
                    <a:lumOff val="5000"/>
                  </a:schemeClr>
                </a:solidFill>
              </a:rPr>
              <a:t>Provide </a:t>
            </a:r>
            <a:r>
              <a:rPr lang="en-US" sz="2800" b="1" dirty="0" smtClean="0">
                <a:solidFill>
                  <a:schemeClr val="tx1">
                    <a:lumMod val="95000"/>
                    <a:lumOff val="5000"/>
                  </a:schemeClr>
                </a:solidFill>
              </a:rPr>
              <a:t>services and materials that aid research in planetary </a:t>
            </a:r>
            <a:r>
              <a:rPr lang="en-US" sz="2800" b="1" dirty="0" smtClean="0">
                <a:solidFill>
                  <a:schemeClr val="tx1">
                    <a:lumMod val="95000"/>
                    <a:lumOff val="5000"/>
                  </a:schemeClr>
                </a:solidFill>
              </a:rPr>
              <a:t>science</a:t>
            </a:r>
            <a:endParaRPr lang="en-US" sz="2800" b="1" dirty="0">
              <a:solidFill>
                <a:schemeClr val="tx1">
                  <a:lumMod val="95000"/>
                  <a:lumOff val="5000"/>
                </a:schemeClr>
              </a:solidFill>
            </a:endParaRPr>
          </a:p>
          <a:p>
            <a:pPr marL="514350" indent="-514350" algn="l">
              <a:buAutoNum type="arabicParenBoth"/>
            </a:pPr>
            <a:r>
              <a:rPr lang="en-US" sz="2800" b="1" dirty="0" smtClean="0">
                <a:solidFill>
                  <a:schemeClr val="tx1">
                    <a:lumMod val="95000"/>
                    <a:lumOff val="5000"/>
                  </a:schemeClr>
                </a:solidFill>
              </a:rPr>
              <a:t>Preserve, expand and make accessible its </a:t>
            </a:r>
            <a:r>
              <a:rPr lang="en-US" sz="2800" b="1" dirty="0" smtClean="0">
                <a:solidFill>
                  <a:schemeClr val="tx1">
                    <a:lumMod val="95000"/>
                    <a:lumOff val="5000"/>
                  </a:schemeClr>
                </a:solidFill>
              </a:rPr>
              <a:t>collection of material </a:t>
            </a:r>
            <a:endParaRPr lang="en-US" sz="2800" b="1" dirty="0" smtClean="0">
              <a:solidFill>
                <a:schemeClr val="tx1">
                  <a:lumMod val="95000"/>
                  <a:lumOff val="5000"/>
                </a:schemeClr>
              </a:solidFill>
            </a:endParaRPr>
          </a:p>
          <a:p>
            <a:pPr marL="514350" indent="-514350" algn="l">
              <a:buAutoNum type="arabicParenBoth"/>
            </a:pPr>
            <a:r>
              <a:rPr lang="en-US" sz="2800" b="1" dirty="0" smtClean="0">
                <a:solidFill>
                  <a:schemeClr val="tx1">
                    <a:lumMod val="95000"/>
                    <a:lumOff val="5000"/>
                  </a:schemeClr>
                </a:solidFill>
              </a:rPr>
              <a:t>Public engagement activities</a:t>
            </a:r>
          </a:p>
          <a:p>
            <a:pPr algn="l"/>
            <a:r>
              <a:rPr lang="en-US" sz="2800" dirty="0" smtClean="0">
                <a:solidFill>
                  <a:schemeClr val="tx1">
                    <a:lumMod val="95000"/>
                    <a:lumOff val="5000"/>
                  </a:schemeClr>
                </a:solidFill>
              </a:rPr>
              <a:t>Selected examples in each category are shown below.</a:t>
            </a:r>
            <a:endParaRPr lang="en-US" sz="2800" dirty="0" smtClean="0">
              <a:solidFill>
                <a:schemeClr val="tx1">
                  <a:lumMod val="95000"/>
                  <a:lumOff val="5000"/>
                </a:schemeClr>
              </a:solidFill>
            </a:endParaRPr>
          </a:p>
          <a:p>
            <a:pPr algn="l"/>
            <a:r>
              <a:rPr lang="en-US" sz="2800" dirty="0" smtClean="0">
                <a:solidFill>
                  <a:schemeClr val="tx1">
                    <a:lumMod val="95000"/>
                    <a:lumOff val="5000"/>
                  </a:schemeClr>
                </a:solidFill>
              </a:rPr>
              <a:t>More Information </a:t>
            </a:r>
            <a:r>
              <a:rPr lang="en-US" sz="2800" dirty="0" smtClean="0">
                <a:solidFill>
                  <a:schemeClr val="tx1">
                    <a:lumMod val="95000"/>
                    <a:lumOff val="5000"/>
                  </a:schemeClr>
                </a:solidFill>
              </a:rPr>
              <a:t>on the Space Imagery Center is available online </a:t>
            </a:r>
            <a:r>
              <a:rPr lang="en-US" sz="2800" dirty="0" smtClean="0">
                <a:solidFill>
                  <a:schemeClr val="tx1">
                    <a:lumMod val="95000"/>
                    <a:lumOff val="5000"/>
                  </a:schemeClr>
                </a:solidFill>
              </a:rPr>
              <a:t>at</a:t>
            </a:r>
          </a:p>
          <a:p>
            <a:r>
              <a:rPr lang="en-US" sz="4000" b="1" dirty="0" smtClean="0">
                <a:solidFill>
                  <a:schemeClr val="tx1">
                    <a:lumMod val="95000"/>
                    <a:lumOff val="5000"/>
                  </a:schemeClr>
                </a:solidFill>
              </a:rPr>
              <a:t>https</a:t>
            </a:r>
            <a:r>
              <a:rPr lang="en-US" sz="4000" b="1" dirty="0" smtClean="0">
                <a:solidFill>
                  <a:schemeClr val="tx1">
                    <a:lumMod val="95000"/>
                    <a:lumOff val="5000"/>
                  </a:schemeClr>
                </a:solidFill>
              </a:rPr>
              <a:t>://</a:t>
            </a:r>
            <a:r>
              <a:rPr lang="en-US" sz="4000" b="1" dirty="0" err="1" smtClean="0">
                <a:solidFill>
                  <a:schemeClr val="tx1">
                    <a:lumMod val="95000"/>
                    <a:lumOff val="5000"/>
                  </a:schemeClr>
                </a:solidFill>
              </a:rPr>
              <a:t>www.lpl.arizona.edu</a:t>
            </a:r>
            <a:r>
              <a:rPr lang="en-US" sz="4000" b="1" dirty="0" smtClean="0">
                <a:solidFill>
                  <a:schemeClr val="tx1">
                    <a:lumMod val="95000"/>
                    <a:lumOff val="5000"/>
                  </a:schemeClr>
                </a:solidFill>
              </a:rPr>
              <a:t>/sic </a:t>
            </a:r>
          </a:p>
          <a:p>
            <a:pPr algn="l"/>
            <a:endParaRPr lang="en-US" sz="2800" dirty="0" smtClean="0">
              <a:solidFill>
                <a:schemeClr val="tx1">
                  <a:lumMod val="95000"/>
                  <a:lumOff val="5000"/>
                </a:schemeClr>
              </a:solidFill>
            </a:endParaRPr>
          </a:p>
          <a:p>
            <a:pPr algn="l"/>
            <a:endParaRPr lang="en-US" sz="2800" dirty="0">
              <a:solidFill>
                <a:schemeClr val="tx1">
                  <a:lumMod val="65000"/>
                  <a:lumOff val="35000"/>
                </a:schemeClr>
              </a:solidFill>
            </a:endParaRPr>
          </a:p>
          <a:p>
            <a:pPr algn="l"/>
            <a:endParaRPr lang="en-US" sz="2800" dirty="0" smtClean="0">
              <a:solidFill>
                <a:schemeClr val="tx1">
                  <a:lumMod val="65000"/>
                  <a:lumOff val="35000"/>
                </a:schemeClr>
              </a:solidFill>
            </a:endParaRPr>
          </a:p>
          <a:p>
            <a:pPr algn="l"/>
            <a:r>
              <a:rPr lang="en-US" sz="2800" dirty="0">
                <a:solidFill>
                  <a:srgbClr val="0D0D0D"/>
                </a:solidFill>
              </a:rPr>
              <a:t>We continue </a:t>
            </a:r>
            <a:r>
              <a:rPr lang="en-US" sz="2800" dirty="0" smtClean="0">
                <a:solidFill>
                  <a:srgbClr val="0D0D0D"/>
                </a:solidFill>
              </a:rPr>
              <a:t>our historical role of providing access to hard-copy data and grey literature not easily accessible elsewhere. </a:t>
            </a:r>
            <a:r>
              <a:rPr lang="en-US" sz="2800" dirty="0" smtClean="0">
                <a:solidFill>
                  <a:srgbClr val="0D0D0D"/>
                </a:solidFill>
              </a:rPr>
              <a:t>Today </a:t>
            </a:r>
            <a:r>
              <a:rPr lang="en-US" sz="2800" dirty="0" smtClean="0">
                <a:solidFill>
                  <a:srgbClr val="0D0D0D"/>
                </a:solidFill>
              </a:rPr>
              <a:t>most data are available online (although not all – see next section for examples of how we are digitizing remaining analog datasets)</a:t>
            </a:r>
            <a:r>
              <a:rPr lang="en-US" sz="2800" dirty="0" smtClean="0">
                <a:solidFill>
                  <a:srgbClr val="0D0D0D"/>
                </a:solidFill>
              </a:rPr>
              <a:t>. </a:t>
            </a:r>
          </a:p>
          <a:p>
            <a:pPr algn="l"/>
            <a:endParaRPr lang="en-US" sz="2800" dirty="0" smtClean="0">
              <a:solidFill>
                <a:srgbClr val="0D0D0D"/>
              </a:solidFill>
            </a:endParaRPr>
          </a:p>
          <a:p>
            <a:pPr algn="l"/>
            <a:r>
              <a:rPr lang="en-US" sz="2800" dirty="0" smtClean="0">
                <a:solidFill>
                  <a:schemeClr val="tx1"/>
                </a:solidFill>
              </a:rPr>
              <a:t>The focus of our RPIF has shifted to provide technical expertise, access to specialized computer </a:t>
            </a:r>
            <a:r>
              <a:rPr lang="en-US" sz="2800" dirty="0" smtClean="0">
                <a:solidFill>
                  <a:schemeClr val="tx1"/>
                </a:solidFill>
              </a:rPr>
              <a:t>hardware </a:t>
            </a:r>
            <a:r>
              <a:rPr lang="en-US" sz="2800" dirty="0" smtClean="0">
                <a:solidFill>
                  <a:schemeClr val="tx1"/>
                </a:solidFill>
              </a:rPr>
              <a:t>and data processing assistance. </a:t>
            </a:r>
            <a:endParaRPr lang="en-US" sz="2800" dirty="0" smtClean="0">
              <a:solidFill>
                <a:schemeClr val="tx1"/>
              </a:solidFill>
            </a:endParaRPr>
          </a:p>
          <a:p>
            <a:pPr algn="l"/>
            <a:endParaRPr lang="en-US" sz="2800" dirty="0">
              <a:solidFill>
                <a:schemeClr val="tx1"/>
              </a:solidFill>
            </a:endParaRPr>
          </a:p>
          <a:p>
            <a:pPr marL="514350" indent="-514350" algn="l">
              <a:buAutoNum type="arabicParenR"/>
            </a:pPr>
            <a:r>
              <a:rPr lang="en-US" sz="2800" dirty="0" smtClean="0">
                <a:solidFill>
                  <a:schemeClr val="tx1"/>
                </a:solidFill>
              </a:rPr>
              <a:t>The Space Imagery Center houses and provides free access to three Socet Set (software by BAE Systems) workstations with specialized 3D hardware. Socet Set represents the cutting edge of planetary stereogrammetry. Licenses and specialized hardware are unfeasibly expensive for individual researchers)</a:t>
            </a:r>
          </a:p>
          <a:p>
            <a:pPr marL="514350" indent="-514350" algn="l">
              <a:buAutoNum type="arabicParenR"/>
            </a:pPr>
            <a:endParaRPr lang="en-US" sz="2800" dirty="0">
              <a:solidFill>
                <a:schemeClr val="tx1"/>
              </a:solidFill>
            </a:endParaRPr>
          </a:p>
          <a:p>
            <a:pPr marL="514350" indent="-514350" algn="l">
              <a:buAutoNum type="arabicParenR"/>
            </a:pPr>
            <a:endParaRPr lang="en-US" sz="2800" dirty="0" smtClean="0">
              <a:solidFill>
                <a:schemeClr val="tx1"/>
              </a:solidFill>
            </a:endParaRPr>
          </a:p>
          <a:p>
            <a:pPr marL="514350" indent="-514350" algn="l">
              <a:buAutoNum type="arabicParenR"/>
            </a:pPr>
            <a:endParaRPr lang="en-US" sz="2800" dirty="0">
              <a:solidFill>
                <a:schemeClr val="tx1"/>
              </a:solidFill>
            </a:endParaRPr>
          </a:p>
          <a:p>
            <a:pPr marL="514350" indent="-514350" algn="l">
              <a:buAutoNum type="arabicParenR"/>
            </a:pPr>
            <a:endParaRPr lang="en-US" sz="2800" dirty="0" smtClean="0">
              <a:solidFill>
                <a:schemeClr val="tx1"/>
              </a:solidFill>
            </a:endParaRPr>
          </a:p>
          <a:p>
            <a:pPr marL="514350" indent="-514350" algn="l">
              <a:buAutoNum type="arabicParenR"/>
            </a:pPr>
            <a:endParaRPr lang="en-US" sz="2800" dirty="0">
              <a:solidFill>
                <a:schemeClr val="tx1"/>
              </a:solidFill>
            </a:endParaRPr>
          </a:p>
          <a:p>
            <a:pPr marL="514350" indent="-514350" algn="l">
              <a:buAutoNum type="arabicParenR"/>
            </a:pPr>
            <a:endParaRPr lang="en-US" sz="2800" dirty="0" smtClean="0">
              <a:solidFill>
                <a:schemeClr val="tx1"/>
              </a:solidFill>
            </a:endParaRPr>
          </a:p>
          <a:p>
            <a:pPr marL="514350" indent="-514350" algn="l">
              <a:buAutoNum type="arabicParenR"/>
            </a:pPr>
            <a:endParaRPr lang="en-US" sz="2800" dirty="0">
              <a:solidFill>
                <a:schemeClr val="tx1"/>
              </a:solidFill>
            </a:endParaRPr>
          </a:p>
          <a:p>
            <a:pPr marL="514350" indent="-514350" algn="l">
              <a:buAutoNum type="arabicParenR"/>
            </a:pPr>
            <a:endParaRPr lang="en-US" sz="2800" dirty="0" smtClean="0">
              <a:solidFill>
                <a:schemeClr val="tx1"/>
              </a:solidFill>
            </a:endParaRPr>
          </a:p>
          <a:p>
            <a:pPr marL="514350" indent="-514350" algn="l">
              <a:buAutoNum type="arabicParenR"/>
            </a:pPr>
            <a:endParaRPr lang="en-US" sz="2800" dirty="0">
              <a:solidFill>
                <a:schemeClr val="tx1"/>
              </a:solidFill>
            </a:endParaRPr>
          </a:p>
          <a:p>
            <a:pPr marL="514350" indent="-514350" algn="l">
              <a:buAutoNum type="arabicParenR"/>
            </a:pPr>
            <a:endParaRPr lang="en-US" sz="2800" dirty="0" smtClean="0">
              <a:solidFill>
                <a:schemeClr val="tx1"/>
              </a:solidFill>
            </a:endParaRPr>
          </a:p>
          <a:p>
            <a:pPr marL="514350" indent="-514350" algn="l">
              <a:buAutoNum type="arabicParenR"/>
            </a:pPr>
            <a:endParaRPr lang="en-US" sz="2800" dirty="0">
              <a:solidFill>
                <a:schemeClr val="tx1"/>
              </a:solidFill>
            </a:endParaRPr>
          </a:p>
          <a:p>
            <a:pPr marL="514350" indent="-514350" algn="l">
              <a:buAutoNum type="arabicParenR"/>
            </a:pPr>
            <a:endParaRPr lang="en-US" sz="2800" dirty="0" smtClean="0">
              <a:solidFill>
                <a:schemeClr val="tx1"/>
              </a:solidFill>
            </a:endParaRPr>
          </a:p>
          <a:p>
            <a:pPr marL="514350" indent="-514350" algn="l">
              <a:buAutoNum type="arabicParenR"/>
            </a:pPr>
            <a:endParaRPr lang="en-US" sz="2800" dirty="0">
              <a:solidFill>
                <a:schemeClr val="tx1"/>
              </a:solidFill>
            </a:endParaRPr>
          </a:p>
          <a:p>
            <a:pPr marL="514350" indent="-514350" algn="l">
              <a:buAutoNum type="arabicParenR"/>
            </a:pPr>
            <a:endParaRPr lang="en-US" sz="2800" dirty="0" smtClean="0">
              <a:solidFill>
                <a:schemeClr val="tx1"/>
              </a:solidFill>
            </a:endParaRPr>
          </a:p>
          <a:p>
            <a:pPr marL="514350" indent="-514350" algn="l">
              <a:buAutoNum type="arabicParenR"/>
            </a:pPr>
            <a:endParaRPr lang="en-US" sz="2800" dirty="0">
              <a:solidFill>
                <a:schemeClr val="tx1"/>
              </a:solidFill>
            </a:endParaRPr>
          </a:p>
          <a:p>
            <a:pPr marL="514350" indent="-514350" algn="l">
              <a:buAutoNum type="arabicParenR"/>
            </a:pPr>
            <a:endParaRPr lang="en-US" sz="2800" dirty="0" smtClean="0">
              <a:solidFill>
                <a:schemeClr val="tx1"/>
              </a:solidFill>
            </a:endParaRPr>
          </a:p>
          <a:p>
            <a:pPr algn="l"/>
            <a:endParaRPr lang="en-US" sz="2800" dirty="0" smtClean="0">
              <a:solidFill>
                <a:schemeClr val="tx1"/>
              </a:solidFill>
            </a:endParaRPr>
          </a:p>
          <a:p>
            <a:pPr marL="514350" indent="-514350" algn="l">
              <a:buAutoNum type="arabicParenR"/>
            </a:pPr>
            <a:r>
              <a:rPr lang="en-US" sz="2800" dirty="0" smtClean="0">
                <a:solidFill>
                  <a:schemeClr val="tx1"/>
                </a:solidFill>
              </a:rPr>
              <a:t>The Space Imagery Center provides technical expertise in GIS and pre-compiled geospatially registered data collections.</a:t>
            </a:r>
          </a:p>
          <a:p>
            <a:pPr marL="514350" indent="-514350" algn="l">
              <a:buAutoNum type="arabicParenR"/>
            </a:pPr>
            <a:endParaRPr lang="en-US" sz="2800" dirty="0">
              <a:solidFill>
                <a:schemeClr val="tx1"/>
              </a:solidFill>
            </a:endParaRPr>
          </a:p>
          <a:p>
            <a:pPr marL="514350" indent="-514350" algn="l">
              <a:buAutoNum type="arabicParenR"/>
            </a:pPr>
            <a:endParaRPr lang="en-US" sz="2800" dirty="0" smtClean="0">
              <a:solidFill>
                <a:schemeClr val="tx1"/>
              </a:solidFill>
            </a:endParaRPr>
          </a:p>
          <a:p>
            <a:pPr marL="514350" indent="-514350" algn="l">
              <a:buAutoNum type="arabicParenR"/>
            </a:pPr>
            <a:endParaRPr lang="en-US" sz="2800" dirty="0">
              <a:solidFill>
                <a:schemeClr val="tx1"/>
              </a:solidFill>
            </a:endParaRPr>
          </a:p>
          <a:p>
            <a:pPr marL="514350" indent="-514350" algn="l">
              <a:buAutoNum type="arabicParenR"/>
            </a:pPr>
            <a:endParaRPr lang="en-US" sz="2800" dirty="0" smtClean="0">
              <a:solidFill>
                <a:schemeClr val="tx1"/>
              </a:solidFill>
            </a:endParaRPr>
          </a:p>
          <a:p>
            <a:pPr marL="514350" indent="-514350" algn="l">
              <a:buAutoNum type="arabicParenR"/>
            </a:pPr>
            <a:endParaRPr lang="en-US" sz="2800" dirty="0">
              <a:solidFill>
                <a:schemeClr val="tx1"/>
              </a:solidFill>
            </a:endParaRPr>
          </a:p>
          <a:p>
            <a:pPr marL="514350" indent="-514350" algn="l">
              <a:buAutoNum type="arabicParenR"/>
            </a:pPr>
            <a:endParaRPr lang="en-US" sz="2800" dirty="0" smtClean="0">
              <a:solidFill>
                <a:schemeClr val="tx1"/>
              </a:solidFill>
            </a:endParaRPr>
          </a:p>
          <a:p>
            <a:pPr marL="514350" indent="-514350" algn="l">
              <a:buAutoNum type="arabicParenR"/>
            </a:pPr>
            <a:endParaRPr lang="en-US" sz="2800" dirty="0">
              <a:solidFill>
                <a:schemeClr val="tx1"/>
              </a:solidFill>
            </a:endParaRPr>
          </a:p>
          <a:p>
            <a:pPr marL="514350" indent="-514350" algn="l">
              <a:buAutoNum type="arabicParenR"/>
            </a:pPr>
            <a:endParaRPr lang="en-US" sz="2800" dirty="0" smtClean="0">
              <a:solidFill>
                <a:schemeClr val="tx1"/>
              </a:solidFill>
            </a:endParaRPr>
          </a:p>
          <a:p>
            <a:pPr marL="514350" indent="-514350" algn="l">
              <a:buAutoNum type="arabicParenR"/>
            </a:pPr>
            <a:endParaRPr lang="en-US" sz="2800" dirty="0">
              <a:solidFill>
                <a:schemeClr val="tx1"/>
              </a:solidFill>
            </a:endParaRPr>
          </a:p>
          <a:p>
            <a:pPr marL="514350" indent="-514350" algn="l">
              <a:buAutoNum type="arabicParenR"/>
            </a:pPr>
            <a:r>
              <a:rPr lang="en-US" sz="2800" dirty="0" smtClean="0">
                <a:solidFill>
                  <a:schemeClr val="tx1"/>
                </a:solidFill>
              </a:rPr>
              <a:t>Future Plans – The Space Imagery Center plans to add the capacity to produce DTMs in response to community requests.  Undergraduates already produce almost all the HiRISE Team DTMs that come from UA, we will clone the HiRISE Team procedures.  </a:t>
            </a:r>
            <a:endParaRPr lang="en-US" sz="2800" dirty="0" smtClean="0">
              <a:solidFill>
                <a:schemeClr val="tx1"/>
              </a:solidFill>
            </a:endParaRPr>
          </a:p>
          <a:p>
            <a:pPr algn="l"/>
            <a:endParaRPr lang="en-US" sz="2800" dirty="0" smtClean="0">
              <a:solidFill>
                <a:schemeClr val="tx1">
                  <a:lumMod val="65000"/>
                  <a:lumOff val="35000"/>
                </a:schemeClr>
              </a:solidFill>
            </a:endParaRPr>
          </a:p>
          <a:p>
            <a:pPr algn="l"/>
            <a:endParaRPr lang="en-US" sz="2800" dirty="0" smtClean="0">
              <a:solidFill>
                <a:schemeClr val="tx1">
                  <a:lumMod val="65000"/>
                  <a:lumOff val="35000"/>
                </a:schemeClr>
              </a:solidFill>
            </a:endParaRPr>
          </a:p>
          <a:p>
            <a:pPr algn="l"/>
            <a:endParaRPr lang="en-US" sz="2800" dirty="0" smtClean="0">
              <a:solidFill>
                <a:schemeClr val="tx1">
                  <a:lumMod val="65000"/>
                  <a:lumOff val="35000"/>
                </a:schemeClr>
              </a:solidFill>
            </a:endParaRPr>
          </a:p>
          <a:p>
            <a:pPr algn="l"/>
            <a:endParaRPr lang="en-US" sz="2800" dirty="0" smtClean="0">
              <a:solidFill>
                <a:schemeClr val="tx1">
                  <a:lumMod val="65000"/>
                  <a:lumOff val="35000"/>
                </a:schemeClr>
              </a:solidFill>
            </a:endParaRPr>
          </a:p>
          <a:p>
            <a:pPr algn="l"/>
            <a:endParaRPr lang="en-US" sz="2800" dirty="0" smtClean="0">
              <a:solidFill>
                <a:schemeClr val="tx1">
                  <a:lumMod val="65000"/>
                  <a:lumOff val="35000"/>
                </a:schemeClr>
              </a:solidFill>
            </a:endParaRPr>
          </a:p>
          <a:p>
            <a:pPr algn="l"/>
            <a:endParaRPr lang="en-US" sz="2800" dirty="0" smtClean="0">
              <a:solidFill>
                <a:schemeClr val="tx1">
                  <a:lumMod val="65000"/>
                  <a:lumOff val="35000"/>
                </a:schemeClr>
              </a:solidFill>
            </a:endParaRPr>
          </a:p>
          <a:p>
            <a:pPr algn="l"/>
            <a:endParaRPr lang="en-US" sz="2800" dirty="0" smtClean="0">
              <a:solidFill>
                <a:schemeClr val="tx1">
                  <a:lumMod val="65000"/>
                  <a:lumOff val="35000"/>
                </a:schemeClr>
              </a:solidFill>
            </a:endParaRPr>
          </a:p>
          <a:p>
            <a:pPr algn="l"/>
            <a:endParaRPr lang="en-US" sz="2800" dirty="0" smtClean="0">
              <a:solidFill>
                <a:schemeClr val="tx1">
                  <a:lumMod val="65000"/>
                  <a:lumOff val="35000"/>
                </a:schemeClr>
              </a:solidFill>
            </a:endParaRPr>
          </a:p>
          <a:p>
            <a:pPr algn="l"/>
            <a:endParaRPr lang="en-US" sz="2800" dirty="0" smtClean="0">
              <a:solidFill>
                <a:schemeClr val="tx1">
                  <a:lumMod val="65000"/>
                  <a:lumOff val="35000"/>
                </a:schemeClr>
              </a:solidFill>
            </a:endParaRPr>
          </a:p>
          <a:p>
            <a:pPr algn="l"/>
            <a:endParaRPr lang="en-US" sz="2800" dirty="0" smtClean="0">
              <a:solidFill>
                <a:schemeClr val="tx1">
                  <a:lumMod val="95000"/>
                  <a:lumOff val="5000"/>
                </a:schemeClr>
              </a:solidFil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1237</TotalTime>
  <Words>1228</Words>
  <Application>Microsoft Macintosh PowerPoint</Application>
  <PresentationFormat>Custom</PresentationFormat>
  <Paragraphs>117</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THE SPACE IMAGERY CENTER:  A NASA REGIONAL PLANETARY IMAGE FACILITY S. Byrne and M. Schuchardt, Lunar and Planetary Laboratory, University of Arizona, Tucson, AZ, USA (shane@lpl.arizona.edu)</vt:lpstr>
    </vt:vector>
  </TitlesOfParts>
  <Company>University of Arizona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 Imagery Center, Tucson Arizona A Regional Planetary Image Facility (RPIF) Shane Byrne, PI, Maria Schuchardt, Data Manager</dc:title>
  <dc:creator>Maria Schuchardt</dc:creator>
  <cp:lastModifiedBy>Shane Byrne</cp:lastModifiedBy>
  <cp:revision>56</cp:revision>
  <cp:lastPrinted>2016-03-17T23:05:35Z</cp:lastPrinted>
  <dcterms:created xsi:type="dcterms:W3CDTF">2016-03-17T00:14:32Z</dcterms:created>
  <dcterms:modified xsi:type="dcterms:W3CDTF">2016-03-17T23:29:23Z</dcterms:modified>
</cp:coreProperties>
</file>