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8" r:id="rId2"/>
  </p:sldMasterIdLst>
  <p:notesMasterIdLst>
    <p:notesMasterId r:id="rId43"/>
  </p:notesMasterIdLst>
  <p:sldIdLst>
    <p:sldId id="257" r:id="rId3"/>
    <p:sldId id="258" r:id="rId4"/>
    <p:sldId id="259" r:id="rId5"/>
    <p:sldId id="263" r:id="rId6"/>
    <p:sldId id="270" r:id="rId7"/>
    <p:sldId id="273" r:id="rId8"/>
    <p:sldId id="319" r:id="rId9"/>
    <p:sldId id="279" r:id="rId10"/>
    <p:sldId id="282" r:id="rId11"/>
    <p:sldId id="284" r:id="rId12"/>
    <p:sldId id="286" r:id="rId13"/>
    <p:sldId id="287" r:id="rId14"/>
    <p:sldId id="297" r:id="rId15"/>
    <p:sldId id="293" r:id="rId16"/>
    <p:sldId id="294" r:id="rId17"/>
    <p:sldId id="295" r:id="rId18"/>
    <p:sldId id="305" r:id="rId19"/>
    <p:sldId id="328" r:id="rId20"/>
    <p:sldId id="301" r:id="rId21"/>
    <p:sldId id="298" r:id="rId22"/>
    <p:sldId id="299" r:id="rId23"/>
    <p:sldId id="296" r:id="rId24"/>
    <p:sldId id="302" r:id="rId25"/>
    <p:sldId id="304" r:id="rId26"/>
    <p:sldId id="306" r:id="rId27"/>
    <p:sldId id="308" r:id="rId28"/>
    <p:sldId id="316" r:id="rId29"/>
    <p:sldId id="312" r:id="rId30"/>
    <p:sldId id="318" r:id="rId31"/>
    <p:sldId id="317" r:id="rId32"/>
    <p:sldId id="313" r:id="rId33"/>
    <p:sldId id="314" r:id="rId34"/>
    <p:sldId id="315" r:id="rId35"/>
    <p:sldId id="320" r:id="rId36"/>
    <p:sldId id="326" r:id="rId37"/>
    <p:sldId id="327" r:id="rId38"/>
    <p:sldId id="325" r:id="rId39"/>
    <p:sldId id="321" r:id="rId40"/>
    <p:sldId id="322" r:id="rId41"/>
    <p:sldId id="323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888" autoAdjust="0"/>
  </p:normalViewPr>
  <p:slideViewPr>
    <p:cSldViewPr snapToGrid="0" snapToObjects="1">
      <p:cViewPr varScale="1">
        <p:scale>
          <a:sx n="159" d="100"/>
          <a:sy n="159" d="100"/>
        </p:scale>
        <p:origin x="-3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36E90-EE48-384C-9CD7-A22248E5D6FC}" type="datetimeFigureOut">
              <a:rPr lang="en-US" smtClean="0"/>
              <a:t>8/4/12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507855-AD0A-6E4C-ABC8-F38A0F4CB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73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90ECDB-6870-2D4F-BA36-9BCB5F07501C}" type="slidenum">
              <a:rPr lang="en-US">
                <a:latin typeface="Times New Roman" pitchFamily="-108" charset="0"/>
              </a:rPr>
              <a:pPr/>
              <a:t>1</a:t>
            </a:fld>
            <a:endParaRPr lang="en-US">
              <a:latin typeface="Times New Roman" pitchFamily="-108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3"/>
            <a:ext cx="5485805" cy="411540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8076" tIns="44038" rIns="88076" bIns="44038">
            <a:prstTxWarp prst="textNoShape">
              <a:avLst/>
            </a:prstTxWarp>
          </a:bodyPr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08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508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508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508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508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FE78640-1986-4146-9D75-4EDEAD8B50D8}" type="slidenum">
              <a:rPr lang="en-US" sz="1200">
                <a:latin typeface="Calibri" charset="0"/>
              </a:rPr>
              <a:pPr eaLnBrk="1" hangingPunct="1"/>
              <a:t>33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C1B969-3CA6-DB4A-83E8-21D8D9E0F485}" type="slidenum">
              <a:rPr lang="en-US">
                <a:latin typeface="Times" pitchFamily="-108" charset="0"/>
              </a:rPr>
              <a:pPr/>
              <a:t>36</a:t>
            </a:fld>
            <a:endParaRPr lang="en-US">
              <a:latin typeface="Times" pitchFamily="-108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32" tIns="45716" rIns="91432" bIns="45716"/>
          <a:lstStyle/>
          <a:p>
            <a:endParaRPr lang="en-US">
              <a:latin typeface="Times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28344" indent="-3747118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1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3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4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6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1FE67CB-C7B5-1B42-BA63-1F9C224D79AB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331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32" tIns="45716" rIns="91432" bIns="45716"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Size comparison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142 million miles from sun (earth is 93)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4220 miles in diameter (earth is 7926)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Length of day is 24 hr 37 min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Average temperature is -81 F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28344" indent="-3747118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1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3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4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6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1FE67CB-C7B5-1B42-BA63-1F9C224D79AB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331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32" tIns="45716" rIns="91432" bIns="45716"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Size comparison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142 million miles from sun (earth is 93)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4220 miles in diameter (earth is 7926)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Length of day is 24 hr 37 min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Average temperature is -81 F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886A7D-BC32-8541-8B80-A02C6C600F81}" type="slidenum">
              <a:rPr lang="en-US" smtClean="0">
                <a:latin typeface="Times New Roman" pitchFamily="-108" charset="0"/>
              </a:rPr>
              <a:pPr/>
              <a:t>4</a:t>
            </a:fld>
            <a:endParaRPr lang="en-US" smtClean="0">
              <a:latin typeface="Times New Roman" pitchFamily="-10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E6568D-920B-A441-85FD-CE9117426E56}" type="slidenum">
              <a:rPr lang="en-US">
                <a:latin typeface="Times New Roman" pitchFamily="-108" charset="0"/>
              </a:rPr>
              <a:pPr/>
              <a:t>5</a:t>
            </a:fld>
            <a:endParaRPr lang="en-US">
              <a:latin typeface="Times New Roman" pitchFamily="-108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05" y="4343704"/>
            <a:ext cx="5030391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>
            <a:prstTxWarp prst="textNoShape">
              <a:avLst/>
            </a:prstTxWarp>
          </a:bodyPr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90ECDB-6870-2D4F-BA36-9BCB5F07501C}" type="slidenum">
              <a:rPr lang="en-US">
                <a:latin typeface="Times New Roman" pitchFamily="-108" charset="0"/>
              </a:rPr>
              <a:pPr/>
              <a:t>24</a:t>
            </a:fld>
            <a:endParaRPr lang="en-US">
              <a:latin typeface="Times New Roman" pitchFamily="-108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3"/>
            <a:ext cx="5485805" cy="411540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8076" tIns="44038" rIns="88076" bIns="44038">
            <a:prstTxWarp prst="textNoShape">
              <a:avLst/>
            </a:prstTxWarp>
          </a:bodyPr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90ECDB-6870-2D4F-BA36-9BCB5F07501C}" type="slidenum">
              <a:rPr lang="en-US">
                <a:latin typeface="Times New Roman" pitchFamily="-108" charset="0"/>
              </a:rPr>
              <a:pPr/>
              <a:t>25</a:t>
            </a:fld>
            <a:endParaRPr lang="en-US">
              <a:latin typeface="Times New Roman" pitchFamily="-108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3"/>
            <a:ext cx="5485805" cy="411540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8076" tIns="44038" rIns="88076" bIns="44038">
            <a:prstTxWarp prst="textNoShape">
              <a:avLst/>
            </a:prstTxWarp>
          </a:bodyPr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DB7792-1822-BA41-B516-330FEB72A675}" type="slidenum">
              <a:rPr lang="en-US" smtClean="0">
                <a:latin typeface="Times New Roman" pitchFamily="-108" charset="0"/>
              </a:rPr>
              <a:pPr/>
              <a:t>29</a:t>
            </a:fld>
            <a:endParaRPr lang="en-US" smtClean="0">
              <a:latin typeface="Times New Roman" pitchFamily="-10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6D3DCE-1866-7944-AE9D-D0912DFABE44}" type="slidenum">
              <a:rPr lang="en-US" smtClean="0">
                <a:latin typeface="Times New Roman" pitchFamily="-108" charset="0"/>
              </a:rPr>
              <a:pPr/>
              <a:t>30</a:t>
            </a:fld>
            <a:endParaRPr lang="en-US" smtClean="0">
              <a:latin typeface="Times New Roman" pitchFamily="-10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E3E8-AB19-854B-B502-53FE57513C86}" type="datetimeFigureOut">
              <a:rPr lang="en-US" smtClean="0"/>
              <a:t>8/4/12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969A-E4A1-644F-8CCC-13650B909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94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E3E8-AB19-854B-B502-53FE57513C86}" type="datetimeFigureOut">
              <a:rPr lang="en-US" smtClean="0"/>
              <a:t>8/4/12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969A-E4A1-644F-8CCC-13650B909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188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E3E8-AB19-854B-B502-53FE57513C86}" type="datetimeFigureOut">
              <a:rPr lang="en-US" smtClean="0"/>
              <a:t>8/4/12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969A-E4A1-644F-8CCC-13650B909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56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608138" y="285750"/>
            <a:ext cx="5718175" cy="450850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miter lim="800000"/>
            <a:headEnd/>
            <a:tailEnd/>
          </a:ln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  <a:sp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201499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7"/>
          <p:cNvSpPr>
            <a:spLocks noGrp="1"/>
          </p:cNvSpPr>
          <p:nvPr>
            <p:ph type="title"/>
          </p:nvPr>
        </p:nvSpPr>
        <p:spPr>
          <a:xfrm>
            <a:off x="695324" y="0"/>
            <a:ext cx="7991475" cy="31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688274"/>
      </p:ext>
    </p:extLst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7"/>
          <p:cNvSpPr>
            <a:spLocks noGrp="1"/>
          </p:cNvSpPr>
          <p:nvPr>
            <p:ph type="title"/>
          </p:nvPr>
        </p:nvSpPr>
        <p:spPr>
          <a:xfrm>
            <a:off x="695324" y="0"/>
            <a:ext cx="7991475" cy="31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264131"/>
      </p:ext>
    </p:extLst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4841"/>
            <a:ext cx="4554908" cy="43335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231253"/>
      </p:ext>
    </p:extLst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4841"/>
            <a:ext cx="4554908" cy="43335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199554"/>
      </p:ext>
    </p:extLst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35A46-A2E0-574B-AEBB-4AAAB5D01207}" type="datetime1">
              <a:rPr lang="en-US"/>
              <a:pPr>
                <a:defRPr/>
              </a:pPr>
              <a:t>8/4/12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1EE15-99D7-4B4F-827F-2EEE6ED74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394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sl_backgroun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321" y="142606"/>
            <a:ext cx="7017329" cy="639001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670" y="1251686"/>
            <a:ext cx="7912426" cy="4525963"/>
          </a:xfrm>
        </p:spPr>
        <p:txBody>
          <a:bodyPr/>
          <a:lstStyle>
            <a:lvl1pPr>
              <a:defRPr>
                <a:solidFill>
                  <a:srgbClr val="660000"/>
                </a:solidFill>
              </a:defRPr>
            </a:lvl1pPr>
            <a:lvl2pPr>
              <a:defRPr>
                <a:solidFill>
                  <a:srgbClr val="660000"/>
                </a:solidFill>
              </a:defRPr>
            </a:lvl2pPr>
            <a:lvl3pPr>
              <a:defRPr>
                <a:solidFill>
                  <a:srgbClr val="660000"/>
                </a:solidFill>
              </a:defRPr>
            </a:lvl3pPr>
            <a:lvl4pPr>
              <a:defRPr>
                <a:solidFill>
                  <a:srgbClr val="660000"/>
                </a:solidFill>
              </a:defRPr>
            </a:lvl4pPr>
            <a:lvl5pPr>
              <a:defRPr>
                <a:solidFill>
                  <a:srgbClr val="66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0D1A2-CCF1-6141-AB2E-569F86AB1A16}" type="datetime1">
              <a:rPr lang="en-US"/>
              <a:pPr>
                <a:defRPr/>
              </a:pPr>
              <a:t>8/4/12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43326-0851-FA40-A5E3-393531852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256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58ABE-FA27-B84C-ABBA-D318A1EC31FE}" type="datetime1">
              <a:rPr lang="en-US"/>
              <a:pPr>
                <a:defRPr/>
              </a:pPr>
              <a:t>8/4/12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60EF9-8C7D-7C46-9B60-8A526EBC84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71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E3E8-AB19-854B-B502-53FE57513C86}" type="datetimeFigureOut">
              <a:rPr lang="en-US" smtClean="0"/>
              <a:t>8/4/12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969A-E4A1-644F-8CCC-13650B909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965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3C989-71B8-854C-969E-0BA1577EED75}" type="datetime1">
              <a:rPr lang="en-US"/>
              <a:pPr>
                <a:defRPr/>
              </a:pPr>
              <a:t>8/4/12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9D732-F723-1A4D-ACC2-D5053962C5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98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57082-2652-7C48-BE80-6BA3575DFEB3}" type="datetime1">
              <a:rPr lang="en-US"/>
              <a:pPr>
                <a:defRPr/>
              </a:pPr>
              <a:t>8/4/12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24933-EF52-CD46-BDE4-3769BC78F7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7927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B81A7-6890-D748-8EC5-4147E1F6A0F9}" type="datetime1">
              <a:rPr lang="en-US"/>
              <a:pPr>
                <a:defRPr/>
              </a:pPr>
              <a:t>8/4/12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AC5D8-1068-1C4D-8582-54DC91B4DE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90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3B332-23BA-A34E-B0BB-2CB23FB8634D}" type="datetime1">
              <a:rPr lang="en-US"/>
              <a:pPr>
                <a:defRPr/>
              </a:pPr>
              <a:t>8/4/12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2C3DC-4C13-634F-A424-C3F422F42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1602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88242-C316-2F4C-8B69-3F8659632794}" type="datetime1">
              <a:rPr lang="en-US"/>
              <a:pPr>
                <a:defRPr/>
              </a:pPr>
              <a:t>8/4/12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AC8E7-022B-5A4F-AE3F-497C565BC8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17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046AC-D5AB-FC42-BFEB-3FAAF2ADC3DF}" type="datetime1">
              <a:rPr lang="en-US"/>
              <a:pPr>
                <a:defRPr/>
              </a:pPr>
              <a:t>8/4/12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DF8E5-1021-9B4B-A224-2103C630A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8604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5AC73-117E-ED4B-8009-994C299F8CC9}" type="datetime1">
              <a:rPr lang="en-US"/>
              <a:pPr>
                <a:defRPr/>
              </a:pPr>
              <a:t>8/4/12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EC169-F15A-454E-AF7F-7835A1B471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55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19D62-906A-8141-9596-F8B2097374AF}" type="datetime1">
              <a:rPr lang="en-US"/>
              <a:pPr>
                <a:defRPr/>
              </a:pPr>
              <a:t>8/4/12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5BB29-DB80-4043-8A56-9F8ADE3C7B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5709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7"/>
          <p:cNvSpPr>
            <a:spLocks noGrp="1"/>
          </p:cNvSpPr>
          <p:nvPr>
            <p:ph type="title"/>
          </p:nvPr>
        </p:nvSpPr>
        <p:spPr>
          <a:xfrm>
            <a:off x="695324" y="0"/>
            <a:ext cx="7991475" cy="31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238354"/>
      </p:ext>
    </p:extLst>
  </p:cSld>
  <p:clrMapOvr>
    <a:masterClrMapping/>
  </p:clrMapOvr>
  <p:transition xmlns:p14="http://schemas.microsoft.com/office/powerpoint/2010/main"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7"/>
          <p:cNvSpPr>
            <a:spLocks noGrp="1"/>
          </p:cNvSpPr>
          <p:nvPr>
            <p:ph type="title"/>
          </p:nvPr>
        </p:nvSpPr>
        <p:spPr>
          <a:xfrm>
            <a:off x="695324" y="0"/>
            <a:ext cx="7991475" cy="31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011662"/>
      </p:ext>
    </p:extLst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E3E8-AB19-854B-B502-53FE57513C86}" type="datetimeFigureOut">
              <a:rPr lang="en-US" smtClean="0"/>
              <a:t>8/4/12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969A-E4A1-644F-8CCC-13650B909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6385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4841"/>
            <a:ext cx="4554908" cy="43335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05446"/>
      </p:ext>
    </p:extLst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E3E8-AB19-854B-B502-53FE57513C86}" type="datetimeFigureOut">
              <a:rPr lang="en-US" smtClean="0"/>
              <a:t>8/4/12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969A-E4A1-644F-8CCC-13650B909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319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E3E8-AB19-854B-B502-53FE57513C86}" type="datetimeFigureOut">
              <a:rPr lang="en-US" smtClean="0"/>
              <a:t>8/4/12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969A-E4A1-644F-8CCC-13650B909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195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E3E8-AB19-854B-B502-53FE57513C86}" type="datetimeFigureOut">
              <a:rPr lang="en-US" smtClean="0"/>
              <a:t>8/4/12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969A-E4A1-644F-8CCC-13650B909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602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E3E8-AB19-854B-B502-53FE57513C86}" type="datetimeFigureOut">
              <a:rPr lang="en-US" smtClean="0"/>
              <a:t>8/4/12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969A-E4A1-644F-8CCC-13650B909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30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E3E8-AB19-854B-B502-53FE57513C86}" type="datetimeFigureOut">
              <a:rPr lang="en-US" smtClean="0"/>
              <a:t>8/4/12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969A-E4A1-644F-8CCC-13650B909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218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E3E8-AB19-854B-B502-53FE57513C86}" type="datetimeFigureOut">
              <a:rPr lang="en-US" smtClean="0"/>
              <a:t>8/4/12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969A-E4A1-644F-8CCC-13650B909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130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0.xml"/><Relationship Id="rId15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3E3E8-AB19-854B-B502-53FE57513C86}" type="datetimeFigureOut">
              <a:rPr lang="en-US" smtClean="0"/>
              <a:t>8/4/12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4969A-E4A1-644F-8CCC-13650B909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92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  <p:sldLayoutId id="2147483665" r:id="rId15"/>
    <p:sldLayoutId id="2147483667" r:id="rId1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80A1CB15-3BA5-CE45-B27C-2BEA9EF973E4}" type="datetime1">
              <a:rPr lang="en-US">
                <a:ea typeface="ＭＳ Ｐゴシック" charset="0"/>
                <a:cs typeface="ＭＳ Ｐゴシック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8/4/12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 defTabSz="45714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CA29B551-12A4-5744-A0AE-A57B35D1ECFC}" type="slidenum">
              <a:rPr lang="en-US">
                <a:ea typeface="ＭＳ Ｐゴシック" charset="0"/>
                <a:cs typeface="ＭＳ Ｐゴシック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790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146" algn="ctr" defTabSz="45714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293" algn="ctr" defTabSz="45714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440" algn="ctr" defTabSz="45714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586" algn="ctr" defTabSz="45714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306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3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9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6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.jpe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5.png"/><Relationship Id="rId3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5.png"/><Relationship Id="rId3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5.png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5.png"/><Relationship Id="rId3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9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emf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45.png"/><Relationship Id="rId7" Type="http://schemas.openxmlformats.org/officeDocument/2006/relationships/image" Target="../media/image48.jpeg"/><Relationship Id="rId8" Type="http://schemas.openxmlformats.org/officeDocument/2006/relationships/image" Target="../media/image49.jpeg"/><Relationship Id="rId9" Type="http://schemas.openxmlformats.org/officeDocument/2006/relationships/image" Target="../media/image50.jpeg"/><Relationship Id="rId10" Type="http://schemas.openxmlformats.org/officeDocument/2006/relationships/image" Target="../media/image51.jpeg"/><Relationship Id="rId11" Type="http://schemas.openxmlformats.org/officeDocument/2006/relationships/image" Target="../media/image52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1.jpeg"/><Relationship Id="rId3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27900"/>
            <a:ext cx="9144000" cy="1310203"/>
          </a:xfrm>
          <a:solidFill>
            <a:schemeClr val="bg1">
              <a:alpha val="34000"/>
            </a:schemeClr>
          </a:solidFill>
        </p:spPr>
        <p:txBody>
          <a:bodyPr/>
          <a:lstStyle/>
          <a:p>
            <a:pPr algn="r">
              <a:spcBef>
                <a:spcPct val="50000"/>
              </a:spcBef>
              <a:defRPr/>
            </a:pPr>
            <a:r>
              <a:rPr lang="en-US" sz="4000" dirty="0" smtClean="0">
                <a:ea typeface="+mj-ea"/>
                <a:cs typeface="+mj-cs"/>
              </a:rPr>
              <a:t>Curiosity and Ancient Mars</a:t>
            </a:r>
            <a:br>
              <a:rPr lang="en-US" sz="4000" dirty="0" smtClean="0">
                <a:ea typeface="+mj-ea"/>
                <a:cs typeface="+mj-cs"/>
              </a:rPr>
            </a:br>
            <a:r>
              <a:rPr lang="en-US" sz="2000" dirty="0" smtClean="0">
                <a:ea typeface="+mj-ea"/>
                <a:cs typeface="+mj-cs"/>
              </a:rPr>
              <a:t>Shane Byrne</a:t>
            </a:r>
            <a:br>
              <a:rPr lang="en-US" sz="2000" dirty="0" smtClean="0">
                <a:ea typeface="+mj-ea"/>
                <a:cs typeface="+mj-cs"/>
              </a:rPr>
            </a:br>
            <a:r>
              <a:rPr lang="en-US" sz="2000" dirty="0" smtClean="0">
                <a:ea typeface="+mj-ea"/>
                <a:cs typeface="+mj-cs"/>
              </a:rPr>
              <a:t>Lunar and Planetary Lab</a:t>
            </a:r>
            <a:endParaRPr lang="en-US" sz="2000" dirty="0"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810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99097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wton_IRB_A.ORth-enh-crop1_le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79138" cy="6834004"/>
          </a:xfrm>
          <a:prstGeom prst="rect">
            <a:avLst/>
          </a:prstGeom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6218249" y="2507256"/>
            <a:ext cx="2925751" cy="1631357"/>
          </a:xfr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en-US" sz="2000" b="1" dirty="0" smtClean="0"/>
              <a:t>Brine Seeps?</a:t>
            </a:r>
          </a:p>
          <a:p>
            <a:pPr lvl="1"/>
            <a:r>
              <a:rPr lang="en-US" sz="1800" b="1" dirty="0" smtClean="0"/>
              <a:t>Liquid water is possible with various salt combinations</a:t>
            </a:r>
          </a:p>
          <a:p>
            <a:pPr lvl="1"/>
            <a:r>
              <a:rPr lang="en-US" sz="1800" b="1" dirty="0" smtClean="0"/>
              <a:t>McEwen </a:t>
            </a:r>
            <a:r>
              <a:rPr lang="en-US" sz="1800" b="1" dirty="0"/>
              <a:t>et al. 2011</a:t>
            </a:r>
          </a:p>
          <a:p>
            <a:pPr lvl="1"/>
            <a:endParaRPr lang="en-US" sz="1800" b="1" dirty="0" smtClean="0"/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0400474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489609" y="724127"/>
            <a:ext cx="2654390" cy="2887134"/>
          </a:xfrm>
          <a:prstGeom prst="rect">
            <a:avLst/>
          </a:prstGeom>
        </p:spPr>
      </p:pic>
      <p:pic>
        <p:nvPicPr>
          <p:cNvPr id="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4128"/>
            <a:ext cx="3750733" cy="2817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3244608" y="1362570"/>
            <a:ext cx="3828669" cy="255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94405" y="3492045"/>
            <a:ext cx="933970" cy="427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Wind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190176" y="3705950"/>
            <a:ext cx="19538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…but only a little Water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4644655" y="4123262"/>
            <a:ext cx="954107" cy="427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Frost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" name="Picture 17" descr="site3_10625_2360_200pc_50meters_acros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49" y="3919854"/>
            <a:ext cx="2723155" cy="272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815162" y="5151728"/>
            <a:ext cx="166840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Ice and New impact craters</a:t>
            </a:r>
            <a:endParaRPr lang="en-US" sz="2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" y="1"/>
            <a:ext cx="9144000" cy="724128"/>
          </a:xfrm>
        </p:spPr>
        <p:txBody>
          <a:bodyPr/>
          <a:lstStyle/>
          <a:p>
            <a:r>
              <a:rPr lang="en-US" dirty="0" smtClean="0"/>
              <a:t>Mars is active today…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5982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9017"/>
            <a:ext cx="9144000" cy="1022293"/>
          </a:xfrm>
        </p:spPr>
        <p:txBody>
          <a:bodyPr/>
          <a:lstStyle/>
          <a:p>
            <a:r>
              <a:rPr lang="en-US" dirty="0" smtClean="0"/>
              <a:t>Ancient Mars was </a:t>
            </a:r>
            <a:r>
              <a:rPr lang="en-US" u="sng" dirty="0" smtClean="0"/>
              <a:t>REALLY</a:t>
            </a:r>
            <a:r>
              <a:rPr lang="en-US" dirty="0" smtClean="0"/>
              <a:t> active though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750"/>
            <a:ext cx="914400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7982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9017"/>
            <a:ext cx="4262438" cy="1491171"/>
          </a:xfrm>
        </p:spPr>
        <p:txBody>
          <a:bodyPr>
            <a:normAutofit/>
          </a:bodyPr>
          <a:lstStyle/>
          <a:p>
            <a:r>
              <a:rPr lang="en-US" dirty="0" smtClean="0"/>
              <a:t>Giant Volcanoes and faults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750"/>
            <a:ext cx="9144000" cy="542925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9730" y="539750"/>
            <a:ext cx="4554270" cy="2357437"/>
          </a:xfrm>
          <a:prstGeom prst="rect">
            <a:avLst/>
          </a:prstGeom>
          <a:noFill/>
          <a:ln w="47625" cmpd="thickThin">
            <a:noFill/>
            <a:miter lim="800000"/>
            <a:headEnd type="none" w="sm" len="sm"/>
            <a:tailEnd type="none" w="sm" len="sm"/>
          </a:ln>
        </p:spPr>
      </p:pic>
      <p:pic>
        <p:nvPicPr>
          <p:cNvPr id="7" name="Picture 14" descr="PIA0289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2229" y="3436939"/>
            <a:ext cx="4561771" cy="342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 flipH="1">
            <a:off x="1428751" y="2333625"/>
            <a:ext cx="3444874" cy="134143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2865438" y="4508500"/>
            <a:ext cx="1889125" cy="164306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257721"/>
      </p:ext>
    </p:extLst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9017"/>
            <a:ext cx="3348333" cy="132691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Many large impact craters formed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750"/>
            <a:ext cx="9144000" cy="5429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999" y="9016"/>
            <a:ext cx="6200002" cy="348750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794625" y="4103688"/>
            <a:ext cx="484188" cy="46037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84286"/>
      </p:ext>
    </p:extLst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9017"/>
            <a:ext cx="4572000" cy="1340358"/>
          </a:xfrm>
        </p:spPr>
        <p:txBody>
          <a:bodyPr/>
          <a:lstStyle/>
          <a:p>
            <a:r>
              <a:rPr lang="en-US" dirty="0" smtClean="0"/>
              <a:t>Widespread action of flowing water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750"/>
            <a:ext cx="9144000" cy="5429250"/>
          </a:xfrm>
          <a:prstGeom prst="rect">
            <a:avLst/>
          </a:prstGeom>
        </p:spPr>
      </p:pic>
      <p:pic>
        <p:nvPicPr>
          <p:cNvPr id="6" name="Picture 5" descr="mars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9481" y="22425"/>
            <a:ext cx="4944519" cy="4152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4840722"/>
      </p:ext>
    </p:extLst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9017"/>
            <a:ext cx="4191000" cy="149117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Water drains into many of these craters carving channels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750"/>
            <a:ext cx="9144000" cy="5429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4821" y="23463"/>
            <a:ext cx="5069179" cy="41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45197"/>
      </p:ext>
    </p:extLst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9017"/>
            <a:ext cx="3246438" cy="149117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Lakes in craters leaving sediments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750"/>
            <a:ext cx="9144000" cy="5429250"/>
          </a:xfrm>
          <a:prstGeom prst="rect">
            <a:avLst/>
          </a:prstGeom>
        </p:spPr>
      </p:pic>
      <p:pic>
        <p:nvPicPr>
          <p:cNvPr id="5" name="Picture 1" descr="PSP_004078_2015_IRB.NOMAP-Becquerel-2xreduce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0403" y="9017"/>
            <a:ext cx="5993598" cy="444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6554912"/>
      </p:ext>
    </p:extLst>
  </p:cSld>
  <p:clrMapOvr>
    <a:masterClrMapping/>
  </p:clrMapOvr>
  <p:transition xmlns:p14="http://schemas.microsoft.com/office/powerpoint/2010/main"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9017"/>
            <a:ext cx="3246438" cy="149117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Lakes in craters leaving sediments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750"/>
            <a:ext cx="9144000" cy="5429250"/>
          </a:xfrm>
          <a:prstGeom prst="rect">
            <a:avLst/>
          </a:prstGeom>
        </p:spPr>
      </p:pic>
      <p:pic>
        <p:nvPicPr>
          <p:cNvPr id="5" name="Picture 1" descr="PSP_004078_2015_IRB.NOMAP-Becquerel-2xreduce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0403" y="9017"/>
            <a:ext cx="5993598" cy="444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828869"/>
            <a:ext cx="5827851" cy="402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38135"/>
      </p:ext>
    </p:extLst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74938" y="0"/>
            <a:ext cx="4206875" cy="584659"/>
          </a:xfrm>
        </p:spPr>
        <p:txBody>
          <a:bodyPr>
            <a:normAutofit/>
          </a:bodyPr>
          <a:lstStyle/>
          <a:p>
            <a:r>
              <a:rPr lang="en-US" dirty="0" smtClean="0"/>
              <a:t>A big change for Mars</a:t>
            </a:r>
            <a:endParaRPr lang="en-U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50" y="2034142"/>
            <a:ext cx="579120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 rot="16200000">
            <a:off x="1721646" y="3154253"/>
            <a:ext cx="11001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4.5 billon </a:t>
            </a:r>
            <a:r>
              <a:rPr lang="en-US" dirty="0" err="1">
                <a:solidFill>
                  <a:srgbClr val="000000"/>
                </a:solidFill>
              </a:rPr>
              <a:t>yrs</a:t>
            </a:r>
            <a:r>
              <a:rPr lang="en-US" dirty="0">
                <a:solidFill>
                  <a:srgbClr val="000000"/>
                </a:solidFill>
              </a:rPr>
              <a:t> ago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 rot="16200000">
            <a:off x="7684294" y="3111261"/>
            <a:ext cx="152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present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3981450" y="4818617"/>
            <a:ext cx="1943100" cy="381000"/>
          </a:xfrm>
          <a:prstGeom prst="rect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09850" y="4818617"/>
            <a:ext cx="1371600" cy="381000"/>
          </a:xfrm>
          <a:prstGeom prst="rect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24550" y="4818617"/>
            <a:ext cx="1943100" cy="381000"/>
          </a:xfrm>
          <a:prstGeom prst="rect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67650" y="4818617"/>
            <a:ext cx="523875" cy="381000"/>
          </a:xfrm>
          <a:prstGeom prst="rect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76750" y="4830285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Archaean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05550" y="4818617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Proterozoic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81925" y="4818617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Phan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67025" y="481861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Hadean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34275" y="5180567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543 </a:t>
            </a:r>
            <a:r>
              <a:rPr lang="en-US" dirty="0" err="1" smtClean="0">
                <a:solidFill>
                  <a:srgbClr val="000000"/>
                </a:solidFill>
              </a:rPr>
              <a:t>Myr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34000" y="5142467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2.5 </a:t>
            </a:r>
          </a:p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Gyr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00450" y="5171041"/>
            <a:ext cx="733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3.85 </a:t>
            </a:r>
            <a:r>
              <a:rPr lang="en-US" dirty="0" err="1" smtClean="0">
                <a:solidFill>
                  <a:srgbClr val="000000"/>
                </a:solidFill>
              </a:rPr>
              <a:t>Gyr</a:t>
            </a:r>
            <a:endParaRPr lang="en-US" dirty="0" smtClean="0">
              <a:solidFill>
                <a:srgbClr val="00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3409950" y="5649955"/>
            <a:ext cx="457200" cy="1588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 flipH="1" flipV="1">
            <a:off x="4018756" y="5649161"/>
            <a:ext cx="457200" cy="1588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895600" y="5908163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00"/>
                </a:solidFill>
              </a:rPr>
              <a:t>oldest rocks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67200" y="5908163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oldest fossil life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229600" y="5161517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present day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76475" y="5190092"/>
            <a:ext cx="733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4.6 </a:t>
            </a:r>
            <a:r>
              <a:rPr lang="en-US" dirty="0" err="1" smtClean="0">
                <a:solidFill>
                  <a:srgbClr val="000000"/>
                </a:solidFill>
              </a:rPr>
              <a:t>Gyr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87425" y="337296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MARS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20750" y="482076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EARTH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600325" y="2770742"/>
            <a:ext cx="1143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057650" y="2799317"/>
            <a:ext cx="428625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688" y="584659"/>
            <a:ext cx="3008312" cy="2063348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510338" y="2831820"/>
            <a:ext cx="1752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>
                <a:solidFill>
                  <a:srgbClr val="000000"/>
                </a:solidFill>
              </a:rPr>
              <a:t>(</a:t>
            </a:r>
            <a:r>
              <a:rPr lang="en-US" sz="1400" i="1" dirty="0" err="1">
                <a:solidFill>
                  <a:srgbClr val="000000"/>
                </a:solidFill>
              </a:rPr>
              <a:t>Bibring</a:t>
            </a:r>
            <a:r>
              <a:rPr lang="en-US" sz="1400" i="1" dirty="0">
                <a:solidFill>
                  <a:srgbClr val="000000"/>
                </a:solidFill>
              </a:rPr>
              <a:t> et al., 2006)</a:t>
            </a:r>
          </a:p>
        </p:txBody>
      </p:sp>
      <p:sp>
        <p:nvSpPr>
          <p:cNvPr id="30" name="Right Arrow 29"/>
          <p:cNvSpPr/>
          <p:nvPr/>
        </p:nvSpPr>
        <p:spPr>
          <a:xfrm>
            <a:off x="2674938" y="984250"/>
            <a:ext cx="3397250" cy="6826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1" y="0"/>
            <a:ext cx="2613011" cy="298907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609850" y="1940887"/>
            <a:ext cx="2662078" cy="4792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083279" y="2058104"/>
            <a:ext cx="819510" cy="1121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19157"/>
      </p:ext>
    </p:extLst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631974"/>
              </p:ext>
            </p:extLst>
          </p:nvPr>
        </p:nvGraphicFramePr>
        <p:xfrm>
          <a:off x="5249333" y="1"/>
          <a:ext cx="3894667" cy="3779519"/>
        </p:xfrm>
        <a:graphic>
          <a:graphicData uri="http://schemas.openxmlformats.org/drawingml/2006/table">
            <a:tbl>
              <a:tblPr/>
              <a:tblGrid>
                <a:gridCol w="1066800"/>
                <a:gridCol w="2827867"/>
              </a:tblGrid>
              <a:tr h="45719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Martian Similarities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Size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53% of the Earth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D"/>
                    </a:solidFill>
                  </a:tcPr>
                </a:tc>
              </a:tr>
              <a:tr h="215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Mass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11% of the Earth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E"/>
                    </a:solidFill>
                  </a:tcPr>
                </a:tc>
              </a:tr>
              <a:tr h="215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Solar Distance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1.52 AU (Earth is 1AU)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E"/>
                    </a:solidFill>
                  </a:tcPr>
                </a:tc>
              </a:tr>
              <a:tr h="215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Year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687 days, 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almost 2 Earth years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D"/>
                    </a:solidFill>
                  </a:tcPr>
                </a:tc>
              </a:tr>
              <a:tr h="2444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Obliquity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25°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(Earth = 23½°)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E"/>
                    </a:solidFill>
                  </a:tcPr>
                </a:tc>
              </a:tr>
              <a:tr h="2444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Rotation period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24hrs 37 minutes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(Earth = 1 day)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D"/>
                    </a:solidFill>
                  </a:tcPr>
                </a:tc>
              </a:tr>
              <a:tr h="3028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Surface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Earth-like rocks and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landforms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461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085" y="3254375"/>
            <a:ext cx="3227915" cy="2420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020" y="788392"/>
            <a:ext cx="3222980" cy="180717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26528"/>
            <a:ext cx="9144000" cy="97359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How do we figure out more about what happened on Early Mars?</a:t>
            </a:r>
          </a:p>
          <a:p>
            <a:pPr lvl="1"/>
            <a:r>
              <a:rPr lang="en-US" dirty="0" smtClean="0"/>
              <a:t>We do this on Earth with the rock record…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41500"/>
            <a:ext cx="5813700" cy="383381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4302125" y="2087563"/>
            <a:ext cx="2190750" cy="67468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4375150" y="3009901"/>
            <a:ext cx="1919288" cy="178434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88063" y="2640569"/>
            <a:ext cx="2937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Arizona 270 million years ago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88063" y="5745719"/>
            <a:ext cx="2937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Arizona 275 million years ago</a:t>
            </a:r>
          </a:p>
          <a:p>
            <a:r>
              <a:rPr lang="en-US" dirty="0" smtClean="0"/>
              <a:t>(minus the camels…)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438078" y="5675312"/>
            <a:ext cx="2405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Grand Canyon - Arizona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228312"/>
      </p:ext>
    </p:extLst>
  </p:cSld>
  <p:clrMapOvr>
    <a:masterClrMapping/>
  </p:clrMapOvr>
  <p:transition xmlns:p14="http://schemas.microsoft.com/office/powerpoint/2010/main"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" y="26083"/>
            <a:ext cx="9009063" cy="61640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What do ancient martian rocks tell us?</a:t>
            </a:r>
          </a:p>
          <a:p>
            <a:pPr lvl="1"/>
            <a:r>
              <a:rPr lang="en-US" dirty="0" smtClean="0"/>
              <a:t>Clay minerals formed in wet conditions and they’re </a:t>
            </a:r>
            <a:r>
              <a:rPr lang="en-US" dirty="0" smtClean="0"/>
              <a:t>found in </a:t>
            </a:r>
            <a:r>
              <a:rPr lang="en-US" dirty="0" smtClean="0"/>
              <a:t>ancient rocks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813" y="3580972"/>
            <a:ext cx="3893193" cy="3120817"/>
          </a:xfrm>
          <a:prstGeom prst="rect">
            <a:avLst/>
          </a:prstGeom>
          <a:noFill/>
          <a:ln w="952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1499252" y="6166258"/>
            <a:ext cx="2819400" cy="535531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/>
              <a:t>Noachian delta/fan clay-bearing sediments</a:t>
            </a:r>
            <a:endParaRPr lang="en-US" sz="1600" dirty="0"/>
          </a:p>
        </p:txBody>
      </p:sp>
      <p:pic>
        <p:nvPicPr>
          <p:cNvPr id="5" name="Picture 22"/>
          <p:cNvPicPr>
            <a:picLocks noChangeAspect="1" noChangeArrowheads="1"/>
          </p:cNvPicPr>
          <p:nvPr/>
        </p:nvPicPr>
        <p:blipFill>
          <a:blip r:embed="rId3" cstate="print"/>
          <a:srcRect t="4400"/>
          <a:stretch>
            <a:fillRect/>
          </a:stretch>
        </p:blipFill>
        <p:spPr bwMode="auto">
          <a:xfrm>
            <a:off x="404813" y="658242"/>
            <a:ext cx="3884129" cy="2900960"/>
          </a:xfrm>
          <a:prstGeom prst="rect">
            <a:avLst/>
          </a:prstGeom>
          <a:noFill/>
          <a:ln w="952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t="6977"/>
          <a:stretch>
            <a:fillRect/>
          </a:stretch>
        </p:blipFill>
        <p:spPr bwMode="auto">
          <a:xfrm>
            <a:off x="4318652" y="645639"/>
            <a:ext cx="4158599" cy="2901348"/>
          </a:xfrm>
          <a:prstGeom prst="rect">
            <a:avLst/>
          </a:prstGeom>
          <a:noFill/>
          <a:ln w="952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817792" y="3245270"/>
            <a:ext cx="3505200" cy="313932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/>
              <a:t>Noachian crustal hydrothermal clays</a:t>
            </a:r>
            <a:endParaRPr lang="en-US" sz="1600" dirty="0"/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5657851" y="3233055"/>
            <a:ext cx="2819400" cy="313932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/>
              <a:t>Noachian layered clays</a:t>
            </a:r>
            <a:endParaRPr lang="en-US" sz="1600" dirty="0"/>
          </a:p>
        </p:txBody>
      </p:sp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5" cstate="print"/>
          <a:srcRect t="1981" b="24770"/>
          <a:stretch>
            <a:fillRect/>
          </a:stretch>
        </p:blipFill>
        <p:spPr bwMode="auto">
          <a:xfrm>
            <a:off x="4322992" y="3580973"/>
            <a:ext cx="4233892" cy="3120816"/>
          </a:xfrm>
          <a:prstGeom prst="rect">
            <a:avLst/>
          </a:prstGeom>
          <a:noFill/>
          <a:ln w="12700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4975484" y="6168389"/>
            <a:ext cx="3581400" cy="533400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Noachian "glowing terrain" </a:t>
            </a:r>
            <a:r>
              <a:rPr lang="en-US" sz="1600" dirty="0" smtClean="0"/>
              <a:t>rich </a:t>
            </a:r>
            <a:r>
              <a:rPr lang="en-US" sz="1600" dirty="0"/>
              <a:t>in </a:t>
            </a:r>
            <a:r>
              <a:rPr lang="en-US" sz="1600" dirty="0" smtClean="0"/>
              <a:t>chloride salts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644425" y="5294420"/>
            <a:ext cx="1790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err="1" smtClean="0"/>
              <a:t>Ehlmann</a:t>
            </a:r>
            <a:r>
              <a:rPr lang="en-US" sz="1400" i="1" dirty="0" smtClean="0"/>
              <a:t> et al., 2008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644426" y="2315450"/>
            <a:ext cx="1790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err="1" smtClean="0"/>
              <a:t>Ehlmann</a:t>
            </a:r>
            <a:r>
              <a:rPr lang="en-US" sz="1400" i="1" dirty="0" smtClean="0"/>
              <a:t> et al., 2009</a:t>
            </a:r>
          </a:p>
        </p:txBody>
      </p:sp>
      <p:sp>
        <p:nvSpPr>
          <p:cNvPr id="13" name="TextBox 12"/>
          <p:cNvSpPr txBox="1"/>
          <p:nvPr/>
        </p:nvSpPr>
        <p:spPr>
          <a:xfrm rot="5400000">
            <a:off x="7821257" y="2016200"/>
            <a:ext cx="1779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Wray et al., 2008</a:t>
            </a:r>
          </a:p>
        </p:txBody>
      </p:sp>
      <p:sp>
        <p:nvSpPr>
          <p:cNvPr id="14" name="TextBox 13"/>
          <p:cNvSpPr txBox="1"/>
          <p:nvPr/>
        </p:nvSpPr>
        <p:spPr>
          <a:xfrm rot="5400000">
            <a:off x="7821257" y="5158428"/>
            <a:ext cx="1779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 smtClean="0"/>
              <a:t>Osterloo</a:t>
            </a:r>
            <a:r>
              <a:rPr lang="en-US" sz="1400" i="1" dirty="0" smtClean="0"/>
              <a:t>  et al., 2008</a:t>
            </a:r>
          </a:p>
        </p:txBody>
      </p:sp>
    </p:spTree>
    <p:extLst>
      <p:ext uri="{BB962C8B-B14F-4D97-AF65-F5344CB8AC3E}">
        <p14:creationId xmlns:p14="http://schemas.microsoft.com/office/powerpoint/2010/main" val="1461506019"/>
      </p:ext>
    </p:extLst>
  </p:cSld>
  <p:clrMapOvr>
    <a:masterClrMapping/>
  </p:clrMapOvr>
  <p:transition xmlns:p14="http://schemas.microsoft.com/office/powerpoint/2010/main"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2153" y="2713"/>
            <a:ext cx="4141847" cy="31087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750" y="1111249"/>
            <a:ext cx="2500314" cy="2000251"/>
          </a:xfrm>
          <a:prstGeom prst="rect">
            <a:avLst/>
          </a:prstGeom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-1" y="26528"/>
            <a:ext cx="4945063" cy="2188035"/>
          </a:xfrm>
        </p:spPr>
        <p:txBody>
          <a:bodyPr>
            <a:normAutofit/>
          </a:bodyPr>
          <a:lstStyle/>
          <a:p>
            <a:r>
              <a:rPr lang="en-US" dirty="0" smtClean="0"/>
              <a:t>Reading rocks is best done on the ground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9389" y="1666396"/>
            <a:ext cx="1647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Opportunity – still </a:t>
            </a:r>
            <a:r>
              <a:rPr lang="en-US" dirty="0" err="1" smtClean="0"/>
              <a:t>rovin</a:t>
            </a:r>
            <a:r>
              <a:rPr lang="en-US" dirty="0" smtClean="0"/>
              <a:t>’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8" y="3397250"/>
            <a:ext cx="6390464" cy="3365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18313" y="3914295"/>
            <a:ext cx="1922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MSL</a:t>
            </a:r>
          </a:p>
          <a:p>
            <a:endParaRPr lang="en-US" dirty="0"/>
          </a:p>
          <a:p>
            <a:r>
              <a:rPr lang="en-US" dirty="0" smtClean="0"/>
              <a:t>Starting </a:t>
            </a:r>
            <a:r>
              <a:rPr lang="en-US" dirty="0" smtClean="0"/>
              <a:t>tomorrow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946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27063"/>
          </a:xfrm>
        </p:spPr>
        <p:txBody>
          <a:bodyPr/>
          <a:lstStyle/>
          <a:p>
            <a:r>
              <a:rPr lang="en-US" dirty="0" smtClean="0"/>
              <a:t>Gale </a:t>
            </a:r>
            <a:r>
              <a:rPr lang="en-US" dirty="0" smtClean="0"/>
              <a:t>crater &amp; Mt. Sharp</a:t>
            </a:r>
            <a:endParaRPr lang="en-US" dirty="0"/>
          </a:p>
        </p:txBody>
      </p:sp>
      <p:pic>
        <p:nvPicPr>
          <p:cNvPr id="5" name="Picture 4" descr="ngs.jpg"/>
          <p:cNvPicPr>
            <a:picLocks noChangeAspect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7063"/>
            <a:ext cx="4557708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173" y="0"/>
            <a:ext cx="4441827" cy="442912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334" y="3679971"/>
            <a:ext cx="5268959" cy="3178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flipH="1">
            <a:off x="2690813" y="2159000"/>
            <a:ext cx="1309688" cy="24765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978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676445" cy="431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68500" y="3168752"/>
            <a:ext cx="7113628" cy="3689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955592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676445" cy="431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20454"/>
            <a:ext cx="9164406" cy="154698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4857750" y="2262188"/>
            <a:ext cx="1" cy="235826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937241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ale_today_close_xsec_ellipse_fa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00" y="0"/>
            <a:ext cx="6907629" cy="44529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672" y="1"/>
            <a:ext cx="3175328" cy="36591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9928" y="3835560"/>
            <a:ext cx="5044072" cy="30224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824825"/>
            <a:ext cx="4513654" cy="303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30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-11113"/>
            <a:ext cx="9144000" cy="622301"/>
          </a:xfrm>
        </p:spPr>
        <p:txBody>
          <a:bodyPr>
            <a:noAutofit/>
          </a:bodyPr>
          <a:lstStyle/>
          <a:p>
            <a:r>
              <a:rPr lang="en-US" sz="2000" dirty="0" smtClean="0"/>
              <a:t>MSL is our largest Mars Rover</a:t>
            </a:r>
          </a:p>
          <a:p>
            <a:pPr lvl="1"/>
            <a:r>
              <a:rPr lang="en-US" sz="1800" dirty="0" smtClean="0"/>
              <a:t>Expected to drive 10s of miles</a:t>
            </a:r>
          </a:p>
          <a:p>
            <a:pPr lvl="1"/>
            <a:r>
              <a:rPr lang="en-US" sz="1800" dirty="0" smtClean="0"/>
              <a:t>Expected to last for 1 Mars Year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9182"/>
            <a:ext cx="9144000" cy="561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073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1136650" y="142875"/>
            <a:ext cx="7016750" cy="638175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MSL Entry, Descent, and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Landing </a:t>
            </a:r>
            <a:r>
              <a:rPr lang="en-US" sz="1600" dirty="0" smtClean="0">
                <a:latin typeface="Calibri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600" dirty="0">
                <a:latin typeface="Calibri" charset="0"/>
                <a:ea typeface="ＭＳ Ｐゴシック" charset="0"/>
                <a:cs typeface="ＭＳ Ｐゴシック" charset="0"/>
              </a:rPr>
              <a:t>courtesy of MSL team)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6" name="Rectangle 43"/>
          <p:cNvSpPr>
            <a:spLocks noChangeArrowheads="1"/>
          </p:cNvSpPr>
          <p:nvPr/>
        </p:nvSpPr>
        <p:spPr bwMode="auto">
          <a:xfrm>
            <a:off x="0" y="990600"/>
            <a:ext cx="9144000" cy="5867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 anchor="ctr"/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1507" name="Picture 83" descr="MSL_SC_Cruise_Config_4-2007030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00000">
            <a:off x="860425" y="1285875"/>
            <a:ext cx="8175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4452938" y="1104900"/>
            <a:ext cx="4446587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marL="2286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5613" eaLnBrk="1" fontAlgn="base" hangingPunct="1">
              <a:spcBef>
                <a:spcPct val="40000"/>
              </a:spcBef>
              <a:spcAft>
                <a:spcPct val="0"/>
              </a:spcAft>
              <a:buFontTx/>
              <a:buChar char="•"/>
            </a:pPr>
            <a:r>
              <a:rPr lang="en-US" sz="1800" b="1">
                <a:solidFill>
                  <a:srgbClr val="660000"/>
                </a:solidFill>
                <a:latin typeface="Calibri" charset="0"/>
                <a:cs typeface="Calibri" charset="0"/>
              </a:rPr>
              <a:t>Guided entry corrects for atmospheric variability and improves landing accuracy</a:t>
            </a:r>
          </a:p>
          <a:p>
            <a:pPr defTabSz="455613" eaLnBrk="1" fontAlgn="base" hangingPunct="1">
              <a:spcBef>
                <a:spcPct val="40000"/>
              </a:spcBef>
              <a:spcAft>
                <a:spcPct val="0"/>
              </a:spcAft>
              <a:buFontTx/>
              <a:buChar char="•"/>
            </a:pPr>
            <a:r>
              <a:rPr lang="en-US" sz="1800" b="1">
                <a:solidFill>
                  <a:srgbClr val="660000"/>
                </a:solidFill>
                <a:latin typeface="Calibri" charset="0"/>
                <a:cs typeface="Calibri" charset="0"/>
              </a:rPr>
              <a:t>“Sky Crane” design places the rover directly on Martian soil while keeping the rockets away from the ground</a:t>
            </a:r>
            <a:endParaRPr lang="en-US" sz="1800">
              <a:solidFill>
                <a:srgbClr val="660000"/>
              </a:solidFill>
              <a:latin typeface="Calibri" charset="0"/>
              <a:cs typeface="Calibri" charset="0"/>
            </a:endParaRPr>
          </a:p>
        </p:txBody>
      </p:sp>
      <p:grpSp>
        <p:nvGrpSpPr>
          <p:cNvPr id="21509" name="Group 40"/>
          <p:cNvGrpSpPr>
            <a:grpSpLocks/>
          </p:cNvGrpSpPr>
          <p:nvPr/>
        </p:nvGrpSpPr>
        <p:grpSpPr bwMode="auto">
          <a:xfrm>
            <a:off x="527050" y="1190625"/>
            <a:ext cx="7947025" cy="5592763"/>
            <a:chOff x="578963" y="1348642"/>
            <a:chExt cx="8742362" cy="6338887"/>
          </a:xfrm>
        </p:grpSpPr>
        <p:sp>
          <p:nvSpPr>
            <p:cNvPr id="21510" name="Freeform 47"/>
            <p:cNvSpPr>
              <a:spLocks noChangeAspect="1"/>
            </p:cNvSpPr>
            <p:nvPr/>
          </p:nvSpPr>
          <p:spPr bwMode="auto">
            <a:xfrm rot="16456659" flipH="1">
              <a:off x="7296129" y="5652302"/>
              <a:ext cx="369934" cy="57757"/>
            </a:xfrm>
            <a:custGeom>
              <a:avLst/>
              <a:gdLst>
                <a:gd name="T0" fmla="*/ 0 w 1653"/>
                <a:gd name="T1" fmla="*/ 0 h 255"/>
                <a:gd name="T2" fmla="*/ 0 w 1653"/>
                <a:gd name="T3" fmla="*/ 0 h 255"/>
                <a:gd name="T4" fmla="*/ 0 w 1653"/>
                <a:gd name="T5" fmla="*/ 0 h 255"/>
                <a:gd name="T6" fmla="*/ 0 w 1653"/>
                <a:gd name="T7" fmla="*/ 0 h 255"/>
                <a:gd name="T8" fmla="*/ 0 w 1653"/>
                <a:gd name="T9" fmla="*/ 0 h 255"/>
                <a:gd name="T10" fmla="*/ 0 w 1653"/>
                <a:gd name="T11" fmla="*/ 0 h 255"/>
                <a:gd name="T12" fmla="*/ 0 w 1653"/>
                <a:gd name="T13" fmla="*/ 0 h 255"/>
                <a:gd name="T14" fmla="*/ 0 w 1653"/>
                <a:gd name="T15" fmla="*/ 0 h 255"/>
                <a:gd name="T16" fmla="*/ 0 w 1653"/>
                <a:gd name="T17" fmla="*/ 0 h 255"/>
                <a:gd name="T18" fmla="*/ 0 w 1653"/>
                <a:gd name="T19" fmla="*/ 0 h 255"/>
                <a:gd name="T20" fmla="*/ 0 w 1653"/>
                <a:gd name="T21" fmla="*/ 0 h 255"/>
                <a:gd name="T22" fmla="*/ 0 w 1653"/>
                <a:gd name="T23" fmla="*/ 0 h 255"/>
                <a:gd name="T24" fmla="*/ 0 w 1653"/>
                <a:gd name="T25" fmla="*/ 0 h 255"/>
                <a:gd name="T26" fmla="*/ 0 w 1653"/>
                <a:gd name="T27" fmla="*/ 0 h 255"/>
                <a:gd name="T28" fmla="*/ 0 w 1653"/>
                <a:gd name="T29" fmla="*/ 0 h 255"/>
                <a:gd name="T30" fmla="*/ 0 w 1653"/>
                <a:gd name="T31" fmla="*/ 0 h 255"/>
                <a:gd name="T32" fmla="*/ 0 w 1653"/>
                <a:gd name="T33" fmla="*/ 0 h 255"/>
                <a:gd name="T34" fmla="*/ 0 w 1653"/>
                <a:gd name="T35" fmla="*/ 0 h 255"/>
                <a:gd name="T36" fmla="*/ 0 w 1653"/>
                <a:gd name="T37" fmla="*/ 0 h 255"/>
                <a:gd name="T38" fmla="*/ 0 w 1653"/>
                <a:gd name="T39" fmla="*/ 0 h 255"/>
                <a:gd name="T40" fmla="*/ 0 w 1653"/>
                <a:gd name="T41" fmla="*/ 0 h 255"/>
                <a:gd name="T42" fmla="*/ 0 w 1653"/>
                <a:gd name="T43" fmla="*/ 0 h 255"/>
                <a:gd name="T44" fmla="*/ 0 w 1653"/>
                <a:gd name="T45" fmla="*/ 0 h 255"/>
                <a:gd name="T46" fmla="*/ 0 w 1653"/>
                <a:gd name="T47" fmla="*/ 0 h 255"/>
                <a:gd name="T48" fmla="*/ 0 w 1653"/>
                <a:gd name="T49" fmla="*/ 0 h 255"/>
                <a:gd name="T50" fmla="*/ 0 w 1653"/>
                <a:gd name="T51" fmla="*/ 0 h 255"/>
                <a:gd name="T52" fmla="*/ 0 w 1653"/>
                <a:gd name="T53" fmla="*/ 0 h 255"/>
                <a:gd name="T54" fmla="*/ 0 w 1653"/>
                <a:gd name="T55" fmla="*/ 0 h 255"/>
                <a:gd name="T56" fmla="*/ 0 w 1653"/>
                <a:gd name="T57" fmla="*/ 0 h 255"/>
                <a:gd name="T58" fmla="*/ 0 w 1653"/>
                <a:gd name="T59" fmla="*/ 0 h 255"/>
                <a:gd name="T60" fmla="*/ 0 w 1653"/>
                <a:gd name="T61" fmla="*/ 0 h 255"/>
                <a:gd name="T62" fmla="*/ 0 w 1653"/>
                <a:gd name="T63" fmla="*/ 0 h 255"/>
                <a:gd name="T64" fmla="*/ 0 w 1653"/>
                <a:gd name="T65" fmla="*/ 0 h 255"/>
                <a:gd name="T66" fmla="*/ 0 w 1653"/>
                <a:gd name="T67" fmla="*/ 0 h 25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653"/>
                <a:gd name="T103" fmla="*/ 0 h 255"/>
                <a:gd name="T104" fmla="*/ 1653 w 1653"/>
                <a:gd name="T105" fmla="*/ 255 h 25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653" h="255">
                  <a:moveTo>
                    <a:pt x="0" y="177"/>
                  </a:moveTo>
                  <a:lnTo>
                    <a:pt x="3" y="84"/>
                  </a:lnTo>
                  <a:lnTo>
                    <a:pt x="156" y="54"/>
                  </a:lnTo>
                  <a:lnTo>
                    <a:pt x="354" y="30"/>
                  </a:lnTo>
                  <a:lnTo>
                    <a:pt x="483" y="18"/>
                  </a:lnTo>
                  <a:lnTo>
                    <a:pt x="597" y="18"/>
                  </a:lnTo>
                  <a:lnTo>
                    <a:pt x="708" y="36"/>
                  </a:lnTo>
                  <a:lnTo>
                    <a:pt x="822" y="57"/>
                  </a:lnTo>
                  <a:lnTo>
                    <a:pt x="936" y="63"/>
                  </a:lnTo>
                  <a:lnTo>
                    <a:pt x="1044" y="36"/>
                  </a:lnTo>
                  <a:lnTo>
                    <a:pt x="1143" y="6"/>
                  </a:lnTo>
                  <a:lnTo>
                    <a:pt x="1197" y="0"/>
                  </a:lnTo>
                  <a:lnTo>
                    <a:pt x="1284" y="0"/>
                  </a:lnTo>
                  <a:lnTo>
                    <a:pt x="1404" y="9"/>
                  </a:lnTo>
                  <a:lnTo>
                    <a:pt x="1557" y="27"/>
                  </a:lnTo>
                  <a:lnTo>
                    <a:pt x="1653" y="36"/>
                  </a:lnTo>
                  <a:lnTo>
                    <a:pt x="1653" y="225"/>
                  </a:lnTo>
                  <a:lnTo>
                    <a:pt x="1515" y="243"/>
                  </a:lnTo>
                  <a:lnTo>
                    <a:pt x="1350" y="252"/>
                  </a:lnTo>
                  <a:lnTo>
                    <a:pt x="1224" y="255"/>
                  </a:lnTo>
                  <a:lnTo>
                    <a:pt x="1158" y="249"/>
                  </a:lnTo>
                  <a:lnTo>
                    <a:pt x="1080" y="234"/>
                  </a:lnTo>
                  <a:lnTo>
                    <a:pt x="1005" y="213"/>
                  </a:lnTo>
                  <a:lnTo>
                    <a:pt x="942" y="198"/>
                  </a:lnTo>
                  <a:lnTo>
                    <a:pt x="894" y="198"/>
                  </a:lnTo>
                  <a:lnTo>
                    <a:pt x="828" y="207"/>
                  </a:lnTo>
                  <a:lnTo>
                    <a:pt x="744" y="216"/>
                  </a:lnTo>
                  <a:lnTo>
                    <a:pt x="657" y="234"/>
                  </a:lnTo>
                  <a:lnTo>
                    <a:pt x="567" y="246"/>
                  </a:lnTo>
                  <a:lnTo>
                    <a:pt x="459" y="246"/>
                  </a:lnTo>
                  <a:lnTo>
                    <a:pt x="360" y="234"/>
                  </a:lnTo>
                  <a:lnTo>
                    <a:pt x="219" y="216"/>
                  </a:lnTo>
                  <a:lnTo>
                    <a:pt x="90" y="195"/>
                  </a:lnTo>
                  <a:lnTo>
                    <a:pt x="0" y="177"/>
                  </a:lnTo>
                  <a:close/>
                </a:path>
              </a:pathLst>
            </a:custGeom>
            <a:gradFill rotWithShape="0">
              <a:gsLst>
                <a:gs pos="0">
                  <a:srgbClr val="9999FF"/>
                </a:gs>
                <a:gs pos="100000">
                  <a:srgbClr val="FFFFFF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11" name="Freeform 48"/>
            <p:cNvSpPr>
              <a:spLocks noChangeAspect="1"/>
            </p:cNvSpPr>
            <p:nvPr/>
          </p:nvSpPr>
          <p:spPr bwMode="auto">
            <a:xfrm rot="16223042" flipH="1">
              <a:off x="7362137" y="5634790"/>
              <a:ext cx="369934" cy="57757"/>
            </a:xfrm>
            <a:custGeom>
              <a:avLst/>
              <a:gdLst>
                <a:gd name="T0" fmla="*/ 0 w 1653"/>
                <a:gd name="T1" fmla="*/ 0 h 255"/>
                <a:gd name="T2" fmla="*/ 0 w 1653"/>
                <a:gd name="T3" fmla="*/ 0 h 255"/>
                <a:gd name="T4" fmla="*/ 0 w 1653"/>
                <a:gd name="T5" fmla="*/ 0 h 255"/>
                <a:gd name="T6" fmla="*/ 0 w 1653"/>
                <a:gd name="T7" fmla="*/ 0 h 255"/>
                <a:gd name="T8" fmla="*/ 0 w 1653"/>
                <a:gd name="T9" fmla="*/ 0 h 255"/>
                <a:gd name="T10" fmla="*/ 0 w 1653"/>
                <a:gd name="T11" fmla="*/ 0 h 255"/>
                <a:gd name="T12" fmla="*/ 0 w 1653"/>
                <a:gd name="T13" fmla="*/ 0 h 255"/>
                <a:gd name="T14" fmla="*/ 0 w 1653"/>
                <a:gd name="T15" fmla="*/ 0 h 255"/>
                <a:gd name="T16" fmla="*/ 0 w 1653"/>
                <a:gd name="T17" fmla="*/ 0 h 255"/>
                <a:gd name="T18" fmla="*/ 0 w 1653"/>
                <a:gd name="T19" fmla="*/ 0 h 255"/>
                <a:gd name="T20" fmla="*/ 0 w 1653"/>
                <a:gd name="T21" fmla="*/ 0 h 255"/>
                <a:gd name="T22" fmla="*/ 0 w 1653"/>
                <a:gd name="T23" fmla="*/ 0 h 255"/>
                <a:gd name="T24" fmla="*/ 0 w 1653"/>
                <a:gd name="T25" fmla="*/ 0 h 255"/>
                <a:gd name="T26" fmla="*/ 0 w 1653"/>
                <a:gd name="T27" fmla="*/ 0 h 255"/>
                <a:gd name="T28" fmla="*/ 0 w 1653"/>
                <a:gd name="T29" fmla="*/ 0 h 255"/>
                <a:gd name="T30" fmla="*/ 0 w 1653"/>
                <a:gd name="T31" fmla="*/ 0 h 255"/>
                <a:gd name="T32" fmla="*/ 0 w 1653"/>
                <a:gd name="T33" fmla="*/ 0 h 255"/>
                <a:gd name="T34" fmla="*/ 0 w 1653"/>
                <a:gd name="T35" fmla="*/ 0 h 255"/>
                <a:gd name="T36" fmla="*/ 0 w 1653"/>
                <a:gd name="T37" fmla="*/ 0 h 255"/>
                <a:gd name="T38" fmla="*/ 0 w 1653"/>
                <a:gd name="T39" fmla="*/ 0 h 255"/>
                <a:gd name="T40" fmla="*/ 0 w 1653"/>
                <a:gd name="T41" fmla="*/ 0 h 255"/>
                <a:gd name="T42" fmla="*/ 0 w 1653"/>
                <a:gd name="T43" fmla="*/ 0 h 255"/>
                <a:gd name="T44" fmla="*/ 0 w 1653"/>
                <a:gd name="T45" fmla="*/ 0 h 255"/>
                <a:gd name="T46" fmla="*/ 0 w 1653"/>
                <a:gd name="T47" fmla="*/ 0 h 255"/>
                <a:gd name="T48" fmla="*/ 0 w 1653"/>
                <a:gd name="T49" fmla="*/ 0 h 255"/>
                <a:gd name="T50" fmla="*/ 0 w 1653"/>
                <a:gd name="T51" fmla="*/ 0 h 255"/>
                <a:gd name="T52" fmla="*/ 0 w 1653"/>
                <a:gd name="T53" fmla="*/ 0 h 255"/>
                <a:gd name="T54" fmla="*/ 0 w 1653"/>
                <a:gd name="T55" fmla="*/ 0 h 255"/>
                <a:gd name="T56" fmla="*/ 0 w 1653"/>
                <a:gd name="T57" fmla="*/ 0 h 255"/>
                <a:gd name="T58" fmla="*/ 0 w 1653"/>
                <a:gd name="T59" fmla="*/ 0 h 255"/>
                <a:gd name="T60" fmla="*/ 0 w 1653"/>
                <a:gd name="T61" fmla="*/ 0 h 255"/>
                <a:gd name="T62" fmla="*/ 0 w 1653"/>
                <a:gd name="T63" fmla="*/ 0 h 255"/>
                <a:gd name="T64" fmla="*/ 0 w 1653"/>
                <a:gd name="T65" fmla="*/ 0 h 255"/>
                <a:gd name="T66" fmla="*/ 0 w 1653"/>
                <a:gd name="T67" fmla="*/ 0 h 25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653"/>
                <a:gd name="T103" fmla="*/ 0 h 255"/>
                <a:gd name="T104" fmla="*/ 1653 w 1653"/>
                <a:gd name="T105" fmla="*/ 255 h 25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653" h="255">
                  <a:moveTo>
                    <a:pt x="0" y="177"/>
                  </a:moveTo>
                  <a:lnTo>
                    <a:pt x="3" y="84"/>
                  </a:lnTo>
                  <a:lnTo>
                    <a:pt x="156" y="54"/>
                  </a:lnTo>
                  <a:lnTo>
                    <a:pt x="354" y="30"/>
                  </a:lnTo>
                  <a:lnTo>
                    <a:pt x="483" y="18"/>
                  </a:lnTo>
                  <a:lnTo>
                    <a:pt x="597" y="18"/>
                  </a:lnTo>
                  <a:lnTo>
                    <a:pt x="708" y="36"/>
                  </a:lnTo>
                  <a:lnTo>
                    <a:pt x="822" y="57"/>
                  </a:lnTo>
                  <a:lnTo>
                    <a:pt x="936" y="63"/>
                  </a:lnTo>
                  <a:lnTo>
                    <a:pt x="1044" y="36"/>
                  </a:lnTo>
                  <a:lnTo>
                    <a:pt x="1143" y="6"/>
                  </a:lnTo>
                  <a:lnTo>
                    <a:pt x="1197" y="0"/>
                  </a:lnTo>
                  <a:lnTo>
                    <a:pt x="1284" y="0"/>
                  </a:lnTo>
                  <a:lnTo>
                    <a:pt x="1404" y="9"/>
                  </a:lnTo>
                  <a:lnTo>
                    <a:pt x="1557" y="27"/>
                  </a:lnTo>
                  <a:lnTo>
                    <a:pt x="1653" y="36"/>
                  </a:lnTo>
                  <a:lnTo>
                    <a:pt x="1653" y="225"/>
                  </a:lnTo>
                  <a:lnTo>
                    <a:pt x="1515" y="243"/>
                  </a:lnTo>
                  <a:lnTo>
                    <a:pt x="1350" y="252"/>
                  </a:lnTo>
                  <a:lnTo>
                    <a:pt x="1224" y="255"/>
                  </a:lnTo>
                  <a:lnTo>
                    <a:pt x="1158" y="249"/>
                  </a:lnTo>
                  <a:lnTo>
                    <a:pt x="1080" y="234"/>
                  </a:lnTo>
                  <a:lnTo>
                    <a:pt x="1005" y="213"/>
                  </a:lnTo>
                  <a:lnTo>
                    <a:pt x="942" y="198"/>
                  </a:lnTo>
                  <a:lnTo>
                    <a:pt x="894" y="198"/>
                  </a:lnTo>
                  <a:lnTo>
                    <a:pt x="828" y="207"/>
                  </a:lnTo>
                  <a:lnTo>
                    <a:pt x="744" y="216"/>
                  </a:lnTo>
                  <a:lnTo>
                    <a:pt x="657" y="234"/>
                  </a:lnTo>
                  <a:lnTo>
                    <a:pt x="567" y="246"/>
                  </a:lnTo>
                  <a:lnTo>
                    <a:pt x="459" y="246"/>
                  </a:lnTo>
                  <a:lnTo>
                    <a:pt x="360" y="234"/>
                  </a:lnTo>
                  <a:lnTo>
                    <a:pt x="219" y="216"/>
                  </a:lnTo>
                  <a:lnTo>
                    <a:pt x="90" y="195"/>
                  </a:lnTo>
                  <a:lnTo>
                    <a:pt x="0" y="177"/>
                  </a:lnTo>
                  <a:close/>
                </a:path>
              </a:pathLst>
            </a:custGeom>
            <a:gradFill rotWithShape="0">
              <a:gsLst>
                <a:gs pos="0">
                  <a:srgbClr val="9999FF"/>
                </a:gs>
                <a:gs pos="100000">
                  <a:srgbClr val="FFFFFF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12" name="Freeform 49"/>
            <p:cNvSpPr>
              <a:spLocks noChangeAspect="1"/>
            </p:cNvSpPr>
            <p:nvPr/>
          </p:nvSpPr>
          <p:spPr bwMode="auto">
            <a:xfrm rot="16246084" flipH="1">
              <a:off x="7700429" y="5643546"/>
              <a:ext cx="369934" cy="57757"/>
            </a:xfrm>
            <a:custGeom>
              <a:avLst/>
              <a:gdLst>
                <a:gd name="T0" fmla="*/ 0 w 1653"/>
                <a:gd name="T1" fmla="*/ 0 h 255"/>
                <a:gd name="T2" fmla="*/ 0 w 1653"/>
                <a:gd name="T3" fmla="*/ 0 h 255"/>
                <a:gd name="T4" fmla="*/ 0 w 1653"/>
                <a:gd name="T5" fmla="*/ 0 h 255"/>
                <a:gd name="T6" fmla="*/ 0 w 1653"/>
                <a:gd name="T7" fmla="*/ 0 h 255"/>
                <a:gd name="T8" fmla="*/ 0 w 1653"/>
                <a:gd name="T9" fmla="*/ 0 h 255"/>
                <a:gd name="T10" fmla="*/ 0 w 1653"/>
                <a:gd name="T11" fmla="*/ 0 h 255"/>
                <a:gd name="T12" fmla="*/ 0 w 1653"/>
                <a:gd name="T13" fmla="*/ 0 h 255"/>
                <a:gd name="T14" fmla="*/ 0 w 1653"/>
                <a:gd name="T15" fmla="*/ 0 h 255"/>
                <a:gd name="T16" fmla="*/ 0 w 1653"/>
                <a:gd name="T17" fmla="*/ 0 h 255"/>
                <a:gd name="T18" fmla="*/ 0 w 1653"/>
                <a:gd name="T19" fmla="*/ 0 h 255"/>
                <a:gd name="T20" fmla="*/ 0 w 1653"/>
                <a:gd name="T21" fmla="*/ 0 h 255"/>
                <a:gd name="T22" fmla="*/ 0 w 1653"/>
                <a:gd name="T23" fmla="*/ 0 h 255"/>
                <a:gd name="T24" fmla="*/ 0 w 1653"/>
                <a:gd name="T25" fmla="*/ 0 h 255"/>
                <a:gd name="T26" fmla="*/ 0 w 1653"/>
                <a:gd name="T27" fmla="*/ 0 h 255"/>
                <a:gd name="T28" fmla="*/ 0 w 1653"/>
                <a:gd name="T29" fmla="*/ 0 h 255"/>
                <a:gd name="T30" fmla="*/ 0 w 1653"/>
                <a:gd name="T31" fmla="*/ 0 h 255"/>
                <a:gd name="T32" fmla="*/ 0 w 1653"/>
                <a:gd name="T33" fmla="*/ 0 h 255"/>
                <a:gd name="T34" fmla="*/ 0 w 1653"/>
                <a:gd name="T35" fmla="*/ 0 h 255"/>
                <a:gd name="T36" fmla="*/ 0 w 1653"/>
                <a:gd name="T37" fmla="*/ 0 h 255"/>
                <a:gd name="T38" fmla="*/ 0 w 1653"/>
                <a:gd name="T39" fmla="*/ 0 h 255"/>
                <a:gd name="T40" fmla="*/ 0 w 1653"/>
                <a:gd name="T41" fmla="*/ 0 h 255"/>
                <a:gd name="T42" fmla="*/ 0 w 1653"/>
                <a:gd name="T43" fmla="*/ 0 h 255"/>
                <a:gd name="T44" fmla="*/ 0 w 1653"/>
                <a:gd name="T45" fmla="*/ 0 h 255"/>
                <a:gd name="T46" fmla="*/ 0 w 1653"/>
                <a:gd name="T47" fmla="*/ 0 h 255"/>
                <a:gd name="T48" fmla="*/ 0 w 1653"/>
                <a:gd name="T49" fmla="*/ 0 h 255"/>
                <a:gd name="T50" fmla="*/ 0 w 1653"/>
                <a:gd name="T51" fmla="*/ 0 h 255"/>
                <a:gd name="T52" fmla="*/ 0 w 1653"/>
                <a:gd name="T53" fmla="*/ 0 h 255"/>
                <a:gd name="T54" fmla="*/ 0 w 1653"/>
                <a:gd name="T55" fmla="*/ 0 h 255"/>
                <a:gd name="T56" fmla="*/ 0 w 1653"/>
                <a:gd name="T57" fmla="*/ 0 h 255"/>
                <a:gd name="T58" fmla="*/ 0 w 1653"/>
                <a:gd name="T59" fmla="*/ 0 h 255"/>
                <a:gd name="T60" fmla="*/ 0 w 1653"/>
                <a:gd name="T61" fmla="*/ 0 h 255"/>
                <a:gd name="T62" fmla="*/ 0 w 1653"/>
                <a:gd name="T63" fmla="*/ 0 h 255"/>
                <a:gd name="T64" fmla="*/ 0 w 1653"/>
                <a:gd name="T65" fmla="*/ 0 h 255"/>
                <a:gd name="T66" fmla="*/ 0 w 1653"/>
                <a:gd name="T67" fmla="*/ 0 h 25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653"/>
                <a:gd name="T103" fmla="*/ 0 h 255"/>
                <a:gd name="T104" fmla="*/ 1653 w 1653"/>
                <a:gd name="T105" fmla="*/ 255 h 25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653" h="255">
                  <a:moveTo>
                    <a:pt x="0" y="177"/>
                  </a:moveTo>
                  <a:lnTo>
                    <a:pt x="3" y="84"/>
                  </a:lnTo>
                  <a:lnTo>
                    <a:pt x="156" y="54"/>
                  </a:lnTo>
                  <a:lnTo>
                    <a:pt x="354" y="30"/>
                  </a:lnTo>
                  <a:lnTo>
                    <a:pt x="483" y="18"/>
                  </a:lnTo>
                  <a:lnTo>
                    <a:pt x="597" y="18"/>
                  </a:lnTo>
                  <a:lnTo>
                    <a:pt x="708" y="36"/>
                  </a:lnTo>
                  <a:lnTo>
                    <a:pt x="822" y="57"/>
                  </a:lnTo>
                  <a:lnTo>
                    <a:pt x="936" y="63"/>
                  </a:lnTo>
                  <a:lnTo>
                    <a:pt x="1044" y="36"/>
                  </a:lnTo>
                  <a:lnTo>
                    <a:pt x="1143" y="6"/>
                  </a:lnTo>
                  <a:lnTo>
                    <a:pt x="1197" y="0"/>
                  </a:lnTo>
                  <a:lnTo>
                    <a:pt x="1284" y="0"/>
                  </a:lnTo>
                  <a:lnTo>
                    <a:pt x="1404" y="9"/>
                  </a:lnTo>
                  <a:lnTo>
                    <a:pt x="1557" y="27"/>
                  </a:lnTo>
                  <a:lnTo>
                    <a:pt x="1653" y="36"/>
                  </a:lnTo>
                  <a:lnTo>
                    <a:pt x="1653" y="225"/>
                  </a:lnTo>
                  <a:lnTo>
                    <a:pt x="1515" y="243"/>
                  </a:lnTo>
                  <a:lnTo>
                    <a:pt x="1350" y="252"/>
                  </a:lnTo>
                  <a:lnTo>
                    <a:pt x="1224" y="255"/>
                  </a:lnTo>
                  <a:lnTo>
                    <a:pt x="1158" y="249"/>
                  </a:lnTo>
                  <a:lnTo>
                    <a:pt x="1080" y="234"/>
                  </a:lnTo>
                  <a:lnTo>
                    <a:pt x="1005" y="213"/>
                  </a:lnTo>
                  <a:lnTo>
                    <a:pt x="942" y="198"/>
                  </a:lnTo>
                  <a:lnTo>
                    <a:pt x="894" y="198"/>
                  </a:lnTo>
                  <a:lnTo>
                    <a:pt x="828" y="207"/>
                  </a:lnTo>
                  <a:lnTo>
                    <a:pt x="744" y="216"/>
                  </a:lnTo>
                  <a:lnTo>
                    <a:pt x="657" y="234"/>
                  </a:lnTo>
                  <a:lnTo>
                    <a:pt x="567" y="246"/>
                  </a:lnTo>
                  <a:lnTo>
                    <a:pt x="459" y="246"/>
                  </a:lnTo>
                  <a:lnTo>
                    <a:pt x="360" y="234"/>
                  </a:lnTo>
                  <a:lnTo>
                    <a:pt x="219" y="216"/>
                  </a:lnTo>
                  <a:lnTo>
                    <a:pt x="90" y="195"/>
                  </a:lnTo>
                  <a:lnTo>
                    <a:pt x="0" y="177"/>
                  </a:lnTo>
                  <a:close/>
                </a:path>
              </a:pathLst>
            </a:custGeom>
            <a:gradFill rotWithShape="0">
              <a:gsLst>
                <a:gs pos="0">
                  <a:srgbClr val="9999FF"/>
                </a:gs>
                <a:gs pos="100000">
                  <a:srgbClr val="FFFFFF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513" name="Freeform 50"/>
            <p:cNvSpPr>
              <a:spLocks noChangeAspect="1"/>
            </p:cNvSpPr>
            <p:nvPr/>
          </p:nvSpPr>
          <p:spPr bwMode="auto">
            <a:xfrm rot="16243623" flipH="1">
              <a:off x="7749934" y="5643546"/>
              <a:ext cx="369934" cy="57757"/>
            </a:xfrm>
            <a:custGeom>
              <a:avLst/>
              <a:gdLst>
                <a:gd name="T0" fmla="*/ 0 w 1653"/>
                <a:gd name="T1" fmla="*/ 0 h 255"/>
                <a:gd name="T2" fmla="*/ 0 w 1653"/>
                <a:gd name="T3" fmla="*/ 0 h 255"/>
                <a:gd name="T4" fmla="*/ 0 w 1653"/>
                <a:gd name="T5" fmla="*/ 0 h 255"/>
                <a:gd name="T6" fmla="*/ 0 w 1653"/>
                <a:gd name="T7" fmla="*/ 0 h 255"/>
                <a:gd name="T8" fmla="*/ 0 w 1653"/>
                <a:gd name="T9" fmla="*/ 0 h 255"/>
                <a:gd name="T10" fmla="*/ 0 w 1653"/>
                <a:gd name="T11" fmla="*/ 0 h 255"/>
                <a:gd name="T12" fmla="*/ 0 w 1653"/>
                <a:gd name="T13" fmla="*/ 0 h 255"/>
                <a:gd name="T14" fmla="*/ 0 w 1653"/>
                <a:gd name="T15" fmla="*/ 0 h 255"/>
                <a:gd name="T16" fmla="*/ 0 w 1653"/>
                <a:gd name="T17" fmla="*/ 0 h 255"/>
                <a:gd name="T18" fmla="*/ 0 w 1653"/>
                <a:gd name="T19" fmla="*/ 0 h 255"/>
                <a:gd name="T20" fmla="*/ 0 w 1653"/>
                <a:gd name="T21" fmla="*/ 0 h 255"/>
                <a:gd name="T22" fmla="*/ 0 w 1653"/>
                <a:gd name="T23" fmla="*/ 0 h 255"/>
                <a:gd name="T24" fmla="*/ 0 w 1653"/>
                <a:gd name="T25" fmla="*/ 0 h 255"/>
                <a:gd name="T26" fmla="*/ 0 w 1653"/>
                <a:gd name="T27" fmla="*/ 0 h 255"/>
                <a:gd name="T28" fmla="*/ 0 w 1653"/>
                <a:gd name="T29" fmla="*/ 0 h 255"/>
                <a:gd name="T30" fmla="*/ 0 w 1653"/>
                <a:gd name="T31" fmla="*/ 0 h 255"/>
                <a:gd name="T32" fmla="*/ 0 w 1653"/>
                <a:gd name="T33" fmla="*/ 0 h 255"/>
                <a:gd name="T34" fmla="*/ 0 w 1653"/>
                <a:gd name="T35" fmla="*/ 0 h 255"/>
                <a:gd name="T36" fmla="*/ 0 w 1653"/>
                <a:gd name="T37" fmla="*/ 0 h 255"/>
                <a:gd name="T38" fmla="*/ 0 w 1653"/>
                <a:gd name="T39" fmla="*/ 0 h 255"/>
                <a:gd name="T40" fmla="*/ 0 w 1653"/>
                <a:gd name="T41" fmla="*/ 0 h 255"/>
                <a:gd name="T42" fmla="*/ 0 w 1653"/>
                <a:gd name="T43" fmla="*/ 0 h 255"/>
                <a:gd name="T44" fmla="*/ 0 w 1653"/>
                <a:gd name="T45" fmla="*/ 0 h 255"/>
                <a:gd name="T46" fmla="*/ 0 w 1653"/>
                <a:gd name="T47" fmla="*/ 0 h 255"/>
                <a:gd name="T48" fmla="*/ 0 w 1653"/>
                <a:gd name="T49" fmla="*/ 0 h 255"/>
                <a:gd name="T50" fmla="*/ 0 w 1653"/>
                <a:gd name="T51" fmla="*/ 0 h 255"/>
                <a:gd name="T52" fmla="*/ 0 w 1653"/>
                <a:gd name="T53" fmla="*/ 0 h 255"/>
                <a:gd name="T54" fmla="*/ 0 w 1653"/>
                <a:gd name="T55" fmla="*/ 0 h 255"/>
                <a:gd name="T56" fmla="*/ 0 w 1653"/>
                <a:gd name="T57" fmla="*/ 0 h 255"/>
                <a:gd name="T58" fmla="*/ 0 w 1653"/>
                <a:gd name="T59" fmla="*/ 0 h 255"/>
                <a:gd name="T60" fmla="*/ 0 w 1653"/>
                <a:gd name="T61" fmla="*/ 0 h 255"/>
                <a:gd name="T62" fmla="*/ 0 w 1653"/>
                <a:gd name="T63" fmla="*/ 0 h 255"/>
                <a:gd name="T64" fmla="*/ 0 w 1653"/>
                <a:gd name="T65" fmla="*/ 0 h 255"/>
                <a:gd name="T66" fmla="*/ 0 w 1653"/>
                <a:gd name="T67" fmla="*/ 0 h 25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653"/>
                <a:gd name="T103" fmla="*/ 0 h 255"/>
                <a:gd name="T104" fmla="*/ 1653 w 1653"/>
                <a:gd name="T105" fmla="*/ 255 h 25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653" h="255">
                  <a:moveTo>
                    <a:pt x="0" y="177"/>
                  </a:moveTo>
                  <a:lnTo>
                    <a:pt x="3" y="84"/>
                  </a:lnTo>
                  <a:lnTo>
                    <a:pt x="156" y="54"/>
                  </a:lnTo>
                  <a:lnTo>
                    <a:pt x="354" y="30"/>
                  </a:lnTo>
                  <a:lnTo>
                    <a:pt x="483" y="18"/>
                  </a:lnTo>
                  <a:lnTo>
                    <a:pt x="597" y="18"/>
                  </a:lnTo>
                  <a:lnTo>
                    <a:pt x="708" y="36"/>
                  </a:lnTo>
                  <a:lnTo>
                    <a:pt x="822" y="57"/>
                  </a:lnTo>
                  <a:lnTo>
                    <a:pt x="936" y="63"/>
                  </a:lnTo>
                  <a:lnTo>
                    <a:pt x="1044" y="36"/>
                  </a:lnTo>
                  <a:lnTo>
                    <a:pt x="1143" y="6"/>
                  </a:lnTo>
                  <a:lnTo>
                    <a:pt x="1197" y="0"/>
                  </a:lnTo>
                  <a:lnTo>
                    <a:pt x="1284" y="0"/>
                  </a:lnTo>
                  <a:lnTo>
                    <a:pt x="1404" y="9"/>
                  </a:lnTo>
                  <a:lnTo>
                    <a:pt x="1557" y="27"/>
                  </a:lnTo>
                  <a:lnTo>
                    <a:pt x="1653" y="36"/>
                  </a:lnTo>
                  <a:lnTo>
                    <a:pt x="1653" y="225"/>
                  </a:lnTo>
                  <a:lnTo>
                    <a:pt x="1515" y="243"/>
                  </a:lnTo>
                  <a:lnTo>
                    <a:pt x="1350" y="252"/>
                  </a:lnTo>
                  <a:lnTo>
                    <a:pt x="1224" y="255"/>
                  </a:lnTo>
                  <a:lnTo>
                    <a:pt x="1158" y="249"/>
                  </a:lnTo>
                  <a:lnTo>
                    <a:pt x="1080" y="234"/>
                  </a:lnTo>
                  <a:lnTo>
                    <a:pt x="1005" y="213"/>
                  </a:lnTo>
                  <a:lnTo>
                    <a:pt x="942" y="198"/>
                  </a:lnTo>
                  <a:lnTo>
                    <a:pt x="894" y="198"/>
                  </a:lnTo>
                  <a:lnTo>
                    <a:pt x="828" y="207"/>
                  </a:lnTo>
                  <a:lnTo>
                    <a:pt x="744" y="216"/>
                  </a:lnTo>
                  <a:lnTo>
                    <a:pt x="657" y="234"/>
                  </a:lnTo>
                  <a:lnTo>
                    <a:pt x="567" y="246"/>
                  </a:lnTo>
                  <a:lnTo>
                    <a:pt x="459" y="246"/>
                  </a:lnTo>
                  <a:lnTo>
                    <a:pt x="360" y="234"/>
                  </a:lnTo>
                  <a:lnTo>
                    <a:pt x="219" y="216"/>
                  </a:lnTo>
                  <a:lnTo>
                    <a:pt x="90" y="195"/>
                  </a:lnTo>
                  <a:lnTo>
                    <a:pt x="0" y="177"/>
                  </a:lnTo>
                  <a:close/>
                </a:path>
              </a:pathLst>
            </a:custGeom>
            <a:gradFill rotWithShape="0">
              <a:gsLst>
                <a:gs pos="0">
                  <a:srgbClr val="9999FF"/>
                </a:gs>
                <a:gs pos="100000">
                  <a:srgbClr val="FFFFFF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21514" name="Picture 7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321" y="6771214"/>
              <a:ext cx="3717450" cy="331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5" name="Freeform 8"/>
            <p:cNvSpPr>
              <a:spLocks noChangeAspect="1"/>
            </p:cNvSpPr>
            <p:nvPr/>
          </p:nvSpPr>
          <p:spPr bwMode="auto">
            <a:xfrm>
              <a:off x="2210162" y="2463459"/>
              <a:ext cx="6292183" cy="4511965"/>
            </a:xfrm>
            <a:custGeom>
              <a:avLst/>
              <a:gdLst>
                <a:gd name="T0" fmla="*/ 0 w 4624"/>
                <a:gd name="T1" fmla="*/ 0 h 2837"/>
                <a:gd name="T2" fmla="*/ 2147483647 w 4624"/>
                <a:gd name="T3" fmla="*/ 2147483647 h 2837"/>
                <a:gd name="T4" fmla="*/ 2147483647 w 4624"/>
                <a:gd name="T5" fmla="*/ 2147483647 h 2837"/>
                <a:gd name="T6" fmla="*/ 2147483647 w 4624"/>
                <a:gd name="T7" fmla="*/ 2147483647 h 2837"/>
                <a:gd name="T8" fmla="*/ 2147483647 w 4624"/>
                <a:gd name="T9" fmla="*/ 2147483647 h 2837"/>
                <a:gd name="T10" fmla="*/ 2147483647 w 4624"/>
                <a:gd name="T11" fmla="*/ 2147483647 h 2837"/>
                <a:gd name="T12" fmla="*/ 2147483647 w 4624"/>
                <a:gd name="T13" fmla="*/ 2147483647 h 2837"/>
                <a:gd name="T14" fmla="*/ 2147483647 w 4624"/>
                <a:gd name="T15" fmla="*/ 2147483647 h 2837"/>
                <a:gd name="T16" fmla="*/ 2147483647 w 4624"/>
                <a:gd name="T17" fmla="*/ 2147483647 h 2837"/>
                <a:gd name="T18" fmla="*/ 2147483647 w 4624"/>
                <a:gd name="T19" fmla="*/ 2147483647 h 2837"/>
                <a:gd name="T20" fmla="*/ 2147483647 w 4624"/>
                <a:gd name="T21" fmla="*/ 2147483647 h 2837"/>
                <a:gd name="T22" fmla="*/ 2147483647 w 4624"/>
                <a:gd name="T23" fmla="*/ 2147483647 h 2837"/>
                <a:gd name="T24" fmla="*/ 2147483647 w 4624"/>
                <a:gd name="T25" fmla="*/ 2147483647 h 2837"/>
                <a:gd name="T26" fmla="*/ 2147483647 w 4624"/>
                <a:gd name="T27" fmla="*/ 2147483647 h 2837"/>
                <a:gd name="T28" fmla="*/ 2147483647 w 4624"/>
                <a:gd name="T29" fmla="*/ 2147483647 h 2837"/>
                <a:gd name="T30" fmla="*/ 2147483647 w 4624"/>
                <a:gd name="T31" fmla="*/ 2147483647 h 2837"/>
                <a:gd name="T32" fmla="*/ 2147483647 w 4624"/>
                <a:gd name="T33" fmla="*/ 2147483647 h 2837"/>
                <a:gd name="T34" fmla="*/ 2147483647 w 4624"/>
                <a:gd name="T35" fmla="*/ 2147483647 h 2837"/>
                <a:gd name="T36" fmla="*/ 2147483647 w 4624"/>
                <a:gd name="T37" fmla="*/ 2147483647 h 283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624"/>
                <a:gd name="T58" fmla="*/ 0 h 2837"/>
                <a:gd name="T59" fmla="*/ 4624 w 4624"/>
                <a:gd name="T60" fmla="*/ 2837 h 283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624" h="2837">
                  <a:moveTo>
                    <a:pt x="0" y="0"/>
                  </a:moveTo>
                  <a:cubicBezTo>
                    <a:pt x="36" y="40"/>
                    <a:pt x="72" y="80"/>
                    <a:pt x="118" y="128"/>
                  </a:cubicBezTo>
                  <a:cubicBezTo>
                    <a:pt x="164" y="176"/>
                    <a:pt x="221" y="219"/>
                    <a:pt x="278" y="288"/>
                  </a:cubicBezTo>
                  <a:cubicBezTo>
                    <a:pt x="335" y="357"/>
                    <a:pt x="404" y="466"/>
                    <a:pt x="459" y="544"/>
                  </a:cubicBezTo>
                  <a:cubicBezTo>
                    <a:pt x="514" y="622"/>
                    <a:pt x="558" y="689"/>
                    <a:pt x="608" y="757"/>
                  </a:cubicBezTo>
                  <a:cubicBezTo>
                    <a:pt x="658" y="825"/>
                    <a:pt x="692" y="885"/>
                    <a:pt x="758" y="949"/>
                  </a:cubicBezTo>
                  <a:cubicBezTo>
                    <a:pt x="824" y="1013"/>
                    <a:pt x="919" y="1086"/>
                    <a:pt x="1003" y="1141"/>
                  </a:cubicBezTo>
                  <a:cubicBezTo>
                    <a:pt x="1087" y="1196"/>
                    <a:pt x="1163" y="1230"/>
                    <a:pt x="1259" y="1280"/>
                  </a:cubicBezTo>
                  <a:cubicBezTo>
                    <a:pt x="1355" y="1330"/>
                    <a:pt x="1480" y="1396"/>
                    <a:pt x="1579" y="1440"/>
                  </a:cubicBezTo>
                  <a:cubicBezTo>
                    <a:pt x="1678" y="1484"/>
                    <a:pt x="1726" y="1507"/>
                    <a:pt x="1856" y="1546"/>
                  </a:cubicBezTo>
                  <a:cubicBezTo>
                    <a:pt x="1986" y="1585"/>
                    <a:pt x="2202" y="1646"/>
                    <a:pt x="2358" y="1674"/>
                  </a:cubicBezTo>
                  <a:cubicBezTo>
                    <a:pt x="2514" y="1702"/>
                    <a:pt x="2651" y="1705"/>
                    <a:pt x="2795" y="1717"/>
                  </a:cubicBezTo>
                  <a:cubicBezTo>
                    <a:pt x="2939" y="1729"/>
                    <a:pt x="3078" y="1737"/>
                    <a:pt x="3222" y="1749"/>
                  </a:cubicBezTo>
                  <a:cubicBezTo>
                    <a:pt x="3366" y="1761"/>
                    <a:pt x="3529" y="1765"/>
                    <a:pt x="3659" y="1792"/>
                  </a:cubicBezTo>
                  <a:cubicBezTo>
                    <a:pt x="3789" y="1819"/>
                    <a:pt x="3888" y="1858"/>
                    <a:pt x="4000" y="1909"/>
                  </a:cubicBezTo>
                  <a:cubicBezTo>
                    <a:pt x="4112" y="1960"/>
                    <a:pt x="4246" y="2024"/>
                    <a:pt x="4331" y="2101"/>
                  </a:cubicBezTo>
                  <a:cubicBezTo>
                    <a:pt x="4416" y="2178"/>
                    <a:pt x="4466" y="2274"/>
                    <a:pt x="4512" y="2368"/>
                  </a:cubicBezTo>
                  <a:cubicBezTo>
                    <a:pt x="4558" y="2462"/>
                    <a:pt x="4592" y="2588"/>
                    <a:pt x="4608" y="2666"/>
                  </a:cubicBezTo>
                  <a:cubicBezTo>
                    <a:pt x="4624" y="2744"/>
                    <a:pt x="4608" y="2809"/>
                    <a:pt x="4608" y="2837"/>
                  </a:cubicBezTo>
                </a:path>
              </a:pathLst>
            </a:custGeom>
            <a:noFill/>
            <a:ln w="31750">
              <a:solidFill>
                <a:srgbClr val="FF0000">
                  <a:alpha val="50195"/>
                </a:srgb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aphicFrame>
          <p:nvGraphicFramePr>
            <p:cNvPr id="21516" name="Object 2"/>
            <p:cNvGraphicFramePr>
              <a:graphicFrameLocks noChangeAspect="1"/>
            </p:cNvGraphicFramePr>
            <p:nvPr/>
          </p:nvGraphicFramePr>
          <p:xfrm>
            <a:off x="4034237" y="3296116"/>
            <a:ext cx="2694814" cy="19364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0" name="Photo Editor Photo" r:id="rId5" imgW="4858428" imgH="3296110" progId="MSPhotoEd.3">
                    <p:embed/>
                  </p:oleObj>
                </mc:Choice>
                <mc:Fallback>
                  <p:oleObj name="Photo Editor Photo" r:id="rId5" imgW="4858428" imgH="3296110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4237" y="3296116"/>
                          <a:ext cx="2694814" cy="19364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>
                                  <a:alpha val="50195"/>
                                </a:schemeClr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1517" name="Picture 25" descr="Rvr_Depl_Port"/>
            <p:cNvPicPr>
              <a:picLocks noChangeAspect="1" noChangeArrowheads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6590" y="6387549"/>
              <a:ext cx="870017" cy="565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8" name="Text Box 26"/>
            <p:cNvSpPr txBox="1">
              <a:spLocks noChangeAspect="1" noChangeArrowheads="1"/>
            </p:cNvSpPr>
            <p:nvPr/>
          </p:nvSpPr>
          <p:spPr bwMode="auto">
            <a:xfrm>
              <a:off x="5738057" y="3603851"/>
              <a:ext cx="2886744" cy="941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5613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660000"/>
                  </a:solidFill>
                  <a:latin typeface="Calibri" charset="0"/>
                  <a:cs typeface="Calibri" charset="0"/>
                </a:rPr>
                <a:t>Parachute Descent</a:t>
              </a:r>
            </a:p>
            <a:p>
              <a:pPr defTabSz="455613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660000"/>
                  </a:solidFill>
                  <a:latin typeface="Calibri" charset="0"/>
                  <a:cs typeface="Calibri" charset="0"/>
                </a:rPr>
                <a:t>Heatshield Separation</a:t>
              </a:r>
            </a:p>
            <a:p>
              <a:pPr defTabSz="455613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660000"/>
                  </a:solidFill>
                  <a:latin typeface="Calibri" charset="0"/>
                  <a:cs typeface="Calibri" charset="0"/>
                </a:rPr>
                <a:t>Backshell Separation</a:t>
              </a:r>
            </a:p>
          </p:txBody>
        </p:sp>
        <p:sp>
          <p:nvSpPr>
            <p:cNvPr id="21519" name="Text Box 27"/>
            <p:cNvSpPr txBox="1">
              <a:spLocks noChangeAspect="1" noChangeArrowheads="1"/>
            </p:cNvSpPr>
            <p:nvPr/>
          </p:nvSpPr>
          <p:spPr bwMode="auto">
            <a:xfrm>
              <a:off x="8236123" y="5171492"/>
              <a:ext cx="1085202" cy="662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5613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660000"/>
                  </a:solidFill>
                  <a:latin typeface="Calibri" charset="0"/>
                  <a:cs typeface="Calibri" charset="0"/>
                </a:rPr>
                <a:t>Powered Descent</a:t>
              </a:r>
            </a:p>
          </p:txBody>
        </p:sp>
        <p:sp>
          <p:nvSpPr>
            <p:cNvPr id="21520" name="Text Box 28"/>
            <p:cNvSpPr txBox="1">
              <a:spLocks noChangeAspect="1" noChangeArrowheads="1"/>
            </p:cNvSpPr>
            <p:nvPr/>
          </p:nvSpPr>
          <p:spPr bwMode="auto">
            <a:xfrm>
              <a:off x="7791193" y="7102234"/>
              <a:ext cx="1496997" cy="383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5613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660000"/>
                  </a:solidFill>
                  <a:latin typeface="Calibri" charset="0"/>
                  <a:cs typeface="Calibri" charset="0"/>
                </a:rPr>
                <a:t>Touchdown</a:t>
              </a:r>
            </a:p>
          </p:txBody>
        </p:sp>
        <p:sp>
          <p:nvSpPr>
            <p:cNvPr id="21521" name="Text Box 26"/>
            <p:cNvSpPr txBox="1">
              <a:spLocks noChangeAspect="1" noChangeArrowheads="1"/>
            </p:cNvSpPr>
            <p:nvPr/>
          </p:nvSpPr>
          <p:spPr bwMode="auto">
            <a:xfrm>
              <a:off x="2859292" y="2332954"/>
              <a:ext cx="2231517" cy="662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5613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660000"/>
                  </a:solidFill>
                  <a:latin typeface="Calibri" charset="0"/>
                  <a:cs typeface="Calibri" charset="0"/>
                </a:rPr>
                <a:t>Max Heating and Deceleration</a:t>
              </a:r>
            </a:p>
          </p:txBody>
        </p:sp>
        <p:sp>
          <p:nvSpPr>
            <p:cNvPr id="21522" name="Text Box 26"/>
            <p:cNvSpPr txBox="1">
              <a:spLocks noChangeAspect="1" noChangeArrowheads="1"/>
            </p:cNvSpPr>
            <p:nvPr/>
          </p:nvSpPr>
          <p:spPr bwMode="auto">
            <a:xfrm>
              <a:off x="1794244" y="1348642"/>
              <a:ext cx="2231517" cy="662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5613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660000"/>
                  </a:solidFill>
                  <a:latin typeface="Calibri" charset="0"/>
                  <a:cs typeface="Calibri" charset="0"/>
                </a:rPr>
                <a:t>Cruise Stage</a:t>
              </a:r>
            </a:p>
            <a:p>
              <a:pPr defTabSz="455613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660000"/>
                  </a:solidFill>
                  <a:latin typeface="Calibri" charset="0"/>
                  <a:cs typeface="Calibri" charset="0"/>
                </a:rPr>
                <a:t>Separation</a:t>
              </a:r>
            </a:p>
          </p:txBody>
        </p:sp>
        <p:pic>
          <p:nvPicPr>
            <p:cNvPr id="21523" name="Picture 42" descr="Untitled copy.jp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3360000">
              <a:off x="1842896" y="2425564"/>
              <a:ext cx="967156" cy="617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4" name="Picture 43" descr="Untitled copy.jp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80000">
              <a:off x="689841" y="1696541"/>
              <a:ext cx="938704" cy="635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5" name="Picture 45" descr="Untitled copy.jp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3360000">
              <a:off x="5974237" y="4857440"/>
              <a:ext cx="967156" cy="617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26" name="Text Box 26"/>
            <p:cNvSpPr txBox="1">
              <a:spLocks noChangeAspect="1" noChangeArrowheads="1"/>
            </p:cNvSpPr>
            <p:nvPr/>
          </p:nvSpPr>
          <p:spPr bwMode="auto">
            <a:xfrm>
              <a:off x="1973895" y="4407449"/>
              <a:ext cx="1936166" cy="662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5613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660000"/>
                  </a:solidFill>
                  <a:latin typeface="Calibri" charset="0"/>
                  <a:cs typeface="Calibri" charset="0"/>
                </a:rPr>
                <a:t>Guided Entry (horizontal flight)</a:t>
              </a:r>
            </a:p>
          </p:txBody>
        </p:sp>
        <p:grpSp>
          <p:nvGrpSpPr>
            <p:cNvPr id="21527" name="Group 40"/>
            <p:cNvGrpSpPr>
              <a:grpSpLocks noChangeAspect="1"/>
            </p:cNvGrpSpPr>
            <p:nvPr/>
          </p:nvGrpSpPr>
          <p:grpSpPr bwMode="auto">
            <a:xfrm>
              <a:off x="7683930" y="5642118"/>
              <a:ext cx="276409" cy="459681"/>
              <a:chOff x="1390" y="1634"/>
              <a:chExt cx="261" cy="431"/>
            </a:xfrm>
          </p:grpSpPr>
          <p:sp>
            <p:nvSpPr>
              <p:cNvPr id="21535" name="Arc 41"/>
              <p:cNvSpPr>
                <a:spLocks noChangeAspect="1"/>
              </p:cNvSpPr>
              <p:nvPr/>
            </p:nvSpPr>
            <p:spPr bwMode="auto">
              <a:xfrm rot="5400000">
                <a:off x="1477" y="1708"/>
                <a:ext cx="83" cy="131"/>
              </a:xfrm>
              <a:custGeom>
                <a:avLst/>
                <a:gdLst>
                  <a:gd name="T0" fmla="*/ 0 w 21600"/>
                  <a:gd name="T1" fmla="*/ 0 h 34144"/>
                  <a:gd name="T2" fmla="*/ 0 w 21600"/>
                  <a:gd name="T3" fmla="*/ 0 h 34144"/>
                  <a:gd name="T4" fmla="*/ 0 w 21600"/>
                  <a:gd name="T5" fmla="*/ 0 h 3414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144"/>
                  <a:gd name="T11" fmla="*/ 21600 w 21600"/>
                  <a:gd name="T12" fmla="*/ 34144 h 341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144" fill="none" extrusionOk="0">
                    <a:moveTo>
                      <a:pt x="13294" y="0"/>
                    </a:moveTo>
                    <a:cubicBezTo>
                      <a:pt x="18536" y="4093"/>
                      <a:pt x="21600" y="10373"/>
                      <a:pt x="21600" y="17024"/>
                    </a:cubicBezTo>
                    <a:cubicBezTo>
                      <a:pt x="21600" y="23729"/>
                      <a:pt x="18485" y="30055"/>
                      <a:pt x="13170" y="34144"/>
                    </a:cubicBezTo>
                  </a:path>
                  <a:path w="21600" h="34144" stroke="0" extrusionOk="0">
                    <a:moveTo>
                      <a:pt x="13294" y="0"/>
                    </a:moveTo>
                    <a:cubicBezTo>
                      <a:pt x="18536" y="4093"/>
                      <a:pt x="21600" y="10373"/>
                      <a:pt x="21600" y="17024"/>
                    </a:cubicBezTo>
                    <a:cubicBezTo>
                      <a:pt x="21600" y="23729"/>
                      <a:pt x="18485" y="30055"/>
                      <a:pt x="13170" y="34144"/>
                    </a:cubicBezTo>
                    <a:lnTo>
                      <a:pt x="0" y="17024"/>
                    </a:lnTo>
                    <a:lnTo>
                      <a:pt x="13294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45561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1536" name="Arc 42"/>
              <p:cNvSpPr>
                <a:spLocks noChangeAspect="1"/>
              </p:cNvSpPr>
              <p:nvPr/>
            </p:nvSpPr>
            <p:spPr bwMode="auto">
              <a:xfrm rot="5400000">
                <a:off x="1455" y="1725"/>
                <a:ext cx="138" cy="150"/>
              </a:xfrm>
              <a:custGeom>
                <a:avLst/>
                <a:gdLst>
                  <a:gd name="T0" fmla="*/ 0 w 21600"/>
                  <a:gd name="T1" fmla="*/ 0 h 26290"/>
                  <a:gd name="T2" fmla="*/ 0 w 21600"/>
                  <a:gd name="T3" fmla="*/ 0 h 26290"/>
                  <a:gd name="T4" fmla="*/ 0 w 21600"/>
                  <a:gd name="T5" fmla="*/ 0 h 2629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6290"/>
                  <a:gd name="T11" fmla="*/ 21600 w 21600"/>
                  <a:gd name="T12" fmla="*/ 26290 h 2629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6290" fill="none" extrusionOk="0">
                    <a:moveTo>
                      <a:pt x="17139" y="0"/>
                    </a:moveTo>
                    <a:cubicBezTo>
                      <a:pt x="20032" y="3771"/>
                      <a:pt x="21600" y="8391"/>
                      <a:pt x="21600" y="13145"/>
                    </a:cubicBezTo>
                    <a:cubicBezTo>
                      <a:pt x="21600" y="17898"/>
                      <a:pt x="20032" y="22518"/>
                      <a:pt x="17139" y="26289"/>
                    </a:cubicBezTo>
                  </a:path>
                  <a:path w="21600" h="26290" stroke="0" extrusionOk="0">
                    <a:moveTo>
                      <a:pt x="17139" y="0"/>
                    </a:moveTo>
                    <a:cubicBezTo>
                      <a:pt x="20032" y="3771"/>
                      <a:pt x="21600" y="8391"/>
                      <a:pt x="21600" y="13145"/>
                    </a:cubicBezTo>
                    <a:cubicBezTo>
                      <a:pt x="21600" y="17898"/>
                      <a:pt x="20032" y="22518"/>
                      <a:pt x="17139" y="26289"/>
                    </a:cubicBezTo>
                    <a:lnTo>
                      <a:pt x="0" y="13145"/>
                    </a:lnTo>
                    <a:lnTo>
                      <a:pt x="17139" y="0"/>
                    </a:lnTo>
                    <a:close/>
                  </a:path>
                </a:pathLst>
              </a:custGeom>
              <a:noFill/>
              <a:ln w="9525">
                <a:solidFill>
                  <a:srgbClr val="33333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45561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1537" name="Arc 43"/>
              <p:cNvSpPr>
                <a:spLocks noChangeAspect="1"/>
              </p:cNvSpPr>
              <p:nvPr/>
            </p:nvSpPr>
            <p:spPr bwMode="auto">
              <a:xfrm rot="5400000">
                <a:off x="1423" y="1739"/>
                <a:ext cx="196" cy="186"/>
              </a:xfrm>
              <a:custGeom>
                <a:avLst/>
                <a:gdLst>
                  <a:gd name="T0" fmla="*/ 0 w 21600"/>
                  <a:gd name="T1" fmla="*/ 0 h 22977"/>
                  <a:gd name="T2" fmla="*/ 0 w 21600"/>
                  <a:gd name="T3" fmla="*/ 0 h 22977"/>
                  <a:gd name="T4" fmla="*/ 0 w 21600"/>
                  <a:gd name="T5" fmla="*/ 0 h 2297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977"/>
                  <a:gd name="T11" fmla="*/ 21600 w 21600"/>
                  <a:gd name="T12" fmla="*/ 22977 h 229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977" fill="none" extrusionOk="0">
                    <a:moveTo>
                      <a:pt x="18893" y="-1"/>
                    </a:moveTo>
                    <a:cubicBezTo>
                      <a:pt x="20668" y="3203"/>
                      <a:pt x="21600" y="6806"/>
                      <a:pt x="21600" y="10469"/>
                    </a:cubicBezTo>
                    <a:cubicBezTo>
                      <a:pt x="21600" y="14951"/>
                      <a:pt x="20205" y="19322"/>
                      <a:pt x="17609" y="22976"/>
                    </a:cubicBezTo>
                  </a:path>
                  <a:path w="21600" h="22977" stroke="0" extrusionOk="0">
                    <a:moveTo>
                      <a:pt x="18893" y="-1"/>
                    </a:moveTo>
                    <a:cubicBezTo>
                      <a:pt x="20668" y="3203"/>
                      <a:pt x="21600" y="6806"/>
                      <a:pt x="21600" y="10469"/>
                    </a:cubicBezTo>
                    <a:cubicBezTo>
                      <a:pt x="21600" y="14951"/>
                      <a:pt x="20205" y="19322"/>
                      <a:pt x="17609" y="22976"/>
                    </a:cubicBezTo>
                    <a:lnTo>
                      <a:pt x="0" y="10469"/>
                    </a:lnTo>
                    <a:lnTo>
                      <a:pt x="18893" y="-1"/>
                    </a:lnTo>
                    <a:close/>
                  </a:path>
                </a:pathLst>
              </a:custGeom>
              <a:noFill/>
              <a:ln w="9525">
                <a:solidFill>
                  <a:srgbClr val="808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45561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1538" name="Arc 44"/>
              <p:cNvSpPr>
                <a:spLocks noChangeAspect="1"/>
              </p:cNvSpPr>
              <p:nvPr/>
            </p:nvSpPr>
            <p:spPr bwMode="auto">
              <a:xfrm rot="5400000">
                <a:off x="1391" y="1754"/>
                <a:ext cx="271" cy="213"/>
              </a:xfrm>
              <a:custGeom>
                <a:avLst/>
                <a:gdLst>
                  <a:gd name="T0" fmla="*/ 0 w 21600"/>
                  <a:gd name="T1" fmla="*/ 0 h 18996"/>
                  <a:gd name="T2" fmla="*/ 0 w 21600"/>
                  <a:gd name="T3" fmla="*/ 0 h 18996"/>
                  <a:gd name="T4" fmla="*/ 0 w 21600"/>
                  <a:gd name="T5" fmla="*/ 0 h 1899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18996"/>
                  <a:gd name="T11" fmla="*/ 21600 w 21600"/>
                  <a:gd name="T12" fmla="*/ 18996 h 189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18996" fill="none" extrusionOk="0">
                    <a:moveTo>
                      <a:pt x="19749" y="-1"/>
                    </a:moveTo>
                    <a:cubicBezTo>
                      <a:pt x="20969" y="2754"/>
                      <a:pt x="21600" y="5734"/>
                      <a:pt x="21600" y="8748"/>
                    </a:cubicBezTo>
                    <a:cubicBezTo>
                      <a:pt x="21600" y="12325"/>
                      <a:pt x="20711" y="15846"/>
                      <a:pt x="19014" y="18996"/>
                    </a:cubicBezTo>
                  </a:path>
                  <a:path w="21600" h="18996" stroke="0" extrusionOk="0">
                    <a:moveTo>
                      <a:pt x="19749" y="-1"/>
                    </a:moveTo>
                    <a:cubicBezTo>
                      <a:pt x="20969" y="2754"/>
                      <a:pt x="21600" y="5734"/>
                      <a:pt x="21600" y="8748"/>
                    </a:cubicBezTo>
                    <a:cubicBezTo>
                      <a:pt x="21600" y="12325"/>
                      <a:pt x="20711" y="15846"/>
                      <a:pt x="19014" y="18996"/>
                    </a:cubicBezTo>
                    <a:lnTo>
                      <a:pt x="0" y="8748"/>
                    </a:lnTo>
                    <a:lnTo>
                      <a:pt x="19749" y="-1"/>
                    </a:lnTo>
                    <a:close/>
                  </a:path>
                </a:pathLst>
              </a:custGeom>
              <a:noFill/>
              <a:ln w="9525">
                <a:solidFill>
                  <a:srgbClr val="96969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45561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1539" name="Arc 45"/>
              <p:cNvSpPr>
                <a:spLocks noChangeAspect="1"/>
              </p:cNvSpPr>
              <p:nvPr/>
            </p:nvSpPr>
            <p:spPr bwMode="auto">
              <a:xfrm rot="5400000">
                <a:off x="1305" y="1719"/>
                <a:ext cx="431" cy="261"/>
              </a:xfrm>
              <a:custGeom>
                <a:avLst/>
                <a:gdLst>
                  <a:gd name="T0" fmla="*/ 0 w 21600"/>
                  <a:gd name="T1" fmla="*/ 0 h 16845"/>
                  <a:gd name="T2" fmla="*/ 0 w 21600"/>
                  <a:gd name="T3" fmla="*/ 0 h 16845"/>
                  <a:gd name="T4" fmla="*/ 0 w 21600"/>
                  <a:gd name="T5" fmla="*/ 0 h 168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16845"/>
                  <a:gd name="T11" fmla="*/ 21600 w 21600"/>
                  <a:gd name="T12" fmla="*/ 16845 h 168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16845" fill="none" extrusionOk="0">
                    <a:moveTo>
                      <a:pt x="20042" y="-1"/>
                    </a:moveTo>
                    <a:cubicBezTo>
                      <a:pt x="21071" y="2560"/>
                      <a:pt x="21600" y="5294"/>
                      <a:pt x="21600" y="8054"/>
                    </a:cubicBezTo>
                    <a:cubicBezTo>
                      <a:pt x="21600" y="11083"/>
                      <a:pt x="20962" y="14078"/>
                      <a:pt x="19730" y="16845"/>
                    </a:cubicBezTo>
                  </a:path>
                  <a:path w="21600" h="16845" stroke="0" extrusionOk="0">
                    <a:moveTo>
                      <a:pt x="20042" y="-1"/>
                    </a:moveTo>
                    <a:cubicBezTo>
                      <a:pt x="21071" y="2560"/>
                      <a:pt x="21600" y="5294"/>
                      <a:pt x="21600" y="8054"/>
                    </a:cubicBezTo>
                    <a:cubicBezTo>
                      <a:pt x="21600" y="11083"/>
                      <a:pt x="20962" y="14078"/>
                      <a:pt x="19730" y="16845"/>
                    </a:cubicBezTo>
                    <a:lnTo>
                      <a:pt x="0" y="8054"/>
                    </a:lnTo>
                    <a:lnTo>
                      <a:pt x="20042" y="-1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45561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pic>
          <p:nvPicPr>
            <p:cNvPr id="21528" name="Picture 46" descr="MSL_Powered_Descent_Vehicle_5-20070308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082" y="5171492"/>
              <a:ext cx="796222" cy="529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9" name="Picture 4" descr="HS"/>
            <p:cNvPicPr>
              <a:picLocks noChangeAspect="1" noChangeArrowheads="1"/>
            </p:cNvPicPr>
            <p:nvPr/>
          </p:nvPicPr>
          <p:blipFill>
            <a:blip r:embed="rId10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3600000">
              <a:off x="6381655" y="5268979"/>
              <a:ext cx="870441" cy="179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" name="Picture 73" descr="screenshot_02.jpg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578963" y="5254894"/>
              <a:ext cx="3742486" cy="2432635"/>
            </a:xfrm>
            <a:prstGeom prst="rect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21531" name="Text Box 28"/>
            <p:cNvSpPr txBox="1">
              <a:spLocks noChangeAspect="1" noChangeArrowheads="1"/>
            </p:cNvSpPr>
            <p:nvPr/>
          </p:nvSpPr>
          <p:spPr bwMode="auto">
            <a:xfrm>
              <a:off x="2993087" y="5293164"/>
              <a:ext cx="1310207" cy="383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5613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660000"/>
                  </a:solidFill>
                  <a:latin typeface="Calibri" charset="0"/>
                  <a:cs typeface="Calibri" charset="0"/>
                </a:rPr>
                <a:t>Sky Crane</a:t>
              </a:r>
            </a:p>
          </p:txBody>
        </p:sp>
        <p:sp>
          <p:nvSpPr>
            <p:cNvPr id="37" name="Left Brace 36"/>
            <p:cNvSpPr/>
            <p:nvPr/>
          </p:nvSpPr>
          <p:spPr>
            <a:xfrm>
              <a:off x="4358122" y="5629145"/>
              <a:ext cx="261957" cy="1142546"/>
            </a:xfrm>
            <a:prstGeom prst="leftBrace">
              <a:avLst>
                <a:gd name="adj1" fmla="val 8333"/>
                <a:gd name="adj2" fmla="val 50972"/>
              </a:avLst>
            </a:prstGeom>
            <a:noFill/>
            <a:ln w="38100">
              <a:solidFill>
                <a:srgbClr val="6633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455879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533" name="AutoShape 34"/>
            <p:cNvSpPr>
              <a:spLocks noChangeAspect="1" noChangeArrowheads="1"/>
            </p:cNvSpPr>
            <p:nvPr/>
          </p:nvSpPr>
          <p:spPr bwMode="auto">
            <a:xfrm rot="-8622385">
              <a:off x="2129602" y="2221812"/>
              <a:ext cx="616608" cy="1208945"/>
            </a:xfrm>
            <a:prstGeom prst="moon">
              <a:avLst>
                <a:gd name="adj" fmla="val 12088"/>
              </a:avLst>
            </a:prstGeom>
            <a:gradFill rotWithShape="1">
              <a:gsLst>
                <a:gs pos="0">
                  <a:srgbClr val="FF6600"/>
                </a:gs>
                <a:gs pos="100000">
                  <a:srgbClr val="FFE0C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pic>
          <p:nvPicPr>
            <p:cNvPr id="21534" name="Picture 44" descr="Untitled copy.jp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4080000">
              <a:off x="3406874" y="4058330"/>
              <a:ext cx="967156" cy="617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64817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5325" y="0"/>
            <a:ext cx="7991475" cy="3127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+mj-ea"/>
                <a:cs typeface="+mj-cs"/>
              </a:rPr>
              <a:t>Phoenix on the surface L+22 hours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2900"/>
            <a:ext cx="6686550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32550" y="368300"/>
            <a:ext cx="2711450" cy="2517775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5301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46900" y="3054350"/>
            <a:ext cx="19558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46900" y="4902200"/>
            <a:ext cx="19558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38600" y="752475"/>
            <a:ext cx="2838450" cy="17526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38811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407638"/>
              </p:ext>
            </p:extLst>
          </p:nvPr>
        </p:nvGraphicFramePr>
        <p:xfrm>
          <a:off x="5240867" y="0"/>
          <a:ext cx="3903132" cy="3674535"/>
        </p:xfrm>
        <a:graphic>
          <a:graphicData uri="http://schemas.openxmlformats.org/drawingml/2006/table">
            <a:tbl>
              <a:tblPr/>
              <a:tblGrid>
                <a:gridCol w="1450536"/>
                <a:gridCol w="2452596"/>
              </a:tblGrid>
              <a:tr h="53357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-112" charset="0"/>
                        </a:rPr>
                        <a:t>Martian Differences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281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12" charset="0"/>
                        </a:rPr>
                        <a:t>Atmosphere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12" charset="0"/>
                        </a:rPr>
                        <a:t>Mostly CO</a:t>
                      </a:r>
                      <a:r>
                        <a:rPr kumimoji="0" lang="en-US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12" charset="0"/>
                        </a:rPr>
                        <a:t>2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12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12" charset="0"/>
                        </a:rPr>
                        <a:t>(Earth = Mostly nitrogen)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D"/>
                    </a:solidFill>
                  </a:tcPr>
                </a:tc>
              </a:tr>
              <a:tr h="6281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12" charset="0"/>
                        </a:rPr>
                        <a:t>Pressure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12" charset="0"/>
                        </a:rPr>
                        <a:t>0.006 bars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12" charset="0"/>
                        </a:rPr>
                        <a:t>(Earth = 1 bar)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E"/>
                    </a:solidFill>
                  </a:tcPr>
                </a:tc>
              </a:tr>
              <a:tr h="6281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12" charset="0"/>
                        </a:rPr>
                        <a:t>Surface Temp.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12" charset="0"/>
                        </a:rPr>
                        <a:t>200K, -100° F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12" charset="0"/>
                        </a:rPr>
                        <a:t>(Earth = 300 K)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D"/>
                    </a:solidFill>
                  </a:tcPr>
                </a:tc>
              </a:tr>
              <a:tr h="6281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12" charset="0"/>
                        </a:rPr>
                        <a:t>Clouds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12" charset="0"/>
                        </a:rPr>
                        <a:t>Water ice and dust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12" charset="0"/>
                        </a:rPr>
                        <a:t>(Earth = water vapor)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E"/>
                    </a:solidFill>
                  </a:tcPr>
                </a:tc>
              </a:tr>
              <a:tr h="6281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12" charset="0"/>
                        </a:rPr>
                        <a:t>Seasonal ice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12" charset="0"/>
                        </a:rPr>
                        <a:t>Carbon dioxide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12" charset="0"/>
                        </a:rPr>
                        <a:t>(Earth has water frost)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981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5325" y="0"/>
            <a:ext cx="7991475" cy="3127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+mj-ea"/>
                <a:cs typeface="+mj-cs"/>
              </a:rPr>
              <a:t>The right place at the right time…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102404" name="Content Placeholder 4" descr="hirise_phx_ed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19088"/>
            <a:ext cx="8458200" cy="653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8037" y="5080000"/>
            <a:ext cx="2317427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4187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43"/>
          <p:cNvSpPr>
            <a:spLocks noChangeArrowheads="1"/>
          </p:cNvSpPr>
          <p:nvPr/>
        </p:nvSpPr>
        <p:spPr bwMode="auto">
          <a:xfrm>
            <a:off x="0" y="990600"/>
            <a:ext cx="9144000" cy="5867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 anchor="ctr"/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136650" y="142875"/>
            <a:ext cx="7016750" cy="638175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MSL Science Payload </a:t>
            </a:r>
            <a:r>
              <a:rPr lang="en-US" sz="1600" dirty="0">
                <a:latin typeface="Calibri" charset="0"/>
                <a:ea typeface="ＭＳ Ｐゴシック" charset="0"/>
                <a:cs typeface="ＭＳ Ｐゴシック" charset="0"/>
              </a:rPr>
              <a:t>(courtesy of MSL team)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1" name="Text Box 40"/>
          <p:cNvSpPr txBox="1">
            <a:spLocks noChangeArrowheads="1"/>
          </p:cNvSpPr>
          <p:nvPr/>
        </p:nvSpPr>
        <p:spPr bwMode="auto">
          <a:xfrm>
            <a:off x="4470400" y="1095375"/>
            <a:ext cx="4457700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5613" eaLnBrk="1" fontAlgn="base" hangingPunct="1">
              <a:spcBef>
                <a:spcPct val="3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4F1705"/>
                </a:solidFill>
                <a:latin typeface="Calibri" charset="0"/>
                <a:cs typeface="Calibri" charset="0"/>
              </a:rPr>
              <a:t>REMOTE SENSING</a:t>
            </a:r>
            <a:endParaRPr lang="en-US" sz="1400" dirty="0">
              <a:solidFill>
                <a:srgbClr val="4F1705"/>
              </a:solidFill>
              <a:latin typeface="Calibri" charset="0"/>
              <a:cs typeface="Calibri" charset="0"/>
            </a:endParaRPr>
          </a:p>
          <a:p>
            <a:pPr defTabSz="455613" eaLnBrk="1" fontAlgn="base" hangingPunct="1">
              <a:spcBef>
                <a:spcPct val="30000"/>
              </a:spcBef>
              <a:spcAft>
                <a:spcPct val="0"/>
              </a:spcAft>
            </a:pPr>
            <a:r>
              <a:rPr lang="en-US" sz="1400" b="1" dirty="0" err="1">
                <a:solidFill>
                  <a:srgbClr val="4F1705"/>
                </a:solidFill>
                <a:latin typeface="Calibri" charset="0"/>
                <a:cs typeface="Calibri" charset="0"/>
              </a:rPr>
              <a:t>Mastcam</a:t>
            </a:r>
            <a:r>
              <a:rPr lang="en-US" sz="1400" dirty="0">
                <a:solidFill>
                  <a:srgbClr val="4F1705"/>
                </a:solidFill>
                <a:latin typeface="Calibri" charset="0"/>
                <a:cs typeface="Calibri" charset="0"/>
              </a:rPr>
              <a:t> (M. Malin, MSSS) - Color and telephoto imaging, video, atmospheric opacity</a:t>
            </a:r>
          </a:p>
          <a:p>
            <a:pPr defTabSz="455613" eaLnBrk="1" fontAlgn="base" hangingPunct="1">
              <a:spcBef>
                <a:spcPct val="30000"/>
              </a:spcBef>
              <a:spcAft>
                <a:spcPct val="0"/>
              </a:spcAft>
            </a:pPr>
            <a:r>
              <a:rPr lang="en-US" sz="1400" b="1" dirty="0" err="1">
                <a:solidFill>
                  <a:srgbClr val="4F1705"/>
                </a:solidFill>
                <a:latin typeface="Calibri" charset="0"/>
                <a:cs typeface="Calibri" charset="0"/>
              </a:rPr>
              <a:t>ChemCam</a:t>
            </a:r>
            <a:r>
              <a:rPr lang="en-US" sz="1400" dirty="0">
                <a:solidFill>
                  <a:srgbClr val="4F1705"/>
                </a:solidFill>
                <a:latin typeface="Calibri" charset="0"/>
                <a:cs typeface="Calibri" charset="0"/>
              </a:rPr>
              <a:t> (R. </a:t>
            </a:r>
            <a:r>
              <a:rPr lang="en-US" sz="1400" dirty="0" err="1">
                <a:solidFill>
                  <a:srgbClr val="4F1705"/>
                </a:solidFill>
                <a:latin typeface="Calibri" charset="0"/>
                <a:cs typeface="Calibri" charset="0"/>
              </a:rPr>
              <a:t>Wiens</a:t>
            </a:r>
            <a:r>
              <a:rPr lang="en-US" sz="1400" dirty="0">
                <a:solidFill>
                  <a:srgbClr val="4F1705"/>
                </a:solidFill>
                <a:latin typeface="Calibri" charset="0"/>
                <a:cs typeface="Calibri" charset="0"/>
              </a:rPr>
              <a:t>, LANL/CNES) – Chemical composition; remote micro-imaging</a:t>
            </a:r>
          </a:p>
          <a:p>
            <a:pPr defTabSz="455613" eaLnBrk="1" fontAlgn="base" hangingPunct="1">
              <a:spcBef>
                <a:spcPct val="30000"/>
              </a:spcBef>
              <a:spcAft>
                <a:spcPct val="0"/>
              </a:spcAft>
            </a:pPr>
            <a:endParaRPr lang="en-US" sz="1400" dirty="0">
              <a:solidFill>
                <a:srgbClr val="4F1705"/>
              </a:solidFill>
              <a:latin typeface="Calibri" charset="0"/>
              <a:cs typeface="Calibri" charset="0"/>
            </a:endParaRPr>
          </a:p>
          <a:p>
            <a:pPr defTabSz="455613" eaLnBrk="1" fontAlgn="base" hangingPunct="1">
              <a:spcBef>
                <a:spcPct val="3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4F1705"/>
                </a:solidFill>
                <a:latin typeface="Calibri" charset="0"/>
                <a:cs typeface="Calibri" charset="0"/>
              </a:rPr>
              <a:t>CONTACT INSTRUMENTS (ARM)</a:t>
            </a:r>
            <a:r>
              <a:rPr lang="en-US" sz="1400" dirty="0">
                <a:solidFill>
                  <a:srgbClr val="4F1705"/>
                </a:solidFill>
                <a:latin typeface="Calibri" charset="0"/>
                <a:cs typeface="Calibri" charset="0"/>
              </a:rPr>
              <a:t> </a:t>
            </a:r>
          </a:p>
          <a:p>
            <a:pPr defTabSz="455613" eaLnBrk="1" fontAlgn="base" hangingPunct="1">
              <a:spcBef>
                <a:spcPct val="3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4F1705"/>
                </a:solidFill>
                <a:latin typeface="Calibri" charset="0"/>
                <a:cs typeface="Calibri" charset="0"/>
              </a:rPr>
              <a:t>MAHLI</a:t>
            </a:r>
            <a:r>
              <a:rPr lang="en-US" sz="1400" dirty="0">
                <a:solidFill>
                  <a:srgbClr val="4F1705"/>
                </a:solidFill>
                <a:latin typeface="Calibri" charset="0"/>
                <a:cs typeface="Calibri" charset="0"/>
              </a:rPr>
              <a:t> (K. Edgett, MSSS) – Hand-lens color imaging</a:t>
            </a:r>
          </a:p>
          <a:p>
            <a:pPr defTabSz="455613" eaLnBrk="1" fontAlgn="base" hangingPunct="1">
              <a:spcBef>
                <a:spcPct val="3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4F1705"/>
                </a:solidFill>
                <a:latin typeface="Calibri" charset="0"/>
                <a:cs typeface="Calibri" charset="0"/>
              </a:rPr>
              <a:t>APXS</a:t>
            </a:r>
            <a:r>
              <a:rPr lang="en-US" sz="1400" dirty="0">
                <a:solidFill>
                  <a:srgbClr val="4F1705"/>
                </a:solidFill>
                <a:latin typeface="Calibri" charset="0"/>
                <a:cs typeface="Calibri" charset="0"/>
              </a:rPr>
              <a:t> (R. </a:t>
            </a:r>
            <a:r>
              <a:rPr lang="en-US" sz="1400" dirty="0" err="1">
                <a:solidFill>
                  <a:srgbClr val="4F1705"/>
                </a:solidFill>
                <a:latin typeface="Calibri" charset="0"/>
                <a:cs typeface="Calibri" charset="0"/>
              </a:rPr>
              <a:t>Gellert</a:t>
            </a:r>
            <a:r>
              <a:rPr lang="en-US" sz="1400" dirty="0">
                <a:solidFill>
                  <a:srgbClr val="4F1705"/>
                </a:solidFill>
                <a:latin typeface="Calibri" charset="0"/>
                <a:cs typeface="Calibri" charset="0"/>
              </a:rPr>
              <a:t>, U. Guelph, Canada) - Chemical composition</a:t>
            </a:r>
          </a:p>
          <a:p>
            <a:pPr defTabSz="455613" eaLnBrk="1" fontAlgn="base" hangingPunct="1">
              <a:spcBef>
                <a:spcPct val="30000"/>
              </a:spcBef>
              <a:spcAft>
                <a:spcPct val="0"/>
              </a:spcAft>
            </a:pPr>
            <a:endParaRPr lang="en-US" sz="1400" b="1" dirty="0">
              <a:solidFill>
                <a:srgbClr val="4F1705"/>
              </a:solidFill>
              <a:latin typeface="Calibri" charset="0"/>
              <a:cs typeface="Calibri" charset="0"/>
            </a:endParaRPr>
          </a:p>
          <a:p>
            <a:pPr defTabSz="455613" eaLnBrk="1" fontAlgn="base" hangingPunct="1">
              <a:spcBef>
                <a:spcPct val="3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4F1705"/>
                </a:solidFill>
                <a:latin typeface="Calibri" charset="0"/>
                <a:cs typeface="Calibri" charset="0"/>
              </a:rPr>
              <a:t>ANALYTICAL LABORATORY (ROVER BODY)</a:t>
            </a:r>
            <a:r>
              <a:rPr lang="en-US" sz="1400" dirty="0">
                <a:solidFill>
                  <a:srgbClr val="4F1705"/>
                </a:solidFill>
                <a:latin typeface="Calibri" charset="0"/>
                <a:cs typeface="Calibri" charset="0"/>
              </a:rPr>
              <a:t> </a:t>
            </a:r>
          </a:p>
          <a:p>
            <a:pPr defTabSz="455613" eaLnBrk="1" fontAlgn="base" hangingPunct="1">
              <a:spcBef>
                <a:spcPct val="3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4F1705"/>
                </a:solidFill>
                <a:latin typeface="Calibri" charset="0"/>
                <a:cs typeface="Calibri" charset="0"/>
              </a:rPr>
              <a:t>SAM</a:t>
            </a:r>
            <a:r>
              <a:rPr lang="en-US" sz="1400" dirty="0">
                <a:solidFill>
                  <a:srgbClr val="4F1705"/>
                </a:solidFill>
                <a:latin typeface="Calibri" charset="0"/>
                <a:cs typeface="Calibri" charset="0"/>
              </a:rPr>
              <a:t> (P. </a:t>
            </a:r>
            <a:r>
              <a:rPr lang="en-US" sz="1400" dirty="0" err="1">
                <a:solidFill>
                  <a:srgbClr val="4F1705"/>
                </a:solidFill>
                <a:latin typeface="Calibri" charset="0"/>
                <a:cs typeface="Calibri" charset="0"/>
              </a:rPr>
              <a:t>Mahaffy</a:t>
            </a:r>
            <a:r>
              <a:rPr lang="en-US" sz="1400" dirty="0">
                <a:solidFill>
                  <a:srgbClr val="4F1705"/>
                </a:solidFill>
                <a:latin typeface="Calibri" charset="0"/>
                <a:cs typeface="Calibri" charset="0"/>
              </a:rPr>
              <a:t>, GSFC/CNES) - Chemical and isotopic composition, including organics</a:t>
            </a:r>
          </a:p>
          <a:p>
            <a:pPr defTabSz="455613" eaLnBrk="1" fontAlgn="base" hangingPunct="1">
              <a:spcBef>
                <a:spcPct val="30000"/>
              </a:spcBef>
              <a:spcAft>
                <a:spcPct val="0"/>
              </a:spcAft>
            </a:pPr>
            <a:r>
              <a:rPr lang="en-US" sz="1400" b="1" dirty="0" err="1">
                <a:solidFill>
                  <a:srgbClr val="4F1705"/>
                </a:solidFill>
                <a:latin typeface="Calibri" charset="0"/>
                <a:cs typeface="Calibri" charset="0"/>
              </a:rPr>
              <a:t>CheMin</a:t>
            </a:r>
            <a:r>
              <a:rPr lang="en-US" sz="1400" dirty="0">
                <a:solidFill>
                  <a:srgbClr val="4F1705"/>
                </a:solidFill>
                <a:latin typeface="Calibri" charset="0"/>
                <a:cs typeface="Calibri" charset="0"/>
              </a:rPr>
              <a:t> (D. Blake, ARC) - Mineralogy           </a:t>
            </a:r>
          </a:p>
          <a:p>
            <a:pPr defTabSz="455613" eaLnBrk="1" fontAlgn="base" hangingPunct="1">
              <a:spcBef>
                <a:spcPct val="30000"/>
              </a:spcBef>
              <a:spcAft>
                <a:spcPct val="0"/>
              </a:spcAft>
            </a:pPr>
            <a:endParaRPr lang="en-US" sz="1400" dirty="0">
              <a:solidFill>
                <a:srgbClr val="4F1705"/>
              </a:solidFill>
              <a:latin typeface="Calibri" charset="0"/>
              <a:cs typeface="Calibri" charset="0"/>
            </a:endParaRPr>
          </a:p>
          <a:p>
            <a:pPr defTabSz="455613" eaLnBrk="1" fontAlgn="base" hangingPunct="1">
              <a:spcBef>
                <a:spcPct val="3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4F1705"/>
                </a:solidFill>
                <a:latin typeface="Calibri" charset="0"/>
                <a:cs typeface="Calibri" charset="0"/>
              </a:rPr>
              <a:t>ENVIRONMENTAL CHARACTERIZATION</a:t>
            </a:r>
          </a:p>
          <a:p>
            <a:pPr defTabSz="455613" eaLnBrk="1" fontAlgn="base" hangingPunct="1">
              <a:spcBef>
                <a:spcPct val="3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4F1705"/>
                </a:solidFill>
                <a:latin typeface="Calibri" charset="0"/>
                <a:cs typeface="Calibri" charset="0"/>
              </a:rPr>
              <a:t>MARDI</a:t>
            </a:r>
            <a:r>
              <a:rPr lang="en-US" sz="1400" dirty="0">
                <a:solidFill>
                  <a:srgbClr val="4F1705"/>
                </a:solidFill>
                <a:latin typeface="Calibri" charset="0"/>
                <a:cs typeface="Calibri" charset="0"/>
              </a:rPr>
              <a:t> (M. Malin, MSSS) - Descent imaging</a:t>
            </a:r>
          </a:p>
          <a:p>
            <a:pPr defTabSz="455613" eaLnBrk="1" fontAlgn="base" hangingPunct="1">
              <a:spcBef>
                <a:spcPct val="3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4F1705"/>
                </a:solidFill>
                <a:latin typeface="Calibri" charset="0"/>
                <a:cs typeface="Calibri" charset="0"/>
              </a:rPr>
              <a:t>REMS</a:t>
            </a:r>
            <a:r>
              <a:rPr lang="en-US" sz="1400" dirty="0">
                <a:solidFill>
                  <a:srgbClr val="4F1705"/>
                </a:solidFill>
                <a:latin typeface="Calibri" charset="0"/>
                <a:cs typeface="Calibri" charset="0"/>
              </a:rPr>
              <a:t> (J. Gómez-Elvira, CAB, Spain) - Meteorology / UV</a:t>
            </a:r>
          </a:p>
          <a:p>
            <a:pPr defTabSz="455613" eaLnBrk="1" fontAlgn="base" hangingPunct="1">
              <a:spcBef>
                <a:spcPct val="3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4F1705"/>
                </a:solidFill>
                <a:latin typeface="Calibri" charset="0"/>
                <a:cs typeface="Calibri" charset="0"/>
              </a:rPr>
              <a:t>RAD</a:t>
            </a:r>
            <a:r>
              <a:rPr lang="en-US" sz="1400" dirty="0">
                <a:solidFill>
                  <a:srgbClr val="4F1705"/>
                </a:solidFill>
                <a:latin typeface="Calibri" charset="0"/>
                <a:cs typeface="Calibri" charset="0"/>
              </a:rPr>
              <a:t> (D. </a:t>
            </a:r>
            <a:r>
              <a:rPr lang="en-US" sz="1400" dirty="0" err="1">
                <a:solidFill>
                  <a:srgbClr val="4F1705"/>
                </a:solidFill>
                <a:latin typeface="Calibri" charset="0"/>
                <a:cs typeface="Calibri" charset="0"/>
              </a:rPr>
              <a:t>Hassler</a:t>
            </a:r>
            <a:r>
              <a:rPr lang="en-US" sz="1400" dirty="0">
                <a:solidFill>
                  <a:srgbClr val="4F1705"/>
                </a:solidFill>
                <a:latin typeface="Calibri" charset="0"/>
                <a:cs typeface="Calibri" charset="0"/>
              </a:rPr>
              <a:t>, </a:t>
            </a:r>
            <a:r>
              <a:rPr lang="en-US" sz="1400" dirty="0" err="1">
                <a:solidFill>
                  <a:srgbClr val="4F1705"/>
                </a:solidFill>
                <a:latin typeface="Calibri" charset="0"/>
                <a:cs typeface="Calibri" charset="0"/>
              </a:rPr>
              <a:t>SwRI</a:t>
            </a:r>
            <a:r>
              <a:rPr lang="en-US" sz="1400" dirty="0">
                <a:solidFill>
                  <a:srgbClr val="4F1705"/>
                </a:solidFill>
                <a:latin typeface="Calibri" charset="0"/>
                <a:cs typeface="Calibri" charset="0"/>
              </a:rPr>
              <a:t>) - High-energy radiation</a:t>
            </a:r>
          </a:p>
          <a:p>
            <a:pPr defTabSz="455613" eaLnBrk="1" fontAlgn="base" hangingPunct="1">
              <a:spcBef>
                <a:spcPct val="3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4F1705"/>
                </a:solidFill>
                <a:latin typeface="Calibri" charset="0"/>
                <a:cs typeface="Calibri" charset="0"/>
              </a:rPr>
              <a:t>DAN</a:t>
            </a:r>
            <a:r>
              <a:rPr lang="en-US" sz="1400" dirty="0">
                <a:solidFill>
                  <a:srgbClr val="4F1705"/>
                </a:solidFill>
                <a:latin typeface="Calibri" charset="0"/>
                <a:cs typeface="Calibri" charset="0"/>
              </a:rPr>
              <a:t> (I. Mitrofanov, IKI, Russia) - Subsurface hydrogen</a:t>
            </a:r>
            <a:endParaRPr lang="en-US" sz="1800" dirty="0">
              <a:solidFill>
                <a:srgbClr val="4F1705"/>
              </a:solidFill>
              <a:latin typeface="Calibri" charset="0"/>
              <a:cs typeface="Calibri" charset="0"/>
            </a:endParaRPr>
          </a:p>
        </p:txBody>
      </p:sp>
      <p:sp>
        <p:nvSpPr>
          <p:cNvPr id="22532" name="Text Box 41"/>
          <p:cNvSpPr txBox="1">
            <a:spLocks noChangeArrowheads="1"/>
          </p:cNvSpPr>
          <p:nvPr/>
        </p:nvSpPr>
        <p:spPr bwMode="auto">
          <a:xfrm>
            <a:off x="590550" y="5454650"/>
            <a:ext cx="2768600" cy="1219200"/>
          </a:xfrm>
          <a:prstGeom prst="rect">
            <a:avLst/>
          </a:prstGeom>
          <a:noFill/>
          <a:ln w="12700">
            <a:solidFill>
              <a:srgbClr val="4F170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5613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4F1705"/>
                </a:solidFill>
                <a:latin typeface="Calibri" charset="0"/>
                <a:cs typeface="Calibri" charset="0"/>
              </a:rPr>
              <a:t>Wheel Base:		2.8 m</a:t>
            </a:r>
          </a:p>
          <a:p>
            <a:pPr defTabSz="455613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4F1705"/>
                </a:solidFill>
                <a:latin typeface="Calibri" charset="0"/>
                <a:cs typeface="Calibri" charset="0"/>
              </a:rPr>
              <a:t>Height of Deck:		1.1 m</a:t>
            </a:r>
          </a:p>
          <a:p>
            <a:pPr defTabSz="455613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4F1705"/>
                </a:solidFill>
                <a:latin typeface="Calibri" charset="0"/>
                <a:cs typeface="Calibri" charset="0"/>
              </a:rPr>
              <a:t>Ground Clearance:	0.66 m</a:t>
            </a:r>
          </a:p>
          <a:p>
            <a:pPr defTabSz="455613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4F1705"/>
                </a:solidFill>
                <a:latin typeface="Calibri" charset="0"/>
                <a:cs typeface="Calibri" charset="0"/>
              </a:rPr>
              <a:t>Height of Mast:		2.2 m</a:t>
            </a:r>
          </a:p>
        </p:txBody>
      </p:sp>
      <p:grpSp>
        <p:nvGrpSpPr>
          <p:cNvPr id="22533" name="Group 21"/>
          <p:cNvGrpSpPr>
            <a:grpSpLocks/>
          </p:cNvGrpSpPr>
          <p:nvPr/>
        </p:nvGrpSpPr>
        <p:grpSpPr bwMode="auto">
          <a:xfrm>
            <a:off x="22225" y="1184275"/>
            <a:ext cx="4530725" cy="4078288"/>
            <a:chOff x="21710" y="1184275"/>
            <a:chExt cx="4531240" cy="4078703"/>
          </a:xfrm>
        </p:grpSpPr>
        <p:pic>
          <p:nvPicPr>
            <p:cNvPr id="22534" name="Picture 49" descr="rover_traverse"/>
            <p:cNvPicPr>
              <a:picLocks noChangeAspect="1" noChangeArrowheads="1"/>
            </p:cNvPicPr>
            <p:nvPr/>
          </p:nvPicPr>
          <p:blipFill>
            <a:blip r:embed="rId2" cstate="screen">
              <a:lum bright="18000" contrast="-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13" y="1489075"/>
              <a:ext cx="4516437" cy="312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5" name="Text Box 39"/>
            <p:cNvSpPr txBox="1">
              <a:spLocks noChangeArrowheads="1"/>
            </p:cNvSpPr>
            <p:nvPr/>
          </p:nvSpPr>
          <p:spPr bwMode="auto">
            <a:xfrm>
              <a:off x="3842265" y="2568014"/>
              <a:ext cx="638175" cy="30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5613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b="1" i="1">
                  <a:solidFill>
                    <a:srgbClr val="4F1705"/>
                  </a:solidFill>
                  <a:latin typeface="Calibri" charset="0"/>
                  <a:cs typeface="Calibri" charset="0"/>
                </a:rPr>
                <a:t>DAN</a:t>
              </a:r>
            </a:p>
          </p:txBody>
        </p:sp>
        <p:sp>
          <p:nvSpPr>
            <p:cNvPr id="22536" name="Text Box 18"/>
            <p:cNvSpPr txBox="1">
              <a:spLocks noChangeArrowheads="1"/>
            </p:cNvSpPr>
            <p:nvPr/>
          </p:nvSpPr>
          <p:spPr bwMode="auto">
            <a:xfrm>
              <a:off x="96065" y="2065338"/>
              <a:ext cx="866775" cy="30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5613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b="1" i="1">
                  <a:solidFill>
                    <a:srgbClr val="4F1705"/>
                  </a:solidFill>
                  <a:latin typeface="Calibri" charset="0"/>
                  <a:cs typeface="Calibri" charset="0"/>
                </a:rPr>
                <a:t>REMS</a:t>
              </a:r>
            </a:p>
          </p:txBody>
        </p:sp>
        <p:sp>
          <p:nvSpPr>
            <p:cNvPr id="22537" name="Line 19"/>
            <p:cNvSpPr>
              <a:spLocks noChangeShapeType="1"/>
            </p:cNvSpPr>
            <p:nvPr/>
          </p:nvSpPr>
          <p:spPr bwMode="auto">
            <a:xfrm>
              <a:off x="720725" y="2287588"/>
              <a:ext cx="277813" cy="144462"/>
            </a:xfrm>
            <a:prstGeom prst="line">
              <a:avLst/>
            </a:prstGeom>
            <a:noFill/>
            <a:ln w="9525">
              <a:solidFill>
                <a:srgbClr val="4F1705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38" name="Text Box 20"/>
            <p:cNvSpPr txBox="1">
              <a:spLocks noChangeArrowheads="1"/>
            </p:cNvSpPr>
            <p:nvPr/>
          </p:nvSpPr>
          <p:spPr bwMode="auto">
            <a:xfrm>
              <a:off x="2043113" y="1184275"/>
              <a:ext cx="1155700" cy="30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5613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b="1" i="1">
                  <a:solidFill>
                    <a:srgbClr val="4F1705"/>
                  </a:solidFill>
                  <a:latin typeface="Calibri" charset="0"/>
                  <a:cs typeface="Calibri" charset="0"/>
                </a:rPr>
                <a:t>ChemCam</a:t>
              </a:r>
            </a:p>
          </p:txBody>
        </p:sp>
        <p:sp>
          <p:nvSpPr>
            <p:cNvPr id="22539" name="Text Box 21"/>
            <p:cNvSpPr txBox="1">
              <a:spLocks noChangeArrowheads="1"/>
            </p:cNvSpPr>
            <p:nvPr/>
          </p:nvSpPr>
          <p:spPr bwMode="auto">
            <a:xfrm>
              <a:off x="21710" y="1316807"/>
              <a:ext cx="1016000" cy="30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5613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b="1" i="1">
                  <a:solidFill>
                    <a:srgbClr val="4F1705"/>
                  </a:solidFill>
                  <a:latin typeface="Calibri" charset="0"/>
                  <a:cs typeface="Calibri" charset="0"/>
                </a:rPr>
                <a:t>Mastcam</a:t>
              </a:r>
            </a:p>
          </p:txBody>
        </p:sp>
        <p:sp>
          <p:nvSpPr>
            <p:cNvPr id="22540" name="Text Box 22"/>
            <p:cNvSpPr txBox="1">
              <a:spLocks noChangeArrowheads="1"/>
            </p:cNvSpPr>
            <p:nvPr/>
          </p:nvSpPr>
          <p:spPr bwMode="auto">
            <a:xfrm>
              <a:off x="1752600" y="1853639"/>
              <a:ext cx="577850" cy="30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5613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b="1" i="1">
                  <a:solidFill>
                    <a:srgbClr val="4F1705"/>
                  </a:solidFill>
                  <a:latin typeface="Calibri" charset="0"/>
                  <a:cs typeface="Calibri" charset="0"/>
                </a:rPr>
                <a:t>RAD</a:t>
              </a:r>
            </a:p>
          </p:txBody>
        </p:sp>
        <p:sp>
          <p:nvSpPr>
            <p:cNvPr id="22541" name="Line 23"/>
            <p:cNvSpPr>
              <a:spLocks noChangeShapeType="1"/>
            </p:cNvSpPr>
            <p:nvPr/>
          </p:nvSpPr>
          <p:spPr bwMode="auto">
            <a:xfrm>
              <a:off x="525463" y="1635125"/>
              <a:ext cx="361950" cy="265113"/>
            </a:xfrm>
            <a:prstGeom prst="line">
              <a:avLst/>
            </a:prstGeom>
            <a:noFill/>
            <a:ln w="9525">
              <a:solidFill>
                <a:srgbClr val="4F1705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42" name="Line 32"/>
            <p:cNvSpPr>
              <a:spLocks noChangeShapeType="1"/>
            </p:cNvSpPr>
            <p:nvPr/>
          </p:nvSpPr>
          <p:spPr bwMode="auto">
            <a:xfrm flipH="1">
              <a:off x="3397250" y="2768600"/>
              <a:ext cx="484188" cy="122238"/>
            </a:xfrm>
            <a:prstGeom prst="line">
              <a:avLst/>
            </a:prstGeom>
            <a:noFill/>
            <a:ln w="9525">
              <a:solidFill>
                <a:srgbClr val="4F1705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43" name="Line 34"/>
            <p:cNvSpPr>
              <a:spLocks noChangeShapeType="1"/>
            </p:cNvSpPr>
            <p:nvPr/>
          </p:nvSpPr>
          <p:spPr bwMode="auto">
            <a:xfrm flipH="1">
              <a:off x="1547813" y="1441450"/>
              <a:ext cx="539750" cy="236538"/>
            </a:xfrm>
            <a:prstGeom prst="line">
              <a:avLst/>
            </a:prstGeom>
            <a:noFill/>
            <a:ln w="9525">
              <a:solidFill>
                <a:srgbClr val="4F1705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44" name="Line 36"/>
            <p:cNvSpPr>
              <a:spLocks noChangeShapeType="1"/>
            </p:cNvSpPr>
            <p:nvPr/>
          </p:nvSpPr>
          <p:spPr bwMode="auto">
            <a:xfrm>
              <a:off x="2130425" y="2178050"/>
              <a:ext cx="320675" cy="684213"/>
            </a:xfrm>
            <a:prstGeom prst="line">
              <a:avLst/>
            </a:prstGeom>
            <a:noFill/>
            <a:ln w="9525">
              <a:solidFill>
                <a:srgbClr val="4F1705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45" name="Line 44"/>
            <p:cNvSpPr>
              <a:spLocks noChangeShapeType="1"/>
            </p:cNvSpPr>
            <p:nvPr/>
          </p:nvSpPr>
          <p:spPr bwMode="auto">
            <a:xfrm flipV="1">
              <a:off x="1330325" y="3541713"/>
              <a:ext cx="315913" cy="604837"/>
            </a:xfrm>
            <a:prstGeom prst="line">
              <a:avLst/>
            </a:prstGeom>
            <a:noFill/>
            <a:ln w="9525">
              <a:solidFill>
                <a:srgbClr val="4F1705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46" name="Text Box 45"/>
            <p:cNvSpPr txBox="1">
              <a:spLocks noChangeArrowheads="1"/>
            </p:cNvSpPr>
            <p:nvPr/>
          </p:nvSpPr>
          <p:spPr bwMode="auto">
            <a:xfrm>
              <a:off x="870335" y="4093296"/>
              <a:ext cx="1260090" cy="1169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5613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i="1">
                  <a:solidFill>
                    <a:srgbClr val="4F1705"/>
                  </a:solidFill>
                  <a:latin typeface="Calibri" charset="0"/>
                  <a:cs typeface="Calibri" charset="0"/>
                </a:rPr>
                <a:t>MAHLI</a:t>
              </a:r>
            </a:p>
            <a:p>
              <a:pPr defTabSz="455613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i="1">
                  <a:solidFill>
                    <a:srgbClr val="4F1705"/>
                  </a:solidFill>
                  <a:latin typeface="Calibri" charset="0"/>
                  <a:cs typeface="Calibri" charset="0"/>
                </a:rPr>
                <a:t>APXS</a:t>
              </a:r>
            </a:p>
            <a:p>
              <a:pPr defTabSz="455613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i="1">
                  <a:solidFill>
                    <a:srgbClr val="4F1705"/>
                  </a:solidFill>
                  <a:latin typeface="Calibri" charset="0"/>
                  <a:cs typeface="Calibri" charset="0"/>
                </a:rPr>
                <a:t>Brush</a:t>
              </a:r>
            </a:p>
            <a:p>
              <a:pPr defTabSz="455613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i="1">
                  <a:solidFill>
                    <a:srgbClr val="4F1705"/>
                  </a:solidFill>
                  <a:latin typeface="Calibri" charset="0"/>
                  <a:cs typeface="Calibri" charset="0"/>
                </a:rPr>
                <a:t>Drill / Sieves</a:t>
              </a:r>
            </a:p>
            <a:p>
              <a:pPr defTabSz="455613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i="1">
                  <a:solidFill>
                    <a:srgbClr val="4F1705"/>
                  </a:solidFill>
                  <a:latin typeface="Calibri" charset="0"/>
                  <a:cs typeface="Calibri" charset="0"/>
                </a:rPr>
                <a:t>Scoop</a:t>
              </a:r>
            </a:p>
          </p:txBody>
        </p:sp>
        <p:sp>
          <p:nvSpPr>
            <p:cNvPr id="22547" name="Text Box 46"/>
            <p:cNvSpPr txBox="1">
              <a:spLocks noChangeArrowheads="1"/>
            </p:cNvSpPr>
            <p:nvPr/>
          </p:nvSpPr>
          <p:spPr bwMode="auto">
            <a:xfrm>
              <a:off x="2962275" y="4537846"/>
              <a:ext cx="835025" cy="30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5613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b="1" i="1">
                  <a:solidFill>
                    <a:srgbClr val="4F1705"/>
                  </a:solidFill>
                  <a:latin typeface="Calibri" charset="0"/>
                  <a:cs typeface="Calibri" charset="0"/>
                </a:rPr>
                <a:t>MARDI</a:t>
              </a:r>
            </a:p>
          </p:txBody>
        </p:sp>
        <p:sp>
          <p:nvSpPr>
            <p:cNvPr id="22548" name="Line 47"/>
            <p:cNvSpPr>
              <a:spLocks noChangeShapeType="1"/>
            </p:cNvSpPr>
            <p:nvPr/>
          </p:nvSpPr>
          <p:spPr bwMode="auto">
            <a:xfrm flipH="1" flipV="1">
              <a:off x="2290763" y="3614738"/>
              <a:ext cx="746125" cy="982662"/>
            </a:xfrm>
            <a:prstGeom prst="line">
              <a:avLst/>
            </a:prstGeom>
            <a:noFill/>
            <a:ln w="9525">
              <a:solidFill>
                <a:srgbClr val="4F1705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3323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1136650" y="142875"/>
            <a:ext cx="7016750" cy="638175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Sampling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System </a:t>
            </a:r>
            <a:r>
              <a:rPr lang="en-US" sz="1600" dirty="0" smtClean="0">
                <a:latin typeface="Calibri" charset="0"/>
                <a:ea typeface="ＭＳ Ｐゴシック" charset="0"/>
                <a:cs typeface="ＭＳ Ｐゴシック" charset="0"/>
              </a:rPr>
              <a:t>(courtesy of MSL team)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4" name="Text Box 5"/>
          <p:cNvSpPr txBox="1">
            <a:spLocks noChangeArrowheads="1"/>
          </p:cNvSpPr>
          <p:nvPr/>
        </p:nvSpPr>
        <p:spPr bwMode="auto">
          <a:xfrm>
            <a:off x="4695825" y="1109663"/>
            <a:ext cx="4244975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marL="2286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5613" eaLnBrk="1" fontAlgn="base" hangingPunct="1">
              <a:spcBef>
                <a:spcPts val="1200"/>
              </a:spcBef>
              <a:spcAft>
                <a:spcPct val="0"/>
              </a:spcAft>
              <a:buFontTx/>
              <a:buChar char="•"/>
            </a:pPr>
            <a:r>
              <a:rPr lang="en-US" sz="2100" dirty="0">
                <a:solidFill>
                  <a:srgbClr val="4F1705"/>
                </a:solidFill>
                <a:latin typeface="Calibri" charset="0"/>
              </a:rPr>
              <a:t>Cleans rock surfaces with a brush</a:t>
            </a:r>
          </a:p>
          <a:p>
            <a:pPr defTabSz="455613" eaLnBrk="1" fontAlgn="base" hangingPunct="1">
              <a:spcBef>
                <a:spcPts val="1200"/>
              </a:spcBef>
              <a:spcAft>
                <a:spcPct val="0"/>
              </a:spcAft>
              <a:buFontTx/>
              <a:buChar char="•"/>
            </a:pPr>
            <a:r>
              <a:rPr lang="en-US" sz="2100" dirty="0">
                <a:solidFill>
                  <a:srgbClr val="4F1705"/>
                </a:solidFill>
                <a:latin typeface="Calibri" charset="0"/>
              </a:rPr>
              <a:t>Places and holds the APXS and MAHLI instruments</a:t>
            </a:r>
          </a:p>
          <a:p>
            <a:pPr defTabSz="455613" eaLnBrk="1" fontAlgn="base" hangingPunct="1">
              <a:spcBef>
                <a:spcPts val="1200"/>
              </a:spcBef>
              <a:spcAft>
                <a:spcPct val="0"/>
              </a:spcAft>
              <a:buFontTx/>
              <a:buChar char="•"/>
            </a:pPr>
            <a:r>
              <a:rPr lang="en-US" sz="2100" dirty="0">
                <a:solidFill>
                  <a:srgbClr val="4F1705"/>
                </a:solidFill>
                <a:latin typeface="Calibri" charset="0"/>
              </a:rPr>
              <a:t>Acquires samples of rock or soil with a powdering drill or scoop</a:t>
            </a:r>
          </a:p>
          <a:p>
            <a:pPr defTabSz="455613" eaLnBrk="1" fontAlgn="base" hangingPunct="1">
              <a:spcBef>
                <a:spcPts val="1200"/>
              </a:spcBef>
              <a:spcAft>
                <a:spcPct val="0"/>
              </a:spcAft>
              <a:buFontTx/>
              <a:buChar char="•"/>
            </a:pPr>
            <a:r>
              <a:rPr lang="en-US" sz="2100" dirty="0">
                <a:solidFill>
                  <a:srgbClr val="4F1705"/>
                </a:solidFill>
                <a:latin typeface="Calibri" charset="0"/>
              </a:rPr>
              <a:t>Sieves the samples (to 150 μm or 1 mm) and delivers them to instruments or an observation tray</a:t>
            </a:r>
          </a:p>
          <a:p>
            <a:pPr defTabSz="455613" eaLnBrk="1" fontAlgn="base" hangingPunct="1">
              <a:spcBef>
                <a:spcPts val="1200"/>
              </a:spcBef>
              <a:spcAft>
                <a:spcPct val="0"/>
              </a:spcAft>
              <a:buFontTx/>
              <a:buChar char="•"/>
            </a:pPr>
            <a:r>
              <a:rPr lang="en-US" sz="2100" dirty="0">
                <a:solidFill>
                  <a:srgbClr val="4F1705"/>
                </a:solidFill>
                <a:latin typeface="Calibri" charset="0"/>
              </a:rPr>
              <a:t>Exchanges spare drill bits</a:t>
            </a:r>
          </a:p>
        </p:txBody>
      </p:sp>
      <p:grpSp>
        <p:nvGrpSpPr>
          <p:cNvPr id="23555" name="Group 21"/>
          <p:cNvGrpSpPr>
            <a:grpSpLocks/>
          </p:cNvGrpSpPr>
          <p:nvPr/>
        </p:nvGrpSpPr>
        <p:grpSpPr bwMode="auto">
          <a:xfrm>
            <a:off x="0" y="1003300"/>
            <a:ext cx="4640263" cy="5854700"/>
            <a:chOff x="0" y="1003300"/>
            <a:chExt cx="4640263" cy="5854700"/>
          </a:xfrm>
        </p:grpSpPr>
        <p:sp>
          <p:nvSpPr>
            <p:cNvPr id="23556" name="Rectangle 23"/>
            <p:cNvSpPr>
              <a:spLocks noChangeArrowheads="1"/>
            </p:cNvSpPr>
            <p:nvPr/>
          </p:nvSpPr>
          <p:spPr bwMode="auto">
            <a:xfrm>
              <a:off x="0" y="1003300"/>
              <a:ext cx="4640263" cy="5854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23557" name="Picture 18" descr="screenshot_01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213" y="1009650"/>
              <a:ext cx="3105150" cy="2651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58" name="Text Box 40"/>
            <p:cNvSpPr txBox="1">
              <a:spLocks noChangeArrowheads="1"/>
            </p:cNvSpPr>
            <p:nvPr/>
          </p:nvSpPr>
          <p:spPr bwMode="auto">
            <a:xfrm>
              <a:off x="2989263" y="3470275"/>
              <a:ext cx="163353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5613" eaLnBrk="1" fontAlgn="base" hangingPunct="1">
                <a:spcBef>
                  <a:spcPct val="1000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660000"/>
                  </a:solidFill>
                  <a:latin typeface="Calibri" charset="0"/>
                  <a:cs typeface="Calibri" charset="0"/>
                </a:rPr>
                <a:t>2.25-m Robot Arm</a:t>
              </a:r>
            </a:p>
          </p:txBody>
        </p:sp>
        <p:sp>
          <p:nvSpPr>
            <p:cNvPr id="23559" name="Line 41"/>
            <p:cNvSpPr>
              <a:spLocks noChangeShapeType="1"/>
            </p:cNvSpPr>
            <p:nvPr/>
          </p:nvSpPr>
          <p:spPr bwMode="auto">
            <a:xfrm flipH="1">
              <a:off x="2878138" y="1670050"/>
              <a:ext cx="327025" cy="285750"/>
            </a:xfrm>
            <a:prstGeom prst="line">
              <a:avLst/>
            </a:prstGeom>
            <a:noFill/>
            <a:ln w="19050">
              <a:solidFill>
                <a:srgbClr val="00009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560" name="Text Box 40"/>
            <p:cNvSpPr txBox="1">
              <a:spLocks noChangeArrowheads="1"/>
            </p:cNvSpPr>
            <p:nvPr/>
          </p:nvSpPr>
          <p:spPr bwMode="auto">
            <a:xfrm>
              <a:off x="300038" y="2868613"/>
              <a:ext cx="1055687" cy="522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5613" eaLnBrk="1" fontAlgn="base" hangingPunct="1">
                <a:spcBef>
                  <a:spcPct val="1000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660000"/>
                  </a:solidFill>
                  <a:latin typeface="Calibri" charset="0"/>
                  <a:cs typeface="Calibri" charset="0"/>
                </a:rPr>
                <a:t>Extra Drill Bits</a:t>
              </a:r>
            </a:p>
          </p:txBody>
        </p:sp>
        <p:sp>
          <p:nvSpPr>
            <p:cNvPr id="23561" name="Text Box 40"/>
            <p:cNvSpPr txBox="1">
              <a:spLocks noChangeArrowheads="1"/>
            </p:cNvSpPr>
            <p:nvPr/>
          </p:nvSpPr>
          <p:spPr bwMode="auto">
            <a:xfrm>
              <a:off x="36513" y="1854200"/>
              <a:ext cx="1150937" cy="738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5613" eaLnBrk="1" fontAlgn="base" hangingPunct="1">
                <a:spcBef>
                  <a:spcPct val="1000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660000"/>
                  </a:solidFill>
                  <a:latin typeface="Calibri" charset="0"/>
                  <a:cs typeface="Calibri" charset="0"/>
                </a:rPr>
                <a:t>Sample Observation Tray</a:t>
              </a:r>
            </a:p>
          </p:txBody>
        </p:sp>
        <p:sp>
          <p:nvSpPr>
            <p:cNvPr id="23562" name="Line 41"/>
            <p:cNvSpPr>
              <a:spLocks noChangeShapeType="1"/>
            </p:cNvSpPr>
            <p:nvPr/>
          </p:nvSpPr>
          <p:spPr bwMode="auto">
            <a:xfrm flipV="1">
              <a:off x="1169988" y="2616200"/>
              <a:ext cx="554037" cy="393700"/>
            </a:xfrm>
            <a:prstGeom prst="line">
              <a:avLst/>
            </a:prstGeom>
            <a:noFill/>
            <a:ln w="19050">
              <a:solidFill>
                <a:srgbClr val="66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563" name="Line 41"/>
            <p:cNvSpPr>
              <a:spLocks noChangeShapeType="1"/>
            </p:cNvSpPr>
            <p:nvPr/>
          </p:nvSpPr>
          <p:spPr bwMode="auto">
            <a:xfrm>
              <a:off x="1214438" y="1592263"/>
              <a:ext cx="717550" cy="690562"/>
            </a:xfrm>
            <a:prstGeom prst="line">
              <a:avLst/>
            </a:prstGeom>
            <a:noFill/>
            <a:ln w="19050">
              <a:solidFill>
                <a:srgbClr val="66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564" name="Line 41"/>
            <p:cNvSpPr>
              <a:spLocks noChangeShapeType="1"/>
            </p:cNvSpPr>
            <p:nvPr/>
          </p:nvSpPr>
          <p:spPr bwMode="auto">
            <a:xfrm flipH="1" flipV="1">
              <a:off x="1809750" y="3430588"/>
              <a:ext cx="1108075" cy="185737"/>
            </a:xfrm>
            <a:prstGeom prst="line">
              <a:avLst/>
            </a:prstGeom>
            <a:noFill/>
            <a:ln w="19050">
              <a:solidFill>
                <a:srgbClr val="66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565" name="Text Box 40"/>
            <p:cNvSpPr txBox="1">
              <a:spLocks noChangeArrowheads="1"/>
            </p:cNvSpPr>
            <p:nvPr/>
          </p:nvSpPr>
          <p:spPr bwMode="auto">
            <a:xfrm>
              <a:off x="933450" y="3489325"/>
              <a:ext cx="81121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5613" eaLnBrk="1" fontAlgn="base" hangingPunct="1">
                <a:spcBef>
                  <a:spcPct val="1000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660000"/>
                  </a:solidFill>
                  <a:latin typeface="Calibri" charset="0"/>
                  <a:cs typeface="Calibri" charset="0"/>
                </a:rPr>
                <a:t>Turret</a:t>
              </a:r>
            </a:p>
          </p:txBody>
        </p:sp>
        <p:sp>
          <p:nvSpPr>
            <p:cNvPr id="23566" name="Text Box 40"/>
            <p:cNvSpPr txBox="1">
              <a:spLocks noChangeArrowheads="1"/>
            </p:cNvSpPr>
            <p:nvPr/>
          </p:nvSpPr>
          <p:spPr bwMode="auto">
            <a:xfrm>
              <a:off x="285750" y="1198563"/>
              <a:ext cx="1323975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5613" eaLnBrk="1" fontAlgn="base" hangingPunct="1">
                <a:spcBef>
                  <a:spcPct val="1000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660000"/>
                  </a:solidFill>
                  <a:latin typeface="Calibri" charset="0"/>
                  <a:cs typeface="Calibri" charset="0"/>
                </a:rPr>
                <a:t>Organic Check Material</a:t>
              </a:r>
            </a:p>
          </p:txBody>
        </p:sp>
        <p:sp>
          <p:nvSpPr>
            <p:cNvPr id="23567" name="Line 41"/>
            <p:cNvSpPr>
              <a:spLocks noChangeShapeType="1"/>
            </p:cNvSpPr>
            <p:nvPr/>
          </p:nvSpPr>
          <p:spPr bwMode="auto">
            <a:xfrm>
              <a:off x="1104900" y="2227263"/>
              <a:ext cx="565150" cy="169862"/>
            </a:xfrm>
            <a:prstGeom prst="line">
              <a:avLst/>
            </a:prstGeom>
            <a:noFill/>
            <a:ln w="19050">
              <a:solidFill>
                <a:srgbClr val="66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23568" name="Picture 2" descr="turret assy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538" y="4324350"/>
              <a:ext cx="3294062" cy="2533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9" name="Text Box 40"/>
            <p:cNvSpPr txBox="1">
              <a:spLocks noChangeArrowheads="1"/>
            </p:cNvSpPr>
            <p:nvPr/>
          </p:nvSpPr>
          <p:spPr bwMode="auto">
            <a:xfrm>
              <a:off x="3451225" y="6053138"/>
              <a:ext cx="576263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5613" eaLnBrk="1" fontAlgn="base" hangingPunct="1">
                <a:spcBef>
                  <a:spcPct val="1000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660000"/>
                  </a:solidFill>
                  <a:latin typeface="Calibri" charset="0"/>
                  <a:cs typeface="Calibri" charset="0"/>
                </a:rPr>
                <a:t>Drill</a:t>
              </a:r>
            </a:p>
          </p:txBody>
        </p:sp>
        <p:sp>
          <p:nvSpPr>
            <p:cNvPr id="23570" name="Text Box 40"/>
            <p:cNvSpPr txBox="1">
              <a:spLocks noChangeArrowheads="1"/>
            </p:cNvSpPr>
            <p:nvPr/>
          </p:nvSpPr>
          <p:spPr bwMode="auto">
            <a:xfrm>
              <a:off x="2940050" y="4167188"/>
              <a:ext cx="83185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5613" eaLnBrk="1" fontAlgn="base" hangingPunct="1">
                <a:spcBef>
                  <a:spcPct val="1000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660000"/>
                  </a:solidFill>
                  <a:latin typeface="Calibri" charset="0"/>
                  <a:cs typeface="Calibri" charset="0"/>
                </a:rPr>
                <a:t>CHIMRA</a:t>
              </a:r>
            </a:p>
          </p:txBody>
        </p:sp>
        <p:sp>
          <p:nvSpPr>
            <p:cNvPr id="23571" name="Text Box 40"/>
            <p:cNvSpPr txBox="1">
              <a:spLocks noChangeArrowheads="1"/>
            </p:cNvSpPr>
            <p:nvPr/>
          </p:nvSpPr>
          <p:spPr bwMode="auto">
            <a:xfrm>
              <a:off x="1747838" y="3997325"/>
              <a:ext cx="83026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5613" eaLnBrk="1" fontAlgn="base" hangingPunct="1">
                <a:spcBef>
                  <a:spcPct val="1000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660000"/>
                  </a:solidFill>
                  <a:latin typeface="Calibri" charset="0"/>
                  <a:cs typeface="Calibri" charset="0"/>
                </a:rPr>
                <a:t>APXS</a:t>
              </a:r>
            </a:p>
          </p:txBody>
        </p:sp>
        <p:sp>
          <p:nvSpPr>
            <p:cNvPr id="23572" name="Text Box 40"/>
            <p:cNvSpPr txBox="1">
              <a:spLocks noChangeArrowheads="1"/>
            </p:cNvSpPr>
            <p:nvPr/>
          </p:nvSpPr>
          <p:spPr bwMode="auto">
            <a:xfrm>
              <a:off x="155575" y="6027738"/>
              <a:ext cx="831850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5613" eaLnBrk="1" fontAlgn="base" hangingPunct="1">
                <a:spcBef>
                  <a:spcPct val="1000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660000"/>
                  </a:solidFill>
                  <a:latin typeface="Calibri" charset="0"/>
                  <a:cs typeface="Calibri" charset="0"/>
                </a:rPr>
                <a:t>MAHLI</a:t>
              </a:r>
            </a:p>
          </p:txBody>
        </p:sp>
        <p:sp>
          <p:nvSpPr>
            <p:cNvPr id="23573" name="Text Box 40"/>
            <p:cNvSpPr txBox="1">
              <a:spLocks noChangeArrowheads="1"/>
            </p:cNvSpPr>
            <p:nvPr/>
          </p:nvSpPr>
          <p:spPr bwMode="auto">
            <a:xfrm>
              <a:off x="1076325" y="6502400"/>
              <a:ext cx="83185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5613" eaLnBrk="1" fontAlgn="base" hangingPunct="1">
                <a:spcBef>
                  <a:spcPct val="1000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660000"/>
                  </a:solidFill>
                  <a:latin typeface="Calibri" charset="0"/>
                  <a:cs typeface="Calibri" charset="0"/>
                </a:rPr>
                <a:t>Brush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56775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>
          <a:xfrm>
            <a:off x="1136650" y="142875"/>
            <a:ext cx="8007350" cy="638175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Learn More about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Curiosity </a:t>
            </a:r>
            <a:r>
              <a:rPr lang="en-US" sz="1600" dirty="0" smtClean="0">
                <a:latin typeface="Calibri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600" dirty="0">
                <a:latin typeface="Calibri" charset="0"/>
                <a:ea typeface="ＭＳ Ｐゴシック" charset="0"/>
                <a:cs typeface="ＭＳ Ｐゴシック" charset="0"/>
              </a:rPr>
              <a:t>courtesy of MSL team)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001181"/>
            <a:ext cx="9144000" cy="585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0274" y="1176491"/>
            <a:ext cx="5939023" cy="375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cs typeface="Calibri" charset="0"/>
              </a:rPr>
              <a:t>Mars Science Laboratory</a:t>
            </a:r>
          </a:p>
          <a:p>
            <a:pPr>
              <a:spcBef>
                <a:spcPts val="600"/>
              </a:spcBef>
            </a:pPr>
            <a:r>
              <a:rPr lang="en-US" sz="2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cs typeface="Calibri" charset="0"/>
              </a:rPr>
              <a:t>http://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cs typeface="Calibri" charset="0"/>
              </a:rPr>
              <a:t>mars.jpl.nasa.gov</a:t>
            </a:r>
            <a:r>
              <a:rPr lang="en-US" sz="2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cs typeface="Calibri" charset="0"/>
              </a:rPr>
              <a:t>/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cs typeface="Calibri" charset="0"/>
              </a:rPr>
              <a:t>msl</a:t>
            </a:r>
            <a:endParaRPr lang="en-US" sz="22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 charset="0"/>
              <a:cs typeface="Calibri" charset="0"/>
            </a:endParaRPr>
          </a:p>
          <a:p>
            <a:pPr>
              <a:spcBef>
                <a:spcPts val="600"/>
              </a:spcBef>
            </a:pPr>
            <a:endParaRPr lang="en-US" sz="22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 charset="0"/>
              <a:cs typeface="Calibri" charset="0"/>
            </a:endParaRPr>
          </a:p>
          <a:p>
            <a:pPr>
              <a:spcBef>
                <a:spcPts val="600"/>
              </a:spcBef>
            </a:pPr>
            <a:r>
              <a:rPr lang="en-US" sz="2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cs typeface="Calibri" charset="0"/>
              </a:rPr>
              <a:t>MSL for Scientists</a:t>
            </a:r>
          </a:p>
          <a:p>
            <a:pPr>
              <a:spcBef>
                <a:spcPts val="600"/>
              </a:spcBef>
            </a:pPr>
            <a:r>
              <a:rPr lang="en-US" sz="2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cs typeface="Calibri" charset="0"/>
              </a:rPr>
              <a:t>http://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cs typeface="Calibri" charset="0"/>
              </a:rPr>
              <a:t>msl-scicorner.jpl.nasa.gov</a:t>
            </a:r>
            <a:endParaRPr lang="en-US" sz="22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 charset="0"/>
              <a:cs typeface="Calibri" charset="0"/>
            </a:endParaRPr>
          </a:p>
          <a:p>
            <a:pPr>
              <a:spcBef>
                <a:spcPts val="600"/>
              </a:spcBef>
            </a:pPr>
            <a:endParaRPr lang="en-US" sz="22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 charset="0"/>
              <a:cs typeface="Calibri" charset="0"/>
            </a:endParaRPr>
          </a:p>
          <a:p>
            <a:pPr>
              <a:spcBef>
                <a:spcPts val="600"/>
              </a:spcBef>
            </a:pPr>
            <a:r>
              <a:rPr lang="en-US" sz="2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cs typeface="Calibri" charset="0"/>
              </a:rPr>
              <a:t>Mars Exploration Program</a:t>
            </a:r>
          </a:p>
          <a:p>
            <a:pPr>
              <a:spcBef>
                <a:spcPts val="600"/>
              </a:spcBef>
            </a:pPr>
            <a:r>
              <a:rPr lang="en-US" sz="2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cs typeface="Calibri" charset="0"/>
              </a:rPr>
              <a:t>http://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cs typeface="Calibri" charset="0"/>
              </a:rPr>
              <a:t>mars.jpl.nasa.gov</a:t>
            </a:r>
            <a:endParaRPr lang="en-US" sz="22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 charset="0"/>
              <a:cs typeface="Calibri" charset="0"/>
            </a:endParaRPr>
          </a:p>
          <a:p>
            <a:pPr>
              <a:spcBef>
                <a:spcPts val="600"/>
              </a:spcBef>
            </a:pPr>
            <a:endParaRPr lang="en-US" sz="2200" dirty="0">
              <a:solidFill>
                <a:schemeClr val="bg1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9934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68119"/>
            <a:ext cx="8229600" cy="982662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Extra</a:t>
            </a:r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382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2717"/>
            <a:ext cx="9144000" cy="57672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Reading martian rocks from orbit…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770" y="836157"/>
            <a:ext cx="7122546" cy="543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0467531"/>
      </p:ext>
    </p:extLst>
  </p:cSld>
  <p:clrMapOvr>
    <a:masterClrMapping/>
  </p:clrMapOvr>
  <p:transition xmlns:p14="http://schemas.microsoft.com/office/powerpoint/2010/main"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53252" name="Picture 4" descr="PSP_007055_2015_IR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2400" y="-41275"/>
            <a:ext cx="9296400" cy="689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-1" y="76200"/>
            <a:ext cx="4603751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 err="1">
                <a:solidFill>
                  <a:schemeClr val="bg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Nili</a:t>
            </a:r>
            <a:r>
              <a:rPr lang="en-US" sz="1800" b="1" dirty="0">
                <a:solidFill>
                  <a:schemeClr val="bg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 Fossae </a:t>
            </a:r>
            <a:r>
              <a:rPr lang="en-US" sz="1800" b="1" dirty="0" smtClean="0">
                <a:solidFill>
                  <a:schemeClr val="bg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region from HiRISE</a:t>
            </a:r>
            <a:endParaRPr lang="en-US" sz="1800" b="1" dirty="0">
              <a:solidFill>
                <a:schemeClr val="bg1"/>
              </a:solidFill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pPr algn="l">
              <a:spcBef>
                <a:spcPct val="50000"/>
              </a:spcBef>
            </a:pPr>
            <a:r>
              <a:rPr lang="en-US" sz="1800" dirty="0">
                <a:solidFill>
                  <a:schemeClr val="bg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Ancient terrains on Mars contain mineral (color) </a:t>
            </a:r>
            <a:r>
              <a:rPr lang="en-US" sz="1800" dirty="0" smtClean="0">
                <a:solidFill>
                  <a:schemeClr val="bg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diversity.</a:t>
            </a:r>
            <a:endParaRPr lang="en-US" sz="1800" dirty="0">
              <a:solidFill>
                <a:schemeClr val="bg1"/>
              </a:solidFill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pPr algn="l">
              <a:spcBef>
                <a:spcPct val="50000"/>
              </a:spcBef>
            </a:pPr>
            <a:r>
              <a:rPr lang="en-US" sz="1800" dirty="0">
                <a:solidFill>
                  <a:schemeClr val="bg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Blue color marks unaltered mafic minerals; other colors indicate </a:t>
            </a:r>
            <a:r>
              <a:rPr lang="en-US" sz="1800" dirty="0" smtClean="0">
                <a:solidFill>
                  <a:schemeClr val="bg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alteration.</a:t>
            </a:r>
            <a:endParaRPr lang="en-US" sz="1800" dirty="0">
              <a:solidFill>
                <a:schemeClr val="bg1"/>
              </a:solidFill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53256" name="TextBox 8"/>
          <p:cNvSpPr txBox="1">
            <a:spLocks noChangeArrowheads="1"/>
          </p:cNvSpPr>
          <p:nvPr/>
        </p:nvSpPr>
        <p:spPr bwMode="auto">
          <a:xfrm>
            <a:off x="6129867" y="6211888"/>
            <a:ext cx="3014133" cy="590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Image width ~1.1 km</a:t>
            </a:r>
          </a:p>
          <a:p>
            <a:r>
              <a:rPr lang="en-US" sz="1800" dirty="0">
                <a:solidFill>
                  <a:srgbClr val="FFFFFF"/>
                </a:solidFill>
              </a:rPr>
              <a:t>Enhanced colors</a:t>
            </a:r>
          </a:p>
        </p:txBody>
      </p:sp>
    </p:spTree>
    <p:extLst>
      <p:ext uri="{BB962C8B-B14F-4D97-AF65-F5344CB8AC3E}">
        <p14:creationId xmlns:p14="http://schemas.microsoft.com/office/powerpoint/2010/main" val="343859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14339" name="Picture 3" descr="ESP_016228_2650_COLO#3C4121.tif                                000C3918Macintosh HD                   C5A9507E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00"/>
            <a:ext cx="9140825" cy="995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355725" y="350838"/>
            <a:ext cx="1661971" cy="369332"/>
          </a:xfrm>
          <a:prstGeom prst="rect">
            <a:avLst/>
          </a:prstGeom>
          <a:solidFill>
            <a:srgbClr val="CCCCCC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HiRISE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“Movie”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4175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ESP_016228_2650_COLO#3C4112.tif                                000C3918Macintosh HD                   C5A9507E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8" y="0"/>
            <a:ext cx="7085012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60325" y="725488"/>
            <a:ext cx="628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>
                <a:solidFill>
                  <a:srgbClr val="FFFFFF"/>
                </a:solidFill>
              </a:rPr>
              <a:t>BG</a:t>
            </a:r>
          </a:p>
        </p:txBody>
      </p:sp>
      <p:sp>
        <p:nvSpPr>
          <p:cNvPr id="15364" name="Line 6"/>
          <p:cNvSpPr>
            <a:spLocks noChangeShapeType="1"/>
          </p:cNvSpPr>
          <p:nvPr/>
        </p:nvSpPr>
        <p:spPr bwMode="auto">
          <a:xfrm>
            <a:off x="2438400" y="0"/>
            <a:ext cx="1219200" cy="7315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04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ESP_016228_2650_COLO#3C4115.tif                                000C3918Macintosh HD                   C5A9507E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7085013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60325" y="725488"/>
            <a:ext cx="828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>
                <a:solidFill>
                  <a:srgbClr val="FFFFFF"/>
                </a:solidFill>
              </a:rPr>
              <a:t>RED</a:t>
            </a:r>
          </a:p>
        </p:txBody>
      </p:sp>
      <p:sp>
        <p:nvSpPr>
          <p:cNvPr id="16388" name="Line 5"/>
          <p:cNvSpPr>
            <a:spLocks noChangeShapeType="1"/>
          </p:cNvSpPr>
          <p:nvPr/>
        </p:nvSpPr>
        <p:spPr bwMode="auto">
          <a:xfrm>
            <a:off x="2438400" y="0"/>
            <a:ext cx="1219200" cy="7315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21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71684" name="Picture 3" descr="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018"/>
            <a:ext cx="9178086" cy="6117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0" y="9018"/>
            <a:ext cx="4304563" cy="3153100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Mars activity today…</a:t>
            </a:r>
          </a:p>
          <a:p>
            <a:pPr lvl="1"/>
            <a:r>
              <a:rPr lang="en-US" dirty="0" smtClean="0"/>
              <a:t>Ice and frost</a:t>
            </a:r>
          </a:p>
          <a:p>
            <a:pPr lvl="1"/>
            <a:r>
              <a:rPr lang="en-US" dirty="0" smtClean="0"/>
              <a:t>Wind</a:t>
            </a:r>
          </a:p>
          <a:p>
            <a:pPr lvl="1"/>
            <a:r>
              <a:rPr lang="en-US" dirty="0" smtClean="0"/>
              <a:t>Mostly dry... But a bit damp in rare places in some seasons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69959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ESP_016228_2650_COLO#3C4100.tif                                000C3918Macintosh HD                   C5A9507E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7085013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60325" y="725488"/>
            <a:ext cx="492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>
                <a:solidFill>
                  <a:srgbClr val="FFFFFF"/>
                </a:solidFill>
              </a:rPr>
              <a:t>IR</a:t>
            </a:r>
          </a:p>
        </p:txBody>
      </p:sp>
      <p:sp>
        <p:nvSpPr>
          <p:cNvPr id="17412" name="Line 5"/>
          <p:cNvSpPr>
            <a:spLocks noChangeShapeType="1"/>
          </p:cNvSpPr>
          <p:nvPr/>
        </p:nvSpPr>
        <p:spPr bwMode="auto">
          <a:xfrm>
            <a:off x="2438400" y="0"/>
            <a:ext cx="1219200" cy="7315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58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0"/>
            <a:ext cx="7991475" cy="312738"/>
          </a:xfrm>
        </p:spPr>
        <p:txBody>
          <a:bodyPr>
            <a:normAutofit fontScale="90000"/>
          </a:bodyPr>
          <a:lstStyle/>
          <a:p>
            <a:pPr>
              <a:defRPr/>
            </a:pPr>
            <a:endParaRPr lang="en-US">
              <a:ea typeface="+mj-ea"/>
              <a:cs typeface="+mj-cs"/>
            </a:endParaRP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73732" name="Picture 4" descr="PSP_005550_1440_RG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2400" y="-50800"/>
            <a:ext cx="9296400" cy="690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433997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20661_1440_mirb_cu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6991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0223" y="16247"/>
            <a:ext cx="3742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Present-day Mars is Windy…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4402954" cy="47383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822049" y="1090631"/>
            <a:ext cx="6396335" cy="42475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66963"/>
            <a:ext cx="3087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Regional dust-storm </a:t>
            </a:r>
          </a:p>
          <a:p>
            <a:r>
              <a:rPr lang="en-US" b="1" dirty="0" smtClean="0"/>
              <a:t>MARCI Science Team</a:t>
            </a:r>
            <a:endParaRPr lang="en-US" b="1" dirty="0"/>
          </a:p>
        </p:txBody>
      </p:sp>
      <p:pic>
        <p:nvPicPr>
          <p:cNvPr id="6" name="Picture 6" descr="PIA0725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74733"/>
            <a:ext cx="6328676" cy="158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017425" y="33431"/>
            <a:ext cx="2126575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Large Dust Devil</a:t>
            </a:r>
          </a:p>
          <a:p>
            <a:pPr algn="r"/>
            <a:r>
              <a:rPr lang="en-US" b="1" dirty="0" smtClean="0"/>
              <a:t>HiRISE Science Team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128556" y="6488668"/>
            <a:ext cx="4301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Small Dust Devil - MER Science Team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10434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21693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93014" y="6534480"/>
            <a:ext cx="2750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Nathan Bridges</a:t>
            </a:r>
            <a:endParaRPr lang="en-US" dirty="0"/>
          </a:p>
        </p:txBody>
      </p:sp>
      <p:pic>
        <p:nvPicPr>
          <p:cNvPr id="5" name="Picture 4" descr="PIA15295_Bridges_2-br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6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4004</TotalTime>
  <Words>953</Words>
  <Application>Microsoft Macintosh PowerPoint</Application>
  <PresentationFormat>On-screen Show (4:3)</PresentationFormat>
  <Paragraphs>216</Paragraphs>
  <Slides>40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Office Theme</vt:lpstr>
      <vt:lpstr>1_Office Theme</vt:lpstr>
      <vt:lpstr>Photo Editor Photo</vt:lpstr>
      <vt:lpstr>Curiosity and Ancient Mars Shane Byrne Lunar and Planetary 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MSL Entry, Descent, and Landing (courtesy of MSL team)</vt:lpstr>
      <vt:lpstr>Phoenix on the surface L+22 hours</vt:lpstr>
      <vt:lpstr>The right place at the right time…</vt:lpstr>
      <vt:lpstr>MSL Science Payload (courtesy of MSL team)</vt:lpstr>
      <vt:lpstr>Sampling System (courtesy of MSL team)</vt:lpstr>
      <vt:lpstr>Learn More about Curiosity (courtesy of MSL team)</vt:lpstr>
      <vt:lpstr>Extra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Arizona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Gale Crater and Wet Clay on Ancient Mars Shane Byrne Lunar and Planetary Lab</dc:title>
  <dc:creator>Shane Byrne</dc:creator>
  <cp:lastModifiedBy>Shane Byrne</cp:lastModifiedBy>
  <cp:revision>43</cp:revision>
  <dcterms:created xsi:type="dcterms:W3CDTF">2012-07-26T19:51:49Z</dcterms:created>
  <dcterms:modified xsi:type="dcterms:W3CDTF">2012-08-04T15:28:06Z</dcterms:modified>
</cp:coreProperties>
</file>