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</p:sldMasterIdLst>
  <p:notesMasterIdLst>
    <p:notesMasterId r:id="rId27"/>
  </p:notesMasterIdLst>
  <p:sldIdLst>
    <p:sldId id="257" r:id="rId3"/>
    <p:sldId id="263" r:id="rId4"/>
    <p:sldId id="273" r:id="rId5"/>
    <p:sldId id="319" r:id="rId6"/>
    <p:sldId id="279" r:id="rId7"/>
    <p:sldId id="282" r:id="rId8"/>
    <p:sldId id="284" r:id="rId9"/>
    <p:sldId id="286" r:id="rId10"/>
    <p:sldId id="287" r:id="rId11"/>
    <p:sldId id="293" r:id="rId12"/>
    <p:sldId id="294" r:id="rId13"/>
    <p:sldId id="295" r:id="rId14"/>
    <p:sldId id="328" r:id="rId15"/>
    <p:sldId id="305" r:id="rId16"/>
    <p:sldId id="329" r:id="rId17"/>
    <p:sldId id="298" r:id="rId18"/>
    <p:sldId id="299" r:id="rId19"/>
    <p:sldId id="296" r:id="rId20"/>
    <p:sldId id="302" r:id="rId21"/>
    <p:sldId id="304" r:id="rId22"/>
    <p:sldId id="306" r:id="rId23"/>
    <p:sldId id="316" r:id="rId24"/>
    <p:sldId id="313" r:id="rId25"/>
    <p:sldId id="31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88" autoAdjust="0"/>
  </p:normalViewPr>
  <p:slideViewPr>
    <p:cSldViewPr snapToGrid="0" snapToObjects="1">
      <p:cViewPr varScale="1">
        <p:scale>
          <a:sx n="169" d="100"/>
          <a:sy n="169" d="100"/>
        </p:scale>
        <p:origin x="-1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36E90-EE48-384C-9CD7-A22248E5D6FC}" type="datetimeFigureOut">
              <a:rPr lang="en-US" smtClean="0"/>
              <a:t>8/4/12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07855-AD0A-6E4C-ABC8-F38A0F4CB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73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0ECDB-6870-2D4F-BA36-9BCB5F07501C}" type="slidenum">
              <a:rPr lang="en-US">
                <a:latin typeface="Times New Roman" pitchFamily="-108" charset="0"/>
              </a:rPr>
              <a:pPr/>
              <a:t>1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1154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076" tIns="44038" rIns="88076" bIns="44038"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886A7D-BC32-8541-8B80-A02C6C600F81}" type="slidenum">
              <a:rPr lang="en-US" smtClean="0">
                <a:latin typeface="Times New Roman" pitchFamily="-108" charset="0"/>
              </a:rPr>
              <a:pPr/>
              <a:t>2</a:t>
            </a:fld>
            <a:endParaRPr lang="en-US" smtClean="0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0ECDB-6870-2D4F-BA36-9BCB5F07501C}" type="slidenum">
              <a:rPr lang="en-US">
                <a:latin typeface="Times New Roman" pitchFamily="-108" charset="0"/>
              </a:rPr>
              <a:pPr/>
              <a:t>20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1154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076" tIns="44038" rIns="88076" bIns="44038"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0ECDB-6870-2D4F-BA36-9BCB5F07501C}" type="slidenum">
              <a:rPr lang="en-US">
                <a:latin typeface="Times New Roman" pitchFamily="-108" charset="0"/>
              </a:rPr>
              <a:pPr/>
              <a:t>21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3"/>
            <a:ext cx="5485805" cy="41154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8076" tIns="44038" rIns="88076" bIns="44038"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08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508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508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508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5080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E78640-1986-4146-9D75-4EDEAD8B50D8}" type="slidenum">
              <a:rPr lang="en-US" sz="1200">
                <a:latin typeface="Calibri" charset="0"/>
              </a:rPr>
              <a:pPr eaLnBrk="1" hangingPunct="1"/>
              <a:t>24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8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56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608138" y="285750"/>
            <a:ext cx="5718175" cy="45085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miter lim="800000"/>
            <a:headEnd/>
            <a:tailEnd/>
          </a:ln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01499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88274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31253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99554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35A46-A2E0-574B-AEBB-4AAAB5D01207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EE15-99D7-4B4F-827F-2EEE6ED74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39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sl_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321" y="142606"/>
            <a:ext cx="7017329" cy="639001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670" y="1251686"/>
            <a:ext cx="7912426" cy="4525963"/>
          </a:xfrm>
        </p:spPr>
        <p:txBody>
          <a:bodyPr/>
          <a:lstStyle>
            <a:lvl1pPr>
              <a:defRPr>
                <a:solidFill>
                  <a:srgbClr val="660000"/>
                </a:solidFill>
              </a:defRPr>
            </a:lvl1pPr>
            <a:lvl2pPr>
              <a:defRPr>
                <a:solidFill>
                  <a:srgbClr val="660000"/>
                </a:solidFill>
              </a:defRPr>
            </a:lvl2pPr>
            <a:lvl3pPr>
              <a:defRPr>
                <a:solidFill>
                  <a:srgbClr val="660000"/>
                </a:solidFill>
              </a:defRPr>
            </a:lvl3pPr>
            <a:lvl4pPr>
              <a:defRPr>
                <a:solidFill>
                  <a:srgbClr val="660000"/>
                </a:solidFill>
              </a:defRPr>
            </a:lvl4pPr>
            <a:lvl5pPr>
              <a:defRPr>
                <a:solidFill>
                  <a:srgbClr val="66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0D1A2-CCF1-6141-AB2E-569F86AB1A16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43326-0851-FA40-A5E3-39353185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25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58ABE-FA27-B84C-ABBA-D318A1EC31FE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60EF9-8C7D-7C46-9B60-8A526EBC8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71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3C989-71B8-854C-969E-0BA1577EED75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9D732-F723-1A4D-ACC2-D5053962C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9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6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57082-2652-7C48-BE80-6BA3575DFEB3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24933-EF52-CD46-BDE4-3769BC78F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92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B81A7-6890-D748-8EC5-4147E1F6A0F9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AC5D8-1068-1C4D-8582-54DC91B4D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90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3B332-23BA-A34E-B0BB-2CB23FB8634D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2C3DC-4C13-634F-A424-C3F422F42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60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88242-C316-2F4C-8B69-3F8659632794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AC8E7-022B-5A4F-AE3F-497C565BC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1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046AC-D5AB-FC42-BFEB-3FAAF2ADC3DF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F8E5-1021-9B4B-A224-2103C630A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60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AC73-117E-ED4B-8009-994C299F8CC9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EC169-F15A-454E-AF7F-7835A1B47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55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19D62-906A-8141-9596-F8B2097374AF}" type="datetime1">
              <a:rPr lang="en-US"/>
              <a:pPr>
                <a:defRPr/>
              </a:pPr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5BB29-DB80-4043-8A56-9F8ADE3C7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7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38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1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9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0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3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1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3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3E3E8-AB19-854B-B502-53FE57513C86}" type="datetimeFigureOut">
              <a:rPr lang="en-US" smtClean="0"/>
              <a:t>8/4/12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4969A-E4A1-644F-8CCC-13650B909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2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5" r:id="rId14"/>
    <p:sldLayoutId id="2147483667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80A1CB15-3BA5-CE45-B27C-2BEA9EF973E4}" type="datetime1">
              <a:rPr lang="en-US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8/4/12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 defTabSz="45714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CA29B551-12A4-5744-A0AE-A57B35D1ECFC}" type="slidenum">
              <a:rPr lang="en-US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9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146" algn="ctr" defTabSz="45714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293" algn="ctr" defTabSz="45714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440" algn="ctr" defTabSz="45714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586" algn="ctr" defTabSz="45714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7900"/>
            <a:ext cx="9144000" cy="1310203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pPr algn="r">
              <a:spcBef>
                <a:spcPct val="50000"/>
              </a:spcBef>
              <a:defRPr/>
            </a:pPr>
            <a:r>
              <a:rPr lang="en-US" sz="4000" dirty="0" smtClean="0">
                <a:ea typeface="+mj-ea"/>
                <a:cs typeface="+mj-cs"/>
              </a:rPr>
              <a:t>Curiosity and Water on </a:t>
            </a:r>
            <a:r>
              <a:rPr lang="en-US" sz="4000" dirty="0" smtClean="0">
                <a:ea typeface="+mj-ea"/>
                <a:cs typeface="+mj-cs"/>
              </a:rPr>
              <a:t>Mars</a:t>
            </a:r>
            <a:r>
              <a:rPr lang="en-US" sz="4000" dirty="0" smtClean="0">
                <a:ea typeface="+mj-ea"/>
                <a:cs typeface="+mj-cs"/>
              </a:rPr>
              <a:t/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2000" dirty="0" smtClean="0">
                <a:ea typeface="+mj-ea"/>
                <a:cs typeface="+mj-cs"/>
              </a:rPr>
              <a:t>Shane Byrne</a:t>
            </a:r>
            <a:br>
              <a:rPr lang="en-US" sz="2000" dirty="0" smtClean="0">
                <a:ea typeface="+mj-ea"/>
                <a:cs typeface="+mj-cs"/>
              </a:rPr>
            </a:br>
            <a:r>
              <a:rPr lang="en-US" sz="2000" dirty="0" smtClean="0">
                <a:ea typeface="+mj-ea"/>
                <a:cs typeface="+mj-cs"/>
              </a:rPr>
              <a:t>Lunar and Planetary Lab</a:t>
            </a:r>
            <a:endParaRPr lang="en-US" sz="2000" dirty="0"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810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909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17"/>
            <a:ext cx="3348333" cy="132691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Many large impact craters formed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5429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999" y="9016"/>
            <a:ext cx="6200002" cy="34875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794625" y="4103688"/>
            <a:ext cx="484188" cy="4603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84286"/>
      </p:ext>
    </p:extLst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17"/>
            <a:ext cx="4572000" cy="1340358"/>
          </a:xfrm>
        </p:spPr>
        <p:txBody>
          <a:bodyPr/>
          <a:lstStyle/>
          <a:p>
            <a:r>
              <a:rPr lang="en-US" dirty="0" smtClean="0"/>
              <a:t>Widespread action of flowing water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5429250"/>
          </a:xfrm>
          <a:prstGeom prst="rect">
            <a:avLst/>
          </a:prstGeom>
        </p:spPr>
      </p:pic>
      <p:pic>
        <p:nvPicPr>
          <p:cNvPr id="6" name="Picture 5" descr="mars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9481" y="22425"/>
            <a:ext cx="4944519" cy="415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4840722"/>
      </p:ext>
    </p:extLst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17"/>
            <a:ext cx="4191000" cy="149117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Water drains into many of these craters carving channels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5429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821" y="23463"/>
            <a:ext cx="5069179" cy="41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45197"/>
      </p:ext>
    </p:extLst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17"/>
            <a:ext cx="3246438" cy="149117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Lakes in craters leaving sediments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5429250"/>
          </a:xfrm>
          <a:prstGeom prst="rect">
            <a:avLst/>
          </a:prstGeom>
        </p:spPr>
      </p:pic>
      <p:pic>
        <p:nvPicPr>
          <p:cNvPr id="5" name="Picture 1" descr="PSP_004078_2015_IRB.NOMAP-Becquerel-2xreduc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0403" y="9017"/>
            <a:ext cx="5993598" cy="444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2789365"/>
      </p:ext>
    </p:extLst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17"/>
            <a:ext cx="3246438" cy="149117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Lakes in craters leaving sediments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5429250"/>
          </a:xfrm>
          <a:prstGeom prst="rect">
            <a:avLst/>
          </a:prstGeom>
        </p:spPr>
      </p:pic>
      <p:pic>
        <p:nvPicPr>
          <p:cNvPr id="5" name="Picture 1" descr="PSP_004078_2015_IRB.NOMAP-Becquerel-2xreduc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0403" y="9017"/>
            <a:ext cx="5993598" cy="444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828869"/>
            <a:ext cx="5827851" cy="40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54912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74938" y="0"/>
            <a:ext cx="4206875" cy="584659"/>
          </a:xfrm>
        </p:spPr>
        <p:txBody>
          <a:bodyPr>
            <a:normAutofit/>
          </a:bodyPr>
          <a:lstStyle/>
          <a:p>
            <a:r>
              <a:rPr lang="en-US" dirty="0" smtClean="0"/>
              <a:t>A big change for Mars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2034142"/>
            <a:ext cx="57912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 rot="16200000">
            <a:off x="1721646" y="3154253"/>
            <a:ext cx="11001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4.5 billon </a:t>
            </a:r>
            <a:r>
              <a:rPr lang="en-US" dirty="0" err="1">
                <a:solidFill>
                  <a:srgbClr val="000000"/>
                </a:solidFill>
              </a:rPr>
              <a:t>yrs</a:t>
            </a:r>
            <a:r>
              <a:rPr lang="en-US" dirty="0">
                <a:solidFill>
                  <a:srgbClr val="000000"/>
                </a:solidFill>
              </a:rPr>
              <a:t> ago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 rot="16200000">
            <a:off x="7684294" y="3111261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present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3981450" y="4818617"/>
            <a:ext cx="19431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9850" y="4818617"/>
            <a:ext cx="13716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24550" y="4818617"/>
            <a:ext cx="19431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67650" y="4818617"/>
            <a:ext cx="523875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6750" y="483028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Archaean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5550" y="481861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Proterozoic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1925" y="481861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Phan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67025" y="481861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Hadean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4275" y="5180567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543 </a:t>
            </a:r>
            <a:r>
              <a:rPr lang="en-US" dirty="0" err="1" smtClean="0">
                <a:solidFill>
                  <a:srgbClr val="000000"/>
                </a:solidFill>
              </a:rPr>
              <a:t>Myr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0" y="5142467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2.5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Gyr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450" y="5171041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3.85 </a:t>
            </a:r>
            <a:r>
              <a:rPr lang="en-US" dirty="0" err="1" smtClean="0">
                <a:solidFill>
                  <a:srgbClr val="000000"/>
                </a:solidFill>
              </a:rPr>
              <a:t>Gyr</a:t>
            </a:r>
            <a:endParaRPr lang="en-US" dirty="0" smtClean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409950" y="5649955"/>
            <a:ext cx="457200" cy="1588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4018756" y="5649161"/>
            <a:ext cx="457200" cy="15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95600" y="5908163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oldest rocks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67200" y="5908163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oldest fossil life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9600" y="516151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present day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76475" y="5190092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4.6 </a:t>
            </a:r>
            <a:r>
              <a:rPr lang="en-US" dirty="0" err="1" smtClean="0">
                <a:solidFill>
                  <a:srgbClr val="000000"/>
                </a:solidFill>
              </a:rPr>
              <a:t>Gyr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7425" y="337296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0750" y="482076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EARTH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00325" y="2770742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57650" y="2799317"/>
            <a:ext cx="428625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688" y="584659"/>
            <a:ext cx="3008312" cy="2063348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510338" y="2831820"/>
            <a:ext cx="1752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>
                <a:solidFill>
                  <a:srgbClr val="000000"/>
                </a:solidFill>
              </a:rPr>
              <a:t>(</a:t>
            </a:r>
            <a:r>
              <a:rPr lang="en-US" sz="1400" i="1" dirty="0" err="1">
                <a:solidFill>
                  <a:srgbClr val="000000"/>
                </a:solidFill>
              </a:rPr>
              <a:t>Bibring</a:t>
            </a:r>
            <a:r>
              <a:rPr lang="en-US" sz="1400" i="1" dirty="0">
                <a:solidFill>
                  <a:srgbClr val="000000"/>
                </a:solidFill>
              </a:rPr>
              <a:t> et al., 2006)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674938" y="984250"/>
            <a:ext cx="3397250" cy="682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1" y="0"/>
            <a:ext cx="2613011" cy="29890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609850" y="1940887"/>
            <a:ext cx="2662078" cy="4792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83279" y="2058104"/>
            <a:ext cx="819510" cy="1121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02484"/>
      </p:ext>
    </p:extLst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085" y="3254375"/>
            <a:ext cx="3227915" cy="2420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020" y="788392"/>
            <a:ext cx="3222980" cy="180717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6528"/>
            <a:ext cx="9144000" cy="97359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How do we figure out more about what happened on Early Mars?</a:t>
            </a:r>
          </a:p>
          <a:p>
            <a:pPr lvl="1"/>
            <a:r>
              <a:rPr lang="en-US" dirty="0" smtClean="0"/>
              <a:t>We do this on Earth with the rock record…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1500"/>
            <a:ext cx="5813700" cy="383381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302125" y="2087563"/>
            <a:ext cx="2190750" cy="6746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375150" y="3009901"/>
            <a:ext cx="1919288" cy="17843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88063" y="2640569"/>
            <a:ext cx="293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Arizona 270 million years ago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88063" y="5745719"/>
            <a:ext cx="2937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Arizona 275 million years ago</a:t>
            </a:r>
          </a:p>
          <a:p>
            <a:r>
              <a:rPr lang="en-US" dirty="0" smtClean="0"/>
              <a:t>(minus the camels…)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38078" y="5675312"/>
            <a:ext cx="240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Grand Canyon - Arizona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28312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20056"/>
            <a:ext cx="9009063" cy="61640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do ancient martian rocks tell us?</a:t>
            </a:r>
          </a:p>
          <a:p>
            <a:pPr lvl="1"/>
            <a:r>
              <a:rPr lang="en-US" dirty="0" smtClean="0"/>
              <a:t>Clay minerals formed in wet conditions and they’re found in ancient rocks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3" y="3580972"/>
            <a:ext cx="3893193" cy="3120817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499252" y="6166258"/>
            <a:ext cx="2819400" cy="535531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Noachian delta/fan clay-bearing sediments</a:t>
            </a:r>
            <a:endParaRPr lang="en-US" sz="1600" dirty="0"/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3" cstate="print"/>
          <a:srcRect t="4400"/>
          <a:stretch>
            <a:fillRect/>
          </a:stretch>
        </p:blipFill>
        <p:spPr bwMode="auto">
          <a:xfrm>
            <a:off x="404813" y="658242"/>
            <a:ext cx="3884129" cy="2900960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t="6977"/>
          <a:stretch>
            <a:fillRect/>
          </a:stretch>
        </p:blipFill>
        <p:spPr bwMode="auto">
          <a:xfrm>
            <a:off x="4318652" y="645639"/>
            <a:ext cx="4158599" cy="2901348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817792" y="3245270"/>
            <a:ext cx="3505200" cy="31393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Noachian crustal hydrothermal clays</a:t>
            </a:r>
            <a:endParaRPr lang="en-US" sz="1600" dirty="0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657851" y="3233055"/>
            <a:ext cx="2819400" cy="31393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Noachian layered clays</a:t>
            </a:r>
            <a:endParaRPr lang="en-US" sz="1600" dirty="0"/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 cstate="print"/>
          <a:srcRect t="1981" b="24770"/>
          <a:stretch>
            <a:fillRect/>
          </a:stretch>
        </p:blipFill>
        <p:spPr bwMode="auto">
          <a:xfrm>
            <a:off x="4322992" y="3580973"/>
            <a:ext cx="4233892" cy="3120816"/>
          </a:xfrm>
          <a:prstGeom prst="rect">
            <a:avLst/>
          </a:prstGeom>
          <a:noFill/>
          <a:ln w="12700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975484" y="6168389"/>
            <a:ext cx="3581400" cy="533400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Noachian "glowing terrain" </a:t>
            </a:r>
            <a:r>
              <a:rPr lang="en-US" sz="1600" dirty="0" smtClean="0"/>
              <a:t>rich </a:t>
            </a:r>
            <a:r>
              <a:rPr lang="en-US" sz="1600" dirty="0"/>
              <a:t>in </a:t>
            </a:r>
            <a:r>
              <a:rPr lang="en-US" sz="1600" dirty="0" smtClean="0"/>
              <a:t>chloride salts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44425" y="5294420"/>
            <a:ext cx="179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 smtClean="0"/>
              <a:t>Ehlmann</a:t>
            </a:r>
            <a:r>
              <a:rPr lang="en-US" sz="1400" i="1" dirty="0" smtClean="0"/>
              <a:t> et al., 2008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644426" y="2315450"/>
            <a:ext cx="179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 smtClean="0"/>
              <a:t>Ehlmann</a:t>
            </a:r>
            <a:r>
              <a:rPr lang="en-US" sz="1400" i="1" dirty="0" smtClean="0"/>
              <a:t> et al., 2009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7821257" y="2016200"/>
            <a:ext cx="1779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Wray et al., 2008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7821257" y="5158428"/>
            <a:ext cx="177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Osterloo</a:t>
            </a:r>
            <a:r>
              <a:rPr lang="en-US" sz="1400" i="1" dirty="0" smtClean="0"/>
              <a:t>  et al., 2008</a:t>
            </a:r>
          </a:p>
        </p:txBody>
      </p:sp>
    </p:spTree>
    <p:extLst>
      <p:ext uri="{BB962C8B-B14F-4D97-AF65-F5344CB8AC3E}">
        <p14:creationId xmlns:p14="http://schemas.microsoft.com/office/powerpoint/2010/main" val="1461506019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153" y="2713"/>
            <a:ext cx="4141847" cy="3108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0" y="1000124"/>
            <a:ext cx="2500314" cy="2000251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-1" y="26528"/>
            <a:ext cx="4945063" cy="2188035"/>
          </a:xfrm>
        </p:spPr>
        <p:txBody>
          <a:bodyPr>
            <a:normAutofit/>
          </a:bodyPr>
          <a:lstStyle/>
          <a:p>
            <a:r>
              <a:rPr lang="en-US" dirty="0" smtClean="0"/>
              <a:t>Reading rocks is best done on the ground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389" y="1666396"/>
            <a:ext cx="16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Opportunity – still </a:t>
            </a:r>
            <a:r>
              <a:rPr lang="en-US" dirty="0" err="1" smtClean="0"/>
              <a:t>rovin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8" y="3397250"/>
            <a:ext cx="6390464" cy="3365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18313" y="3914295"/>
            <a:ext cx="2126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MSL</a:t>
            </a:r>
          </a:p>
          <a:p>
            <a:endParaRPr lang="en-US" dirty="0"/>
          </a:p>
          <a:p>
            <a:r>
              <a:rPr lang="en-US" dirty="0" smtClean="0"/>
              <a:t>Starting tomorrow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946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27063"/>
          </a:xfrm>
        </p:spPr>
        <p:txBody>
          <a:bodyPr/>
          <a:lstStyle/>
          <a:p>
            <a:r>
              <a:rPr lang="en-US" dirty="0" smtClean="0"/>
              <a:t>Gale </a:t>
            </a:r>
            <a:r>
              <a:rPr lang="en-US" dirty="0"/>
              <a:t>crater &amp; Mt. Sharp</a:t>
            </a:r>
          </a:p>
          <a:p>
            <a:endParaRPr lang="en-US" dirty="0"/>
          </a:p>
        </p:txBody>
      </p:sp>
      <p:pic>
        <p:nvPicPr>
          <p:cNvPr id="5" name="Picture 4" descr="ngs.jpg"/>
          <p:cNvPicPr>
            <a:picLocks noChangeAspect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7063"/>
            <a:ext cx="4557708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173" y="0"/>
            <a:ext cx="4441827" cy="442912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334" y="3679971"/>
            <a:ext cx="5268959" cy="317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2690813" y="2159000"/>
            <a:ext cx="1309688" cy="24765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78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71684" name="Picture 3" descr="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8923"/>
            <a:ext cx="9178086" cy="611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0" y="9018"/>
            <a:ext cx="4304563" cy="315310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Mars activity today…</a:t>
            </a:r>
          </a:p>
          <a:p>
            <a:pPr lvl="1"/>
            <a:r>
              <a:rPr lang="en-US" dirty="0" smtClean="0"/>
              <a:t>Ice and frost</a:t>
            </a:r>
          </a:p>
          <a:p>
            <a:pPr lvl="1"/>
            <a:r>
              <a:rPr lang="en-US" dirty="0" smtClean="0"/>
              <a:t>Wind</a:t>
            </a:r>
          </a:p>
          <a:p>
            <a:pPr lvl="1"/>
            <a:r>
              <a:rPr lang="en-US" dirty="0" smtClean="0"/>
              <a:t>Mostly dry... But a bit damp in rare places in some seasons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995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76445" cy="431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8500" y="3168752"/>
            <a:ext cx="7113628" cy="368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4168316" y="2578811"/>
            <a:ext cx="849246" cy="160493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5559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76445" cy="431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0454"/>
            <a:ext cx="9164406" cy="154698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857750" y="2262188"/>
            <a:ext cx="1" cy="23582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3724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1113"/>
            <a:ext cx="9144000" cy="622301"/>
          </a:xfrm>
        </p:spPr>
        <p:txBody>
          <a:bodyPr>
            <a:noAutofit/>
          </a:bodyPr>
          <a:lstStyle/>
          <a:p>
            <a:r>
              <a:rPr lang="en-US" sz="2000" dirty="0" smtClean="0"/>
              <a:t>MSL is our largest Mars Rover</a:t>
            </a:r>
          </a:p>
          <a:p>
            <a:pPr lvl="1"/>
            <a:r>
              <a:rPr lang="en-US" sz="1800" dirty="0" smtClean="0"/>
              <a:t>Expected to drive 10s of miles</a:t>
            </a:r>
          </a:p>
          <a:p>
            <a:pPr lvl="1"/>
            <a:r>
              <a:rPr lang="en-US" sz="1800" dirty="0" smtClean="0"/>
              <a:t>Expected to last for 1 Mars Year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9182"/>
            <a:ext cx="9144000" cy="561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07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3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136650" y="142875"/>
            <a:ext cx="7016750" cy="638175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MSL Science Payload </a:t>
            </a:r>
            <a:r>
              <a:rPr lang="en-US" sz="1600" dirty="0">
                <a:latin typeface="Calibri" charset="0"/>
                <a:ea typeface="ＭＳ Ｐゴシック" charset="0"/>
                <a:cs typeface="ＭＳ Ｐゴシック" charset="0"/>
              </a:rPr>
              <a:t>(courtesy of MSL team)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Text Box 40"/>
          <p:cNvSpPr txBox="1">
            <a:spLocks noChangeArrowheads="1"/>
          </p:cNvSpPr>
          <p:nvPr/>
        </p:nvSpPr>
        <p:spPr bwMode="auto">
          <a:xfrm>
            <a:off x="4470400" y="1095375"/>
            <a:ext cx="44577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REMOTE SENSING</a:t>
            </a:r>
            <a:endParaRPr lang="en-US" sz="1400" dirty="0">
              <a:solidFill>
                <a:srgbClr val="4F1705"/>
              </a:solidFill>
              <a:latin typeface="Calibri" charset="0"/>
              <a:cs typeface="Calibri" charset="0"/>
            </a:endParaRP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Mastcam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(M. Malin, MSSS) - Color and telephoto imaging, video, atmospheric opacity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ChemCam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(R. </a:t>
            </a:r>
            <a:r>
              <a:rPr lang="en-US" sz="1400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Wiens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, LANL/CNES) – Chemical composition; remote micro-imaging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endParaRPr lang="en-US" sz="1400" dirty="0">
              <a:solidFill>
                <a:srgbClr val="4F1705"/>
              </a:solidFill>
              <a:latin typeface="Calibri" charset="0"/>
              <a:cs typeface="Calibri" charset="0"/>
            </a:endParaRP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CONTACT INSTRUMENTS (ARM)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MAHLI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(K. Edgett, MSSS) – Hand-lens color imaging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APXS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(R. </a:t>
            </a:r>
            <a:r>
              <a:rPr lang="en-US" sz="1400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Gellert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, U. Guelph, Canada) - Chemical composition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endParaRPr lang="en-US" sz="1400" b="1" dirty="0">
              <a:solidFill>
                <a:srgbClr val="4F1705"/>
              </a:solidFill>
              <a:latin typeface="Calibri" charset="0"/>
              <a:cs typeface="Calibri" charset="0"/>
            </a:endParaRP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ANALYTICAL LABORATORY (ROVER BODY)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SAM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(P. </a:t>
            </a:r>
            <a:r>
              <a:rPr lang="en-US" sz="1400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Mahaffy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, GSFC/CNES) - Chemical and isotopic composition, including organics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CheMin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(D. Blake, ARC) - Mineralogy           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endParaRPr lang="en-US" sz="1400" dirty="0">
              <a:solidFill>
                <a:srgbClr val="4F1705"/>
              </a:solidFill>
              <a:latin typeface="Calibri" charset="0"/>
              <a:cs typeface="Calibri" charset="0"/>
            </a:endParaRP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ENVIRONMENTAL CHARACTERIZATION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MARDI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(M. Malin, MSSS) - Descent imaging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REMS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(J. Gómez-Elvira, CAB, Spain) - Meteorology / UV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RAD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(D. </a:t>
            </a:r>
            <a:r>
              <a:rPr lang="en-US" sz="1400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Hassler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, </a:t>
            </a:r>
            <a:r>
              <a:rPr lang="en-US" sz="1400" dirty="0" err="1">
                <a:solidFill>
                  <a:srgbClr val="4F1705"/>
                </a:solidFill>
                <a:latin typeface="Calibri" charset="0"/>
                <a:cs typeface="Calibri" charset="0"/>
              </a:rPr>
              <a:t>SwRI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) - High-energy radiation</a:t>
            </a:r>
          </a:p>
          <a:p>
            <a:pPr defTabSz="455613" eaLnBrk="1" fontAlgn="base" hangingPunct="1">
              <a:spcBef>
                <a:spcPct val="3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4F1705"/>
                </a:solidFill>
                <a:latin typeface="Calibri" charset="0"/>
                <a:cs typeface="Calibri" charset="0"/>
              </a:rPr>
              <a:t>DAN</a:t>
            </a:r>
            <a:r>
              <a:rPr lang="en-US" sz="1400" dirty="0">
                <a:solidFill>
                  <a:srgbClr val="4F1705"/>
                </a:solidFill>
                <a:latin typeface="Calibri" charset="0"/>
                <a:cs typeface="Calibri" charset="0"/>
              </a:rPr>
              <a:t> (I. Mitrofanov, IKI, Russia) - Subsurface hydrogen</a:t>
            </a:r>
            <a:endParaRPr lang="en-US" sz="1800" dirty="0">
              <a:solidFill>
                <a:srgbClr val="4F1705"/>
              </a:solidFill>
              <a:latin typeface="Calibri" charset="0"/>
              <a:cs typeface="Calibri" charset="0"/>
            </a:endParaRPr>
          </a:p>
        </p:txBody>
      </p:sp>
      <p:sp>
        <p:nvSpPr>
          <p:cNvPr id="22532" name="Text Box 41"/>
          <p:cNvSpPr txBox="1">
            <a:spLocks noChangeArrowheads="1"/>
          </p:cNvSpPr>
          <p:nvPr/>
        </p:nvSpPr>
        <p:spPr bwMode="auto">
          <a:xfrm>
            <a:off x="590550" y="5454650"/>
            <a:ext cx="2768600" cy="1219200"/>
          </a:xfrm>
          <a:prstGeom prst="rect">
            <a:avLst/>
          </a:prstGeom>
          <a:noFill/>
          <a:ln w="12700">
            <a:solidFill>
              <a:srgbClr val="4F170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613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4F1705"/>
                </a:solidFill>
                <a:latin typeface="Calibri" charset="0"/>
                <a:cs typeface="Calibri" charset="0"/>
              </a:rPr>
              <a:t>Wheel Base:		2.8 m</a:t>
            </a:r>
          </a:p>
          <a:p>
            <a:pPr defTabSz="455613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4F1705"/>
                </a:solidFill>
                <a:latin typeface="Calibri" charset="0"/>
                <a:cs typeface="Calibri" charset="0"/>
              </a:rPr>
              <a:t>Height of Deck:		1.1 m</a:t>
            </a:r>
          </a:p>
          <a:p>
            <a:pPr defTabSz="455613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4F1705"/>
                </a:solidFill>
                <a:latin typeface="Calibri" charset="0"/>
                <a:cs typeface="Calibri" charset="0"/>
              </a:rPr>
              <a:t>Ground Clearance:	0.66 m</a:t>
            </a:r>
          </a:p>
          <a:p>
            <a:pPr defTabSz="455613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4F1705"/>
                </a:solidFill>
                <a:latin typeface="Calibri" charset="0"/>
                <a:cs typeface="Calibri" charset="0"/>
              </a:rPr>
              <a:t>Height of Mast:		2.2 m</a:t>
            </a:r>
          </a:p>
        </p:txBody>
      </p:sp>
      <p:grpSp>
        <p:nvGrpSpPr>
          <p:cNvPr id="22533" name="Group 21"/>
          <p:cNvGrpSpPr>
            <a:grpSpLocks/>
          </p:cNvGrpSpPr>
          <p:nvPr/>
        </p:nvGrpSpPr>
        <p:grpSpPr bwMode="auto">
          <a:xfrm>
            <a:off x="22225" y="1184275"/>
            <a:ext cx="4530725" cy="4078288"/>
            <a:chOff x="21710" y="1184275"/>
            <a:chExt cx="4531240" cy="4078703"/>
          </a:xfrm>
        </p:grpSpPr>
        <p:pic>
          <p:nvPicPr>
            <p:cNvPr id="22534" name="Picture 49" descr="rover_traverse"/>
            <p:cNvPicPr>
              <a:picLocks noChangeAspect="1" noChangeArrowheads="1"/>
            </p:cNvPicPr>
            <p:nvPr/>
          </p:nvPicPr>
          <p:blipFill>
            <a:blip r:embed="rId2" cstate="screen">
              <a:lum bright="18000" contrast="-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3" y="1489075"/>
              <a:ext cx="4516437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5" name="Text Box 39"/>
            <p:cNvSpPr txBox="1">
              <a:spLocks noChangeArrowheads="1"/>
            </p:cNvSpPr>
            <p:nvPr/>
          </p:nvSpPr>
          <p:spPr bwMode="auto">
            <a:xfrm>
              <a:off x="3842265" y="2568014"/>
              <a:ext cx="638175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DAN</a:t>
              </a:r>
            </a:p>
          </p:txBody>
        </p:sp>
        <p:sp>
          <p:nvSpPr>
            <p:cNvPr id="22536" name="Text Box 18"/>
            <p:cNvSpPr txBox="1">
              <a:spLocks noChangeArrowheads="1"/>
            </p:cNvSpPr>
            <p:nvPr/>
          </p:nvSpPr>
          <p:spPr bwMode="auto">
            <a:xfrm>
              <a:off x="96065" y="2065338"/>
              <a:ext cx="866775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REMS</a:t>
              </a:r>
            </a:p>
          </p:txBody>
        </p:sp>
        <p:sp>
          <p:nvSpPr>
            <p:cNvPr id="22537" name="Line 19"/>
            <p:cNvSpPr>
              <a:spLocks noChangeShapeType="1"/>
            </p:cNvSpPr>
            <p:nvPr/>
          </p:nvSpPr>
          <p:spPr bwMode="auto">
            <a:xfrm>
              <a:off x="720725" y="2287588"/>
              <a:ext cx="277813" cy="144462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8" name="Text Box 20"/>
            <p:cNvSpPr txBox="1">
              <a:spLocks noChangeArrowheads="1"/>
            </p:cNvSpPr>
            <p:nvPr/>
          </p:nvSpPr>
          <p:spPr bwMode="auto">
            <a:xfrm>
              <a:off x="2043113" y="1184275"/>
              <a:ext cx="1155700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ChemCam</a:t>
              </a:r>
            </a:p>
          </p:txBody>
        </p:sp>
        <p:sp>
          <p:nvSpPr>
            <p:cNvPr id="22539" name="Text Box 21"/>
            <p:cNvSpPr txBox="1">
              <a:spLocks noChangeArrowheads="1"/>
            </p:cNvSpPr>
            <p:nvPr/>
          </p:nvSpPr>
          <p:spPr bwMode="auto">
            <a:xfrm>
              <a:off x="21710" y="1316807"/>
              <a:ext cx="1016000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Mastcam</a:t>
              </a:r>
            </a:p>
          </p:txBody>
        </p:sp>
        <p:sp>
          <p:nvSpPr>
            <p:cNvPr id="22540" name="Text Box 22"/>
            <p:cNvSpPr txBox="1">
              <a:spLocks noChangeArrowheads="1"/>
            </p:cNvSpPr>
            <p:nvPr/>
          </p:nvSpPr>
          <p:spPr bwMode="auto">
            <a:xfrm>
              <a:off x="1752600" y="1853639"/>
              <a:ext cx="577850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RAD</a:t>
              </a:r>
            </a:p>
          </p:txBody>
        </p:sp>
        <p:sp>
          <p:nvSpPr>
            <p:cNvPr id="22541" name="Line 23"/>
            <p:cNvSpPr>
              <a:spLocks noChangeShapeType="1"/>
            </p:cNvSpPr>
            <p:nvPr/>
          </p:nvSpPr>
          <p:spPr bwMode="auto">
            <a:xfrm>
              <a:off x="525463" y="1635125"/>
              <a:ext cx="361950" cy="265113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2" name="Line 32"/>
            <p:cNvSpPr>
              <a:spLocks noChangeShapeType="1"/>
            </p:cNvSpPr>
            <p:nvPr/>
          </p:nvSpPr>
          <p:spPr bwMode="auto">
            <a:xfrm flipH="1">
              <a:off x="3397250" y="2768600"/>
              <a:ext cx="484188" cy="122238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3" name="Line 34"/>
            <p:cNvSpPr>
              <a:spLocks noChangeShapeType="1"/>
            </p:cNvSpPr>
            <p:nvPr/>
          </p:nvSpPr>
          <p:spPr bwMode="auto">
            <a:xfrm flipH="1">
              <a:off x="1547813" y="1441450"/>
              <a:ext cx="539750" cy="236538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4" name="Line 36"/>
            <p:cNvSpPr>
              <a:spLocks noChangeShapeType="1"/>
            </p:cNvSpPr>
            <p:nvPr/>
          </p:nvSpPr>
          <p:spPr bwMode="auto">
            <a:xfrm>
              <a:off x="2130425" y="2178050"/>
              <a:ext cx="320675" cy="684213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5" name="Line 44"/>
            <p:cNvSpPr>
              <a:spLocks noChangeShapeType="1"/>
            </p:cNvSpPr>
            <p:nvPr/>
          </p:nvSpPr>
          <p:spPr bwMode="auto">
            <a:xfrm flipV="1">
              <a:off x="1330325" y="3541713"/>
              <a:ext cx="315913" cy="604837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6" name="Text Box 45"/>
            <p:cNvSpPr txBox="1">
              <a:spLocks noChangeArrowheads="1"/>
            </p:cNvSpPr>
            <p:nvPr/>
          </p:nvSpPr>
          <p:spPr bwMode="auto">
            <a:xfrm>
              <a:off x="870335" y="4093296"/>
              <a:ext cx="1260090" cy="1169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MAHLI</a:t>
              </a:r>
            </a:p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APXS</a:t>
              </a:r>
            </a:p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Brush</a:t>
              </a:r>
            </a:p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Drill / Sieves</a:t>
              </a:r>
            </a:p>
            <a:p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Scoop</a:t>
              </a:r>
            </a:p>
          </p:txBody>
        </p:sp>
        <p:sp>
          <p:nvSpPr>
            <p:cNvPr id="22547" name="Text Box 46"/>
            <p:cNvSpPr txBox="1">
              <a:spLocks noChangeArrowheads="1"/>
            </p:cNvSpPr>
            <p:nvPr/>
          </p:nvSpPr>
          <p:spPr bwMode="auto">
            <a:xfrm>
              <a:off x="2962275" y="4537846"/>
              <a:ext cx="835025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5613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i="1">
                  <a:solidFill>
                    <a:srgbClr val="4F1705"/>
                  </a:solidFill>
                  <a:latin typeface="Calibri" charset="0"/>
                  <a:cs typeface="Calibri" charset="0"/>
                </a:rPr>
                <a:t>MARDI</a:t>
              </a:r>
            </a:p>
          </p:txBody>
        </p:sp>
        <p:sp>
          <p:nvSpPr>
            <p:cNvPr id="22548" name="Line 47"/>
            <p:cNvSpPr>
              <a:spLocks noChangeShapeType="1"/>
            </p:cNvSpPr>
            <p:nvPr/>
          </p:nvSpPr>
          <p:spPr bwMode="auto">
            <a:xfrm flipH="1" flipV="1">
              <a:off x="2290763" y="3614738"/>
              <a:ext cx="746125" cy="982662"/>
            </a:xfrm>
            <a:prstGeom prst="line">
              <a:avLst/>
            </a:prstGeom>
            <a:noFill/>
            <a:ln w="9525">
              <a:solidFill>
                <a:srgbClr val="4F170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347515" y="4736909"/>
            <a:ext cx="4796485" cy="311639"/>
          </a:xfrm>
          <a:prstGeom prst="rect">
            <a:avLst/>
          </a:prstGeom>
          <a:solidFill>
            <a:srgbClr val="0000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47515" y="6404073"/>
            <a:ext cx="4796485" cy="311639"/>
          </a:xfrm>
          <a:prstGeom prst="rect">
            <a:avLst/>
          </a:prstGeom>
          <a:solidFill>
            <a:srgbClr val="0000FF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2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1136650" y="142875"/>
            <a:ext cx="8007350" cy="638175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Learn More about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Curiosity </a:t>
            </a:r>
            <a:r>
              <a:rPr lang="en-US" sz="1600" dirty="0" smtClean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600" dirty="0">
                <a:latin typeface="Calibri" charset="0"/>
                <a:ea typeface="ＭＳ Ｐゴシック" charset="0"/>
                <a:cs typeface="ＭＳ Ｐゴシック" charset="0"/>
              </a:rPr>
              <a:t>courtesy of MSL team)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01181"/>
            <a:ext cx="9144000" cy="585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0274" y="1176491"/>
            <a:ext cx="5939023" cy="375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Mars Science Laboratory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http://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mars.jpl.nasa.gov</a:t>
            </a: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/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msl</a:t>
            </a: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cs typeface="Calibri" charset="0"/>
            </a:endParaRPr>
          </a:p>
          <a:p>
            <a:pPr>
              <a:spcBef>
                <a:spcPts val="600"/>
              </a:spcBef>
            </a:pP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cs typeface="Calibri" charset="0"/>
            </a:endParaRP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MSL for Scientists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http://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msl-scicorner.jpl.nasa.gov</a:t>
            </a: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cs typeface="Calibri" charset="0"/>
            </a:endParaRPr>
          </a:p>
          <a:p>
            <a:pPr>
              <a:spcBef>
                <a:spcPts val="600"/>
              </a:spcBef>
            </a:pP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cs typeface="Calibri" charset="0"/>
            </a:endParaRP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Mars Exploration Program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http://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cs typeface="Calibri" charset="0"/>
              </a:rPr>
              <a:t>mars.jpl.nasa.gov</a:t>
            </a: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cs typeface="Calibri" charset="0"/>
            </a:endParaRPr>
          </a:p>
          <a:p>
            <a:pPr>
              <a:spcBef>
                <a:spcPts val="600"/>
              </a:spcBef>
            </a:pPr>
            <a:endParaRPr lang="en-US" sz="2200" dirty="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9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9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223" y="16247"/>
            <a:ext cx="3742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Present-day Mars is Windy…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4402954" cy="4738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22049" y="1090631"/>
            <a:ext cx="6396335" cy="4247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66963"/>
            <a:ext cx="3087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Regional dust-storm </a:t>
            </a:r>
          </a:p>
          <a:p>
            <a:r>
              <a:rPr lang="en-US" b="1" dirty="0" smtClean="0"/>
              <a:t>MARCI Science Team</a:t>
            </a:r>
            <a:endParaRPr lang="en-US" b="1" dirty="0"/>
          </a:p>
        </p:txBody>
      </p:sp>
      <p:pic>
        <p:nvPicPr>
          <p:cNvPr id="6" name="Picture 6" descr="PIA0725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4733"/>
            <a:ext cx="6328676" cy="158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17425" y="33431"/>
            <a:ext cx="2126575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Large Dust Devil</a:t>
            </a:r>
          </a:p>
          <a:p>
            <a:pPr algn="r"/>
            <a:r>
              <a:rPr lang="en-US" b="1" dirty="0" smtClean="0"/>
              <a:t>HiRISE Science Team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28556" y="6488668"/>
            <a:ext cx="4301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Small Dust Devil - MER Science Team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043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2169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93014" y="6534480"/>
            <a:ext cx="275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Nathan Bridges</a:t>
            </a:r>
            <a:endParaRPr lang="en-US" dirty="0"/>
          </a:p>
        </p:txBody>
      </p:sp>
      <p:pic>
        <p:nvPicPr>
          <p:cNvPr id="5" name="Picture 4" descr="PIA15295_Bridges_2-br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6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ton_IRB_A.ORth-enh-crop1_le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79138" cy="6834004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218249" y="2507256"/>
            <a:ext cx="2925751" cy="1631357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2000" b="1" dirty="0" smtClean="0"/>
              <a:t>Brine Seeps?</a:t>
            </a:r>
          </a:p>
          <a:p>
            <a:pPr lvl="1"/>
            <a:r>
              <a:rPr lang="en-US" sz="1800" b="1" dirty="0" smtClean="0"/>
              <a:t>Liquid water is possible with various salt combinations</a:t>
            </a:r>
          </a:p>
          <a:p>
            <a:pPr lvl="1"/>
            <a:r>
              <a:rPr lang="en-US" sz="1800" b="1" dirty="0" smtClean="0"/>
              <a:t>McEwen </a:t>
            </a:r>
            <a:r>
              <a:rPr lang="en-US" sz="1800" b="1" dirty="0"/>
              <a:t>et al. 2011</a:t>
            </a:r>
          </a:p>
          <a:p>
            <a:pPr lvl="1"/>
            <a:endParaRPr lang="en-US" sz="18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400474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89609" y="724127"/>
            <a:ext cx="2654390" cy="2887134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4128"/>
            <a:ext cx="3750733" cy="281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244608" y="1362570"/>
            <a:ext cx="3828669" cy="255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98552" y="3611262"/>
            <a:ext cx="933970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Wind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90176" y="3705950"/>
            <a:ext cx="195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…but only a little Water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644655" y="4123262"/>
            <a:ext cx="954107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Frost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17" descr="site3_10625_2360_200pc_50meters_acros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9" y="4134847"/>
            <a:ext cx="2723155" cy="272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15162" y="5151728"/>
            <a:ext cx="166840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Ice and New impact craters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1"/>
            <a:ext cx="9144000" cy="724128"/>
          </a:xfrm>
        </p:spPr>
        <p:txBody>
          <a:bodyPr/>
          <a:lstStyle/>
          <a:p>
            <a:r>
              <a:rPr lang="en-US" dirty="0" smtClean="0"/>
              <a:t>Mars is active today…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982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17"/>
            <a:ext cx="9144000" cy="1022293"/>
          </a:xfrm>
        </p:spPr>
        <p:txBody>
          <a:bodyPr/>
          <a:lstStyle/>
          <a:p>
            <a:r>
              <a:rPr lang="en-US" dirty="0" smtClean="0"/>
              <a:t>Ancient Mars was </a:t>
            </a:r>
            <a:r>
              <a:rPr lang="en-US" u="sng" dirty="0" smtClean="0"/>
              <a:t>REALLY</a:t>
            </a:r>
            <a:r>
              <a:rPr lang="en-US" dirty="0" smtClean="0"/>
              <a:t> active though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79825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4144</TotalTime>
  <Words>549</Words>
  <Application>Microsoft Macintosh PowerPoint</Application>
  <PresentationFormat>On-screen Show (4:3)</PresentationFormat>
  <Paragraphs>116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1_Office Theme</vt:lpstr>
      <vt:lpstr>Curiosity and Water on Mars Shane Byrne Lunar and Planetary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MSL Science Payload (courtesy of MSL team)</vt:lpstr>
      <vt:lpstr>Learn More about Curiosity (courtesy of MSL team)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Gale Crater and Wet Clay on Ancient Mars Shane Byrne Lunar and Planetary Lab</dc:title>
  <dc:creator>Shane Byrne</dc:creator>
  <cp:lastModifiedBy>Shane Byrne</cp:lastModifiedBy>
  <cp:revision>48</cp:revision>
  <dcterms:created xsi:type="dcterms:W3CDTF">2012-07-26T19:51:49Z</dcterms:created>
  <dcterms:modified xsi:type="dcterms:W3CDTF">2012-08-04T23:13:07Z</dcterms:modified>
</cp:coreProperties>
</file>