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03" r:id="rId2"/>
    <p:sldId id="294" r:id="rId3"/>
    <p:sldId id="298" r:id="rId4"/>
    <p:sldId id="304" r:id="rId5"/>
    <p:sldId id="302" r:id="rId6"/>
    <p:sldId id="30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1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89" autoAdjust="0"/>
    <p:restoredTop sz="97343" autoAdjust="0"/>
  </p:normalViewPr>
  <p:slideViewPr>
    <p:cSldViewPr snapToGrid="0" snapToObjects="1">
      <p:cViewPr>
        <p:scale>
          <a:sx n="75" d="100"/>
          <a:sy n="75" d="100"/>
        </p:scale>
        <p:origin x="-2560" y="-1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B938B-CDB9-054F-91DD-F314DAB06F5D}" type="datetimeFigureOut">
              <a:rPr lang="en-US" smtClean="0"/>
              <a:t>7/1/15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D2AFB-9FC7-5849-AE24-F9763269D8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3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A8C8A-10F4-9747-B023-6FFB08853444}" type="datetimeFigureOut">
              <a:rPr lang="en-US" smtClean="0"/>
              <a:t>7/1/15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EB408-005C-B245-994C-B629C646CF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39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2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0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4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15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8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1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0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2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7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951" y="98264"/>
            <a:ext cx="8879352" cy="842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951" y="1188661"/>
            <a:ext cx="8879352" cy="490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95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370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DFE59-9F4F-274B-A35F-A95C07212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0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31859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Key Science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51" y="1188662"/>
            <a:ext cx="8879352" cy="474925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Obtain a global inventory of water in ground ice and glacial </a:t>
            </a:r>
            <a:r>
              <a:rPr lang="en-US" sz="2800" dirty="0" smtClean="0"/>
              <a:t>remnants, whether ice is pore filling or solid “pure” ice.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Obtain </a:t>
            </a:r>
            <a:r>
              <a:rPr lang="en-US" sz="2800" dirty="0"/>
              <a:t>an inventory of water in the polar </a:t>
            </a:r>
            <a:r>
              <a:rPr lang="en-US" sz="2800" dirty="0" smtClean="0"/>
              <a:t>caps and determine how polar layered deposits record past climate.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Obtain an inventory of trapped SPLD CO</a:t>
            </a:r>
            <a:r>
              <a:rPr lang="en-US" sz="2800" baseline="-25000" dirty="0"/>
              <a:t>2</a:t>
            </a:r>
            <a:r>
              <a:rPr lang="en-US" sz="2800" dirty="0"/>
              <a:t> and determine </a:t>
            </a:r>
            <a:r>
              <a:rPr lang="en-US" sz="2800" dirty="0" smtClean="0"/>
              <a:t>implications of these deposits for past </a:t>
            </a:r>
            <a:r>
              <a:rPr lang="en-US" sz="2800" dirty="0"/>
              <a:t>climate</a:t>
            </a:r>
            <a:r>
              <a:rPr lang="en-US" sz="28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Understand volatile cycling between poles and equatorial regions and infer obliquity effects (seasonal changes in the polar caps)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Obtain boundary value conditions needed to model the evolution of the surface in polar regions and in areas with ground ice.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69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410" y="3545416"/>
            <a:ext cx="3312583" cy="3312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Obj1 Measurement: </a:t>
            </a:r>
            <a:r>
              <a:rPr lang="en-US" sz="3600" dirty="0" smtClean="0"/>
              <a:t>High resolution imaging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37" y="1188661"/>
            <a:ext cx="4496080" cy="490211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High-resolution (cm-scale) imaging </a:t>
            </a:r>
            <a:r>
              <a:rPr lang="en-US" sz="2000" dirty="0" smtClean="0">
                <a:solidFill>
                  <a:srgbClr val="000000"/>
                </a:solidFill>
              </a:rPr>
              <a:t>can </a:t>
            </a:r>
            <a:r>
              <a:rPr lang="en-US" sz="2000" dirty="0">
                <a:solidFill>
                  <a:srgbClr val="000000"/>
                </a:solidFill>
              </a:rPr>
              <a:t>identify ice in fresh crater deposits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Can track ice deposits at higher resolution than GRS/neutrons. 1new impact expected between 30-70 every 1-2 days (Hartmann 2005). (?)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(Find the overall impact rate – quantify seasonal variation helps small body population modeling.)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Ice-exposing craters have a fast “expiration date” (104 days in this case).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High SNR cameras needed, 15 m/pix, 60 km swath for context and detection,  plus &lt;2 m/pix stereo camera.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Rapid follow-up required roll-able spacecraft or instrument pointing.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917" y="754745"/>
            <a:ext cx="4297720" cy="283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579" y="3771901"/>
            <a:ext cx="419100" cy="419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96508" y="4191001"/>
            <a:ext cx="1202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GRS </a:t>
            </a:r>
            <a:r>
              <a:rPr lang="fr-FR" dirty="0" err="1" smtClean="0"/>
              <a:t>footprint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7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648" y="-15345"/>
            <a:ext cx="8879352" cy="8423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Obj2/3 Measurement: High-res Imaging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68302"/>
            <a:ext cx="5355168" cy="3787281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/>
              <a:t>High-resolution (cm-scale) </a:t>
            </a:r>
            <a:r>
              <a:rPr lang="en-US" dirty="0" smtClean="0"/>
              <a:t>imaging can track surface changes linked to climate</a:t>
            </a:r>
          </a:p>
          <a:p>
            <a:pPr marL="742950" lvl="2" indent="-342900"/>
            <a:r>
              <a:rPr lang="en-US" dirty="0" smtClean="0"/>
              <a:t>Extend current record</a:t>
            </a:r>
          </a:p>
          <a:p>
            <a:pPr marL="742950" lvl="2" indent="-342900"/>
            <a:r>
              <a:rPr lang="en-US" dirty="0" smtClean="0"/>
              <a:t>Seasonally resolve changes where HiRISE can only record total annual change</a:t>
            </a:r>
          </a:p>
          <a:p>
            <a:pPr marL="742950" lvl="2" indent="-342900"/>
            <a:r>
              <a:rPr lang="en-US" dirty="0" smtClean="0"/>
              <a:t>Examples include</a:t>
            </a:r>
          </a:p>
          <a:p>
            <a:pPr marL="1200150" lvl="3" indent="-342900"/>
            <a:r>
              <a:rPr lang="en-US" dirty="0"/>
              <a:t>E</a:t>
            </a:r>
            <a:r>
              <a:rPr lang="en-US" dirty="0" smtClean="0"/>
              <a:t>volution of “Swiss-cheese” pits at the South Pole</a:t>
            </a:r>
          </a:p>
          <a:p>
            <a:pPr marL="1200150" lvl="3" indent="-342900"/>
            <a:r>
              <a:rPr lang="en-US" dirty="0" smtClean="0"/>
              <a:t>Mass wasting and avalanches driving scarp retreat at the north pole</a:t>
            </a:r>
          </a:p>
          <a:p>
            <a:pPr marL="342900" lvl="1" indent="-342900">
              <a:buFont typeface="Arial"/>
              <a:buChar char="•"/>
            </a:pPr>
            <a:endParaRPr lang="en-US" dirty="0"/>
          </a:p>
          <a:p>
            <a:pPr marL="342900" lvl="1" indent="-342900">
              <a:buFont typeface="Arial"/>
              <a:buChar char="•"/>
            </a:pPr>
            <a:endParaRPr lang="en-US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 descr="LS3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668302"/>
            <a:ext cx="3714750" cy="3010152"/>
          </a:xfrm>
          <a:prstGeom prst="rect">
            <a:avLst/>
          </a:prstGeom>
        </p:spPr>
      </p:pic>
      <p:pic>
        <p:nvPicPr>
          <p:cNvPr id="8" name="Picture 7" descr="esp_16292_24639_chunk_z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16" y="3823008"/>
            <a:ext cx="3947584" cy="26329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8011583" y="4667250"/>
            <a:ext cx="687917" cy="26246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101803">
            <a:off x="8179322" y="4380221"/>
            <a:ext cx="646669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70m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90" y="4342440"/>
            <a:ext cx="4278626" cy="25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917" y="199106"/>
            <a:ext cx="5281083" cy="6157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648" y="-15345"/>
            <a:ext cx="8879352" cy="8423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Obj2/3 Measurement: High-res Imaging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68302"/>
            <a:ext cx="5376333" cy="4902113"/>
          </a:xfrm>
        </p:spPr>
        <p:txBody>
          <a:bodyPr>
            <a:normAutofit/>
          </a:bodyPr>
          <a:lstStyle/>
          <a:p>
            <a:pPr marL="457200" lvl="1" indent="-457200">
              <a:buFont typeface="Arial"/>
              <a:buChar char="•"/>
            </a:pPr>
            <a:r>
              <a:rPr lang="en-US" dirty="0" smtClean="0"/>
              <a:t>Widespread Stereo imagery of the poles can be used to assemble the full stratigraphic (climatic) record available in polar exposures.</a:t>
            </a:r>
          </a:p>
          <a:p>
            <a:pPr marL="457200" lvl="1" indent="-457200">
              <a:buFont typeface="Arial"/>
              <a:buChar char="•"/>
            </a:pPr>
            <a:r>
              <a:rPr lang="en-US" dirty="0" smtClean="0"/>
              <a:t>HiRISE stereo coverage currently sparse</a:t>
            </a:r>
          </a:p>
          <a:p>
            <a:pPr marL="1200150" lvl="3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/>
          </a:p>
          <a:p>
            <a:pPr marL="342900" lvl="1" indent="-342900">
              <a:buFont typeface="Arial"/>
              <a:buChar char="•"/>
            </a:pPr>
            <a:endParaRPr lang="en-US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6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79352" cy="8423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Obj4 Measurement: High-Res Imaging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0250"/>
            <a:ext cx="6073882" cy="5053607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dirty="0" smtClean="0"/>
              <a:t>Seasonal frost effects extend well beyond the poles</a:t>
            </a:r>
          </a:p>
          <a:p>
            <a:pPr marL="742950" lvl="2" indent="-342900"/>
            <a:r>
              <a:rPr lang="en-US" sz="1800" dirty="0" smtClean="0"/>
              <a:t>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frost cause flows in gullies in craters and dunes (mechanism unknown)</a:t>
            </a:r>
          </a:p>
          <a:p>
            <a:pPr marL="742950" lvl="2" indent="-342900"/>
            <a:r>
              <a:rPr lang="en-US" sz="1800" dirty="0" smtClean="0"/>
              <a:t>One of the fastest geomorphic agents operating on Mars today</a:t>
            </a:r>
            <a:endParaRPr lang="en-US" sz="2000" dirty="0"/>
          </a:p>
          <a:p>
            <a:pPr marL="742950" lvl="2" indent="-342900"/>
            <a:r>
              <a:rPr lang="en-US" sz="2000" dirty="0" smtClean="0"/>
              <a:t>High-resolution spectral data can separate water and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frosts in gully alcoves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Screen Shot 2015-07-01 at 4.0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82" y="333440"/>
            <a:ext cx="3070118" cy="5778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6" y="3114674"/>
            <a:ext cx="4809068" cy="36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79352" cy="8423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Obj4 Measurement: High-Res Imaging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0250"/>
            <a:ext cx="4538133" cy="3689350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slab ice leads </a:t>
            </a:r>
            <a:r>
              <a:rPr lang="en-US" dirty="0" smtClean="0"/>
              <a:t>to a </a:t>
            </a:r>
            <a:r>
              <a:rPr lang="en-US" dirty="0" smtClean="0"/>
              <a:t>solid state greenhouse and explosive venting</a:t>
            </a:r>
          </a:p>
          <a:p>
            <a:pPr marL="742950" lvl="2" indent="-342900"/>
            <a:r>
              <a:rPr lang="en-US" dirty="0" smtClean="0"/>
              <a:t>We’ve never imaged this in progress due to </a:t>
            </a:r>
            <a:r>
              <a:rPr lang="en-US" dirty="0" smtClean="0"/>
              <a:t>MRO’s </a:t>
            </a:r>
            <a:r>
              <a:rPr lang="en-US" dirty="0" smtClean="0"/>
              <a:t>local time 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7/7/15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NEXSAG Ice/Polar Science Subgroup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FE59-9F4F-274B-A35F-A95C07212B37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37" y="0"/>
            <a:ext cx="245391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Content Placeholder 3" descr="esp_011671_0935_fig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3" y="2038350"/>
            <a:ext cx="442128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61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2220</TotalTime>
  <Words>499</Words>
  <Application>Microsoft Macintosh PowerPoint</Application>
  <PresentationFormat>On-screen Show (4:3)</PresentationFormat>
  <Paragraphs>57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Summary of Key Science Objectives</vt:lpstr>
      <vt:lpstr>Obj1 Measurement: High resolution imaging</vt:lpstr>
      <vt:lpstr>Obj2/3 Measurement: High-res Imaging</vt:lpstr>
      <vt:lpstr>Obj2/3 Measurement: High-res Imaging</vt:lpstr>
      <vt:lpstr>Obj4 Measurement: High-Res Imaging </vt:lpstr>
      <vt:lpstr>Obj4 Measurement: High-Res Imaging </vt:lpstr>
    </vt:vector>
  </TitlesOfParts>
  <Company>Smithsonian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 Ice Detection and Mapping from an Orbital Synthetic Aperture Radar</dc:title>
  <dc:creator>Bruce Campbell</dc:creator>
  <cp:lastModifiedBy>Shane Byrne</cp:lastModifiedBy>
  <cp:revision>338</cp:revision>
  <dcterms:created xsi:type="dcterms:W3CDTF">2012-04-05T12:51:18Z</dcterms:created>
  <dcterms:modified xsi:type="dcterms:W3CDTF">2015-07-02T02:29:30Z</dcterms:modified>
</cp:coreProperties>
</file>