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7" r:id="rId2"/>
    <p:sldId id="257" r:id="rId3"/>
    <p:sldId id="258" r:id="rId4"/>
    <p:sldId id="269" r:id="rId5"/>
    <p:sldId id="278" r:id="rId6"/>
    <p:sldId id="272" r:id="rId7"/>
    <p:sldId id="273" r:id="rId8"/>
    <p:sldId id="274" r:id="rId9"/>
    <p:sldId id="275" r:id="rId10"/>
    <p:sldId id="265" r:id="rId11"/>
    <p:sldId id="267" r:id="rId12"/>
    <p:sldId id="268" r:id="rId13"/>
    <p:sldId id="270" r:id="rId14"/>
    <p:sldId id="276" r:id="rId15"/>
    <p:sldId id="260" r:id="rId16"/>
    <p:sldId id="261" r:id="rId17"/>
    <p:sldId id="263" r:id="rId18"/>
    <p:sldId id="262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6" d="100"/>
          <a:sy n="176" d="100"/>
        </p:scale>
        <p:origin x="-1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45695-C2AD-DD45-A86A-75E44275CAC7}" type="datetimeFigureOut">
              <a:rPr lang="en-US" smtClean="0"/>
              <a:t>9/19/14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A9F51-B9D8-614D-AB6B-8911E3C81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27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071C59-09F4-FE47-A5CC-434F7276A104}" type="slidenum">
              <a:rPr lang="en-US" sz="900" b="0">
                <a:solidFill>
                  <a:prstClr val="black"/>
                </a:solidFill>
                <a:latin typeface="Times New Roman" charset="0"/>
              </a:rPr>
              <a:pPr/>
              <a:t>16</a:t>
            </a:fld>
            <a:endParaRPr lang="en-US" sz="900" b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9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7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31607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25525" y="0"/>
            <a:ext cx="8118475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3246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4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2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6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4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6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9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6D5-B653-E244-ACF2-1470D2C95ED8}" type="datetimeFigureOut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A6175-445F-3449-AF5D-8506601B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7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0" y="2240399"/>
            <a:ext cx="9144000" cy="19822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#9 </a:t>
            </a:r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7626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342" y="0"/>
            <a:ext cx="5518658" cy="294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7185"/>
            <a:ext cx="4489590" cy="3985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3681"/>
            <a:ext cx="3332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Reflection free zones thought to be buried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ice</a:t>
            </a:r>
          </a:p>
          <a:p>
            <a:endParaRPr lang="en-US" sz="2000" dirty="0"/>
          </a:p>
          <a:p>
            <a:r>
              <a:rPr lang="en-US" sz="2000" dirty="0" smtClean="0"/>
              <a:t>Phillips et al. 2012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08935" y="5339168"/>
            <a:ext cx="1812015" cy="9383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5361" y="3720756"/>
            <a:ext cx="3946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Thickness inferred to be 100s of meters, which dwarfs the surface residual cap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08878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631"/>
            <a:ext cx="9144000" cy="50952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882888" y="1880843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56867" y="1151472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6339" y="1454833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795021" y="2228970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052585" y="2053466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795021" y="2679379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26506" y="2877846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725144" y="3286102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02689" y="3860604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915243" y="3914891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76252" y="4124956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845495" y="3318099"/>
            <a:ext cx="380199" cy="606723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952464" y="2392197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655395" y="3253881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97253" y="4619324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58739" y="946624"/>
            <a:ext cx="380199" cy="60672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64405" y="2684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37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Collapse pits are abundant above this buried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in areas that the current </a:t>
            </a:r>
            <a:r>
              <a:rPr lang="en-US" sz="2400" dirty="0" smtClean="0"/>
              <a:t>residual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cap </a:t>
            </a:r>
            <a:r>
              <a:rPr lang="en-US" sz="2400" dirty="0" smtClean="0"/>
              <a:t>doesn’t cover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69174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264" y="2993170"/>
            <a:ext cx="4711036" cy="384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426" y="0"/>
            <a:ext cx="7145965" cy="29931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405763" y="415807"/>
            <a:ext cx="33716" cy="18093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04238" y="111104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236949" y="320971"/>
            <a:ext cx="253498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4238" y="-6350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911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800"/>
            <a:ext cx="9144000" cy="624188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Observational Plan</a:t>
            </a:r>
          </a:p>
          <a:p>
            <a:r>
              <a:rPr lang="en-US" dirty="0"/>
              <a:t>The residual cap evolves by m/year and is easy to track in HiRISE observations</a:t>
            </a:r>
          </a:p>
          <a:p>
            <a:r>
              <a:rPr lang="en-US" dirty="0" smtClean="0"/>
              <a:t>The buried CO</a:t>
            </a:r>
            <a:r>
              <a:rPr lang="en-US" baseline="-25000" dirty="0" smtClean="0"/>
              <a:t>2</a:t>
            </a:r>
            <a:r>
              <a:rPr lang="en-US" dirty="0" smtClean="0"/>
              <a:t> deposit may also be losing mass quickly through these collapse pit windows</a:t>
            </a:r>
          </a:p>
          <a:p>
            <a:r>
              <a:rPr lang="en-US" dirty="0" smtClean="0"/>
              <a:t>We’ll image many of these collapse pit features in stereo to quantify the amount of material lost</a:t>
            </a:r>
          </a:p>
          <a:p>
            <a:r>
              <a:rPr lang="en-US" dirty="0" smtClean="0"/>
              <a:t>We’ll repeat previous year’s imagery and stereo coverage to see if these pits are actively enlarging at a measurable rate.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9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0" y="2240399"/>
            <a:ext cx="9144000" cy="19822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#16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0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1038225" y="0"/>
            <a:ext cx="8105775" cy="354013"/>
          </a:xfrm>
        </p:spPr>
        <p:txBody>
          <a:bodyPr>
            <a:normAutofit fontScale="90000"/>
          </a:bodyPr>
          <a:lstStyle/>
          <a:p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Change in the CO</a:t>
            </a:r>
            <a:r>
              <a:rPr lang="en-US" sz="1800" b="0" baseline="-25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Residual Cap</a:t>
            </a: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3843866" y="525463"/>
            <a:ext cx="5300133" cy="2489200"/>
          </a:xfrm>
        </p:spPr>
        <p:txBody>
          <a:bodyPr/>
          <a:lstStyle/>
          <a:p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South polar residual cap is a few-meter-thick slab of CO</a:t>
            </a:r>
            <a:r>
              <a:rPr lang="en-US" sz="1800" b="0" baseline="-25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 ice</a:t>
            </a:r>
          </a:p>
          <a:p>
            <a:pPr lvl="1"/>
            <a:r>
              <a:rPr lang="en-US" sz="1600" b="0" dirty="0" smtClean="0">
                <a:latin typeface="Arial" charset="0"/>
                <a:ea typeface="ＭＳ Ｐゴシック" charset="0"/>
              </a:rPr>
              <a:t>Pits expand at m/</a:t>
            </a:r>
            <a:r>
              <a:rPr lang="en-US" sz="1600" b="0" dirty="0" err="1" smtClean="0">
                <a:latin typeface="Arial" charset="0"/>
                <a:ea typeface="ＭＳ Ｐゴシック" charset="0"/>
              </a:rPr>
              <a:t>yr</a:t>
            </a:r>
            <a:r>
              <a:rPr lang="en-US" sz="1600" b="0" dirty="0" smtClean="0">
                <a:latin typeface="Arial" charset="0"/>
                <a:ea typeface="ＭＳ Ｐゴシック" charset="0"/>
              </a:rPr>
              <a:t> (Malin et al. 2001, Thomas et al. 2005; 2009) indicate </a:t>
            </a:r>
            <a:r>
              <a:rPr lang="en-US" sz="1600" b="0" dirty="0">
                <a:latin typeface="Arial" charset="0"/>
                <a:ea typeface="ＭＳ Ｐゴシック" charset="0"/>
              </a:rPr>
              <a:t>CO</a:t>
            </a:r>
            <a:r>
              <a:rPr lang="en-US" sz="1600" b="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1600" b="0" dirty="0">
                <a:latin typeface="Arial" charset="0"/>
                <a:ea typeface="ＭＳ Ｐゴシック" charset="0"/>
              </a:rPr>
              <a:t> being returned to the </a:t>
            </a:r>
            <a:r>
              <a:rPr lang="en-US" sz="1600" b="0" dirty="0" smtClean="0">
                <a:latin typeface="Arial" charset="0"/>
                <a:ea typeface="ＭＳ Ｐゴシック" charset="0"/>
              </a:rPr>
              <a:t>atmosphere</a:t>
            </a:r>
            <a:endParaRPr lang="en-US" sz="1600" b="0" dirty="0">
              <a:latin typeface="Arial" charset="0"/>
              <a:ea typeface="ＭＳ Ｐゴシック" charset="0"/>
            </a:endParaRPr>
          </a:p>
        </p:txBody>
      </p:sp>
      <p:pic>
        <p:nvPicPr>
          <p:cNvPr id="41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0600"/>
            <a:ext cx="369227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980267" y="5275263"/>
            <a:ext cx="355600" cy="3460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102" name="Straight Arrow Connector 7"/>
          <p:cNvCxnSpPr>
            <a:cxnSpLocks noChangeShapeType="1"/>
            <a:endCxn id="3" idx="1"/>
          </p:cNvCxnSpPr>
          <p:nvPr/>
        </p:nvCxnSpPr>
        <p:spPr bwMode="auto">
          <a:xfrm flipV="1">
            <a:off x="3327401" y="4714018"/>
            <a:ext cx="524932" cy="75968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2600"/>
            <a:ext cx="3711555" cy="276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11"/>
          <p:cNvSpPr txBox="1">
            <a:spLocks noChangeArrowheads="1"/>
          </p:cNvSpPr>
          <p:nvPr/>
        </p:nvSpPr>
        <p:spPr bwMode="auto">
          <a:xfrm>
            <a:off x="290513" y="6213475"/>
            <a:ext cx="3344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FFFFFF"/>
                </a:solidFill>
              </a:rPr>
              <a:t>G11_022329_0931_XN_86S006W</a:t>
            </a:r>
          </a:p>
        </p:txBody>
      </p:sp>
      <p:pic>
        <p:nvPicPr>
          <p:cNvPr id="3" name="Picture 2" descr="LS3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3" y="2570035"/>
            <a:ext cx="5291667" cy="42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534796"/>
            <a:ext cx="3327894" cy="5827904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Models suggest cyclic cap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Requires loose surficial material like snowfall</a:t>
            </a:r>
          </a:p>
          <a:p>
            <a:pPr lvl="1"/>
            <a:endParaRPr lang="en-US" sz="1800" b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5" name="Picture 6" descr="smoothed_ym80_c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5165" y="5214707"/>
            <a:ext cx="711695" cy="257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8" descr="smoothed_600y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59" y="534796"/>
            <a:ext cx="5805542" cy="580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69232" y="6542016"/>
            <a:ext cx="2374769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Byrne et al. 2008; 2011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117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533" y="0"/>
            <a:ext cx="4580467" cy="298450"/>
          </a:xfrm>
        </p:spPr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rgbClr val="000000"/>
                </a:solidFill>
              </a:rPr>
              <a:t>Refrosting</a:t>
            </a:r>
            <a:r>
              <a:rPr lang="en-US" b="0" dirty="0" smtClean="0">
                <a:solidFill>
                  <a:srgbClr val="000000"/>
                </a:solidFill>
              </a:rPr>
              <a:t> ice cap</a:t>
            </a: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967" y="3422618"/>
            <a:ext cx="2596767" cy="34353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1718148" y="5238927"/>
            <a:ext cx="747020" cy="9898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647980" y="358471"/>
            <a:ext cx="4344281" cy="31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2400" b="1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9000"/>
              </a:lnSpc>
            </a:pP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New slabs of CO</a:t>
            </a:r>
            <a:r>
              <a:rPr lang="en-US" sz="2000" b="0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 ice growing on defrosted areas that are themselves developing Swiss-cheese pits</a:t>
            </a:r>
          </a:p>
          <a:p>
            <a:pPr lvl="1"/>
            <a:r>
              <a:rPr lang="en-US" sz="1600" b="0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Many dusty layers probably exist within the thicker CO</a:t>
            </a:r>
            <a:r>
              <a:rPr lang="en-US" sz="1600" b="0" baseline="-25000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  <a:latin typeface="Arial"/>
                <a:cs typeface="ＭＳ Ｐゴシック" charset="0"/>
              </a:rPr>
              <a:t> ice slabs</a:t>
            </a:r>
          </a:p>
          <a:p>
            <a:pPr>
              <a:lnSpc>
                <a:spcPct val="89000"/>
              </a:lnSpc>
            </a:pPr>
            <a:endParaRPr lang="en-US" sz="2000" b="0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9000"/>
              </a:lnSpc>
            </a:pP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Multi-year observations allow these geological processes to be tracked and investigated</a:t>
            </a:r>
            <a:endParaRPr lang="en-US" sz="2000" b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1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e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81" y="0"/>
            <a:ext cx="7733419" cy="6843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3475" y="27156"/>
            <a:ext cx="1070525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MY 28-31</a:t>
            </a:r>
            <a:endParaRPr lang="en-US" sz="16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4728" y="1971965"/>
            <a:ext cx="14353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Another</a:t>
            </a:r>
          </a:p>
          <a:p>
            <a:pPr algn="ctr"/>
            <a:r>
              <a:rPr lang="en-US" sz="2400" b="1" dirty="0" smtClean="0"/>
              <a:t>refrosting</a:t>
            </a:r>
          </a:p>
          <a:p>
            <a:pPr algn="ctr"/>
            <a:r>
              <a:rPr lang="en-US" sz="2400" b="1" dirty="0" smtClean="0"/>
              <a:t>Example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138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800"/>
            <a:ext cx="9144000" cy="624188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Observational Plan</a:t>
            </a:r>
          </a:p>
          <a:p>
            <a:r>
              <a:rPr lang="en-US" dirty="0" smtClean="0"/>
              <a:t>High-resolution repeat coverage of the residual cap to extend our record</a:t>
            </a:r>
          </a:p>
          <a:p>
            <a:r>
              <a:rPr lang="en-US" dirty="0" smtClean="0"/>
              <a:t>Collaboration with MCS in tying interannual variability in snowfall rates to changes observed with HiRISE (Shane </a:t>
            </a:r>
            <a:r>
              <a:rPr lang="en-US" dirty="0" err="1" smtClean="0"/>
              <a:t>Byrne+Paul</a:t>
            </a:r>
            <a:r>
              <a:rPr lang="en-US" dirty="0" smtClean="0"/>
              <a:t> Hayne)</a:t>
            </a:r>
          </a:p>
          <a:p>
            <a:r>
              <a:rPr lang="en-US" dirty="0" smtClean="0"/>
              <a:t>Fingers crossed for a MY28-style global dust storm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p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73050"/>
            <a:ext cx="42418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60400"/>
          </a:xfrm>
        </p:spPr>
        <p:txBody>
          <a:bodyPr/>
          <a:lstStyle/>
          <a:p>
            <a:r>
              <a:rPr lang="en-US" sz="2800" dirty="0" smtClean="0"/>
              <a:t>Discontinue Sweeping the SPLD under the Carpet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0400"/>
            <a:ext cx="4902200" cy="60960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Exchange of polar reservoirs with the mid-latitudes and tropical high elevations in response to obliquity variations is the paradigm for Amazonian climate.</a:t>
            </a:r>
          </a:p>
          <a:p>
            <a:r>
              <a:rPr lang="en-US" sz="2000" dirty="0" smtClean="0"/>
              <a:t>Models suggest that the NPLD has accumulated over the last 4 Myr or so</a:t>
            </a:r>
          </a:p>
          <a:p>
            <a:r>
              <a:rPr lang="en-US" sz="2000" dirty="0" smtClean="0"/>
              <a:t>Every north-polar MRO observation (e.g. surface craters, SHARAD, ice grain sizes etc…) is consistent with this</a:t>
            </a:r>
          </a:p>
          <a:p>
            <a:endParaRPr lang="en-US" sz="2000" dirty="0"/>
          </a:p>
          <a:p>
            <a:r>
              <a:rPr lang="en-US" sz="2000" dirty="0" smtClean="0"/>
              <a:t>Problem: We know the SPLD surface is 10s of Myr old and that the these deposits have survived multiple high-obliquity excursions.</a:t>
            </a:r>
          </a:p>
          <a:p>
            <a:r>
              <a:rPr lang="en-US" sz="2000" dirty="0" smtClean="0"/>
              <a:t>The SPLD are typically ignored because they can’t be explained</a:t>
            </a:r>
          </a:p>
          <a:p>
            <a:r>
              <a:rPr lang="en-US" sz="2000" dirty="0" smtClean="0"/>
              <a:t>We really don’t understand Amazonian climate to even first order until the discrepancy between the two polar deposits is understood.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6" y="4288182"/>
            <a:ext cx="3694114" cy="256981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140700" y="3543300"/>
            <a:ext cx="127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69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7000"/>
            <a:ext cx="5054600" cy="660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Really figure out the polar age discrepancy…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1850"/>
            <a:ext cx="4749800" cy="552614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Systematic crater search (CTX) with HiRISE stereo follow-up</a:t>
            </a:r>
          </a:p>
          <a:p>
            <a:r>
              <a:rPr lang="en-US" dirty="0"/>
              <a:t>P</a:t>
            </a:r>
            <a:r>
              <a:rPr lang="en-US" dirty="0" smtClean="0"/>
              <a:t>revious age estimates contain craters found/measured with:</a:t>
            </a:r>
          </a:p>
          <a:p>
            <a:pPr lvl="1"/>
            <a:r>
              <a:rPr lang="en-US" dirty="0" smtClean="0"/>
              <a:t>Viking (Herkenhoff &amp; Plaut 2000)</a:t>
            </a:r>
          </a:p>
          <a:p>
            <a:pPr lvl="1"/>
            <a:r>
              <a:rPr lang="en-US" dirty="0" smtClean="0"/>
              <a:t>MOLA (and some MOC) data (Koutnik et al. 2002)</a:t>
            </a:r>
          </a:p>
          <a:p>
            <a:pPr lvl="1"/>
            <a:r>
              <a:rPr lang="en-US" dirty="0" smtClean="0"/>
              <a:t>Themis VIS (Plaut et al. – 2004, 2005 conference abstracts)</a:t>
            </a:r>
          </a:p>
          <a:p>
            <a:r>
              <a:rPr lang="en-US" dirty="0" smtClean="0"/>
              <a:t>Revisit this with MRO data</a:t>
            </a:r>
          </a:p>
          <a:p>
            <a:pPr lvl="1"/>
            <a:r>
              <a:rPr lang="en-US" dirty="0" smtClean="0"/>
              <a:t>Crater production function has also been updated (several times)</a:t>
            </a:r>
          </a:p>
          <a:p>
            <a:pPr lvl="1"/>
            <a:r>
              <a:rPr lang="en-US" dirty="0" smtClean="0"/>
              <a:t>Geologic mapping now shows SPLD surface has two distinct units (Kolb &amp; Tanaka 2006)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0"/>
            <a:ext cx="4279900" cy="2915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15976"/>
            <a:ext cx="3251200" cy="39507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759200" y="2915976"/>
            <a:ext cx="1104900" cy="630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54500" y="5564866"/>
            <a:ext cx="1155700" cy="39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65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800"/>
            <a:ext cx="9144000" cy="624188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Observational Plan</a:t>
            </a:r>
          </a:p>
          <a:p>
            <a:r>
              <a:rPr lang="en-US" dirty="0" smtClean="0"/>
              <a:t>SPLD imaging doesn’t really become useful until all the crazy south polar frost phenomena has passed (Late-Spring/ Early-Summer).</a:t>
            </a:r>
          </a:p>
          <a:p>
            <a:r>
              <a:rPr lang="en-US" dirty="0" smtClean="0"/>
              <a:t>Between now (Ls ~200) and Ls 250, we’ll identify craters in CTX coverage and compile a catalog of targets</a:t>
            </a:r>
          </a:p>
          <a:p>
            <a:r>
              <a:rPr lang="en-US" dirty="0" smtClean="0"/>
              <a:t>Between Ls 250 and Ls ~345 we’ll image all these craters (likely a few 10s of targets) with as many as possible in stereo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9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0" y="2240399"/>
            <a:ext cx="9144000" cy="19822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#9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9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rise_feb2014_coverage_ster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184"/>
            <a:ext cx="9162322" cy="4564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0546" y="2133588"/>
            <a:ext cx="93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North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1383" y="2138758"/>
            <a:ext cx="93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South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8670" y="1609088"/>
            <a:ext cx="3172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HiRISE Stereo Coverage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0324"/>
            <a:ext cx="9162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South polar stereo coverage is extremely good in some places and extremely bad in others</a:t>
            </a:r>
          </a:p>
          <a:p>
            <a:r>
              <a:rPr lang="en-US" sz="2400" dirty="0" smtClean="0"/>
              <a:t>We’ll fix these areas of poor coverage so that a full stratigraphic study is possible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14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9" y="762959"/>
            <a:ext cx="36226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6847" y="2866983"/>
            <a:ext cx="2992308" cy="49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419839"/>
            <a:ext cx="9874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55600"/>
            <a:ext cx="385603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958306" y="3561556"/>
            <a:ext cx="6254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32434"/>
            <a:ext cx="860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DTMs will be analyzed using our north polar methods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25003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19" y="38100"/>
            <a:ext cx="3195638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57" y="38100"/>
            <a:ext cx="4045943" cy="68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3199407" y="53594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40m</a:t>
            </a:r>
          </a:p>
        </p:txBody>
      </p:sp>
      <p:cxnSp>
        <p:nvCxnSpPr>
          <p:cNvPr id="15366" name="Straight Connector 6"/>
          <p:cNvCxnSpPr>
            <a:cxnSpLocks noChangeShapeType="1"/>
          </p:cNvCxnSpPr>
          <p:nvPr/>
        </p:nvCxnSpPr>
        <p:spPr bwMode="auto">
          <a:xfrm rot="16200000" flipH="1">
            <a:off x="3245444" y="6076950"/>
            <a:ext cx="6858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3478807" y="50927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60m</a:t>
            </a:r>
          </a:p>
        </p:txBody>
      </p:sp>
      <p:cxnSp>
        <p:nvCxnSpPr>
          <p:cNvPr id="15368" name="Straight Connector 8"/>
          <p:cNvCxnSpPr>
            <a:cxnSpLocks noChangeShapeType="1"/>
          </p:cNvCxnSpPr>
          <p:nvPr/>
        </p:nvCxnSpPr>
        <p:spPr bwMode="auto">
          <a:xfrm rot="16200000" flipH="1">
            <a:off x="3385144" y="5937250"/>
            <a:ext cx="977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3694707" y="47752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80m</a:t>
            </a:r>
          </a:p>
        </p:txBody>
      </p:sp>
      <p:cxnSp>
        <p:nvCxnSpPr>
          <p:cNvPr id="15370" name="Straight Connector 10"/>
          <p:cNvCxnSpPr>
            <a:cxnSpLocks noChangeShapeType="1"/>
          </p:cNvCxnSpPr>
          <p:nvPr/>
        </p:nvCxnSpPr>
        <p:spPr bwMode="auto">
          <a:xfrm rot="16200000" flipH="1">
            <a:off x="3404194" y="5765800"/>
            <a:ext cx="12827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2754907" y="54483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20m</a:t>
            </a:r>
          </a:p>
        </p:txBody>
      </p:sp>
      <p:cxnSp>
        <p:nvCxnSpPr>
          <p:cNvPr id="15372" name="Straight Connector 12"/>
          <p:cNvCxnSpPr>
            <a:cxnSpLocks noChangeShapeType="1"/>
          </p:cNvCxnSpPr>
          <p:nvPr/>
        </p:nvCxnSpPr>
        <p:spPr bwMode="auto">
          <a:xfrm rot="16200000" flipH="1">
            <a:off x="2788244" y="6089650"/>
            <a:ext cx="6858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Rectangle 16"/>
          <p:cNvSpPr>
            <a:spLocks noChangeArrowheads="1"/>
          </p:cNvSpPr>
          <p:nvPr/>
        </p:nvSpPr>
        <p:spPr bwMode="auto">
          <a:xfrm>
            <a:off x="4001094" y="4191000"/>
            <a:ext cx="568325" cy="88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044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Wavelet transforms search for periodicities that change with depth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9299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240399"/>
            <a:ext cx="9144000" cy="19822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#16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08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655</Words>
  <Application>Microsoft Macintosh PowerPoint</Application>
  <PresentationFormat>On-screen Show (4:3)</PresentationFormat>
  <Paragraphs>69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Discontinue Sweeping the SPLD under the Carpet</vt:lpstr>
      <vt:lpstr>Really figure out the polar age discrepancy…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in the CO2 Residual Cap</vt:lpstr>
      <vt:lpstr>PowerPoint Presentation</vt:lpstr>
      <vt:lpstr>Refrosting ice cap</vt:lpstr>
      <vt:lpstr>PowerPoint Presentation</vt:lpstr>
      <vt:lpstr>PowerPoint Presentation</vt:lpstr>
    </vt:vector>
  </TitlesOfParts>
  <Company>Lunar and Planetary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Discontinue Sweeping the SPLD under the Carpet</dc:title>
  <dc:creator>Shane Byrne</dc:creator>
  <cp:lastModifiedBy>Shane Byrne</cp:lastModifiedBy>
  <cp:revision>16</cp:revision>
  <dcterms:created xsi:type="dcterms:W3CDTF">2014-09-19T18:44:09Z</dcterms:created>
  <dcterms:modified xsi:type="dcterms:W3CDTF">2014-09-19T21:25:21Z</dcterms:modified>
</cp:coreProperties>
</file>