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72"/>
  </p:notesMasterIdLst>
  <p:sldIdLst>
    <p:sldId id="282" r:id="rId2"/>
    <p:sldId id="257" r:id="rId3"/>
    <p:sldId id="256" r:id="rId4"/>
    <p:sldId id="260" r:id="rId5"/>
    <p:sldId id="261" r:id="rId6"/>
    <p:sldId id="262" r:id="rId7"/>
    <p:sldId id="263" r:id="rId8"/>
    <p:sldId id="272" r:id="rId9"/>
    <p:sldId id="279" r:id="rId10"/>
    <p:sldId id="264" r:id="rId11"/>
    <p:sldId id="327" r:id="rId12"/>
    <p:sldId id="265" r:id="rId13"/>
    <p:sldId id="275" r:id="rId14"/>
    <p:sldId id="266" r:id="rId15"/>
    <p:sldId id="276" r:id="rId16"/>
    <p:sldId id="267" r:id="rId17"/>
    <p:sldId id="280" r:id="rId18"/>
    <p:sldId id="268" r:id="rId19"/>
    <p:sldId id="273" r:id="rId20"/>
    <p:sldId id="258" r:id="rId21"/>
    <p:sldId id="259" r:id="rId22"/>
    <p:sldId id="274" r:id="rId23"/>
    <p:sldId id="277" r:id="rId24"/>
    <p:sldId id="281" r:id="rId25"/>
    <p:sldId id="296" r:id="rId26"/>
    <p:sldId id="297" r:id="rId27"/>
    <p:sldId id="298" r:id="rId28"/>
    <p:sldId id="299" r:id="rId29"/>
    <p:sldId id="300" r:id="rId30"/>
    <p:sldId id="301" r:id="rId31"/>
    <p:sldId id="302" r:id="rId32"/>
    <p:sldId id="311" r:id="rId33"/>
    <p:sldId id="312" r:id="rId34"/>
    <p:sldId id="313" r:id="rId35"/>
    <p:sldId id="314" r:id="rId36"/>
    <p:sldId id="303" r:id="rId37"/>
    <p:sldId id="315" r:id="rId38"/>
    <p:sldId id="304" r:id="rId39"/>
    <p:sldId id="305" r:id="rId40"/>
    <p:sldId id="306" r:id="rId41"/>
    <p:sldId id="307" r:id="rId42"/>
    <p:sldId id="308" r:id="rId43"/>
    <p:sldId id="309" r:id="rId44"/>
    <p:sldId id="316" r:id="rId45"/>
    <p:sldId id="317" r:id="rId46"/>
    <p:sldId id="318" r:id="rId47"/>
    <p:sldId id="319" r:id="rId48"/>
    <p:sldId id="320" r:id="rId49"/>
    <p:sldId id="321" r:id="rId50"/>
    <p:sldId id="322" r:id="rId51"/>
    <p:sldId id="323" r:id="rId52"/>
    <p:sldId id="324" r:id="rId53"/>
    <p:sldId id="325" r:id="rId54"/>
    <p:sldId id="326" r:id="rId55"/>
    <p:sldId id="283" r:id="rId56"/>
    <p:sldId id="284" r:id="rId57"/>
    <p:sldId id="285" r:id="rId58"/>
    <p:sldId id="286" r:id="rId59"/>
    <p:sldId id="271" r:id="rId60"/>
    <p:sldId id="287" r:id="rId61"/>
    <p:sldId id="288" r:id="rId62"/>
    <p:sldId id="289" r:id="rId63"/>
    <p:sldId id="269" r:id="rId64"/>
    <p:sldId id="290" r:id="rId65"/>
    <p:sldId id="291" r:id="rId66"/>
    <p:sldId id="292" r:id="rId67"/>
    <p:sldId id="270" r:id="rId68"/>
    <p:sldId id="293" r:id="rId69"/>
    <p:sldId id="294" r:id="rId70"/>
    <p:sldId id="295" r:id="rId7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6426"/>
    <p:restoredTop sz="94681"/>
  </p:normalViewPr>
  <p:slideViewPr>
    <p:cSldViewPr snapToGrid="0" snapToObjects="1">
      <p:cViewPr varScale="1">
        <p:scale>
          <a:sx n="167" d="100"/>
          <a:sy n="167" d="100"/>
        </p:scale>
        <p:origin x="176" y="1384"/>
      </p:cViewPr>
      <p:guideLst/>
    </p:cSldViewPr>
  </p:slideViewPr>
  <p:outlineViewPr>
    <p:cViewPr>
      <p:scale>
        <a:sx n="33" d="100"/>
        <a:sy n="33" d="100"/>
      </p:scale>
      <p:origin x="-56" y="0"/>
    </p:cViewPr>
  </p:outlin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48EF42D-BBF4-C24B-8190-390A4CFA0D1C}" type="datetimeFigureOut">
              <a:rPr lang="en-US" smtClean="0"/>
              <a:t>9/21/21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D829DBA-C836-B441-BCC0-08F988534242}" type="slidenum">
              <a:rPr lang="en-US" smtClean="0"/>
              <a:t>‹#›</a:t>
            </a:fld>
            <a:endParaRPr lang="en-US"/>
          </a:p>
        </p:txBody>
      </p:sp>
    </p:spTree>
    <p:extLst>
      <p:ext uri="{BB962C8B-B14F-4D97-AF65-F5344CB8AC3E}">
        <p14:creationId xmlns:p14="http://schemas.microsoft.com/office/powerpoint/2010/main" val="38554280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D829DBA-C836-B441-BCC0-08F988534242}" type="slidenum">
              <a:rPr lang="en-US" smtClean="0"/>
              <a:t>3</a:t>
            </a:fld>
            <a:endParaRPr lang="en-US"/>
          </a:p>
        </p:txBody>
      </p:sp>
    </p:spTree>
    <p:extLst>
      <p:ext uri="{BB962C8B-B14F-4D97-AF65-F5344CB8AC3E}">
        <p14:creationId xmlns:p14="http://schemas.microsoft.com/office/powerpoint/2010/main" val="41703548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D829DBA-C836-B441-BCC0-08F988534242}" type="slidenum">
              <a:rPr lang="en-US" smtClean="0"/>
              <a:t>4</a:t>
            </a:fld>
            <a:endParaRPr lang="en-US"/>
          </a:p>
        </p:txBody>
      </p:sp>
    </p:spTree>
    <p:extLst>
      <p:ext uri="{BB962C8B-B14F-4D97-AF65-F5344CB8AC3E}">
        <p14:creationId xmlns:p14="http://schemas.microsoft.com/office/powerpoint/2010/main" val="22044086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5212C75-2ACA-6B43-8C0B-C99B4399DD3E}" type="slidenum">
              <a:rPr lang="en-US" smtClean="0"/>
              <a:t>28</a:t>
            </a:fld>
            <a:endParaRPr lang="en-US"/>
          </a:p>
        </p:txBody>
      </p:sp>
    </p:spTree>
    <p:extLst>
      <p:ext uri="{BB962C8B-B14F-4D97-AF65-F5344CB8AC3E}">
        <p14:creationId xmlns:p14="http://schemas.microsoft.com/office/powerpoint/2010/main" val="27389931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0D09FF-9B29-B54C-8585-D8724329ED4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589C4AA-759C-034F-A13C-0D3EA467280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4AD4318-36E6-9443-A31F-48BC344188C4}"/>
              </a:ext>
            </a:extLst>
          </p:cNvPr>
          <p:cNvSpPr>
            <a:spLocks noGrp="1"/>
          </p:cNvSpPr>
          <p:nvPr>
            <p:ph type="dt" sz="half" idx="10"/>
          </p:nvPr>
        </p:nvSpPr>
        <p:spPr/>
        <p:txBody>
          <a:bodyPr/>
          <a:lstStyle/>
          <a:p>
            <a:fld id="{66B07B4D-5BCB-8948-8BA9-3DEB7FC05BD8}" type="datetimeFigureOut">
              <a:rPr lang="en-US" smtClean="0"/>
              <a:t>9/21/21</a:t>
            </a:fld>
            <a:endParaRPr lang="en-US"/>
          </a:p>
        </p:txBody>
      </p:sp>
      <p:sp>
        <p:nvSpPr>
          <p:cNvPr id="5" name="Footer Placeholder 4">
            <a:extLst>
              <a:ext uri="{FF2B5EF4-FFF2-40B4-BE49-F238E27FC236}">
                <a16:creationId xmlns:a16="http://schemas.microsoft.com/office/drawing/2014/main" id="{9D69C9BF-062A-664B-A369-3D617FD768E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86D32E2-6C27-C049-A054-34B2AC0A31DD}"/>
              </a:ext>
            </a:extLst>
          </p:cNvPr>
          <p:cNvSpPr>
            <a:spLocks noGrp="1"/>
          </p:cNvSpPr>
          <p:nvPr>
            <p:ph type="sldNum" sz="quarter" idx="12"/>
          </p:nvPr>
        </p:nvSpPr>
        <p:spPr/>
        <p:txBody>
          <a:bodyPr/>
          <a:lstStyle/>
          <a:p>
            <a:fld id="{3583CE20-8548-094A-8145-C705DF28BF35}" type="slidenum">
              <a:rPr lang="en-US" smtClean="0"/>
              <a:t>‹#›</a:t>
            </a:fld>
            <a:endParaRPr lang="en-US"/>
          </a:p>
        </p:txBody>
      </p:sp>
    </p:spTree>
    <p:extLst>
      <p:ext uri="{BB962C8B-B14F-4D97-AF65-F5344CB8AC3E}">
        <p14:creationId xmlns:p14="http://schemas.microsoft.com/office/powerpoint/2010/main" val="18300092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EF56EE-34F4-B446-A077-E455CEDF01C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4BDF819-B9DE-2A49-8DD0-5E7CBAC661C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E683F94-FC23-E04B-A420-D235B661331F}"/>
              </a:ext>
            </a:extLst>
          </p:cNvPr>
          <p:cNvSpPr>
            <a:spLocks noGrp="1"/>
          </p:cNvSpPr>
          <p:nvPr>
            <p:ph type="dt" sz="half" idx="10"/>
          </p:nvPr>
        </p:nvSpPr>
        <p:spPr/>
        <p:txBody>
          <a:bodyPr/>
          <a:lstStyle/>
          <a:p>
            <a:fld id="{66B07B4D-5BCB-8948-8BA9-3DEB7FC05BD8}" type="datetimeFigureOut">
              <a:rPr lang="en-US" smtClean="0"/>
              <a:t>9/21/21</a:t>
            </a:fld>
            <a:endParaRPr lang="en-US"/>
          </a:p>
        </p:txBody>
      </p:sp>
      <p:sp>
        <p:nvSpPr>
          <p:cNvPr id="5" name="Footer Placeholder 4">
            <a:extLst>
              <a:ext uri="{FF2B5EF4-FFF2-40B4-BE49-F238E27FC236}">
                <a16:creationId xmlns:a16="http://schemas.microsoft.com/office/drawing/2014/main" id="{D61B32E4-0B9D-FC4A-AEEE-AA14A0C0A10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2902AB4-3BB5-6546-BF61-6C0153785794}"/>
              </a:ext>
            </a:extLst>
          </p:cNvPr>
          <p:cNvSpPr>
            <a:spLocks noGrp="1"/>
          </p:cNvSpPr>
          <p:nvPr>
            <p:ph type="sldNum" sz="quarter" idx="12"/>
          </p:nvPr>
        </p:nvSpPr>
        <p:spPr/>
        <p:txBody>
          <a:bodyPr/>
          <a:lstStyle/>
          <a:p>
            <a:fld id="{3583CE20-8548-094A-8145-C705DF28BF35}" type="slidenum">
              <a:rPr lang="en-US" smtClean="0"/>
              <a:t>‹#›</a:t>
            </a:fld>
            <a:endParaRPr lang="en-US"/>
          </a:p>
        </p:txBody>
      </p:sp>
    </p:spTree>
    <p:extLst>
      <p:ext uri="{BB962C8B-B14F-4D97-AF65-F5344CB8AC3E}">
        <p14:creationId xmlns:p14="http://schemas.microsoft.com/office/powerpoint/2010/main" val="1906127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312F832-9C9C-1C4E-A112-417655F01D6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1EC7633-13F0-DC49-A9FC-AAEBC396A46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F6B0D1D-740D-5D43-857A-B101105A9F15}"/>
              </a:ext>
            </a:extLst>
          </p:cNvPr>
          <p:cNvSpPr>
            <a:spLocks noGrp="1"/>
          </p:cNvSpPr>
          <p:nvPr>
            <p:ph type="dt" sz="half" idx="10"/>
          </p:nvPr>
        </p:nvSpPr>
        <p:spPr/>
        <p:txBody>
          <a:bodyPr/>
          <a:lstStyle/>
          <a:p>
            <a:fld id="{66B07B4D-5BCB-8948-8BA9-3DEB7FC05BD8}" type="datetimeFigureOut">
              <a:rPr lang="en-US" smtClean="0"/>
              <a:t>9/21/21</a:t>
            </a:fld>
            <a:endParaRPr lang="en-US"/>
          </a:p>
        </p:txBody>
      </p:sp>
      <p:sp>
        <p:nvSpPr>
          <p:cNvPr id="5" name="Footer Placeholder 4">
            <a:extLst>
              <a:ext uri="{FF2B5EF4-FFF2-40B4-BE49-F238E27FC236}">
                <a16:creationId xmlns:a16="http://schemas.microsoft.com/office/drawing/2014/main" id="{7A351416-4F1B-CA40-80A9-9B07F17829E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79DDE0D-3482-9B4B-859C-A562FEF65FDB}"/>
              </a:ext>
            </a:extLst>
          </p:cNvPr>
          <p:cNvSpPr>
            <a:spLocks noGrp="1"/>
          </p:cNvSpPr>
          <p:nvPr>
            <p:ph type="sldNum" sz="quarter" idx="12"/>
          </p:nvPr>
        </p:nvSpPr>
        <p:spPr/>
        <p:txBody>
          <a:bodyPr/>
          <a:lstStyle/>
          <a:p>
            <a:fld id="{3583CE20-8548-094A-8145-C705DF28BF35}" type="slidenum">
              <a:rPr lang="en-US" smtClean="0"/>
              <a:t>‹#›</a:t>
            </a:fld>
            <a:endParaRPr lang="en-US"/>
          </a:p>
        </p:txBody>
      </p:sp>
    </p:spTree>
    <p:extLst>
      <p:ext uri="{BB962C8B-B14F-4D97-AF65-F5344CB8AC3E}">
        <p14:creationId xmlns:p14="http://schemas.microsoft.com/office/powerpoint/2010/main" val="39359424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46A297-D34D-8C45-88FF-D8A8AF1A49F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18FDCAF-99B8-4245-8198-815087559E8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3BF6F1-A2CE-E041-B0BC-325E8890E908}"/>
              </a:ext>
            </a:extLst>
          </p:cNvPr>
          <p:cNvSpPr>
            <a:spLocks noGrp="1"/>
          </p:cNvSpPr>
          <p:nvPr>
            <p:ph type="dt" sz="half" idx="10"/>
          </p:nvPr>
        </p:nvSpPr>
        <p:spPr/>
        <p:txBody>
          <a:bodyPr/>
          <a:lstStyle/>
          <a:p>
            <a:fld id="{66B07B4D-5BCB-8948-8BA9-3DEB7FC05BD8}" type="datetimeFigureOut">
              <a:rPr lang="en-US" smtClean="0"/>
              <a:t>9/21/21</a:t>
            </a:fld>
            <a:endParaRPr lang="en-US"/>
          </a:p>
        </p:txBody>
      </p:sp>
      <p:sp>
        <p:nvSpPr>
          <p:cNvPr id="5" name="Footer Placeholder 4">
            <a:extLst>
              <a:ext uri="{FF2B5EF4-FFF2-40B4-BE49-F238E27FC236}">
                <a16:creationId xmlns:a16="http://schemas.microsoft.com/office/drawing/2014/main" id="{11073B20-0457-8846-AEF6-CF33FC286A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CB0FD85-9348-E44B-88CA-17997315FE4F}"/>
              </a:ext>
            </a:extLst>
          </p:cNvPr>
          <p:cNvSpPr>
            <a:spLocks noGrp="1"/>
          </p:cNvSpPr>
          <p:nvPr>
            <p:ph type="sldNum" sz="quarter" idx="12"/>
          </p:nvPr>
        </p:nvSpPr>
        <p:spPr/>
        <p:txBody>
          <a:bodyPr/>
          <a:lstStyle/>
          <a:p>
            <a:fld id="{3583CE20-8548-094A-8145-C705DF28BF35}" type="slidenum">
              <a:rPr lang="en-US" smtClean="0"/>
              <a:t>‹#›</a:t>
            </a:fld>
            <a:endParaRPr lang="en-US"/>
          </a:p>
        </p:txBody>
      </p:sp>
    </p:spTree>
    <p:extLst>
      <p:ext uri="{BB962C8B-B14F-4D97-AF65-F5344CB8AC3E}">
        <p14:creationId xmlns:p14="http://schemas.microsoft.com/office/powerpoint/2010/main" val="20940662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2386FD-E5E4-AD4D-8ED3-8011626B5DB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6101449-7BB7-2944-A22B-6C93DB8AB6D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A5B2B77-7E03-984A-BF88-904A2ABB5C03}"/>
              </a:ext>
            </a:extLst>
          </p:cNvPr>
          <p:cNvSpPr>
            <a:spLocks noGrp="1"/>
          </p:cNvSpPr>
          <p:nvPr>
            <p:ph type="dt" sz="half" idx="10"/>
          </p:nvPr>
        </p:nvSpPr>
        <p:spPr/>
        <p:txBody>
          <a:bodyPr/>
          <a:lstStyle/>
          <a:p>
            <a:fld id="{66B07B4D-5BCB-8948-8BA9-3DEB7FC05BD8}" type="datetimeFigureOut">
              <a:rPr lang="en-US" smtClean="0"/>
              <a:t>9/21/21</a:t>
            </a:fld>
            <a:endParaRPr lang="en-US"/>
          </a:p>
        </p:txBody>
      </p:sp>
      <p:sp>
        <p:nvSpPr>
          <p:cNvPr id="5" name="Footer Placeholder 4">
            <a:extLst>
              <a:ext uri="{FF2B5EF4-FFF2-40B4-BE49-F238E27FC236}">
                <a16:creationId xmlns:a16="http://schemas.microsoft.com/office/drawing/2014/main" id="{8A59D9E1-8C6F-F644-B428-ACA972EA8DA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387242D-8D08-6541-A503-8DECB52FDB42}"/>
              </a:ext>
            </a:extLst>
          </p:cNvPr>
          <p:cNvSpPr>
            <a:spLocks noGrp="1"/>
          </p:cNvSpPr>
          <p:nvPr>
            <p:ph type="sldNum" sz="quarter" idx="12"/>
          </p:nvPr>
        </p:nvSpPr>
        <p:spPr/>
        <p:txBody>
          <a:bodyPr/>
          <a:lstStyle/>
          <a:p>
            <a:fld id="{3583CE20-8548-094A-8145-C705DF28BF35}" type="slidenum">
              <a:rPr lang="en-US" smtClean="0"/>
              <a:t>‹#›</a:t>
            </a:fld>
            <a:endParaRPr lang="en-US"/>
          </a:p>
        </p:txBody>
      </p:sp>
    </p:spTree>
    <p:extLst>
      <p:ext uri="{BB962C8B-B14F-4D97-AF65-F5344CB8AC3E}">
        <p14:creationId xmlns:p14="http://schemas.microsoft.com/office/powerpoint/2010/main" val="5039118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96F92F-0CD0-2142-B730-64675B16106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6BFC01E-CB17-7949-891F-57EB0215E2E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1F4A366-BF96-6B48-AA69-EC9D98615A5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A2F0649-B864-C946-A558-BCF435A7C143}"/>
              </a:ext>
            </a:extLst>
          </p:cNvPr>
          <p:cNvSpPr>
            <a:spLocks noGrp="1"/>
          </p:cNvSpPr>
          <p:nvPr>
            <p:ph type="dt" sz="half" idx="10"/>
          </p:nvPr>
        </p:nvSpPr>
        <p:spPr/>
        <p:txBody>
          <a:bodyPr/>
          <a:lstStyle/>
          <a:p>
            <a:fld id="{66B07B4D-5BCB-8948-8BA9-3DEB7FC05BD8}" type="datetimeFigureOut">
              <a:rPr lang="en-US" smtClean="0"/>
              <a:t>9/21/21</a:t>
            </a:fld>
            <a:endParaRPr lang="en-US"/>
          </a:p>
        </p:txBody>
      </p:sp>
      <p:sp>
        <p:nvSpPr>
          <p:cNvPr id="6" name="Footer Placeholder 5">
            <a:extLst>
              <a:ext uri="{FF2B5EF4-FFF2-40B4-BE49-F238E27FC236}">
                <a16:creationId xmlns:a16="http://schemas.microsoft.com/office/drawing/2014/main" id="{06C18DBD-F961-3247-922E-9F094B6938B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AEF7863-A65E-164A-9AEC-21A56650A6C5}"/>
              </a:ext>
            </a:extLst>
          </p:cNvPr>
          <p:cNvSpPr>
            <a:spLocks noGrp="1"/>
          </p:cNvSpPr>
          <p:nvPr>
            <p:ph type="sldNum" sz="quarter" idx="12"/>
          </p:nvPr>
        </p:nvSpPr>
        <p:spPr/>
        <p:txBody>
          <a:bodyPr/>
          <a:lstStyle/>
          <a:p>
            <a:fld id="{3583CE20-8548-094A-8145-C705DF28BF35}" type="slidenum">
              <a:rPr lang="en-US" smtClean="0"/>
              <a:t>‹#›</a:t>
            </a:fld>
            <a:endParaRPr lang="en-US"/>
          </a:p>
        </p:txBody>
      </p:sp>
    </p:spTree>
    <p:extLst>
      <p:ext uri="{BB962C8B-B14F-4D97-AF65-F5344CB8AC3E}">
        <p14:creationId xmlns:p14="http://schemas.microsoft.com/office/powerpoint/2010/main" val="3325231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16BD3A-16C0-384E-9A46-6A4FEA58096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C0818DB-53F0-7748-970D-77E0DC4F5D4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3F9C07E-6310-254A-9AC4-687B39A1140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17C5CF6-BF2B-5345-8EA7-A14D80BEBB3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A39301E-5125-6546-A802-204E84CDCAE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ACD652A-EF40-D74C-8100-0308D2B841F4}"/>
              </a:ext>
            </a:extLst>
          </p:cNvPr>
          <p:cNvSpPr>
            <a:spLocks noGrp="1"/>
          </p:cNvSpPr>
          <p:nvPr>
            <p:ph type="dt" sz="half" idx="10"/>
          </p:nvPr>
        </p:nvSpPr>
        <p:spPr/>
        <p:txBody>
          <a:bodyPr/>
          <a:lstStyle/>
          <a:p>
            <a:fld id="{66B07B4D-5BCB-8948-8BA9-3DEB7FC05BD8}" type="datetimeFigureOut">
              <a:rPr lang="en-US" smtClean="0"/>
              <a:t>9/21/21</a:t>
            </a:fld>
            <a:endParaRPr lang="en-US"/>
          </a:p>
        </p:txBody>
      </p:sp>
      <p:sp>
        <p:nvSpPr>
          <p:cNvPr id="8" name="Footer Placeholder 7">
            <a:extLst>
              <a:ext uri="{FF2B5EF4-FFF2-40B4-BE49-F238E27FC236}">
                <a16:creationId xmlns:a16="http://schemas.microsoft.com/office/drawing/2014/main" id="{D88FC20D-D51E-894C-98EF-98D06B520C6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390CA73-5AEB-3249-ADAF-633A35F00664}"/>
              </a:ext>
            </a:extLst>
          </p:cNvPr>
          <p:cNvSpPr>
            <a:spLocks noGrp="1"/>
          </p:cNvSpPr>
          <p:nvPr>
            <p:ph type="sldNum" sz="quarter" idx="12"/>
          </p:nvPr>
        </p:nvSpPr>
        <p:spPr/>
        <p:txBody>
          <a:bodyPr/>
          <a:lstStyle/>
          <a:p>
            <a:fld id="{3583CE20-8548-094A-8145-C705DF28BF35}" type="slidenum">
              <a:rPr lang="en-US" smtClean="0"/>
              <a:t>‹#›</a:t>
            </a:fld>
            <a:endParaRPr lang="en-US"/>
          </a:p>
        </p:txBody>
      </p:sp>
    </p:spTree>
    <p:extLst>
      <p:ext uri="{BB962C8B-B14F-4D97-AF65-F5344CB8AC3E}">
        <p14:creationId xmlns:p14="http://schemas.microsoft.com/office/powerpoint/2010/main" val="23380544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F80EE0-5FCF-DF46-A21E-AFDED655E4E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7D010BE-AF4A-6447-9DC6-589A31A9D53A}"/>
              </a:ext>
            </a:extLst>
          </p:cNvPr>
          <p:cNvSpPr>
            <a:spLocks noGrp="1"/>
          </p:cNvSpPr>
          <p:nvPr>
            <p:ph type="dt" sz="half" idx="10"/>
          </p:nvPr>
        </p:nvSpPr>
        <p:spPr/>
        <p:txBody>
          <a:bodyPr/>
          <a:lstStyle/>
          <a:p>
            <a:fld id="{66B07B4D-5BCB-8948-8BA9-3DEB7FC05BD8}" type="datetimeFigureOut">
              <a:rPr lang="en-US" smtClean="0"/>
              <a:t>9/21/21</a:t>
            </a:fld>
            <a:endParaRPr lang="en-US"/>
          </a:p>
        </p:txBody>
      </p:sp>
      <p:sp>
        <p:nvSpPr>
          <p:cNvPr id="4" name="Footer Placeholder 3">
            <a:extLst>
              <a:ext uri="{FF2B5EF4-FFF2-40B4-BE49-F238E27FC236}">
                <a16:creationId xmlns:a16="http://schemas.microsoft.com/office/drawing/2014/main" id="{DFC61257-7C78-7042-9F9D-EDEE982DE0E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1B42CD4-9084-B249-B126-EE5329533BCC}"/>
              </a:ext>
            </a:extLst>
          </p:cNvPr>
          <p:cNvSpPr>
            <a:spLocks noGrp="1"/>
          </p:cNvSpPr>
          <p:nvPr>
            <p:ph type="sldNum" sz="quarter" idx="12"/>
          </p:nvPr>
        </p:nvSpPr>
        <p:spPr/>
        <p:txBody>
          <a:bodyPr/>
          <a:lstStyle/>
          <a:p>
            <a:fld id="{3583CE20-8548-094A-8145-C705DF28BF35}" type="slidenum">
              <a:rPr lang="en-US" smtClean="0"/>
              <a:t>‹#›</a:t>
            </a:fld>
            <a:endParaRPr lang="en-US"/>
          </a:p>
        </p:txBody>
      </p:sp>
    </p:spTree>
    <p:extLst>
      <p:ext uri="{BB962C8B-B14F-4D97-AF65-F5344CB8AC3E}">
        <p14:creationId xmlns:p14="http://schemas.microsoft.com/office/powerpoint/2010/main" val="39282406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C021D5D-39C3-3547-BE01-7072FA0B662C}"/>
              </a:ext>
            </a:extLst>
          </p:cNvPr>
          <p:cNvSpPr>
            <a:spLocks noGrp="1"/>
          </p:cNvSpPr>
          <p:nvPr>
            <p:ph type="dt" sz="half" idx="10"/>
          </p:nvPr>
        </p:nvSpPr>
        <p:spPr/>
        <p:txBody>
          <a:bodyPr/>
          <a:lstStyle/>
          <a:p>
            <a:fld id="{66B07B4D-5BCB-8948-8BA9-3DEB7FC05BD8}" type="datetimeFigureOut">
              <a:rPr lang="en-US" smtClean="0"/>
              <a:t>9/21/21</a:t>
            </a:fld>
            <a:endParaRPr lang="en-US"/>
          </a:p>
        </p:txBody>
      </p:sp>
      <p:sp>
        <p:nvSpPr>
          <p:cNvPr id="3" name="Footer Placeholder 2">
            <a:extLst>
              <a:ext uri="{FF2B5EF4-FFF2-40B4-BE49-F238E27FC236}">
                <a16:creationId xmlns:a16="http://schemas.microsoft.com/office/drawing/2014/main" id="{D38CDBDA-8AA9-C541-8730-A2ECFB954CD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F914FB8-1ADC-C642-8E7D-2E9F78F442E3}"/>
              </a:ext>
            </a:extLst>
          </p:cNvPr>
          <p:cNvSpPr>
            <a:spLocks noGrp="1"/>
          </p:cNvSpPr>
          <p:nvPr>
            <p:ph type="sldNum" sz="quarter" idx="12"/>
          </p:nvPr>
        </p:nvSpPr>
        <p:spPr/>
        <p:txBody>
          <a:bodyPr/>
          <a:lstStyle/>
          <a:p>
            <a:fld id="{3583CE20-8548-094A-8145-C705DF28BF35}" type="slidenum">
              <a:rPr lang="en-US" smtClean="0"/>
              <a:t>‹#›</a:t>
            </a:fld>
            <a:endParaRPr lang="en-US"/>
          </a:p>
        </p:txBody>
      </p:sp>
    </p:spTree>
    <p:extLst>
      <p:ext uri="{BB962C8B-B14F-4D97-AF65-F5344CB8AC3E}">
        <p14:creationId xmlns:p14="http://schemas.microsoft.com/office/powerpoint/2010/main" val="24853912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526D87-7FD0-FB41-9F79-93834AE13FC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2180786-1C78-1147-9636-BFF4068911F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7D4EEB2-1805-6641-9D28-96DD4FF65CC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BD51EA8-F1AA-9244-A25F-00817D4C80AA}"/>
              </a:ext>
            </a:extLst>
          </p:cNvPr>
          <p:cNvSpPr>
            <a:spLocks noGrp="1"/>
          </p:cNvSpPr>
          <p:nvPr>
            <p:ph type="dt" sz="half" idx="10"/>
          </p:nvPr>
        </p:nvSpPr>
        <p:spPr/>
        <p:txBody>
          <a:bodyPr/>
          <a:lstStyle/>
          <a:p>
            <a:fld id="{66B07B4D-5BCB-8948-8BA9-3DEB7FC05BD8}" type="datetimeFigureOut">
              <a:rPr lang="en-US" smtClean="0"/>
              <a:t>9/21/21</a:t>
            </a:fld>
            <a:endParaRPr lang="en-US"/>
          </a:p>
        </p:txBody>
      </p:sp>
      <p:sp>
        <p:nvSpPr>
          <p:cNvPr id="6" name="Footer Placeholder 5">
            <a:extLst>
              <a:ext uri="{FF2B5EF4-FFF2-40B4-BE49-F238E27FC236}">
                <a16:creationId xmlns:a16="http://schemas.microsoft.com/office/drawing/2014/main" id="{02239052-DD6F-B14D-A76E-92CA9E583D5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A3B04E0-0569-FF46-8D50-7662D2DA3994}"/>
              </a:ext>
            </a:extLst>
          </p:cNvPr>
          <p:cNvSpPr>
            <a:spLocks noGrp="1"/>
          </p:cNvSpPr>
          <p:nvPr>
            <p:ph type="sldNum" sz="quarter" idx="12"/>
          </p:nvPr>
        </p:nvSpPr>
        <p:spPr/>
        <p:txBody>
          <a:bodyPr/>
          <a:lstStyle/>
          <a:p>
            <a:fld id="{3583CE20-8548-094A-8145-C705DF28BF35}" type="slidenum">
              <a:rPr lang="en-US" smtClean="0"/>
              <a:t>‹#›</a:t>
            </a:fld>
            <a:endParaRPr lang="en-US"/>
          </a:p>
        </p:txBody>
      </p:sp>
    </p:spTree>
    <p:extLst>
      <p:ext uri="{BB962C8B-B14F-4D97-AF65-F5344CB8AC3E}">
        <p14:creationId xmlns:p14="http://schemas.microsoft.com/office/powerpoint/2010/main" val="10838703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566717-E9BE-794E-9ECE-4FB4DCA8003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D0B7026-A64D-9444-AF4B-628756D38B4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6D94955-6536-DC4F-864C-73B4428A438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EE4F14B-95BD-AB49-AD59-BCC42415C8D3}"/>
              </a:ext>
            </a:extLst>
          </p:cNvPr>
          <p:cNvSpPr>
            <a:spLocks noGrp="1"/>
          </p:cNvSpPr>
          <p:nvPr>
            <p:ph type="dt" sz="half" idx="10"/>
          </p:nvPr>
        </p:nvSpPr>
        <p:spPr/>
        <p:txBody>
          <a:bodyPr/>
          <a:lstStyle/>
          <a:p>
            <a:fld id="{66B07B4D-5BCB-8948-8BA9-3DEB7FC05BD8}" type="datetimeFigureOut">
              <a:rPr lang="en-US" smtClean="0"/>
              <a:t>9/21/21</a:t>
            </a:fld>
            <a:endParaRPr lang="en-US"/>
          </a:p>
        </p:txBody>
      </p:sp>
      <p:sp>
        <p:nvSpPr>
          <p:cNvPr id="6" name="Footer Placeholder 5">
            <a:extLst>
              <a:ext uri="{FF2B5EF4-FFF2-40B4-BE49-F238E27FC236}">
                <a16:creationId xmlns:a16="http://schemas.microsoft.com/office/drawing/2014/main" id="{5CAABBDE-29CC-6748-BDAA-F0101E60124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A5212B0-797B-EC44-898C-776E6DA39E27}"/>
              </a:ext>
            </a:extLst>
          </p:cNvPr>
          <p:cNvSpPr>
            <a:spLocks noGrp="1"/>
          </p:cNvSpPr>
          <p:nvPr>
            <p:ph type="sldNum" sz="quarter" idx="12"/>
          </p:nvPr>
        </p:nvSpPr>
        <p:spPr/>
        <p:txBody>
          <a:bodyPr/>
          <a:lstStyle/>
          <a:p>
            <a:fld id="{3583CE20-8548-094A-8145-C705DF28BF35}" type="slidenum">
              <a:rPr lang="en-US" smtClean="0"/>
              <a:t>‹#›</a:t>
            </a:fld>
            <a:endParaRPr lang="en-US"/>
          </a:p>
        </p:txBody>
      </p:sp>
    </p:spTree>
    <p:extLst>
      <p:ext uri="{BB962C8B-B14F-4D97-AF65-F5344CB8AC3E}">
        <p14:creationId xmlns:p14="http://schemas.microsoft.com/office/powerpoint/2010/main" val="24946434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4573E26-31EC-C346-BB37-4C2BE0D72D2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0F5D6D2-0CD6-6B4F-9071-475B45261EA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6E14943-4288-CC4C-AAAD-48EF5F49595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6B07B4D-5BCB-8948-8BA9-3DEB7FC05BD8}" type="datetimeFigureOut">
              <a:rPr lang="en-US" smtClean="0"/>
              <a:t>9/21/21</a:t>
            </a:fld>
            <a:endParaRPr lang="en-US"/>
          </a:p>
        </p:txBody>
      </p:sp>
      <p:sp>
        <p:nvSpPr>
          <p:cNvPr id="5" name="Footer Placeholder 4">
            <a:extLst>
              <a:ext uri="{FF2B5EF4-FFF2-40B4-BE49-F238E27FC236}">
                <a16:creationId xmlns:a16="http://schemas.microsoft.com/office/drawing/2014/main" id="{6B5E8EEC-2C15-E646-9C47-88A8FD71ED5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C5CAD8C-299B-174B-840F-EA9D06414D1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583CE20-8548-094A-8145-C705DF28BF35}" type="slidenum">
              <a:rPr lang="en-US" smtClean="0"/>
              <a:t>‹#›</a:t>
            </a:fld>
            <a:endParaRPr lang="en-US"/>
          </a:p>
        </p:txBody>
      </p:sp>
    </p:spTree>
    <p:extLst>
      <p:ext uri="{BB962C8B-B14F-4D97-AF65-F5344CB8AC3E}">
        <p14:creationId xmlns:p14="http://schemas.microsoft.com/office/powerpoint/2010/main" val="27565419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hyperlink" Target="https://doi.org/10.1038/s41550-020-01290-z" TargetMode="External"/><Relationship Id="rId2" Type="http://schemas.openxmlformats.org/officeDocument/2006/relationships/hyperlink" Target="https://doi.org/10.1029/2020GL089057" TargetMode="Externa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hyperlink" Target="https://doi.org/10.1016/j.icarus.2019.113511" TargetMode="External"/><Relationship Id="rId13" Type="http://schemas.openxmlformats.org/officeDocument/2006/relationships/hyperlink" Target="https://doi.org/10.1029/2019EA000968" TargetMode="External"/><Relationship Id="rId3" Type="http://schemas.openxmlformats.org/officeDocument/2006/relationships/hyperlink" Target="https://doi.org/10.1016/j.icarus.2021.114657" TargetMode="External"/><Relationship Id="rId7" Type="http://schemas.openxmlformats.org/officeDocument/2006/relationships/hyperlink" Target="https://doi.org/10.1029/2020JE006390" TargetMode="External"/><Relationship Id="rId12" Type="http://schemas.openxmlformats.org/officeDocument/2006/relationships/hyperlink" Target="https://doi.org/10.1029/2020JE006791" TargetMode="External"/><Relationship Id="rId2" Type="http://schemas.openxmlformats.org/officeDocument/2006/relationships/hyperlink" Target="https://doi.org/10.1029/2021EA001670" TargetMode="External"/><Relationship Id="rId1" Type="http://schemas.openxmlformats.org/officeDocument/2006/relationships/slideLayout" Target="../slideLayouts/slideLayout2.xml"/><Relationship Id="rId6" Type="http://schemas.openxmlformats.org/officeDocument/2006/relationships/hyperlink" Target="https://doi.org/10.1029/2020JE006383" TargetMode="External"/><Relationship Id="rId11" Type="http://schemas.openxmlformats.org/officeDocument/2006/relationships/hyperlink" Target="https://doi.org/10.1016/j.icarus.2020.114096" TargetMode="External"/><Relationship Id="rId5" Type="http://schemas.openxmlformats.org/officeDocument/2006/relationships/hyperlink" Target="https://doi.org/10.1016/j.jvolgeores.2020.107125" TargetMode="External"/><Relationship Id="rId10" Type="http://schemas.openxmlformats.org/officeDocument/2006/relationships/hyperlink" Target="https://doi.org/10.1016/j.icarus.2020.114299" TargetMode="External"/><Relationship Id="rId4" Type="http://schemas.openxmlformats.org/officeDocument/2006/relationships/hyperlink" Target="https://doi.org/10.1016/j.icarus.2021.114499" TargetMode="External"/><Relationship Id="rId9" Type="http://schemas.openxmlformats.org/officeDocument/2006/relationships/hyperlink" Target="https://doi.org/10.7939/r3-7hzx-sn70" TargetMode="External"/><Relationship Id="rId14" Type="http://schemas.openxmlformats.org/officeDocument/2006/relationships/hyperlink" Target="https://doi.org/10.1016/j.epsl.2021.116986"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hyperlink" Target="https://www.hou.usra.edu/meetings/lpsc2020/pdf/2404.pdf" TargetMode="Externa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0.png"/><Relationship Id="rId1" Type="http://schemas.openxmlformats.org/officeDocument/2006/relationships/slideLayout" Target="../slideLayouts/slideLayout1.xml"/><Relationship Id="rId4" Type="http://schemas.openxmlformats.org/officeDocument/2006/relationships/image" Target="../media/image32.emf"/></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6" Type="http://schemas.openxmlformats.org/officeDocument/2006/relationships/image" Target="../media/image41.gif"/><Relationship Id="rId5" Type="http://schemas.openxmlformats.org/officeDocument/2006/relationships/image" Target="../media/image40.png"/><Relationship Id="rId4" Type="http://schemas.openxmlformats.org/officeDocument/2006/relationships/image" Target="NUL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4.tif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6.tiff"/><Relationship Id="rId2" Type="http://schemas.openxmlformats.org/officeDocument/2006/relationships/image" Target="../media/image45.tif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 Id="rId5" Type="http://schemas.openxmlformats.org/officeDocument/2006/relationships/image" Target="../media/image64.PNG"/><Relationship Id="rId4" Type="http://schemas.openxmlformats.org/officeDocument/2006/relationships/image" Target="../media/image63.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8.jpeg"/><Relationship Id="rId2" Type="http://schemas.openxmlformats.org/officeDocument/2006/relationships/image" Target="../media/image13.tiff"/><Relationship Id="rId1" Type="http://schemas.openxmlformats.org/officeDocument/2006/relationships/slideLayout" Target="../slideLayouts/slideLayout2.xml"/><Relationship Id="rId6" Type="http://schemas.openxmlformats.org/officeDocument/2006/relationships/image" Target="../media/image17.jpg"/><Relationship Id="rId5" Type="http://schemas.openxmlformats.org/officeDocument/2006/relationships/image" Target="../media/image16.jpeg"/><Relationship Id="rId4" Type="http://schemas.openxmlformats.org/officeDocument/2006/relationships/image" Target="../media/image15.jpe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hyperlink" Target="https://doi.org/10.3133/sim3464" TargetMode="External"/><Relationship Id="rId2" Type="http://schemas.openxmlformats.org/officeDocument/2006/relationships/image" Target="../media/image2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BF5E1C-30C5-854E-9263-95D2781CBDE2}"/>
              </a:ext>
            </a:extLst>
          </p:cNvPr>
          <p:cNvSpPr>
            <a:spLocks noGrp="1"/>
          </p:cNvSpPr>
          <p:nvPr>
            <p:ph type="title"/>
          </p:nvPr>
        </p:nvSpPr>
        <p:spPr/>
        <p:txBody>
          <a:bodyPr/>
          <a:lstStyle/>
          <a:p>
            <a:r>
              <a:rPr lang="en-US" dirty="0"/>
              <a:t>HiRISE Update</a:t>
            </a:r>
          </a:p>
        </p:txBody>
      </p:sp>
      <p:sp>
        <p:nvSpPr>
          <p:cNvPr id="3" name="Content Placeholder 2">
            <a:extLst>
              <a:ext uri="{FF2B5EF4-FFF2-40B4-BE49-F238E27FC236}">
                <a16:creationId xmlns:a16="http://schemas.microsoft.com/office/drawing/2014/main" id="{F9BC8199-2A98-A04A-91B5-1D3AC7B7287E}"/>
              </a:ext>
            </a:extLst>
          </p:cNvPr>
          <p:cNvSpPr>
            <a:spLocks noGrp="1"/>
          </p:cNvSpPr>
          <p:nvPr>
            <p:ph idx="1"/>
          </p:nvPr>
        </p:nvSpPr>
        <p:spPr>
          <a:xfrm>
            <a:off x="838200" y="1825625"/>
            <a:ext cx="3786352" cy="4351338"/>
          </a:xfrm>
        </p:spPr>
        <p:txBody>
          <a:bodyPr/>
          <a:lstStyle/>
          <a:p>
            <a:pPr marL="0" indent="0">
              <a:buNone/>
            </a:pPr>
            <a:r>
              <a:rPr lang="en-US" dirty="0"/>
              <a:t>1. EM5 accomplishments (Shane)</a:t>
            </a:r>
          </a:p>
          <a:p>
            <a:pPr marL="0" indent="0">
              <a:buNone/>
            </a:pPr>
            <a:r>
              <a:rPr lang="en-US" dirty="0"/>
              <a:t>2. Bit flip and ADC test update (Alfred)</a:t>
            </a:r>
          </a:p>
          <a:p>
            <a:pPr marL="0" indent="0">
              <a:buNone/>
            </a:pPr>
            <a:r>
              <a:rPr lang="en-US" dirty="0"/>
              <a:t>3. Revisit EM6 ideas (all)</a:t>
            </a:r>
          </a:p>
        </p:txBody>
      </p:sp>
      <p:pic>
        <p:nvPicPr>
          <p:cNvPr id="5" name="Picture 4" descr="A close up of a person's face&#10;&#10;Description automatically generated with low confidence">
            <a:extLst>
              <a:ext uri="{FF2B5EF4-FFF2-40B4-BE49-F238E27FC236}">
                <a16:creationId xmlns:a16="http://schemas.microsoft.com/office/drawing/2014/main" id="{08B5A829-BBC1-3A4F-BBF1-773A0E163E42}"/>
              </a:ext>
            </a:extLst>
          </p:cNvPr>
          <p:cNvPicPr>
            <a:picLocks noChangeAspect="1"/>
          </p:cNvPicPr>
          <p:nvPr/>
        </p:nvPicPr>
        <p:blipFill>
          <a:blip r:embed="rId2"/>
          <a:stretch>
            <a:fillRect/>
          </a:stretch>
        </p:blipFill>
        <p:spPr>
          <a:xfrm>
            <a:off x="6435360" y="0"/>
            <a:ext cx="5417279" cy="6858000"/>
          </a:xfrm>
          <a:prstGeom prst="rect">
            <a:avLst/>
          </a:prstGeom>
        </p:spPr>
      </p:pic>
      <p:sp>
        <p:nvSpPr>
          <p:cNvPr id="6" name="TextBox 5">
            <a:extLst>
              <a:ext uri="{FF2B5EF4-FFF2-40B4-BE49-F238E27FC236}">
                <a16:creationId xmlns:a16="http://schemas.microsoft.com/office/drawing/2014/main" id="{565FCD7E-FB75-044E-B8ED-756FDCC06048}"/>
              </a:ext>
            </a:extLst>
          </p:cNvPr>
          <p:cNvSpPr txBox="1"/>
          <p:nvPr/>
        </p:nvSpPr>
        <p:spPr>
          <a:xfrm>
            <a:off x="2931823" y="6074229"/>
            <a:ext cx="3385458" cy="646331"/>
          </a:xfrm>
          <a:prstGeom prst="rect">
            <a:avLst/>
          </a:prstGeom>
          <a:noFill/>
        </p:spPr>
        <p:txBody>
          <a:bodyPr wrap="square" rtlCol="0">
            <a:spAutoFit/>
          </a:bodyPr>
          <a:lstStyle/>
          <a:p>
            <a:r>
              <a:rPr lang="en-US" dirty="0"/>
              <a:t>ESP_069665_2055 Tianwen-1 landing site with </a:t>
            </a:r>
            <a:r>
              <a:rPr lang="en-US" dirty="0" err="1"/>
              <a:t>Zhurong</a:t>
            </a:r>
            <a:r>
              <a:rPr lang="en-US" dirty="0"/>
              <a:t> rover</a:t>
            </a:r>
          </a:p>
        </p:txBody>
      </p:sp>
    </p:spTree>
    <p:extLst>
      <p:ext uri="{BB962C8B-B14F-4D97-AF65-F5344CB8AC3E}">
        <p14:creationId xmlns:p14="http://schemas.microsoft.com/office/powerpoint/2010/main" val="26731042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8E61C0D-AB1C-2744-8090-6C91B7588A18}"/>
              </a:ext>
            </a:extLst>
          </p:cNvPr>
          <p:cNvSpPr>
            <a:spLocks noGrp="1"/>
          </p:cNvSpPr>
          <p:nvPr>
            <p:ph type="title"/>
          </p:nvPr>
        </p:nvSpPr>
        <p:spPr>
          <a:xfrm>
            <a:off x="0" y="18255"/>
            <a:ext cx="12192000" cy="997745"/>
          </a:xfrm>
        </p:spPr>
        <p:txBody>
          <a:bodyPr>
            <a:noAutofit/>
          </a:bodyPr>
          <a:lstStyle/>
          <a:p>
            <a:r>
              <a:rPr lang="en-US" sz="2400" b="1" dirty="0"/>
              <a:t>Investigation 6:  Constrain Near-surface Ice Inventory: Improve knowledge of location &amp; extent of polar/non-polar volatiles, including newly seen cliff exposures, and apply new techniques to sense near-surface ice.</a:t>
            </a:r>
          </a:p>
        </p:txBody>
      </p:sp>
      <p:pic>
        <p:nvPicPr>
          <p:cNvPr id="8194" name="Picture 2" descr="image">
            <a:extLst>
              <a:ext uri="{FF2B5EF4-FFF2-40B4-BE49-F238E27FC236}">
                <a16:creationId xmlns:a16="http://schemas.microsoft.com/office/drawing/2014/main" id="{D81CE426-DDA8-1D4A-A8F2-0234D56E1B7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32246" y="963948"/>
            <a:ext cx="5259754" cy="2748359"/>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image">
            <a:extLst>
              <a:ext uri="{FF2B5EF4-FFF2-40B4-BE49-F238E27FC236}">
                <a16:creationId xmlns:a16="http://schemas.microsoft.com/office/drawing/2014/main" id="{D85A715A-947F-D34D-85BA-D0A28284AAF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32244" y="4121450"/>
            <a:ext cx="5259756" cy="274835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7A9494AD-65FC-8A48-840B-99B9883EB79A}"/>
              </a:ext>
            </a:extLst>
          </p:cNvPr>
          <p:cNvSpPr txBox="1"/>
          <p:nvPr/>
        </p:nvSpPr>
        <p:spPr>
          <a:xfrm>
            <a:off x="0" y="1016000"/>
            <a:ext cx="6729046" cy="2308324"/>
          </a:xfrm>
          <a:prstGeom prst="rect">
            <a:avLst/>
          </a:prstGeom>
          <a:noFill/>
        </p:spPr>
        <p:txBody>
          <a:bodyPr wrap="square" rtlCol="0">
            <a:spAutoFit/>
          </a:bodyPr>
          <a:lstStyle/>
          <a:p>
            <a:pPr marL="285750" indent="-285750">
              <a:buFont typeface="Arial" panose="020B0604020202020204" pitchFamily="34" charset="0"/>
              <a:buChar char="•"/>
            </a:pPr>
            <a:r>
              <a:rPr lang="en-US" dirty="0"/>
              <a:t>Completed broad mid-latitude survey of icy scarps, more than doubling the inventory; acquired stereo coverage of many, though not all (completing stereo coverage is a good EM6 goal)</a:t>
            </a:r>
          </a:p>
          <a:p>
            <a:pPr marL="285750" indent="-285750">
              <a:buFont typeface="Arial" panose="020B0604020202020204" pitchFamily="34" charset="0"/>
              <a:buChar char="•"/>
            </a:pPr>
            <a:r>
              <a:rPr lang="en-US" dirty="0"/>
              <a:t>Icy crater finds have more than doubled since 2014, becoming dense enough that we can start to see longitudinal variations in ice</a:t>
            </a:r>
          </a:p>
          <a:p>
            <a:pPr marL="285750" indent="-285750">
              <a:buFont typeface="Arial" panose="020B0604020202020204" pitchFamily="34" charset="0"/>
              <a:buChar char="•"/>
            </a:pPr>
            <a:r>
              <a:rPr lang="en-US" dirty="0"/>
              <a:t>Icy craters also potentially exposing the icy core of LDAs (getting a few more to see if we can puzzle this out for sure is another good EM6 goal)</a:t>
            </a:r>
          </a:p>
        </p:txBody>
      </p:sp>
      <p:pic>
        <p:nvPicPr>
          <p:cNvPr id="5" name="Picture 4">
            <a:extLst>
              <a:ext uri="{FF2B5EF4-FFF2-40B4-BE49-F238E27FC236}">
                <a16:creationId xmlns:a16="http://schemas.microsoft.com/office/drawing/2014/main" id="{102A9DC0-6AF1-874B-A5E3-CA57395C8A8A}"/>
              </a:ext>
            </a:extLst>
          </p:cNvPr>
          <p:cNvPicPr>
            <a:picLocks noChangeAspect="1"/>
          </p:cNvPicPr>
          <p:nvPr/>
        </p:nvPicPr>
        <p:blipFill>
          <a:blip r:embed="rId4"/>
          <a:stretch>
            <a:fillRect/>
          </a:stretch>
        </p:blipFill>
        <p:spPr>
          <a:xfrm>
            <a:off x="621321" y="3300622"/>
            <a:ext cx="5259754" cy="3557378"/>
          </a:xfrm>
          <a:prstGeom prst="rect">
            <a:avLst/>
          </a:prstGeom>
        </p:spPr>
      </p:pic>
      <p:sp>
        <p:nvSpPr>
          <p:cNvPr id="6" name="TextBox 5">
            <a:extLst>
              <a:ext uri="{FF2B5EF4-FFF2-40B4-BE49-F238E27FC236}">
                <a16:creationId xmlns:a16="http://schemas.microsoft.com/office/drawing/2014/main" id="{795BEC9C-8008-7A4F-AC09-3FCDD369C27F}"/>
              </a:ext>
            </a:extLst>
          </p:cNvPr>
          <p:cNvSpPr txBox="1"/>
          <p:nvPr/>
        </p:nvSpPr>
        <p:spPr>
          <a:xfrm>
            <a:off x="5881075" y="3752118"/>
            <a:ext cx="1957587" cy="369332"/>
          </a:xfrm>
          <a:prstGeom prst="rect">
            <a:avLst/>
          </a:prstGeom>
          <a:noFill/>
        </p:spPr>
        <p:txBody>
          <a:bodyPr wrap="none" rtlCol="0">
            <a:spAutoFit/>
          </a:bodyPr>
          <a:lstStyle/>
          <a:p>
            <a:r>
              <a:rPr lang="en-US" b="1" dirty="0"/>
              <a:t>Dundas et al. 2021</a:t>
            </a:r>
          </a:p>
        </p:txBody>
      </p:sp>
    </p:spTree>
    <p:extLst>
      <p:ext uri="{BB962C8B-B14F-4D97-AF65-F5344CB8AC3E}">
        <p14:creationId xmlns:p14="http://schemas.microsoft.com/office/powerpoint/2010/main" val="41097637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FBC2375-E021-4040-84AB-BB7158A65330}"/>
              </a:ext>
            </a:extLst>
          </p:cNvPr>
          <p:cNvSpPr>
            <a:spLocks noGrp="1"/>
          </p:cNvSpPr>
          <p:nvPr>
            <p:ph idx="1"/>
          </p:nvPr>
        </p:nvSpPr>
        <p:spPr>
          <a:xfrm>
            <a:off x="461681" y="457867"/>
            <a:ext cx="9112625" cy="5735464"/>
          </a:xfrm>
        </p:spPr>
        <p:txBody>
          <a:bodyPr>
            <a:normAutofit/>
          </a:bodyPr>
          <a:lstStyle/>
          <a:p>
            <a:r>
              <a:rPr lang="en-US" sz="1400" dirty="0">
                <a:latin typeface="Arial" panose="020B0604020202020204" pitchFamily="34" charset="0"/>
                <a:cs typeface="Arial" panose="020B0604020202020204" pitchFamily="34" charset="0"/>
              </a:rPr>
              <a:t>Dundas, C. M., Bramson, A. M., Ojha, L., Wray, J. J., Mellon, M. T., Byrne, S., </a:t>
            </a:r>
            <a:r>
              <a:rPr lang="en-US" sz="1400" dirty="0" err="1">
                <a:latin typeface="Arial" panose="020B0604020202020204" pitchFamily="34" charset="0"/>
                <a:cs typeface="Arial" panose="020B0604020202020204" pitchFamily="34" charset="0"/>
              </a:rPr>
              <a:t>etal</a:t>
            </a:r>
            <a:r>
              <a:rPr lang="en-US" sz="1400" dirty="0">
                <a:latin typeface="Arial" panose="020B0604020202020204" pitchFamily="34" charset="0"/>
                <a:cs typeface="Arial" panose="020B0604020202020204" pitchFamily="34" charset="0"/>
              </a:rPr>
              <a:t>. (2018). Exposed subsurface ice sheets in the Martian mid-latitudes. Science, 359, 199–201. https://</a:t>
            </a:r>
            <a:r>
              <a:rPr lang="en-US" sz="1400" dirty="0" err="1">
                <a:latin typeface="Arial" panose="020B0604020202020204" pitchFamily="34" charset="0"/>
                <a:cs typeface="Arial" panose="020B0604020202020204" pitchFamily="34" charset="0"/>
              </a:rPr>
              <a:t>doi.org</a:t>
            </a:r>
            <a:r>
              <a:rPr lang="en-US" sz="1400" dirty="0">
                <a:latin typeface="Arial" panose="020B0604020202020204" pitchFamily="34" charset="0"/>
                <a:cs typeface="Arial" panose="020B0604020202020204" pitchFamily="34" charset="0"/>
              </a:rPr>
              <a:t>/10.1126/science.aao1619</a:t>
            </a:r>
          </a:p>
          <a:p>
            <a:r>
              <a:rPr lang="en-US" sz="1400" dirty="0">
                <a:latin typeface="Arial" panose="020B0604020202020204" pitchFamily="34" charset="0"/>
                <a:cs typeface="Arial" panose="020B0604020202020204" pitchFamily="34" charset="0"/>
              </a:rPr>
              <a:t>Dundas, C. M., Mellon, M. T., Conway, S. J., Daubar, I. J., Williams, K. E., Ojha, L., et al. (2021). Widespread exposures of extensive clean shallow ice in the midlatitudes of Mars. Journal of Geophysical Research: Planets, 126, e2020JE006617. https://</a:t>
            </a:r>
            <a:r>
              <a:rPr lang="en-US" sz="1400" dirty="0" err="1">
                <a:latin typeface="Arial" panose="020B0604020202020204" pitchFamily="34" charset="0"/>
                <a:cs typeface="Arial" panose="020B0604020202020204" pitchFamily="34" charset="0"/>
              </a:rPr>
              <a:t>doi.org</a:t>
            </a:r>
            <a:r>
              <a:rPr lang="en-US" sz="1400" dirty="0">
                <a:latin typeface="Arial" panose="020B0604020202020204" pitchFamily="34" charset="0"/>
                <a:cs typeface="Arial" panose="020B0604020202020204" pitchFamily="34" charset="0"/>
              </a:rPr>
              <a:t>/10.1029/2020JE006617</a:t>
            </a:r>
          </a:p>
          <a:p>
            <a:r>
              <a:rPr lang="en-US" sz="1400" dirty="0">
                <a:latin typeface="Arial" panose="020B0604020202020204" pitchFamily="34" charset="0"/>
                <a:cs typeface="Arial" panose="020B0604020202020204" pitchFamily="34" charset="0"/>
              </a:rPr>
              <a:t>Harish Vijayan, S., Mangold, N., &amp; Bhardwaj, A. (2020). Water-ice exposing scarps within the northern mid-latitude craters on Mars. Geo-physical Research Letters, 47, e2020GL089057. </a:t>
            </a:r>
            <a:r>
              <a:rPr lang="en-US" sz="1400" dirty="0">
                <a:latin typeface="Arial" panose="020B0604020202020204" pitchFamily="34" charset="0"/>
                <a:cs typeface="Arial" panose="020B0604020202020204" pitchFamily="34" charset="0"/>
                <a:hlinkClick r:id="rId2"/>
              </a:rPr>
              <a:t>https://doi.org/10.1029/2020GL089057</a:t>
            </a:r>
            <a:endParaRPr lang="en-US" sz="1400" dirty="0">
              <a:latin typeface="Arial" panose="020B0604020202020204" pitchFamily="34" charset="0"/>
              <a:cs typeface="Arial" panose="020B0604020202020204" pitchFamily="34" charset="0"/>
            </a:endParaRPr>
          </a:p>
          <a:p>
            <a:r>
              <a:rPr lang="en-US" sz="1400" dirty="0">
                <a:latin typeface="Arial" panose="020B0604020202020204" pitchFamily="34" charset="0"/>
                <a:cs typeface="Arial" panose="020B0604020202020204" pitchFamily="34" charset="0"/>
              </a:rPr>
              <a:t>Morgan, G.A., Putzig, N.E., Perry, M.R. </a:t>
            </a:r>
            <a:r>
              <a:rPr lang="en-US" sz="1400" i="1" dirty="0">
                <a:latin typeface="Arial" panose="020B0604020202020204" pitchFamily="34" charset="0"/>
                <a:cs typeface="Arial" panose="020B0604020202020204" pitchFamily="34" charset="0"/>
              </a:rPr>
              <a:t>et al.</a:t>
            </a:r>
            <a:r>
              <a:rPr lang="en-US" sz="1400" dirty="0">
                <a:latin typeface="Arial" panose="020B0604020202020204" pitchFamily="34" charset="0"/>
                <a:cs typeface="Arial" panose="020B0604020202020204" pitchFamily="34" charset="0"/>
              </a:rPr>
              <a:t> Availability of subsurface water-ice resources in the northern mid-latitudes of Mars. </a:t>
            </a:r>
            <a:r>
              <a:rPr lang="en-US" sz="1400" i="1" dirty="0">
                <a:latin typeface="Arial" panose="020B0604020202020204" pitchFamily="34" charset="0"/>
                <a:cs typeface="Arial" panose="020B0604020202020204" pitchFamily="34" charset="0"/>
              </a:rPr>
              <a:t>Nat Astron</a:t>
            </a:r>
            <a:r>
              <a:rPr lang="en-US" sz="1400" dirty="0">
                <a:latin typeface="Arial" panose="020B0604020202020204" pitchFamily="34" charset="0"/>
                <a:cs typeface="Arial" panose="020B0604020202020204" pitchFamily="34" charset="0"/>
              </a:rPr>
              <a:t> </a:t>
            </a:r>
            <a:r>
              <a:rPr lang="en-US" sz="1400" b="1" dirty="0">
                <a:latin typeface="Arial" panose="020B0604020202020204" pitchFamily="34" charset="0"/>
                <a:cs typeface="Arial" panose="020B0604020202020204" pitchFamily="34" charset="0"/>
              </a:rPr>
              <a:t>5, </a:t>
            </a:r>
            <a:r>
              <a:rPr lang="en-US" sz="1400" dirty="0">
                <a:latin typeface="Arial" panose="020B0604020202020204" pitchFamily="34" charset="0"/>
                <a:cs typeface="Arial" panose="020B0604020202020204" pitchFamily="34" charset="0"/>
              </a:rPr>
              <a:t>230–236 (2021). </a:t>
            </a:r>
            <a:r>
              <a:rPr lang="en-US" sz="1400" dirty="0">
                <a:latin typeface="Arial" panose="020B0604020202020204" pitchFamily="34" charset="0"/>
                <a:cs typeface="Arial" panose="020B0604020202020204" pitchFamily="34" charset="0"/>
                <a:hlinkClick r:id="rId3"/>
              </a:rPr>
              <a:t>https://doi.org/10.1038/s41550-020-01290-z</a:t>
            </a:r>
            <a:endParaRPr lang="en-US" sz="1400" dirty="0">
              <a:latin typeface="Arial" panose="020B0604020202020204" pitchFamily="34" charset="0"/>
              <a:cs typeface="Arial" panose="020B0604020202020204" pitchFamily="34" charset="0"/>
            </a:endParaRPr>
          </a:p>
          <a:p>
            <a:r>
              <a:rPr lang="en-US" sz="1400" dirty="0">
                <a:latin typeface="Arial" panose="020B0604020202020204" pitchFamily="34" charset="0"/>
                <a:cs typeface="Arial" panose="020B0604020202020204" pitchFamily="34" charset="0"/>
              </a:rPr>
              <a:t>Martellato, E., A. M. Bramson, G. </a:t>
            </a:r>
            <a:r>
              <a:rPr lang="en-US" sz="1400" dirty="0" err="1">
                <a:latin typeface="Arial" panose="020B0604020202020204" pitchFamily="34" charset="0"/>
                <a:cs typeface="Arial" panose="020B0604020202020204" pitchFamily="34" charset="0"/>
              </a:rPr>
              <a:t>Cremonese</a:t>
            </a:r>
            <a:r>
              <a:rPr lang="en-US" sz="1400" dirty="0">
                <a:latin typeface="Arial" panose="020B0604020202020204" pitchFamily="34" charset="0"/>
                <a:cs typeface="Arial" panose="020B0604020202020204" pitchFamily="34" charset="0"/>
              </a:rPr>
              <a:t>, A. </a:t>
            </a:r>
            <a:r>
              <a:rPr lang="en-US" sz="1400" dirty="0" err="1">
                <a:latin typeface="Arial" panose="020B0604020202020204" pitchFamily="34" charset="0"/>
                <a:cs typeface="Arial" panose="020B0604020202020204" pitchFamily="34" charset="0"/>
              </a:rPr>
              <a:t>Lucchetti</a:t>
            </a:r>
            <a:r>
              <a:rPr lang="en-US" sz="1400" dirty="0">
                <a:latin typeface="Arial" panose="020B0604020202020204" pitchFamily="34" charset="0"/>
                <a:cs typeface="Arial" panose="020B0604020202020204" pitchFamily="34" charset="0"/>
              </a:rPr>
              <a:t>, F. Marzari, M. </a:t>
            </a:r>
            <a:r>
              <a:rPr lang="en-US" sz="1400" dirty="0" err="1">
                <a:latin typeface="Arial" panose="020B0604020202020204" pitchFamily="34" charset="0"/>
                <a:cs typeface="Arial" panose="020B0604020202020204" pitchFamily="34" charset="0"/>
              </a:rPr>
              <a:t>Massironi</a:t>
            </a:r>
            <a:r>
              <a:rPr lang="en-US" sz="1400" dirty="0">
                <a:latin typeface="Arial" panose="020B0604020202020204" pitchFamily="34" charset="0"/>
                <a:cs typeface="Arial" panose="020B0604020202020204" pitchFamily="34" charset="0"/>
              </a:rPr>
              <a:t>, C. Re, and S. Byrne 2020. Martian Ice Revealed by Modeling of Simple Terraced Crater Formation. Journal of Geophysical Research (Planets) 125,.</a:t>
            </a:r>
          </a:p>
          <a:p>
            <a:r>
              <a:rPr lang="en-US" sz="1400" dirty="0">
                <a:latin typeface="Arial" panose="020B0604020202020204" pitchFamily="34" charset="0"/>
                <a:cs typeface="Arial" panose="020B0604020202020204" pitchFamily="34" charset="0"/>
              </a:rPr>
              <a:t>Mellon, M. T. and H. G. Sizemore 2022. The history of ground ice at Jezero Crater Mars and other past, present, and future landing sites. Icarus 371,.</a:t>
            </a:r>
          </a:p>
          <a:p>
            <a:r>
              <a:rPr lang="en-US" sz="1400" dirty="0">
                <a:latin typeface="Arial" panose="020B0604020202020204" pitchFamily="34" charset="0"/>
                <a:cs typeface="Arial" panose="020B0604020202020204" pitchFamily="34" charset="0"/>
              </a:rPr>
              <a:t>Douglas, T. A. and M. T. Mellon 2019. Sublimation of terrestrial permafrost and the implications for ice-loss processes on Mars. Nature Communications 10,.</a:t>
            </a:r>
          </a:p>
          <a:p>
            <a:endParaRPr lang="en-US" sz="1400" dirty="0">
              <a:latin typeface="Arial" panose="020B0604020202020204" pitchFamily="34" charset="0"/>
              <a:cs typeface="Arial" panose="020B0604020202020204" pitchFamily="34" charset="0"/>
            </a:endParaRPr>
          </a:p>
          <a:p>
            <a:pPr marL="0" indent="0">
              <a:buNone/>
            </a:pPr>
            <a:r>
              <a:rPr lang="en-US" sz="1400" dirty="0">
                <a:latin typeface="Arial" panose="020B0604020202020204" pitchFamily="34" charset="0"/>
                <a:cs typeface="Arial" panose="020B0604020202020204" pitchFamily="34" charset="0"/>
              </a:rPr>
              <a:t>…and probably a few dozen non-MRO-team papers on glacial/periglacial features using HiRISE images and DTMs</a:t>
            </a:r>
          </a:p>
          <a:p>
            <a:endParaRPr lang="en-US" sz="1400" dirty="0">
              <a:latin typeface="Arial" panose="020B0604020202020204" pitchFamily="34" charset="0"/>
              <a:cs typeface="Arial" panose="020B0604020202020204" pitchFamily="34" charset="0"/>
            </a:endParaRPr>
          </a:p>
          <a:p>
            <a:endParaRPr lang="en-US" sz="1400" dirty="0">
              <a:latin typeface="Arial" panose="020B0604020202020204" pitchFamily="34" charset="0"/>
              <a:cs typeface="Arial" panose="020B0604020202020204" pitchFamily="34" charset="0"/>
            </a:endParaRPr>
          </a:p>
          <a:p>
            <a:endParaRPr lang="en-US" sz="1400"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138DF200-EBC6-554B-80BD-05225ACB882F}"/>
              </a:ext>
            </a:extLst>
          </p:cNvPr>
          <p:cNvSpPr txBox="1"/>
          <p:nvPr/>
        </p:nvSpPr>
        <p:spPr>
          <a:xfrm>
            <a:off x="10981460" y="2604887"/>
            <a:ext cx="748859" cy="369332"/>
          </a:xfrm>
          <a:prstGeom prst="rect">
            <a:avLst/>
          </a:prstGeom>
          <a:noFill/>
          <a:ln>
            <a:solidFill>
              <a:schemeClr val="accent1"/>
            </a:solidFill>
          </a:ln>
        </p:spPr>
        <p:txBody>
          <a:bodyPr wrap="none" rtlCol="0">
            <a:spAutoFit/>
          </a:bodyPr>
          <a:lstStyle/>
          <a:p>
            <a:r>
              <a:rPr lang="en-US" dirty="0"/>
              <a:t>SWIM</a:t>
            </a:r>
          </a:p>
        </p:txBody>
      </p:sp>
      <p:cxnSp>
        <p:nvCxnSpPr>
          <p:cNvPr id="6" name="Straight Arrow Connector 5">
            <a:extLst>
              <a:ext uri="{FF2B5EF4-FFF2-40B4-BE49-F238E27FC236}">
                <a16:creationId xmlns:a16="http://schemas.microsoft.com/office/drawing/2014/main" id="{D85ED751-AB39-0B47-A84A-BAE250A2AA1F}"/>
              </a:ext>
            </a:extLst>
          </p:cNvPr>
          <p:cNvCxnSpPr/>
          <p:nvPr/>
        </p:nvCxnSpPr>
        <p:spPr>
          <a:xfrm flipH="1">
            <a:off x="9574306" y="2789304"/>
            <a:ext cx="1313970" cy="0"/>
          </a:xfrm>
          <a:prstGeom prst="straightConnector1">
            <a:avLst/>
          </a:prstGeom>
          <a:ln w="25400">
            <a:tailEnd type="arrow"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314485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8E61C0D-AB1C-2744-8090-6C91B7588A18}"/>
              </a:ext>
            </a:extLst>
          </p:cNvPr>
          <p:cNvSpPr>
            <a:spLocks noGrp="1"/>
          </p:cNvSpPr>
          <p:nvPr>
            <p:ph type="title"/>
          </p:nvPr>
        </p:nvSpPr>
        <p:spPr>
          <a:xfrm>
            <a:off x="0" y="18255"/>
            <a:ext cx="12192000" cy="997745"/>
          </a:xfrm>
        </p:spPr>
        <p:txBody>
          <a:bodyPr>
            <a:noAutofit/>
          </a:bodyPr>
          <a:lstStyle/>
          <a:p>
            <a:r>
              <a:rPr lang="en-US" sz="2400" b="1" dirty="0"/>
              <a:t>Investigation 7:  Characterize Amazonian Volcanism: Estimate volumes and compositions of volcanic deposits, to assess the associated outgassing and to assist evaluation of climatic implications.</a:t>
            </a:r>
          </a:p>
        </p:txBody>
      </p:sp>
      <p:sp>
        <p:nvSpPr>
          <p:cNvPr id="2" name="TextBox 1">
            <a:extLst>
              <a:ext uri="{FF2B5EF4-FFF2-40B4-BE49-F238E27FC236}">
                <a16:creationId xmlns:a16="http://schemas.microsoft.com/office/drawing/2014/main" id="{3BB0B099-E118-3541-846C-CDA7C2A14055}"/>
              </a:ext>
            </a:extLst>
          </p:cNvPr>
          <p:cNvSpPr txBox="1"/>
          <p:nvPr/>
        </p:nvSpPr>
        <p:spPr>
          <a:xfrm>
            <a:off x="0" y="1109816"/>
            <a:ext cx="12191999" cy="2031325"/>
          </a:xfrm>
          <a:prstGeom prst="rect">
            <a:avLst/>
          </a:prstGeom>
          <a:noFill/>
        </p:spPr>
        <p:txBody>
          <a:bodyPr wrap="square" rtlCol="0">
            <a:spAutoFit/>
          </a:bodyPr>
          <a:lstStyle/>
          <a:p>
            <a:pPr marL="285750" indent="-285750">
              <a:buFont typeface="Arial" panose="020B0604020202020204" pitchFamily="34" charset="0"/>
              <a:buChar char="•"/>
            </a:pPr>
            <a:r>
              <a:rPr lang="en-US" dirty="0"/>
              <a:t>Amazonian volcanism extends into Utopia Planitia from the Elysium rise, with implications for the Tianwen-1 landing site regional geology. The potential for ground truth of these observations is especially interesting for the future. </a:t>
            </a:r>
          </a:p>
          <a:p>
            <a:pPr marL="285750" indent="-285750">
              <a:buFont typeface="Arial" panose="020B0604020202020204" pitchFamily="34" charset="0"/>
              <a:buChar char="•"/>
            </a:pPr>
            <a:r>
              <a:rPr lang="en-US" dirty="0"/>
              <a:t>Current magmatic activity may be associated with some of the more prominent seismic events detected by </a:t>
            </a:r>
            <a:r>
              <a:rPr lang="en-US" dirty="0" err="1"/>
              <a:t>InSIGHT</a:t>
            </a:r>
            <a:r>
              <a:rPr lang="en-US" dirty="0"/>
              <a:t>, in line with continued investigations of the very recent volcanism around the Cerberus Fossae</a:t>
            </a:r>
          </a:p>
          <a:p>
            <a:pPr marL="285750" indent="-285750">
              <a:buFont typeface="Arial" panose="020B0604020202020204" pitchFamily="34" charset="0"/>
              <a:buChar char="•"/>
            </a:pPr>
            <a:r>
              <a:rPr lang="en-US" dirty="0"/>
              <a:t>Continued analysis of new observations is allowing new synoptic studies of young volcanic terrains on Mars (geologic maps, review papers, etc.).</a:t>
            </a:r>
          </a:p>
          <a:p>
            <a:pPr marL="285750" indent="-285750">
              <a:buFont typeface="Arial" panose="020B0604020202020204" pitchFamily="34" charset="0"/>
              <a:buChar char="•"/>
            </a:pPr>
            <a:r>
              <a:rPr lang="en-US" dirty="0"/>
              <a:t>Distinguishing recent lava flows from mudflows has become an area of active research.</a:t>
            </a:r>
          </a:p>
        </p:txBody>
      </p:sp>
      <p:sp>
        <p:nvSpPr>
          <p:cNvPr id="3" name="TextBox 2">
            <a:extLst>
              <a:ext uri="{FF2B5EF4-FFF2-40B4-BE49-F238E27FC236}">
                <a16:creationId xmlns:a16="http://schemas.microsoft.com/office/drawing/2014/main" id="{F52CB035-3C21-A242-944C-5826E053BC55}"/>
              </a:ext>
            </a:extLst>
          </p:cNvPr>
          <p:cNvSpPr txBox="1"/>
          <p:nvPr/>
        </p:nvSpPr>
        <p:spPr>
          <a:xfrm>
            <a:off x="-1" y="3279895"/>
            <a:ext cx="12191999" cy="3647152"/>
          </a:xfrm>
          <a:prstGeom prst="rect">
            <a:avLst/>
          </a:prstGeom>
          <a:noFill/>
        </p:spPr>
        <p:txBody>
          <a:bodyPr wrap="square" rtlCol="0">
            <a:spAutoFit/>
          </a:bodyPr>
          <a:lstStyle/>
          <a:p>
            <a:pPr marL="171450" indent="-171450" algn="just">
              <a:buFont typeface="Arial" panose="020B0604020202020204" pitchFamily="34" charset="0"/>
              <a:buChar char="•"/>
            </a:pPr>
            <a:r>
              <a:rPr lang="en-US" sz="1050" dirty="0"/>
              <a:t>Wu, B., et al. (2021). Characterization of the candidate landing region for Tianwen-1—China's first mission to Mars. </a:t>
            </a:r>
            <a:r>
              <a:rPr lang="en-US" sz="1050" i="1" dirty="0"/>
              <a:t>Earth and Space Science</a:t>
            </a:r>
            <a:r>
              <a:rPr lang="en-US" sz="1050" dirty="0"/>
              <a:t>, 8, e2021EA001670. </a:t>
            </a:r>
            <a:r>
              <a:rPr lang="en-US" sz="1050" u="sng" dirty="0">
                <a:hlinkClick r:id="rId2"/>
              </a:rPr>
              <a:t>https://doi.org/10.1029/2021EA001670</a:t>
            </a:r>
            <a:endParaRPr lang="en-US" sz="1050" dirty="0"/>
          </a:p>
          <a:p>
            <a:pPr marL="171450" indent="-171450" algn="just">
              <a:buFont typeface="Arial" panose="020B0604020202020204" pitchFamily="34" charset="0"/>
              <a:buChar char="•"/>
            </a:pPr>
            <a:r>
              <a:rPr lang="en-US" sz="1050" dirty="0"/>
              <a:t>Wu, X. et al. (2021) Geological characteristics of China's Tianwen-1 landing site at Utopia Planitia, Mars, Icarus,</a:t>
            </a:r>
          </a:p>
          <a:p>
            <a:pPr marL="171450" indent="-171450" algn="just">
              <a:buFont typeface="Arial" panose="020B0604020202020204" pitchFamily="34" charset="0"/>
              <a:buChar char="•"/>
            </a:pPr>
            <a:r>
              <a:rPr lang="en-US" sz="1050" dirty="0"/>
              <a:t>370, 114657, </a:t>
            </a:r>
            <a:r>
              <a:rPr lang="en-US" sz="1050" u="sng" dirty="0">
                <a:hlinkClick r:id="rId3"/>
              </a:rPr>
              <a:t>https://doi.org/10.1016/j.icarus.2021.114657</a:t>
            </a:r>
            <a:r>
              <a:rPr lang="en-US" sz="1050" dirty="0"/>
              <a:t>.</a:t>
            </a:r>
          </a:p>
          <a:p>
            <a:pPr marL="171450" indent="-171450" algn="just">
              <a:buFont typeface="Arial" panose="020B0604020202020204" pitchFamily="34" charset="0"/>
              <a:buChar char="•"/>
            </a:pPr>
            <a:r>
              <a:rPr lang="en-US" sz="1050" dirty="0"/>
              <a:t>Horvath, D.G., et al., (2021) Evidence for geologically recent explosive volcanism in Elysium Planitia, Mars,</a:t>
            </a:r>
          </a:p>
          <a:p>
            <a:pPr marL="171450" indent="-171450" algn="just">
              <a:buFont typeface="Arial" panose="020B0604020202020204" pitchFamily="34" charset="0"/>
              <a:buChar char="•"/>
            </a:pPr>
            <a:r>
              <a:rPr lang="en-US" sz="1050" dirty="0"/>
              <a:t>Icarus, 365, 114499, </a:t>
            </a:r>
            <a:r>
              <a:rPr lang="en-US" sz="1050" u="sng" dirty="0">
                <a:hlinkClick r:id="rId4"/>
              </a:rPr>
              <a:t>https://doi.org/10.1016/j.icarus.2021.114499</a:t>
            </a:r>
            <a:r>
              <a:rPr lang="en-US" sz="1050" dirty="0"/>
              <a:t>.</a:t>
            </a:r>
          </a:p>
          <a:p>
            <a:pPr marL="171450" indent="-171450" algn="just">
              <a:buFont typeface="Arial" panose="020B0604020202020204" pitchFamily="34" charset="0"/>
              <a:buChar char="•"/>
            </a:pPr>
            <a:r>
              <a:rPr lang="en-US" sz="1050" dirty="0" err="1"/>
              <a:t>Brož</a:t>
            </a:r>
            <a:r>
              <a:rPr lang="en-US" sz="1050" dirty="0"/>
              <a:t>, P., et al.,  2021, An overview of explosive volcanism on Mars, Journal of Volcanology and Geothermal Research, 409, 107125, </a:t>
            </a:r>
            <a:r>
              <a:rPr lang="en-US" sz="1050" u="sng" dirty="0">
                <a:hlinkClick r:id="rId5"/>
              </a:rPr>
              <a:t>https://doi.org/10.1016/j.jvolgeores.2020.107125</a:t>
            </a:r>
            <a:r>
              <a:rPr lang="en-US" sz="1050" dirty="0"/>
              <a:t>.</a:t>
            </a:r>
          </a:p>
          <a:p>
            <a:pPr marL="171450" indent="-171450" algn="just">
              <a:buFont typeface="Arial" panose="020B0604020202020204" pitchFamily="34" charset="0"/>
              <a:buChar char="•"/>
            </a:pPr>
            <a:r>
              <a:rPr lang="en-US" sz="1050" dirty="0"/>
              <a:t>Eggers, G. L., Wray, J. J., &amp; </a:t>
            </a:r>
            <a:r>
              <a:rPr lang="en-US" sz="1050" dirty="0" err="1"/>
              <a:t>Dufek</a:t>
            </a:r>
            <a:r>
              <a:rPr lang="en-US" sz="1050" dirty="0"/>
              <a:t>, J. (2021). Compositional mapping of the </a:t>
            </a:r>
            <a:r>
              <a:rPr lang="en-US" sz="1050" dirty="0" err="1"/>
              <a:t>Nili</a:t>
            </a:r>
            <a:r>
              <a:rPr lang="en-US" sz="1050" dirty="0"/>
              <a:t> Patera feldspathic unit: Extent and implications for formation. </a:t>
            </a:r>
            <a:r>
              <a:rPr lang="en-US" sz="1050" i="1" dirty="0"/>
              <a:t>Journal of Geophysical Research: Planets</a:t>
            </a:r>
            <a:r>
              <a:rPr lang="en-US" sz="1050" dirty="0"/>
              <a:t>, 126, e2020JE006383. </a:t>
            </a:r>
            <a:r>
              <a:rPr lang="en-US" sz="1050" u="sng" dirty="0">
                <a:hlinkClick r:id="rId6"/>
              </a:rPr>
              <a:t>https://doi.org/10.1029/2020JE006383</a:t>
            </a:r>
            <a:endParaRPr lang="en-US" sz="1050" dirty="0"/>
          </a:p>
          <a:p>
            <a:pPr marL="171450" indent="-171450" algn="just">
              <a:buFont typeface="Arial" panose="020B0604020202020204" pitchFamily="34" charset="0"/>
              <a:buChar char="•"/>
            </a:pPr>
            <a:r>
              <a:rPr lang="en-US" sz="1050" dirty="0" err="1"/>
              <a:t>Dapremont</a:t>
            </a:r>
            <a:r>
              <a:rPr lang="en-US" sz="1050" dirty="0"/>
              <a:t>, A. M., &amp; Wray, J. J. (2021). Igneous or mud volcanism on Mars? The case study of Hephaestus Fossae. </a:t>
            </a:r>
            <a:r>
              <a:rPr lang="en-US" sz="1050" i="1" dirty="0"/>
              <a:t>Journal of Geophysical Research: Planets</a:t>
            </a:r>
            <a:r>
              <a:rPr lang="en-US" sz="1050" dirty="0"/>
              <a:t>, 126, e2020JE006390. </a:t>
            </a:r>
            <a:r>
              <a:rPr lang="en-US" sz="1050" u="sng" dirty="0">
                <a:hlinkClick r:id="rId7"/>
              </a:rPr>
              <a:t>https://doi.org/10.1029/2020JE006390</a:t>
            </a:r>
            <a:endParaRPr lang="en-US" sz="1050" dirty="0"/>
          </a:p>
          <a:p>
            <a:pPr marL="171450" indent="-171450" algn="just">
              <a:buFont typeface="Arial" panose="020B0604020202020204" pitchFamily="34" charset="0"/>
              <a:buChar char="•"/>
            </a:pPr>
            <a:r>
              <a:rPr lang="en-US" sz="1050" dirty="0"/>
              <a:t>Pan, L., et al., 2020 Crust stratigraphy and heterogeneities of the first kilometers at the dichotomy boundary in western Elysium Planitia and implications for InSight lander, Icarus, 338, 113511, </a:t>
            </a:r>
            <a:r>
              <a:rPr lang="en-US" sz="1050" u="sng" dirty="0">
                <a:hlinkClick r:id="rId8"/>
              </a:rPr>
              <a:t>https://doi.org/10.1016/j.icarus.2019.113511</a:t>
            </a:r>
            <a:r>
              <a:rPr lang="en-US" sz="1050" dirty="0"/>
              <a:t>.</a:t>
            </a:r>
          </a:p>
          <a:p>
            <a:pPr marL="171450" indent="-171450" algn="just">
              <a:buFont typeface="Arial" panose="020B0604020202020204" pitchFamily="34" charset="0"/>
              <a:buChar char="•"/>
            </a:pPr>
            <a:r>
              <a:rPr lang="en-US" sz="1050" dirty="0"/>
              <a:t>Hamilton, J., 2021, Constraining the Source Craters of the Martian Meteorites: Shock Analysis and Geologic Mapping of Candidate Craters, MS Thesis, </a:t>
            </a:r>
            <a:r>
              <a:rPr lang="en-US" sz="1050" dirty="0">
                <a:hlinkClick r:id="rId9"/>
              </a:rPr>
              <a:t>https://doi.org/10.7939/r3-7hzx-sn70</a:t>
            </a:r>
            <a:endParaRPr lang="en-US" sz="1050" dirty="0"/>
          </a:p>
          <a:p>
            <a:pPr marL="171450" indent="-171450" algn="just">
              <a:buFont typeface="Arial" panose="020B0604020202020204" pitchFamily="34" charset="0"/>
              <a:buChar char="•"/>
            </a:pPr>
            <a:r>
              <a:rPr lang="en-US" sz="1050" dirty="0" err="1"/>
              <a:t>Dapremont</a:t>
            </a:r>
            <a:r>
              <a:rPr lang="en-US" sz="1050" dirty="0"/>
              <a:t>, A. M., &amp; Wray, J. J. (2021). Insights into Mars mud volcanism using visible and near-infrared spectroscopy, Icarus, 359, 114299, </a:t>
            </a:r>
            <a:r>
              <a:rPr lang="en-US" sz="1050" u="sng" dirty="0">
                <a:hlinkClick r:id="rId10"/>
              </a:rPr>
              <a:t>https://doi.org/10.1016/j.icarus.2020.114299</a:t>
            </a:r>
            <a:r>
              <a:rPr lang="en-US" sz="1050" dirty="0"/>
              <a:t>.</a:t>
            </a:r>
          </a:p>
          <a:p>
            <a:pPr marL="171450" indent="-171450" algn="just">
              <a:buFont typeface="Arial" panose="020B0604020202020204" pitchFamily="34" charset="0"/>
              <a:buChar char="•"/>
            </a:pPr>
            <a:r>
              <a:rPr lang="en-US" sz="1050" dirty="0" err="1"/>
              <a:t>Zimbleman</a:t>
            </a:r>
            <a:r>
              <a:rPr lang="en-US" sz="1050" dirty="0"/>
              <a:t>, J.R., et al., (2021) The Volcanoes of Mars, Elsevier, ISBN: 978-0-12-822876-0.</a:t>
            </a:r>
          </a:p>
          <a:p>
            <a:pPr marL="171450" indent="-171450" algn="just">
              <a:buFont typeface="Arial" panose="020B0604020202020204" pitchFamily="34" charset="0"/>
              <a:buChar char="•"/>
            </a:pPr>
            <a:r>
              <a:rPr lang="en-US" sz="1050" dirty="0"/>
              <a:t>Di Pietro, I.D., et al., (2021) Evidence of mud volcanism due to the rapid compaction of martian tsunami deposits in southeastern </a:t>
            </a:r>
            <a:r>
              <a:rPr lang="en-US" sz="1050" dirty="0" err="1"/>
              <a:t>Acidalia</a:t>
            </a:r>
            <a:r>
              <a:rPr lang="en-US" sz="1050" dirty="0"/>
              <a:t> Planitia, Mars, Icarus, 354, 114096, </a:t>
            </a:r>
            <a:r>
              <a:rPr lang="en-US" sz="1050" u="sng" dirty="0">
                <a:hlinkClick r:id="rId11"/>
              </a:rPr>
              <a:t>https://doi.org/10.1016/j.icarus.2020.114096</a:t>
            </a:r>
            <a:r>
              <a:rPr lang="en-US" sz="1050" dirty="0"/>
              <a:t>.</a:t>
            </a:r>
          </a:p>
          <a:p>
            <a:pPr marL="171450" indent="-171450" algn="just">
              <a:buFont typeface="Arial" panose="020B0604020202020204" pitchFamily="34" charset="0"/>
              <a:buChar char="•"/>
            </a:pPr>
            <a:r>
              <a:rPr lang="en-US" sz="1050" dirty="0"/>
              <a:t>Peters, S. I., Christensen, P. R., &amp; Clarke, A. B. (2021). Lava flow eruption conditions in the </a:t>
            </a:r>
            <a:r>
              <a:rPr lang="en-US" sz="1050" dirty="0" err="1"/>
              <a:t>Tharsis</a:t>
            </a:r>
            <a:r>
              <a:rPr lang="en-US" sz="1050" dirty="0"/>
              <a:t> volcanic province on Mars. </a:t>
            </a:r>
            <a:r>
              <a:rPr lang="en-US" sz="1050" i="1" dirty="0"/>
              <a:t>Journal of Geophysical Research: Planets</a:t>
            </a:r>
            <a:r>
              <a:rPr lang="en-US" sz="1050" dirty="0"/>
              <a:t>, 126, e2020JE006791. </a:t>
            </a:r>
            <a:r>
              <a:rPr lang="en-US" sz="1050" u="sng" dirty="0">
                <a:hlinkClick r:id="rId12"/>
              </a:rPr>
              <a:t>https://doi.org/10.1029/2020JE006791</a:t>
            </a:r>
            <a:endParaRPr lang="en-US" sz="1050" dirty="0"/>
          </a:p>
          <a:p>
            <a:pPr marL="171450" indent="-171450" algn="just">
              <a:buFont typeface="Arial" panose="020B0604020202020204" pitchFamily="34" charset="0"/>
              <a:buChar char="•"/>
            </a:pPr>
            <a:r>
              <a:rPr lang="en-US" sz="1050" dirty="0" err="1"/>
              <a:t>Xiong</a:t>
            </a:r>
            <a:r>
              <a:rPr lang="en-US" sz="1050" dirty="0"/>
              <a:t>, S., Tao, Y., Persaud, D. M., Campbell, J. D., Putri, A. R. D., &amp; Muller, J. P. (2021). Subsurface reflectors detected by SHARAD reveal stratigraphy and buried channels over central Elysium Planitia, Mars. </a:t>
            </a:r>
            <a:r>
              <a:rPr lang="en-US" sz="1050" i="1" dirty="0"/>
              <a:t>Earth and Space Science</a:t>
            </a:r>
            <a:r>
              <a:rPr lang="en-US" sz="1050" dirty="0"/>
              <a:t>, 8, e2019EA000968. </a:t>
            </a:r>
            <a:r>
              <a:rPr lang="en-US" sz="1050" u="sng" dirty="0">
                <a:hlinkClick r:id="rId13"/>
              </a:rPr>
              <a:t>https://doi.org/10.1029/2019EA000968</a:t>
            </a:r>
            <a:endParaRPr lang="en-US" sz="1050" dirty="0"/>
          </a:p>
          <a:p>
            <a:pPr marL="171450" indent="-171450" algn="just">
              <a:buFont typeface="Arial" panose="020B0604020202020204" pitchFamily="34" charset="0"/>
              <a:buChar char="•"/>
            </a:pPr>
            <a:r>
              <a:rPr lang="en-US" sz="1050" dirty="0" err="1"/>
              <a:t>Moitra</a:t>
            </a:r>
            <a:r>
              <a:rPr lang="en-US" sz="1050" dirty="0"/>
              <a:t>, P., et al., (2021) Investigating the roles of magmatic volatiles, ground ice and impact-triggering on a very recent and highly explosive volcanic eruption on Mars, Earth and Planetary Science Letters, 567, 116986, </a:t>
            </a:r>
            <a:r>
              <a:rPr lang="en-US" sz="1050" u="sng" dirty="0">
                <a:hlinkClick r:id="rId14"/>
              </a:rPr>
              <a:t>https://doi.org/10.1016/j.epsl.2021.116986</a:t>
            </a:r>
            <a:r>
              <a:rPr lang="en-US" sz="1050" dirty="0"/>
              <a:t>.</a:t>
            </a:r>
          </a:p>
        </p:txBody>
      </p:sp>
    </p:spTree>
    <p:extLst>
      <p:ext uri="{BB962C8B-B14F-4D97-AF65-F5344CB8AC3E}">
        <p14:creationId xmlns:p14="http://schemas.microsoft.com/office/powerpoint/2010/main" val="10107017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8E61C0D-AB1C-2744-8090-6C91B7588A18}"/>
              </a:ext>
            </a:extLst>
          </p:cNvPr>
          <p:cNvSpPr>
            <a:spLocks noGrp="1"/>
          </p:cNvSpPr>
          <p:nvPr>
            <p:ph type="title"/>
          </p:nvPr>
        </p:nvSpPr>
        <p:spPr>
          <a:xfrm>
            <a:off x="0" y="18255"/>
            <a:ext cx="12192000" cy="997745"/>
          </a:xfrm>
        </p:spPr>
        <p:txBody>
          <a:bodyPr>
            <a:noAutofit/>
          </a:bodyPr>
          <a:lstStyle/>
          <a:p>
            <a:r>
              <a:rPr lang="en-US" sz="2400" b="1" dirty="0"/>
              <a:t>Investigation 7:  Characterize Amazonian Volcanism: Estimate volumes and compositions of volcanic deposits, to assess the associated outgassing and to assist evaluation of climatic implications.</a:t>
            </a:r>
          </a:p>
        </p:txBody>
      </p:sp>
      <p:pic>
        <p:nvPicPr>
          <p:cNvPr id="6" name="Picture 5" descr="Map&#10;&#10;Description automatically generated">
            <a:extLst>
              <a:ext uri="{FF2B5EF4-FFF2-40B4-BE49-F238E27FC236}">
                <a16:creationId xmlns:a16="http://schemas.microsoft.com/office/drawing/2014/main" id="{4A0A721D-E560-CD47-B6D9-94AB98215368}"/>
              </a:ext>
            </a:extLst>
          </p:cNvPr>
          <p:cNvPicPr>
            <a:picLocks noChangeAspect="1"/>
          </p:cNvPicPr>
          <p:nvPr/>
        </p:nvPicPr>
        <p:blipFill>
          <a:blip r:embed="rId2"/>
          <a:stretch>
            <a:fillRect/>
          </a:stretch>
        </p:blipFill>
        <p:spPr>
          <a:xfrm>
            <a:off x="0" y="1016000"/>
            <a:ext cx="5001846" cy="5848080"/>
          </a:xfrm>
          <a:prstGeom prst="rect">
            <a:avLst/>
          </a:prstGeom>
        </p:spPr>
      </p:pic>
      <p:pic>
        <p:nvPicPr>
          <p:cNvPr id="8" name="Picture 7" descr="Map&#10;&#10;Description automatically generated">
            <a:extLst>
              <a:ext uri="{FF2B5EF4-FFF2-40B4-BE49-F238E27FC236}">
                <a16:creationId xmlns:a16="http://schemas.microsoft.com/office/drawing/2014/main" id="{1243FCD4-A268-9C42-9F0E-588686F5B583}"/>
              </a:ext>
            </a:extLst>
          </p:cNvPr>
          <p:cNvPicPr>
            <a:picLocks noChangeAspect="1"/>
          </p:cNvPicPr>
          <p:nvPr/>
        </p:nvPicPr>
        <p:blipFill>
          <a:blip r:embed="rId3"/>
          <a:stretch>
            <a:fillRect/>
          </a:stretch>
        </p:blipFill>
        <p:spPr>
          <a:xfrm>
            <a:off x="6466528" y="1109784"/>
            <a:ext cx="5670764" cy="7879089"/>
          </a:xfrm>
          <a:prstGeom prst="rect">
            <a:avLst/>
          </a:prstGeom>
        </p:spPr>
      </p:pic>
      <p:sp>
        <p:nvSpPr>
          <p:cNvPr id="9" name="Rectangle 8">
            <a:extLst>
              <a:ext uri="{FF2B5EF4-FFF2-40B4-BE49-F238E27FC236}">
                <a16:creationId xmlns:a16="http://schemas.microsoft.com/office/drawing/2014/main" id="{ACDB6AAF-0D67-8746-BAC1-7ED272D4BD34}"/>
              </a:ext>
            </a:extLst>
          </p:cNvPr>
          <p:cNvSpPr/>
          <p:nvPr/>
        </p:nvSpPr>
        <p:spPr>
          <a:xfrm flipH="1">
            <a:off x="1391137" y="3892062"/>
            <a:ext cx="2157045" cy="2188307"/>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Arrow Connector 9">
            <a:extLst>
              <a:ext uri="{FF2B5EF4-FFF2-40B4-BE49-F238E27FC236}">
                <a16:creationId xmlns:a16="http://schemas.microsoft.com/office/drawing/2014/main" id="{FEEC5D8C-A509-A745-83D0-FBE0E0A2C804}"/>
              </a:ext>
            </a:extLst>
          </p:cNvPr>
          <p:cNvCxnSpPr>
            <a:cxnSpLocks/>
            <a:stCxn id="9" idx="1"/>
          </p:cNvCxnSpPr>
          <p:nvPr/>
        </p:nvCxnSpPr>
        <p:spPr>
          <a:xfrm flipV="1">
            <a:off x="3548182" y="3641969"/>
            <a:ext cx="2918346" cy="1344247"/>
          </a:xfrm>
          <a:prstGeom prst="straightConnector1">
            <a:avLst/>
          </a:prstGeom>
          <a:ln w="4762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D6B53422-DD7C-EF43-A445-FFC095F9DD22}"/>
              </a:ext>
            </a:extLst>
          </p:cNvPr>
          <p:cNvPicPr>
            <a:picLocks noChangeAspect="1"/>
          </p:cNvPicPr>
          <p:nvPr/>
        </p:nvPicPr>
        <p:blipFill>
          <a:blip r:embed="rId4"/>
          <a:stretch>
            <a:fillRect/>
          </a:stretch>
        </p:blipFill>
        <p:spPr>
          <a:xfrm>
            <a:off x="3916073" y="791308"/>
            <a:ext cx="3274083" cy="449384"/>
          </a:xfrm>
          <a:prstGeom prst="rect">
            <a:avLst/>
          </a:prstGeom>
        </p:spPr>
      </p:pic>
    </p:spTree>
    <p:extLst>
      <p:ext uri="{BB962C8B-B14F-4D97-AF65-F5344CB8AC3E}">
        <p14:creationId xmlns:p14="http://schemas.microsoft.com/office/powerpoint/2010/main" val="38278065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8E61C0D-AB1C-2744-8090-6C91B7588A18}"/>
              </a:ext>
            </a:extLst>
          </p:cNvPr>
          <p:cNvSpPr>
            <a:spLocks noGrp="1"/>
          </p:cNvSpPr>
          <p:nvPr>
            <p:ph type="title"/>
          </p:nvPr>
        </p:nvSpPr>
        <p:spPr>
          <a:xfrm>
            <a:off x="0" y="18255"/>
            <a:ext cx="12192000" cy="997745"/>
          </a:xfrm>
        </p:spPr>
        <p:txBody>
          <a:bodyPr>
            <a:normAutofit/>
          </a:bodyPr>
          <a:lstStyle/>
          <a:p>
            <a:r>
              <a:rPr lang="en-US" sz="2400" b="1" dirty="0"/>
              <a:t>Investigation 9:  Test Hypotheses for Active Slope Processes: Seasonal global activity of RSL, gullies, rockfalls and avalanches.</a:t>
            </a:r>
          </a:p>
        </p:txBody>
      </p:sp>
      <p:sp>
        <p:nvSpPr>
          <p:cNvPr id="2" name="TextBox 1">
            <a:extLst>
              <a:ext uri="{FF2B5EF4-FFF2-40B4-BE49-F238E27FC236}">
                <a16:creationId xmlns:a16="http://schemas.microsoft.com/office/drawing/2014/main" id="{4F36F81A-343E-9841-A8D0-3ECE13428210}"/>
              </a:ext>
            </a:extLst>
          </p:cNvPr>
          <p:cNvSpPr txBox="1"/>
          <p:nvPr/>
        </p:nvSpPr>
        <p:spPr>
          <a:xfrm>
            <a:off x="0" y="1304446"/>
            <a:ext cx="8049846" cy="5016758"/>
          </a:xfrm>
          <a:prstGeom prst="rect">
            <a:avLst/>
          </a:prstGeom>
          <a:noFill/>
        </p:spPr>
        <p:txBody>
          <a:bodyPr wrap="square" rtlCol="0">
            <a:spAutoFit/>
          </a:bodyPr>
          <a:lstStyle/>
          <a:p>
            <a:r>
              <a:rPr lang="en-US" sz="1600" b="1" dirty="0"/>
              <a:t>RSL</a:t>
            </a:r>
          </a:p>
          <a:p>
            <a:pPr marL="285750" indent="-285750">
              <a:buFont typeface="Arial" panose="020B0604020202020204" pitchFamily="34" charset="0"/>
              <a:buChar char="•"/>
            </a:pPr>
            <a:r>
              <a:rPr lang="en-US" sz="1600" dirty="0"/>
              <a:t>Massive RSL activity following the 2018 dust storm demonstrating association of activity with surface dust (McEwen et al. 2018)</a:t>
            </a:r>
          </a:p>
          <a:p>
            <a:pPr marL="285750" indent="-285750">
              <a:buFont typeface="Arial" panose="020B0604020202020204" pitchFamily="34" charset="0"/>
              <a:buChar char="•"/>
            </a:pPr>
            <a:r>
              <a:rPr lang="en-US" sz="1600" dirty="0"/>
              <a:t>Since early 2019, multiple papers arguing for dry RSL with various models based on sand and/or dust; maybe not consensus but there's been a significant shift in community thinking in EM4/EM5</a:t>
            </a:r>
          </a:p>
          <a:p>
            <a:pPr marL="285750" indent="-285750">
              <a:buFont typeface="Arial" panose="020B0604020202020204" pitchFamily="34" charset="0"/>
              <a:buChar char="•"/>
            </a:pPr>
            <a:endParaRPr lang="en-US" sz="1600" dirty="0"/>
          </a:p>
          <a:p>
            <a:r>
              <a:rPr lang="en-US" sz="1600" b="1" dirty="0"/>
              <a:t>Slope Streaks</a:t>
            </a:r>
          </a:p>
          <a:p>
            <a:pPr marL="285750" indent="-285750">
              <a:buFont typeface="Arial" panose="020B0604020202020204" pitchFamily="34" charset="0"/>
              <a:buChar char="•"/>
            </a:pPr>
            <a:r>
              <a:rPr lang="en-US" sz="1600" dirty="0"/>
              <a:t>Evidence for dry slope streak processes from HiRISE change detection (Dundas 2020)</a:t>
            </a:r>
          </a:p>
          <a:p>
            <a:pPr marL="285750" indent="-285750">
              <a:buFont typeface="Arial" panose="020B0604020202020204" pitchFamily="34" charset="0"/>
              <a:buChar char="•"/>
            </a:pPr>
            <a:endParaRPr lang="en-US" sz="1600" dirty="0"/>
          </a:p>
          <a:p>
            <a:r>
              <a:rPr lang="en-US" sz="1600" b="1" dirty="0"/>
              <a:t>Gullies</a:t>
            </a:r>
          </a:p>
          <a:p>
            <a:pPr marL="285750" indent="-285750">
              <a:buFont typeface="Arial" panose="020B0604020202020204" pitchFamily="34" charset="0"/>
              <a:buChar char="•"/>
            </a:pPr>
            <a:r>
              <a:rPr lang="en-US" sz="1600" dirty="0"/>
              <a:t>Inventory of gully activity has ~doubled since the last major summary paper, which used data through 2017 </a:t>
            </a:r>
          </a:p>
          <a:p>
            <a:pPr marL="742950" lvl="1" indent="-285750">
              <a:buFont typeface="Arial" panose="020B0604020202020204" pitchFamily="34" charset="0"/>
              <a:buChar char="•"/>
            </a:pPr>
            <a:r>
              <a:rPr lang="en-US" sz="1600" dirty="0"/>
              <a:t>New Dundas et al. paper in should be submitted by the time the EM6 proposal goes in</a:t>
            </a:r>
          </a:p>
          <a:p>
            <a:pPr marL="742950" lvl="1" indent="-285750">
              <a:buFont typeface="Arial" panose="020B0604020202020204" pitchFamily="34" charset="0"/>
              <a:buChar char="•"/>
            </a:pPr>
            <a:r>
              <a:rPr lang="en-US" sz="1600" dirty="0"/>
              <a:t>Starting to detect examples of repeat activity in individual gullies</a:t>
            </a:r>
          </a:p>
          <a:p>
            <a:pPr marL="285750" indent="-285750">
              <a:buFont typeface="Arial" panose="020B0604020202020204" pitchFamily="34" charset="0"/>
              <a:buChar char="•"/>
            </a:pPr>
            <a:endParaRPr lang="en-US" sz="1600" dirty="0"/>
          </a:p>
          <a:p>
            <a:r>
              <a:rPr lang="en-US" sz="1600" b="1" dirty="0"/>
              <a:t>Other</a:t>
            </a:r>
          </a:p>
          <a:p>
            <a:pPr marL="285750" indent="-285750">
              <a:buFont typeface="Arial" panose="020B0604020202020204" pitchFamily="34" charset="0"/>
              <a:buChar char="•"/>
            </a:pPr>
            <a:r>
              <a:rPr lang="en-US" sz="1600" dirty="0"/>
              <a:t>Evidence for significant slope activity in the Cerberus Fossae: </a:t>
            </a:r>
            <a:r>
              <a:rPr lang="en-US" sz="1600" dirty="0">
                <a:hlinkClick r:id="rId2"/>
              </a:rPr>
              <a:t>https://www.hou.usra.edu/meetings/lpsc2020/pdf/2404.pdf</a:t>
            </a:r>
            <a:endParaRPr lang="en-US" sz="1600" dirty="0"/>
          </a:p>
          <a:p>
            <a:pPr marL="285750" indent="-285750">
              <a:buFont typeface="Arial" panose="020B0604020202020204" pitchFamily="34" charset="0"/>
              <a:buChar char="•"/>
            </a:pPr>
            <a:endParaRPr lang="en-US" sz="1600" dirty="0"/>
          </a:p>
        </p:txBody>
      </p:sp>
      <p:pic>
        <p:nvPicPr>
          <p:cNvPr id="3" name="Picture 2">
            <a:extLst>
              <a:ext uri="{FF2B5EF4-FFF2-40B4-BE49-F238E27FC236}">
                <a16:creationId xmlns:a16="http://schemas.microsoft.com/office/drawing/2014/main" id="{4DD7C808-E8A2-EB43-8879-C84C3D40CDF1}"/>
              </a:ext>
            </a:extLst>
          </p:cNvPr>
          <p:cNvPicPr>
            <a:picLocks noChangeAspect="1"/>
          </p:cNvPicPr>
          <p:nvPr/>
        </p:nvPicPr>
        <p:blipFill>
          <a:blip r:embed="rId3"/>
          <a:stretch>
            <a:fillRect/>
          </a:stretch>
        </p:blipFill>
        <p:spPr>
          <a:xfrm>
            <a:off x="8185356" y="539965"/>
            <a:ext cx="3701846" cy="6336289"/>
          </a:xfrm>
          <a:prstGeom prst="rect">
            <a:avLst/>
          </a:prstGeom>
        </p:spPr>
      </p:pic>
      <p:cxnSp>
        <p:nvCxnSpPr>
          <p:cNvPr id="5" name="Straight Arrow Connector 4">
            <a:extLst>
              <a:ext uri="{FF2B5EF4-FFF2-40B4-BE49-F238E27FC236}">
                <a16:creationId xmlns:a16="http://schemas.microsoft.com/office/drawing/2014/main" id="{CEBD32A4-32EB-B849-8B8B-D26AC06E0776}"/>
              </a:ext>
            </a:extLst>
          </p:cNvPr>
          <p:cNvCxnSpPr>
            <a:cxnSpLocks/>
          </p:cNvCxnSpPr>
          <p:nvPr/>
        </p:nvCxnSpPr>
        <p:spPr>
          <a:xfrm>
            <a:off x="5455138" y="5759938"/>
            <a:ext cx="2730218" cy="0"/>
          </a:xfrm>
          <a:prstGeom prst="straightConnector1">
            <a:avLst/>
          </a:prstGeom>
          <a:ln w="476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16283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28B3738-4DB6-7B4F-B838-618C395EAFE1}"/>
              </a:ext>
            </a:extLst>
          </p:cNvPr>
          <p:cNvPicPr>
            <a:picLocks noChangeAspect="1"/>
          </p:cNvPicPr>
          <p:nvPr/>
        </p:nvPicPr>
        <p:blipFill>
          <a:blip r:embed="rId2"/>
          <a:stretch>
            <a:fillRect/>
          </a:stretch>
        </p:blipFill>
        <p:spPr>
          <a:xfrm>
            <a:off x="0" y="2113005"/>
            <a:ext cx="7503127" cy="4411362"/>
          </a:xfrm>
          <a:prstGeom prst="rect">
            <a:avLst/>
          </a:prstGeom>
        </p:spPr>
      </p:pic>
      <p:pic>
        <p:nvPicPr>
          <p:cNvPr id="5" name="Picture 4" descr="slopes_above_35.jpg">
            <a:extLst>
              <a:ext uri="{FF2B5EF4-FFF2-40B4-BE49-F238E27FC236}">
                <a16:creationId xmlns:a16="http://schemas.microsoft.com/office/drawing/2014/main" id="{D04A0EA9-1F70-1744-B308-2CA5E1FBB8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57529" y="2113005"/>
            <a:ext cx="4411362" cy="4411362"/>
          </a:xfrm>
          <a:prstGeom prst="rect">
            <a:avLst/>
          </a:prstGeom>
        </p:spPr>
      </p:pic>
      <p:sp>
        <p:nvSpPr>
          <p:cNvPr id="6" name="TextBox 5">
            <a:extLst>
              <a:ext uri="{FF2B5EF4-FFF2-40B4-BE49-F238E27FC236}">
                <a16:creationId xmlns:a16="http://schemas.microsoft.com/office/drawing/2014/main" id="{E54301A8-8BEB-0447-8850-FD529339FED6}"/>
              </a:ext>
            </a:extLst>
          </p:cNvPr>
          <p:cNvSpPr txBox="1"/>
          <p:nvPr/>
        </p:nvSpPr>
        <p:spPr>
          <a:xfrm>
            <a:off x="8745941" y="2113005"/>
            <a:ext cx="3322950" cy="584775"/>
          </a:xfrm>
          <a:prstGeom prst="rect">
            <a:avLst/>
          </a:prstGeom>
          <a:solidFill>
            <a:schemeClr val="bg1">
              <a:alpha val="60000"/>
            </a:schemeClr>
          </a:solidFill>
        </p:spPr>
        <p:txBody>
          <a:bodyPr wrap="square" rtlCol="0">
            <a:spAutoFit/>
          </a:bodyPr>
          <a:lstStyle/>
          <a:p>
            <a:r>
              <a:rPr lang="en-US" sz="1600" dirty="0"/>
              <a:t>Locations of slopes above 35°</a:t>
            </a:r>
          </a:p>
          <a:p>
            <a:r>
              <a:rPr lang="en-US" sz="1600" dirty="0"/>
              <a:t>(at 115m/px  scales)</a:t>
            </a:r>
          </a:p>
        </p:txBody>
      </p:sp>
      <p:sp>
        <p:nvSpPr>
          <p:cNvPr id="7" name="TextBox 6">
            <a:extLst>
              <a:ext uri="{FF2B5EF4-FFF2-40B4-BE49-F238E27FC236}">
                <a16:creationId xmlns:a16="http://schemas.microsoft.com/office/drawing/2014/main" id="{04F7587E-C210-D64D-BB56-BAADF5B4113F}"/>
              </a:ext>
            </a:extLst>
          </p:cNvPr>
          <p:cNvSpPr txBox="1"/>
          <p:nvPr/>
        </p:nvSpPr>
        <p:spPr>
          <a:xfrm>
            <a:off x="0" y="1068281"/>
            <a:ext cx="12192000" cy="923330"/>
          </a:xfrm>
          <a:prstGeom prst="rect">
            <a:avLst/>
          </a:prstGeom>
          <a:noFill/>
        </p:spPr>
        <p:txBody>
          <a:bodyPr wrap="square" rtlCol="0">
            <a:spAutoFit/>
          </a:bodyPr>
          <a:lstStyle/>
          <a:p>
            <a:r>
              <a:rPr lang="en-US" dirty="0"/>
              <a:t>Steep Scarps at the NPLD routinely have an avalanche season from Ls ~0 to ~50.</a:t>
            </a:r>
          </a:p>
          <a:p>
            <a:r>
              <a:rPr lang="en-US" dirty="0"/>
              <a:t>This year, avalanche activity is much* reduced. EM6 </a:t>
            </a:r>
            <a:r>
              <a:rPr lang="en-US" dirty="0" err="1"/>
              <a:t>followup</a:t>
            </a:r>
            <a:r>
              <a:rPr lang="en-US" dirty="0"/>
              <a:t> next northern spring to figure this out.</a:t>
            </a:r>
          </a:p>
          <a:p>
            <a:r>
              <a:rPr lang="en-US" dirty="0"/>
              <a:t>*A formal search needs to be done and numbers normalized for image coverage, but “much reduced” will be ~100%</a:t>
            </a:r>
          </a:p>
        </p:txBody>
      </p:sp>
      <p:pic>
        <p:nvPicPr>
          <p:cNvPr id="2" name="Picture 1">
            <a:extLst>
              <a:ext uri="{FF2B5EF4-FFF2-40B4-BE49-F238E27FC236}">
                <a16:creationId xmlns:a16="http://schemas.microsoft.com/office/drawing/2014/main" id="{9C9CCA66-E175-A849-839B-0F1CB612B7C5}"/>
              </a:ext>
            </a:extLst>
          </p:cNvPr>
          <p:cNvPicPr>
            <a:picLocks noChangeAspect="1"/>
          </p:cNvPicPr>
          <p:nvPr/>
        </p:nvPicPr>
        <p:blipFill>
          <a:blip r:embed="rId4"/>
          <a:stretch>
            <a:fillRect/>
          </a:stretch>
        </p:blipFill>
        <p:spPr>
          <a:xfrm>
            <a:off x="0" y="0"/>
            <a:ext cx="12192000" cy="1020198"/>
          </a:xfrm>
          <a:prstGeom prst="rect">
            <a:avLst/>
          </a:prstGeom>
        </p:spPr>
      </p:pic>
    </p:spTree>
    <p:extLst>
      <p:ext uri="{BB962C8B-B14F-4D97-AF65-F5344CB8AC3E}">
        <p14:creationId xmlns:p14="http://schemas.microsoft.com/office/powerpoint/2010/main" val="61170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8E61C0D-AB1C-2744-8090-6C91B7588A18}"/>
              </a:ext>
            </a:extLst>
          </p:cNvPr>
          <p:cNvSpPr>
            <a:spLocks noGrp="1"/>
          </p:cNvSpPr>
          <p:nvPr>
            <p:ph type="title"/>
          </p:nvPr>
        </p:nvSpPr>
        <p:spPr>
          <a:xfrm>
            <a:off x="0" y="18255"/>
            <a:ext cx="12192000" cy="997745"/>
          </a:xfrm>
        </p:spPr>
        <p:txBody>
          <a:bodyPr>
            <a:normAutofit/>
          </a:bodyPr>
          <a:lstStyle/>
          <a:p>
            <a:r>
              <a:rPr lang="en-US" sz="2400" b="1" dirty="0"/>
              <a:t>Investigation 10:  Co-analysis with InSight: Compare new impacts, rockfalls, albedo changes with InSight data.</a:t>
            </a:r>
          </a:p>
        </p:txBody>
      </p:sp>
      <p:sp>
        <p:nvSpPr>
          <p:cNvPr id="5" name="TextBox 4">
            <a:extLst>
              <a:ext uri="{FF2B5EF4-FFF2-40B4-BE49-F238E27FC236}">
                <a16:creationId xmlns:a16="http://schemas.microsoft.com/office/drawing/2014/main" id="{1182BDA7-994B-2E41-96D5-90C5C489CFEB}"/>
              </a:ext>
            </a:extLst>
          </p:cNvPr>
          <p:cNvSpPr txBox="1"/>
          <p:nvPr/>
        </p:nvSpPr>
        <p:spPr>
          <a:xfrm>
            <a:off x="5647285" y="2709982"/>
            <a:ext cx="902042" cy="400110"/>
          </a:xfrm>
          <a:prstGeom prst="rect">
            <a:avLst/>
          </a:prstGeom>
          <a:noFill/>
        </p:spPr>
        <p:txBody>
          <a:bodyPr wrap="none" rtlCol="0">
            <a:spAutoFit/>
          </a:bodyPr>
          <a:lstStyle/>
          <a:p>
            <a:r>
              <a:rPr lang="en-US" sz="2000" b="1" dirty="0">
                <a:solidFill>
                  <a:schemeClr val="bg1"/>
                </a:solidFill>
              </a:rPr>
              <a:t>Insight</a:t>
            </a:r>
          </a:p>
        </p:txBody>
      </p:sp>
      <p:sp>
        <p:nvSpPr>
          <p:cNvPr id="8" name="TextBox 7">
            <a:extLst>
              <a:ext uri="{FF2B5EF4-FFF2-40B4-BE49-F238E27FC236}">
                <a16:creationId xmlns:a16="http://schemas.microsoft.com/office/drawing/2014/main" id="{FEBBB9C7-E6A3-DB43-87BC-8D9C45404F52}"/>
              </a:ext>
            </a:extLst>
          </p:cNvPr>
          <p:cNvSpPr txBox="1"/>
          <p:nvPr/>
        </p:nvSpPr>
        <p:spPr>
          <a:xfrm>
            <a:off x="199505" y="1556644"/>
            <a:ext cx="6475615" cy="3693319"/>
          </a:xfrm>
          <a:prstGeom prst="rect">
            <a:avLst/>
          </a:prstGeom>
          <a:noFill/>
        </p:spPr>
        <p:txBody>
          <a:bodyPr wrap="square" rtlCol="0">
            <a:spAutoFit/>
          </a:bodyPr>
          <a:lstStyle/>
          <a:p>
            <a:r>
              <a:rPr lang="en-US" b="1" u="sng" dirty="0"/>
              <a:t>New impacts</a:t>
            </a:r>
            <a:r>
              <a:rPr lang="en-US" b="1" dirty="0"/>
              <a:t> </a:t>
            </a:r>
            <a:r>
              <a:rPr lang="en-US" dirty="0"/>
              <a:t>- CTX has detected ~20 impacts constrained to have occurred within the timeframe of the InSight mission and at various distances, but none have been definitively linked to a specific seismic event. Papers (bold) and abstracts:</a:t>
            </a:r>
          </a:p>
          <a:p>
            <a:endParaRPr lang="en-US" dirty="0"/>
          </a:p>
          <a:p>
            <a:pPr marL="285750" indent="-285750">
              <a:buFont typeface="Arial" panose="020B0604020202020204" pitchFamily="34" charset="0"/>
              <a:buChar char="•"/>
            </a:pPr>
            <a:r>
              <a:rPr lang="en-US" dirty="0" err="1"/>
              <a:t>Miljkovic</a:t>
            </a:r>
            <a:r>
              <a:rPr lang="en-US" dirty="0"/>
              <a:t>, K., et. al (2021) New Impact Craters on Mars Since the Landing of the InSight Mission. LPSC 1758.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Daubar, I. J., P. et al (2020) A New Crater Near InSight: Implications for Seismic Impact Detectability on Mars. Journal of Geophysical Research (Planets) 125, e06382. </a:t>
            </a:r>
          </a:p>
          <a:p>
            <a:br>
              <a:rPr lang="en-US" dirty="0"/>
            </a:br>
            <a:endParaRPr lang="en-US" dirty="0"/>
          </a:p>
        </p:txBody>
      </p:sp>
      <p:pic>
        <p:nvPicPr>
          <p:cNvPr id="10" name="Picture 9" descr="Diagram&#10;&#10;Description automatically generated">
            <a:extLst>
              <a:ext uri="{FF2B5EF4-FFF2-40B4-BE49-F238E27FC236}">
                <a16:creationId xmlns:a16="http://schemas.microsoft.com/office/drawing/2014/main" id="{8BFBB8CF-0681-C94F-BD32-AC874205B39A}"/>
              </a:ext>
            </a:extLst>
          </p:cNvPr>
          <p:cNvPicPr>
            <a:picLocks noChangeAspect="1"/>
          </p:cNvPicPr>
          <p:nvPr/>
        </p:nvPicPr>
        <p:blipFill>
          <a:blip r:embed="rId2"/>
          <a:stretch>
            <a:fillRect/>
          </a:stretch>
        </p:blipFill>
        <p:spPr>
          <a:xfrm>
            <a:off x="7329311" y="611197"/>
            <a:ext cx="4589762" cy="4319776"/>
          </a:xfrm>
          <a:prstGeom prst="rect">
            <a:avLst/>
          </a:prstGeom>
        </p:spPr>
      </p:pic>
      <p:pic>
        <p:nvPicPr>
          <p:cNvPr id="12" name="Picture 11" descr="Graphical user interface, application&#10;&#10;Description automatically generated">
            <a:extLst>
              <a:ext uri="{FF2B5EF4-FFF2-40B4-BE49-F238E27FC236}">
                <a16:creationId xmlns:a16="http://schemas.microsoft.com/office/drawing/2014/main" id="{27854C25-32B6-454C-91BC-A01957D172B7}"/>
              </a:ext>
            </a:extLst>
          </p:cNvPr>
          <p:cNvPicPr>
            <a:picLocks noChangeAspect="1"/>
          </p:cNvPicPr>
          <p:nvPr/>
        </p:nvPicPr>
        <p:blipFill>
          <a:blip r:embed="rId3"/>
          <a:stretch>
            <a:fillRect/>
          </a:stretch>
        </p:blipFill>
        <p:spPr>
          <a:xfrm>
            <a:off x="7262809" y="3309371"/>
            <a:ext cx="4474763" cy="3878128"/>
          </a:xfrm>
          <a:prstGeom prst="rect">
            <a:avLst/>
          </a:prstGeom>
        </p:spPr>
      </p:pic>
    </p:spTree>
    <p:extLst>
      <p:ext uri="{BB962C8B-B14F-4D97-AF65-F5344CB8AC3E}">
        <p14:creationId xmlns:p14="http://schemas.microsoft.com/office/powerpoint/2010/main" val="220487879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8E61C0D-AB1C-2744-8090-6C91B7588A18}"/>
              </a:ext>
            </a:extLst>
          </p:cNvPr>
          <p:cNvSpPr>
            <a:spLocks noGrp="1"/>
          </p:cNvSpPr>
          <p:nvPr>
            <p:ph type="title"/>
          </p:nvPr>
        </p:nvSpPr>
        <p:spPr>
          <a:xfrm>
            <a:off x="0" y="18255"/>
            <a:ext cx="12192000" cy="997745"/>
          </a:xfrm>
        </p:spPr>
        <p:txBody>
          <a:bodyPr>
            <a:normAutofit/>
          </a:bodyPr>
          <a:lstStyle/>
          <a:p>
            <a:r>
              <a:rPr lang="en-US" sz="2400" b="1" dirty="0"/>
              <a:t>Investigation 10:  Co-analysis with InSight: Compare new impacts, rockfalls, albedo changes with InSight data.</a:t>
            </a:r>
          </a:p>
        </p:txBody>
      </p:sp>
      <p:sp>
        <p:nvSpPr>
          <p:cNvPr id="5" name="TextBox 4">
            <a:extLst>
              <a:ext uri="{FF2B5EF4-FFF2-40B4-BE49-F238E27FC236}">
                <a16:creationId xmlns:a16="http://schemas.microsoft.com/office/drawing/2014/main" id="{1182BDA7-994B-2E41-96D5-90C5C489CFEB}"/>
              </a:ext>
            </a:extLst>
          </p:cNvPr>
          <p:cNvSpPr txBox="1"/>
          <p:nvPr/>
        </p:nvSpPr>
        <p:spPr>
          <a:xfrm>
            <a:off x="5647285" y="2709982"/>
            <a:ext cx="902042" cy="400110"/>
          </a:xfrm>
          <a:prstGeom prst="rect">
            <a:avLst/>
          </a:prstGeom>
          <a:noFill/>
        </p:spPr>
        <p:txBody>
          <a:bodyPr wrap="none" rtlCol="0">
            <a:spAutoFit/>
          </a:bodyPr>
          <a:lstStyle/>
          <a:p>
            <a:r>
              <a:rPr lang="en-US" sz="2000" b="1" dirty="0">
                <a:solidFill>
                  <a:schemeClr val="bg1"/>
                </a:solidFill>
              </a:rPr>
              <a:t>Insight</a:t>
            </a:r>
          </a:p>
        </p:txBody>
      </p:sp>
      <p:sp>
        <p:nvSpPr>
          <p:cNvPr id="8" name="TextBox 7">
            <a:extLst>
              <a:ext uri="{FF2B5EF4-FFF2-40B4-BE49-F238E27FC236}">
                <a16:creationId xmlns:a16="http://schemas.microsoft.com/office/drawing/2014/main" id="{FEBBB9C7-E6A3-DB43-87BC-8D9C45404F52}"/>
              </a:ext>
            </a:extLst>
          </p:cNvPr>
          <p:cNvSpPr txBox="1"/>
          <p:nvPr/>
        </p:nvSpPr>
        <p:spPr>
          <a:xfrm>
            <a:off x="0" y="1016000"/>
            <a:ext cx="7184571" cy="5940088"/>
          </a:xfrm>
          <a:prstGeom prst="rect">
            <a:avLst/>
          </a:prstGeom>
          <a:noFill/>
        </p:spPr>
        <p:txBody>
          <a:bodyPr wrap="square" rtlCol="0">
            <a:spAutoFit/>
          </a:bodyPr>
          <a:lstStyle/>
          <a:p>
            <a:r>
              <a:rPr lang="en-US" b="1" dirty="0"/>
              <a:t>Albedo changes </a:t>
            </a:r>
            <a:r>
              <a:rPr lang="en-US" dirty="0"/>
              <a:t>– Work ongoing on blast zone albedo changes. Work performed on dust devils, using HiRISE to map and monitor dust devil tracks. There has also been work on the soil properties of the landing site using HiRISE, with overlap with the below. Papers and abstracts:</a:t>
            </a:r>
          </a:p>
          <a:p>
            <a:pPr marL="171450" indent="-171450">
              <a:buFont typeface="Arial" panose="020B0604020202020204" pitchFamily="34" charset="0"/>
              <a:buChar char="•"/>
            </a:pPr>
            <a:r>
              <a:rPr lang="en-US" sz="1400" dirty="0"/>
              <a:t>Charalambous et al.  (2021) Vortex-Dominated Aeolian Activity at </a:t>
            </a:r>
            <a:r>
              <a:rPr lang="en-US" sz="1400" dirty="0" err="1"/>
              <a:t>InSight's</a:t>
            </a:r>
            <a:r>
              <a:rPr lang="en-US" sz="1400" dirty="0"/>
              <a:t> Landing Site, Part 1: Multi-Instrument Observations, Analysis, and Implications. Journal of Geophysical Research (Planets) 126, e06757. DOI:10.1029/2020JE006757</a:t>
            </a:r>
          </a:p>
          <a:p>
            <a:pPr marL="171450" indent="-171450">
              <a:buFont typeface="Arial" panose="020B0604020202020204" pitchFamily="34" charset="0"/>
              <a:buChar char="•"/>
            </a:pPr>
            <a:r>
              <a:rPr lang="en-US" sz="1400" dirty="0" err="1"/>
              <a:t>Losen</a:t>
            </a:r>
            <a:r>
              <a:rPr lang="en-US" sz="1400" dirty="0"/>
              <a:t>, et al. (2020) One Martian Year of Dust Devil Tracks Around the InSight Landing Site, Mars: analysis of HiRISE images and Comparison with in-situ Atmospheric Data.. AGU Fall Meeting Abstracts 2020, EP023-08. </a:t>
            </a:r>
          </a:p>
          <a:p>
            <a:pPr marL="171450" indent="-171450">
              <a:buFont typeface="Arial" panose="020B0604020202020204" pitchFamily="34" charset="0"/>
              <a:buChar char="•"/>
            </a:pPr>
            <a:r>
              <a:rPr lang="en-US" sz="1400" dirty="0"/>
              <a:t>Perrin, et al. (2020) Monitoring of Dust Devil Tracks Around the InSight Landing Site, Mars, and Comparison With In Situ Atmospheric Data. Geophysical Research Letters 47, e87234. DOI:10.1029/2020GL087234</a:t>
            </a:r>
          </a:p>
          <a:p>
            <a:pPr marL="171450" indent="-171450">
              <a:buFont typeface="Arial" panose="020B0604020202020204" pitchFamily="34" charset="0"/>
              <a:buChar char="•"/>
            </a:pPr>
            <a:r>
              <a:rPr lang="en-US" sz="1400" dirty="0"/>
              <a:t>Charalambous, et al. (2020) Aeolian Changes at the Insight Landing Site on Mars: Multi-instrument Observations. EGU General Assembly Conference Abstracts 12178. </a:t>
            </a:r>
          </a:p>
          <a:p>
            <a:pPr marL="171450" indent="-171450">
              <a:buFont typeface="Arial" panose="020B0604020202020204" pitchFamily="34" charset="0"/>
              <a:buChar char="•"/>
            </a:pPr>
            <a:r>
              <a:rPr lang="en-US" sz="1400" dirty="0"/>
              <a:t>Charalambous, et al. (2020) Aeolian Changes at the InSight Landing Site: Multi Instrument Observations. Lunar and Planetary Science Conference 2194. </a:t>
            </a:r>
          </a:p>
          <a:p>
            <a:pPr marL="171450" indent="-171450">
              <a:buFont typeface="Arial" panose="020B0604020202020204" pitchFamily="34" charset="0"/>
              <a:buChar char="•"/>
            </a:pPr>
            <a:r>
              <a:rPr lang="en-US" sz="1400" dirty="0"/>
              <a:t>Piqueux, et al. (2020) Regolith Properties Near the InSight Lander Derived from 100 Sols of Radiometer Measurements. Lunar and Planetary Science Conference 1309. (paper almost accepted)</a:t>
            </a:r>
          </a:p>
          <a:p>
            <a:pPr marL="171450" indent="-171450">
              <a:buFont typeface="Arial" panose="020B0604020202020204" pitchFamily="34" charset="0"/>
              <a:buChar char="•"/>
            </a:pPr>
            <a:r>
              <a:rPr lang="en-US" sz="1400" dirty="0"/>
              <a:t>Rodriguez, et al. (2019) Dust devils' signature around the InSight landing site (Mars): analysis of HiRISE satellite images and SEIS seismic data. AGU Fall Meeting Abstracts 2019, DI51A-0008. </a:t>
            </a:r>
          </a:p>
          <a:p>
            <a:pPr marL="171450" indent="-171450">
              <a:buFont typeface="Arial" panose="020B0604020202020204" pitchFamily="34" charset="0"/>
              <a:buChar char="•"/>
            </a:pPr>
            <a:r>
              <a:rPr lang="en-US" sz="1400" dirty="0"/>
              <a:t>Rodriguez, et al. (2019) Searching for geological surface changes around the InSight landing site (Mars) from HiRISE satellite images.. EGU General Assembly Conference Abstracts 10206. </a:t>
            </a:r>
          </a:p>
          <a:p>
            <a:pPr marL="171450" indent="-171450">
              <a:buFont typeface="Arial" panose="020B0604020202020204" pitchFamily="34" charset="0"/>
              <a:buChar char="•"/>
            </a:pPr>
            <a:r>
              <a:rPr lang="en-US" sz="1400" dirty="0"/>
              <a:t>Perrin, et al. (2019) Searching for Geological Surface Changes Around the InSight Landing Site (Mars) from HiRISE Satellite Images. Lunar and Planetary Science Conference 2390. </a:t>
            </a:r>
          </a:p>
        </p:txBody>
      </p:sp>
      <p:pic>
        <p:nvPicPr>
          <p:cNvPr id="3" name="Picture 2" descr="Diagram&#10;&#10;Description automatically generated">
            <a:extLst>
              <a:ext uri="{FF2B5EF4-FFF2-40B4-BE49-F238E27FC236}">
                <a16:creationId xmlns:a16="http://schemas.microsoft.com/office/drawing/2014/main" id="{12FE1859-FC1F-F349-92B9-55CB3CD00AF6}"/>
              </a:ext>
            </a:extLst>
          </p:cNvPr>
          <p:cNvPicPr>
            <a:picLocks noChangeAspect="1"/>
          </p:cNvPicPr>
          <p:nvPr/>
        </p:nvPicPr>
        <p:blipFill>
          <a:blip r:embed="rId2"/>
          <a:stretch>
            <a:fillRect/>
          </a:stretch>
        </p:blipFill>
        <p:spPr>
          <a:xfrm>
            <a:off x="7438953" y="589101"/>
            <a:ext cx="4753047" cy="7494222"/>
          </a:xfrm>
          <a:prstGeom prst="rect">
            <a:avLst/>
          </a:prstGeom>
        </p:spPr>
      </p:pic>
      <p:cxnSp>
        <p:nvCxnSpPr>
          <p:cNvPr id="9" name="Straight Arrow Connector 8">
            <a:extLst>
              <a:ext uri="{FF2B5EF4-FFF2-40B4-BE49-F238E27FC236}">
                <a16:creationId xmlns:a16="http://schemas.microsoft.com/office/drawing/2014/main" id="{EA8F8DE3-66B5-AF43-B530-BF3FC03A9373}"/>
              </a:ext>
            </a:extLst>
          </p:cNvPr>
          <p:cNvCxnSpPr>
            <a:cxnSpLocks/>
          </p:cNvCxnSpPr>
          <p:nvPr/>
        </p:nvCxnSpPr>
        <p:spPr>
          <a:xfrm>
            <a:off x="2433816" y="3969338"/>
            <a:ext cx="4750755" cy="0"/>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446961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8E61C0D-AB1C-2744-8090-6C91B7588A18}"/>
              </a:ext>
            </a:extLst>
          </p:cNvPr>
          <p:cNvSpPr>
            <a:spLocks noGrp="1"/>
          </p:cNvSpPr>
          <p:nvPr>
            <p:ph type="title"/>
          </p:nvPr>
        </p:nvSpPr>
        <p:spPr>
          <a:xfrm>
            <a:off x="0" y="18255"/>
            <a:ext cx="12192000" cy="997745"/>
          </a:xfrm>
        </p:spPr>
        <p:txBody>
          <a:bodyPr>
            <a:noAutofit/>
          </a:bodyPr>
          <a:lstStyle/>
          <a:p>
            <a:r>
              <a:rPr lang="en-US" sz="2400" b="1" dirty="0"/>
              <a:t>Investigation 11:  Test Hypotheses about Active Aeolian and Glacial/Periglacial Processes: Dust deposition and removal, dune changes, current erosion rates, search for glacial and periglacial changes.</a:t>
            </a:r>
          </a:p>
        </p:txBody>
      </p:sp>
      <p:pic>
        <p:nvPicPr>
          <p:cNvPr id="5122" name="Picture 2" descr="image">
            <a:extLst>
              <a:ext uri="{FF2B5EF4-FFF2-40B4-BE49-F238E27FC236}">
                <a16:creationId xmlns:a16="http://schemas.microsoft.com/office/drawing/2014/main" id="{0D473554-26D7-7447-B4D2-80EEBAEF8CD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56062" y="781998"/>
            <a:ext cx="4235938" cy="1964637"/>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AA8262FE-B97B-CD49-84FC-DB4A81CD47A1}"/>
              </a:ext>
            </a:extLst>
          </p:cNvPr>
          <p:cNvPicPr>
            <a:picLocks noChangeAspect="1"/>
          </p:cNvPicPr>
          <p:nvPr/>
        </p:nvPicPr>
        <p:blipFill>
          <a:blip r:embed="rId3"/>
          <a:stretch>
            <a:fillRect/>
          </a:stretch>
        </p:blipFill>
        <p:spPr>
          <a:xfrm>
            <a:off x="7956062" y="2826752"/>
            <a:ext cx="4235937" cy="4012993"/>
          </a:xfrm>
          <a:prstGeom prst="rect">
            <a:avLst/>
          </a:prstGeom>
        </p:spPr>
      </p:pic>
      <p:cxnSp>
        <p:nvCxnSpPr>
          <p:cNvPr id="5" name="Straight Arrow Connector 4">
            <a:extLst>
              <a:ext uri="{FF2B5EF4-FFF2-40B4-BE49-F238E27FC236}">
                <a16:creationId xmlns:a16="http://schemas.microsoft.com/office/drawing/2014/main" id="{319F6D08-2318-3140-9FD2-734F492F000A}"/>
              </a:ext>
            </a:extLst>
          </p:cNvPr>
          <p:cNvCxnSpPr>
            <a:cxnSpLocks/>
          </p:cNvCxnSpPr>
          <p:nvPr/>
        </p:nvCxnSpPr>
        <p:spPr>
          <a:xfrm flipH="1">
            <a:off x="10496062" y="1547446"/>
            <a:ext cx="1242646" cy="1279306"/>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C408B1B3-BF07-5844-9089-19F286CB31BB}"/>
              </a:ext>
            </a:extLst>
          </p:cNvPr>
          <p:cNvSpPr txBox="1"/>
          <p:nvPr/>
        </p:nvSpPr>
        <p:spPr>
          <a:xfrm>
            <a:off x="-1" y="1083360"/>
            <a:ext cx="7877175" cy="3693319"/>
          </a:xfrm>
          <a:prstGeom prst="rect">
            <a:avLst/>
          </a:prstGeom>
          <a:noFill/>
        </p:spPr>
        <p:txBody>
          <a:bodyPr wrap="square" rtlCol="0">
            <a:spAutoFit/>
          </a:bodyPr>
          <a:lstStyle/>
          <a:p>
            <a:r>
              <a:rPr lang="en-US" b="1" dirty="0"/>
              <a:t>Glacial/Periglacial Processes</a:t>
            </a:r>
          </a:p>
          <a:p>
            <a:endParaRPr lang="en-US" dirty="0"/>
          </a:p>
          <a:p>
            <a:r>
              <a:rPr lang="en-US" dirty="0"/>
              <a:t>Predicted deformation rates could be detectable under favorable conditions</a:t>
            </a:r>
          </a:p>
          <a:p>
            <a:pPr marL="285750" indent="-285750">
              <a:buFont typeface="Arial" panose="020B0604020202020204" pitchFamily="34" charset="0"/>
              <a:buChar char="•"/>
            </a:pPr>
            <a:r>
              <a:rPr lang="en-US" dirty="0"/>
              <a:t>e.g. 1-10 cm/</a:t>
            </a:r>
            <a:r>
              <a:rPr lang="en-US" dirty="0" err="1"/>
              <a:t>yr</a:t>
            </a:r>
            <a:r>
              <a:rPr lang="en-US" dirty="0"/>
              <a:t> , so beginning to become detectable in a ~10 </a:t>
            </a:r>
            <a:r>
              <a:rPr lang="en-US" dirty="0" err="1"/>
              <a:t>yr</a:t>
            </a:r>
            <a:r>
              <a:rPr lang="en-US" dirty="0"/>
              <a:t> baseline</a:t>
            </a:r>
          </a:p>
          <a:p>
            <a:endParaRPr lang="en-US" dirty="0"/>
          </a:p>
          <a:p>
            <a:r>
              <a:rPr lang="en-US" dirty="0"/>
              <a:t>No claims of flow detection to date</a:t>
            </a:r>
          </a:p>
          <a:p>
            <a:pPr marL="285750" indent="-285750">
              <a:buFont typeface="Arial" panose="020B0604020202020204" pitchFamily="34" charset="0"/>
              <a:buChar char="•"/>
            </a:pPr>
            <a:r>
              <a:rPr lang="en-US" dirty="0"/>
              <a:t>Many (&gt;200) EM5 papers/abstracts looking at glacial features with HiRISE</a:t>
            </a:r>
          </a:p>
          <a:p>
            <a:pPr marL="285750" indent="-285750">
              <a:buFont typeface="Arial" panose="020B0604020202020204" pitchFamily="34" charset="0"/>
              <a:buChar char="•"/>
            </a:pPr>
            <a:r>
              <a:rPr lang="en-US" dirty="0"/>
              <a:t>Some very minor changes reported by Dundas et al. 2019 in features thought to be solifluction lobes. See also Gastineau et al. 2020 for terrestrial comparison.</a:t>
            </a:r>
          </a:p>
          <a:p>
            <a:endParaRPr lang="en-US" dirty="0"/>
          </a:p>
          <a:p>
            <a:r>
              <a:rPr lang="en-US" dirty="0"/>
              <a:t>A lot of EM5 data are still being acquired and still need careful analysis</a:t>
            </a:r>
          </a:p>
          <a:p>
            <a:endParaRPr lang="en-US" dirty="0"/>
          </a:p>
          <a:p>
            <a:r>
              <a:rPr lang="en-US" dirty="0"/>
              <a:t>Chances of success increase with time and tie into the MIM mission.</a:t>
            </a:r>
          </a:p>
        </p:txBody>
      </p:sp>
      <p:sp>
        <p:nvSpPr>
          <p:cNvPr id="3" name="TextBox 2">
            <a:extLst>
              <a:ext uri="{FF2B5EF4-FFF2-40B4-BE49-F238E27FC236}">
                <a16:creationId xmlns:a16="http://schemas.microsoft.com/office/drawing/2014/main" id="{2E7D74C5-480E-C64B-B815-E6CE77B146D3}"/>
              </a:ext>
            </a:extLst>
          </p:cNvPr>
          <p:cNvSpPr txBox="1"/>
          <p:nvPr/>
        </p:nvSpPr>
        <p:spPr>
          <a:xfrm>
            <a:off x="-1" y="5267325"/>
            <a:ext cx="7762876" cy="1077218"/>
          </a:xfrm>
          <a:prstGeom prst="rect">
            <a:avLst/>
          </a:prstGeom>
          <a:noFill/>
        </p:spPr>
        <p:txBody>
          <a:bodyPr wrap="square" rtlCol="0">
            <a:spAutoFit/>
          </a:bodyPr>
          <a:lstStyle/>
          <a:p>
            <a:pPr marL="285750" indent="-285750">
              <a:buFont typeface="Courier New" panose="02070309020205020404" pitchFamily="49" charset="0"/>
              <a:buChar char="o"/>
            </a:pPr>
            <a:r>
              <a:rPr lang="en-US" sz="1600" dirty="0"/>
              <a:t>Gastineau et al. 2020. Small-scale lobate hillslope features on Mars: A comparative 3D morphological study with terrestrial solifluction lobes and zebra stripe lobes. Icarus 342.</a:t>
            </a:r>
          </a:p>
          <a:p>
            <a:pPr marL="285750" indent="-285750">
              <a:buFont typeface="Courier New" panose="02070309020205020404" pitchFamily="49" charset="0"/>
              <a:buChar char="o"/>
            </a:pPr>
            <a:r>
              <a:rPr lang="en-US" sz="1600" dirty="0"/>
              <a:t>Dundas et al. 2019. Active Boulder Movement at High Martian Latitudes. Geophys. Res. Lett., 46, 5075-5082.</a:t>
            </a:r>
          </a:p>
        </p:txBody>
      </p:sp>
    </p:spTree>
    <p:extLst>
      <p:ext uri="{BB962C8B-B14F-4D97-AF65-F5344CB8AC3E}">
        <p14:creationId xmlns:p14="http://schemas.microsoft.com/office/powerpoint/2010/main" val="26511923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D6A348F-A349-9248-AE5A-C4FF8D38511A}"/>
              </a:ext>
            </a:extLst>
          </p:cNvPr>
          <p:cNvSpPr>
            <a:spLocks noGrp="1"/>
          </p:cNvSpPr>
          <p:nvPr>
            <p:ph type="title"/>
          </p:nvPr>
        </p:nvSpPr>
        <p:spPr>
          <a:xfrm>
            <a:off x="0" y="18255"/>
            <a:ext cx="12192000" cy="997745"/>
          </a:xfrm>
        </p:spPr>
        <p:txBody>
          <a:bodyPr>
            <a:noAutofit/>
          </a:bodyPr>
          <a:lstStyle/>
          <a:p>
            <a:r>
              <a:rPr lang="en-US" sz="2400" b="1" dirty="0"/>
              <a:t>Investigation 11:  Test Hypotheses about Active Aeolian and Glacial/Periglacial Processes: Dust deposition and removal, dune changes, current erosion rates, search for glacial and periglacial changes.</a:t>
            </a:r>
          </a:p>
        </p:txBody>
      </p:sp>
      <p:sp>
        <p:nvSpPr>
          <p:cNvPr id="5" name="TextBox 4">
            <a:extLst>
              <a:ext uri="{FF2B5EF4-FFF2-40B4-BE49-F238E27FC236}">
                <a16:creationId xmlns:a16="http://schemas.microsoft.com/office/drawing/2014/main" id="{41D519FB-DEF9-6A42-A8DA-D4D06F2EADD8}"/>
              </a:ext>
            </a:extLst>
          </p:cNvPr>
          <p:cNvSpPr txBox="1"/>
          <p:nvPr/>
        </p:nvSpPr>
        <p:spPr>
          <a:xfrm>
            <a:off x="0" y="1016000"/>
            <a:ext cx="7588738" cy="646331"/>
          </a:xfrm>
          <a:prstGeom prst="rect">
            <a:avLst/>
          </a:prstGeom>
          <a:noFill/>
        </p:spPr>
        <p:txBody>
          <a:bodyPr wrap="square" rtlCol="0">
            <a:spAutoFit/>
          </a:bodyPr>
          <a:lstStyle/>
          <a:p>
            <a:r>
              <a:rPr lang="en-US" b="1" dirty="0"/>
              <a:t>Aeolian Processes</a:t>
            </a:r>
          </a:p>
          <a:p>
            <a:endParaRPr lang="en-US" dirty="0"/>
          </a:p>
        </p:txBody>
      </p:sp>
      <p:sp>
        <p:nvSpPr>
          <p:cNvPr id="15" name="TextBox 14">
            <a:extLst>
              <a:ext uri="{FF2B5EF4-FFF2-40B4-BE49-F238E27FC236}">
                <a16:creationId xmlns:a16="http://schemas.microsoft.com/office/drawing/2014/main" id="{A2D411C0-DCFF-7D48-BA79-489A5BC86110}"/>
              </a:ext>
            </a:extLst>
          </p:cNvPr>
          <p:cNvSpPr txBox="1"/>
          <p:nvPr/>
        </p:nvSpPr>
        <p:spPr>
          <a:xfrm>
            <a:off x="0" y="1341619"/>
            <a:ext cx="12192000" cy="5478423"/>
          </a:xfrm>
          <a:prstGeom prst="rect">
            <a:avLst/>
          </a:prstGeom>
          <a:noFill/>
        </p:spPr>
        <p:txBody>
          <a:bodyPr wrap="square" rtlCol="0">
            <a:spAutoFit/>
          </a:bodyPr>
          <a:lstStyle/>
          <a:p>
            <a:r>
              <a:rPr lang="en-US" sz="1400" i="1" u="sng" dirty="0"/>
              <a:t>“The longer baseline of observations from EM5 will enable measurement of slower or less frequent changes over extended regions.”</a:t>
            </a:r>
          </a:p>
          <a:p>
            <a:pPr marL="285750" indent="-285750">
              <a:buFont typeface="Arial" panose="020B0604020202020204" pitchFamily="34" charset="0"/>
              <a:buChar char="•"/>
            </a:pPr>
            <a:r>
              <a:rPr lang="en-US" sz="1400" b="1" dirty="0">
                <a:highlight>
                  <a:srgbClr val="FFFF00"/>
                </a:highlight>
              </a:rPr>
              <a:t>Global analysis showed average dune migration rates converge around 0.5 m/</a:t>
            </a:r>
            <a:r>
              <a:rPr lang="en-US" sz="1400" b="1" dirty="0" err="1">
                <a:highlight>
                  <a:srgbClr val="FFFF00"/>
                </a:highlight>
              </a:rPr>
              <a:t>yr</a:t>
            </a:r>
            <a:r>
              <a:rPr lang="en-US" sz="1400" b="1" dirty="0">
                <a:highlight>
                  <a:srgbClr val="FFFF00"/>
                </a:highlight>
              </a:rPr>
              <a:t> (</a:t>
            </a:r>
            <a:r>
              <a:rPr lang="el-GR" sz="1400" b="1" dirty="0">
                <a:highlight>
                  <a:srgbClr val="FFFF00"/>
                </a:highlight>
              </a:rPr>
              <a:t>σ ±0.4 </a:t>
            </a:r>
            <a:r>
              <a:rPr lang="en-US" sz="1400" b="1" dirty="0">
                <a:highlight>
                  <a:srgbClr val="FFFF00"/>
                </a:highlight>
              </a:rPr>
              <a:t>m/</a:t>
            </a:r>
            <a:r>
              <a:rPr lang="en-US" sz="1400" b="1" dirty="0" err="1">
                <a:highlight>
                  <a:srgbClr val="FFFF00"/>
                </a:highlight>
              </a:rPr>
              <a:t>yr</a:t>
            </a:r>
            <a:r>
              <a:rPr lang="en-US" sz="1400" b="1" dirty="0">
                <a:highlight>
                  <a:srgbClr val="FFFF00"/>
                </a:highlight>
              </a:rPr>
              <a:t>), </a:t>
            </a:r>
            <a:r>
              <a:rPr lang="en-US" sz="1400" dirty="0"/>
              <a:t>dune crest fluxes average to 7.8 ± 6.4 (1</a:t>
            </a:r>
            <a:r>
              <a:rPr lang="el-GR" sz="1400" dirty="0"/>
              <a:t>σ) </a:t>
            </a:r>
            <a:r>
              <a:rPr lang="en-US" sz="1400" dirty="0"/>
              <a:t>m3 m-1 yr-1, and the highest flux for an individual dune is 35 m3 m-1 yr-1 (Chojnacki et al., 2019). The highest sand fluxes are concentrated in three regions: </a:t>
            </a:r>
            <a:r>
              <a:rPr lang="en-US" sz="1400" dirty="0" err="1"/>
              <a:t>Syrtis</a:t>
            </a:r>
            <a:r>
              <a:rPr lang="en-US" sz="1400" dirty="0"/>
              <a:t> Major, </a:t>
            </a:r>
            <a:r>
              <a:rPr lang="en-US" sz="1400" dirty="0" err="1"/>
              <a:t>Hellespontus</a:t>
            </a:r>
            <a:r>
              <a:rPr lang="en-US" sz="1400" dirty="0"/>
              <a:t> Montes, and the North polar erg (Chojnacki et al., 2019). These regions are located near prominent transition zones of topography (e.g., basins, polar caps) and thermophysical properties (e.g., albedo variations). </a:t>
            </a:r>
          </a:p>
          <a:p>
            <a:pPr marL="285750" indent="-285750">
              <a:buFont typeface="Arial" panose="020B0604020202020204" pitchFamily="34" charset="0"/>
              <a:buChar char="•"/>
            </a:pPr>
            <a:r>
              <a:rPr lang="en-US" sz="1400" dirty="0"/>
              <a:t>Once thought to be static and relics of past climates, Silvestro et al. (2020) used long-baseline (4–5 Mars years) HiRISE orthoimage pairs to show </a:t>
            </a:r>
            <a:r>
              <a:rPr lang="en-US" sz="1400" b="1" dirty="0">
                <a:highlight>
                  <a:srgbClr val="FFFF00"/>
                </a:highlight>
              </a:rPr>
              <a:t>bright-toned bedforms termed </a:t>
            </a:r>
            <a:r>
              <a:rPr lang="en-US" sz="1400" b="1" dirty="0" err="1">
                <a:highlight>
                  <a:srgbClr val="FFFF00"/>
                </a:highlight>
              </a:rPr>
              <a:t>megaripples</a:t>
            </a:r>
            <a:r>
              <a:rPr lang="en-US" sz="1400" b="1" dirty="0">
                <a:highlight>
                  <a:srgbClr val="FFFF00"/>
                </a:highlight>
              </a:rPr>
              <a:t> or small Transverse Aeolian Ridges are still active today</a:t>
            </a:r>
            <a:r>
              <a:rPr lang="en-US" sz="1400" dirty="0"/>
              <a:t>. Using longer baseline HiRISE pairs (up to 7 Mars years) it was found  </a:t>
            </a:r>
            <a:r>
              <a:rPr lang="en-US" sz="1400" dirty="0" err="1"/>
              <a:t>megaripples</a:t>
            </a:r>
            <a:r>
              <a:rPr lang="en-US" sz="1400" dirty="0"/>
              <a:t> located within the north polar erg are migrating at even higher rates despite the limited seasonality for aeolian transport due to the restrictive seasonal polar ice (Chojnacki et al., 2021).  </a:t>
            </a:r>
          </a:p>
          <a:p>
            <a:pPr marL="285750" indent="-285750">
              <a:buFont typeface="Arial" panose="020B0604020202020204" pitchFamily="34" charset="0"/>
              <a:buChar char="•"/>
            </a:pPr>
            <a:r>
              <a:rPr lang="en-US" sz="1400" b="1" dirty="0">
                <a:highlight>
                  <a:srgbClr val="FFFF00"/>
                </a:highlight>
              </a:rPr>
              <a:t>Davis et al. (2020b) utilized repeat MRO Context Camera images to estimate sand dune migration and flux rates in new areas not covered by HiRISE. </a:t>
            </a:r>
            <a:r>
              <a:rPr lang="en-US" sz="1400" dirty="0"/>
              <a:t>The use of CTX in monitoring dune migration has advantages (wider spatial coverage, faster processing time) and disadvantages (ripples not resolved, digital elevation model dune heights may be underestimates); the </a:t>
            </a:r>
            <a:r>
              <a:rPr lang="en-US" sz="1400" b="1" dirty="0">
                <a:highlight>
                  <a:srgbClr val="FFFF00"/>
                </a:highlight>
              </a:rPr>
              <a:t>future combined use of HiRISE and CTX is likely to be beneﬁcial.</a:t>
            </a:r>
          </a:p>
          <a:p>
            <a:endParaRPr lang="en-US" sz="1400" dirty="0"/>
          </a:p>
          <a:p>
            <a:endParaRPr lang="en-US" sz="1400" dirty="0"/>
          </a:p>
          <a:p>
            <a:r>
              <a:rPr lang="en-US" sz="1400" i="1" u="sng" dirty="0"/>
              <a:t>“Testing hypotheses for current erosion rates … by additional HiRISE monitoring … and through coordinated studies with Curiosity, InSight...”</a:t>
            </a:r>
          </a:p>
          <a:p>
            <a:pPr marL="285750" indent="-285750">
              <a:buFont typeface="Arial" panose="020B0604020202020204" pitchFamily="34" charset="0"/>
              <a:buChar char="•"/>
            </a:pPr>
            <a:r>
              <a:rPr lang="en-US" sz="1400" b="1" dirty="0">
                <a:highlight>
                  <a:srgbClr val="FFFF00"/>
                </a:highlight>
              </a:rPr>
              <a:t>EM5 investigations exploiting HiRISE to estimate erosion rates by sand abrasion have been limited.</a:t>
            </a:r>
            <a:r>
              <a:rPr lang="en-US" sz="1400" b="1" dirty="0"/>
              <a:t> </a:t>
            </a:r>
            <a:r>
              <a:rPr lang="en-US" sz="1400" dirty="0"/>
              <a:t>One exception was Williams et al. (2020) that tested the hypothesis that retreating scarps on Mars may prefer orientations that reflect the direction of erosive winds. That study found no statistically significant correlation between estimated wind direction and scarp orientation.   </a:t>
            </a:r>
          </a:p>
          <a:p>
            <a:pPr marL="285750" indent="-285750">
              <a:buFont typeface="Arial" panose="020B0604020202020204" pitchFamily="34" charset="0"/>
              <a:buChar char="•"/>
            </a:pPr>
            <a:r>
              <a:rPr lang="en-US" sz="1400" dirty="0"/>
              <a:t>An analysis of </a:t>
            </a:r>
            <a:r>
              <a:rPr lang="en-US" sz="1400" b="1" dirty="0">
                <a:highlight>
                  <a:srgbClr val="FFFF00"/>
                </a:highlight>
              </a:rPr>
              <a:t>Elysium Planitia wind streak orientations and wind speeds during the early portions of the InSight mission found limited correlation </a:t>
            </a:r>
            <a:r>
              <a:rPr lang="en-US" sz="1400" dirty="0"/>
              <a:t>(Day and </a:t>
            </a:r>
            <a:r>
              <a:rPr lang="en-US" sz="1400" dirty="0" err="1"/>
              <a:t>Rebolledo</a:t>
            </a:r>
            <a:r>
              <a:rPr lang="en-US" sz="1400" dirty="0"/>
              <a:t>, 2019).  The authors suggested limited and intermit sediment transport capacity during that season was the cause for the lack of correlation.</a:t>
            </a:r>
          </a:p>
          <a:p>
            <a:endParaRPr lang="en-US" sz="1400" dirty="0"/>
          </a:p>
          <a:p>
            <a:endParaRPr lang="en-US" sz="1400" dirty="0"/>
          </a:p>
          <a:p>
            <a:r>
              <a:rPr lang="en-US" sz="1400" i="1" u="sng" dirty="0"/>
              <a:t>Other relevant studies published in during EM5 (FY20-21) include: </a:t>
            </a:r>
            <a:r>
              <a:rPr lang="en-US" sz="1400" i="1" dirty="0"/>
              <a:t>  </a:t>
            </a:r>
            <a:r>
              <a:rPr lang="en-US" sz="1400" dirty="0"/>
              <a:t>(Roback et al., 2019; </a:t>
            </a:r>
            <a:r>
              <a:rPr lang="en-US" sz="1400" dirty="0" err="1"/>
              <a:t>Siminovich</a:t>
            </a:r>
            <a:r>
              <a:rPr lang="en-US" sz="1400" dirty="0"/>
              <a:t> et al., 2019; </a:t>
            </a:r>
            <a:r>
              <a:rPr lang="en-US" sz="1400" dirty="0" err="1"/>
              <a:t>Foroutan</a:t>
            </a:r>
            <a:r>
              <a:rPr lang="en-US" sz="1400" dirty="0"/>
              <a:t> et al., 2019; Day and Dorn, 2019; Duran </a:t>
            </a:r>
            <a:r>
              <a:rPr lang="en-US" sz="1400" dirty="0" err="1"/>
              <a:t>Vinent</a:t>
            </a:r>
            <a:r>
              <a:rPr lang="en-US" sz="1400" dirty="0"/>
              <a:t> et al., 2019; Safi et al., 2019; Fenton et al., 2019; </a:t>
            </a:r>
            <a:r>
              <a:rPr lang="en-US" sz="1400" dirty="0" err="1"/>
              <a:t>Zimbelman</a:t>
            </a:r>
            <a:r>
              <a:rPr lang="en-US" sz="1400" dirty="0"/>
              <a:t>, 2019; Day and </a:t>
            </a:r>
            <a:r>
              <a:rPr lang="en-US" sz="1400" dirty="0" err="1"/>
              <a:t>Rebolledo</a:t>
            </a:r>
            <a:r>
              <a:rPr lang="en-US" sz="1400" dirty="0"/>
              <a:t>, 2019; Williams et al., 2020; Cardinale et al., 2020; Davis et al., 2020b, 2020a; </a:t>
            </a:r>
            <a:r>
              <a:rPr lang="en-US" sz="1400" dirty="0" err="1"/>
              <a:t>Foroutan</a:t>
            </a:r>
            <a:r>
              <a:rPr lang="en-US" sz="1400" dirty="0"/>
              <a:t> and </a:t>
            </a:r>
            <a:r>
              <a:rPr lang="en-US" sz="1400" dirty="0" err="1"/>
              <a:t>Zimbelman</a:t>
            </a:r>
            <a:r>
              <a:rPr lang="en-US" sz="1400" dirty="0"/>
              <a:t>, 2020; </a:t>
            </a:r>
            <a:r>
              <a:rPr lang="en-US" sz="1400" dirty="0" err="1"/>
              <a:t>Boazman</a:t>
            </a:r>
            <a:r>
              <a:rPr lang="en-US" sz="1400" dirty="0"/>
              <a:t> et al., 2021; </a:t>
            </a:r>
            <a:r>
              <a:rPr lang="en-US" sz="1400" dirty="0" err="1"/>
              <a:t>Lapôtre</a:t>
            </a:r>
            <a:r>
              <a:rPr lang="en-US" sz="1400" dirty="0"/>
              <a:t> et al., 2021)</a:t>
            </a:r>
          </a:p>
        </p:txBody>
      </p:sp>
    </p:spTree>
    <p:extLst>
      <p:ext uri="{BB962C8B-B14F-4D97-AF65-F5344CB8AC3E}">
        <p14:creationId xmlns:p14="http://schemas.microsoft.com/office/powerpoint/2010/main" val="24338641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5BA5774-F0BA-A446-AFDB-7412BA49CB13}"/>
              </a:ext>
            </a:extLst>
          </p:cNvPr>
          <p:cNvPicPr>
            <a:picLocks noChangeAspect="1"/>
          </p:cNvPicPr>
          <p:nvPr/>
        </p:nvPicPr>
        <p:blipFill>
          <a:blip r:embed="rId2"/>
          <a:stretch>
            <a:fillRect/>
          </a:stretch>
        </p:blipFill>
        <p:spPr>
          <a:xfrm>
            <a:off x="0" y="1"/>
            <a:ext cx="12192000" cy="6858000"/>
          </a:xfrm>
          <a:prstGeom prst="rect">
            <a:avLst/>
          </a:prstGeom>
        </p:spPr>
      </p:pic>
      <p:sp>
        <p:nvSpPr>
          <p:cNvPr id="2" name="Title 1">
            <a:extLst>
              <a:ext uri="{FF2B5EF4-FFF2-40B4-BE49-F238E27FC236}">
                <a16:creationId xmlns:a16="http://schemas.microsoft.com/office/drawing/2014/main" id="{57E45732-03ED-6E47-A13C-96B872C82F99}"/>
              </a:ext>
            </a:extLst>
          </p:cNvPr>
          <p:cNvSpPr>
            <a:spLocks noGrp="1"/>
          </p:cNvSpPr>
          <p:nvPr>
            <p:ph type="title"/>
          </p:nvPr>
        </p:nvSpPr>
        <p:spPr>
          <a:xfrm>
            <a:off x="-1" y="1"/>
            <a:ext cx="12191999" cy="976184"/>
          </a:xfrm>
          <a:solidFill>
            <a:schemeClr val="bg1">
              <a:alpha val="50031"/>
            </a:schemeClr>
          </a:solidFill>
        </p:spPr>
        <p:txBody>
          <a:bodyPr/>
          <a:lstStyle/>
          <a:p>
            <a:r>
              <a:rPr lang="en-US" b="1" dirty="0"/>
              <a:t>HiRISE – EM5 Results</a:t>
            </a:r>
          </a:p>
        </p:txBody>
      </p:sp>
      <p:sp>
        <p:nvSpPr>
          <p:cNvPr id="3" name="TextBox 2">
            <a:extLst>
              <a:ext uri="{FF2B5EF4-FFF2-40B4-BE49-F238E27FC236}">
                <a16:creationId xmlns:a16="http://schemas.microsoft.com/office/drawing/2014/main" id="{E563F84B-5891-B742-8283-652BB7C34F36}"/>
              </a:ext>
            </a:extLst>
          </p:cNvPr>
          <p:cNvSpPr txBox="1"/>
          <p:nvPr/>
        </p:nvSpPr>
        <p:spPr>
          <a:xfrm>
            <a:off x="9495863" y="976185"/>
            <a:ext cx="2696135" cy="3139321"/>
          </a:xfrm>
          <a:prstGeom prst="rect">
            <a:avLst/>
          </a:prstGeom>
          <a:solidFill>
            <a:schemeClr val="bg1">
              <a:alpha val="49547"/>
            </a:schemeClr>
          </a:solidFill>
        </p:spPr>
        <p:txBody>
          <a:bodyPr wrap="square" rtlCol="0">
            <a:spAutoFit/>
          </a:bodyPr>
          <a:lstStyle/>
          <a:p>
            <a:pPr algn="r"/>
            <a:r>
              <a:rPr lang="en-US" b="1" dirty="0"/>
              <a:t>With Hasty Input From:</a:t>
            </a:r>
          </a:p>
          <a:p>
            <a:pPr algn="r"/>
            <a:r>
              <a:rPr lang="en-US" dirty="0"/>
              <a:t>Matt Chojnacki</a:t>
            </a:r>
          </a:p>
          <a:p>
            <a:pPr algn="r"/>
            <a:r>
              <a:rPr lang="en-US" dirty="0"/>
              <a:t>Ingrid Daubar</a:t>
            </a:r>
          </a:p>
          <a:p>
            <a:pPr algn="r"/>
            <a:r>
              <a:rPr lang="en-US" dirty="0"/>
              <a:t>Colin Dundas</a:t>
            </a:r>
          </a:p>
          <a:p>
            <a:pPr algn="r"/>
            <a:r>
              <a:rPr lang="en-US" dirty="0"/>
              <a:t>John Grant</a:t>
            </a:r>
          </a:p>
          <a:p>
            <a:pPr algn="r"/>
            <a:r>
              <a:rPr lang="en-US" dirty="0"/>
              <a:t>Candy Hansen</a:t>
            </a:r>
          </a:p>
          <a:p>
            <a:pPr algn="r"/>
            <a:r>
              <a:rPr lang="en-US" dirty="0"/>
              <a:t>Laz </a:t>
            </a:r>
            <a:r>
              <a:rPr lang="en-US" dirty="0" err="1"/>
              <a:t>Keszthelyi</a:t>
            </a:r>
            <a:endParaRPr lang="en-US" dirty="0"/>
          </a:p>
          <a:p>
            <a:pPr algn="r"/>
            <a:r>
              <a:rPr lang="en-US" dirty="0"/>
              <a:t>Mike Mellon</a:t>
            </a:r>
          </a:p>
          <a:p>
            <a:pPr algn="r"/>
            <a:r>
              <a:rPr lang="en-US" dirty="0"/>
              <a:t>Ganna Portyankina</a:t>
            </a:r>
          </a:p>
          <a:p>
            <a:pPr algn="r"/>
            <a:r>
              <a:rPr lang="en-US" dirty="0"/>
              <a:t>Cathy Weitz</a:t>
            </a:r>
          </a:p>
          <a:p>
            <a:pPr algn="r"/>
            <a:r>
              <a:rPr lang="en-US" dirty="0"/>
              <a:t>James Wray</a:t>
            </a:r>
          </a:p>
        </p:txBody>
      </p:sp>
    </p:spTree>
    <p:extLst>
      <p:ext uri="{BB962C8B-B14F-4D97-AF65-F5344CB8AC3E}">
        <p14:creationId xmlns:p14="http://schemas.microsoft.com/office/powerpoint/2010/main" val="262563888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14BB6DB-819C-6241-873E-ED1232A1DED5}"/>
              </a:ext>
            </a:extLst>
          </p:cNvPr>
          <p:cNvPicPr>
            <a:picLocks noChangeAspect="1"/>
          </p:cNvPicPr>
          <p:nvPr/>
        </p:nvPicPr>
        <p:blipFill>
          <a:blip r:embed="rId2"/>
          <a:stretch>
            <a:fillRect/>
          </a:stretch>
        </p:blipFill>
        <p:spPr>
          <a:xfrm>
            <a:off x="6400800" y="1752272"/>
            <a:ext cx="5588000" cy="2072968"/>
          </a:xfrm>
          <a:prstGeom prst="rect">
            <a:avLst/>
          </a:prstGeom>
        </p:spPr>
      </p:pic>
      <p:sp>
        <p:nvSpPr>
          <p:cNvPr id="4" name="Title 3">
            <a:extLst>
              <a:ext uri="{FF2B5EF4-FFF2-40B4-BE49-F238E27FC236}">
                <a16:creationId xmlns:a16="http://schemas.microsoft.com/office/drawing/2014/main" id="{88E61C0D-AB1C-2744-8090-6C91B7588A18}"/>
              </a:ext>
            </a:extLst>
          </p:cNvPr>
          <p:cNvSpPr>
            <a:spLocks noGrp="1"/>
          </p:cNvSpPr>
          <p:nvPr>
            <p:ph type="title"/>
          </p:nvPr>
        </p:nvSpPr>
        <p:spPr>
          <a:xfrm>
            <a:off x="0" y="18256"/>
            <a:ext cx="12192000" cy="493558"/>
          </a:xfrm>
        </p:spPr>
        <p:txBody>
          <a:bodyPr>
            <a:normAutofit/>
          </a:bodyPr>
          <a:lstStyle/>
          <a:p>
            <a:r>
              <a:rPr lang="en-US" sz="2400" b="1" dirty="0"/>
              <a:t>Investigation 12:  Define the Martian Climate and Evaluate Weather in a New Mars Year</a:t>
            </a:r>
          </a:p>
        </p:txBody>
      </p:sp>
      <p:sp>
        <p:nvSpPr>
          <p:cNvPr id="5" name="Content Placeholder 4">
            <a:extLst>
              <a:ext uri="{FF2B5EF4-FFF2-40B4-BE49-F238E27FC236}">
                <a16:creationId xmlns:a16="http://schemas.microsoft.com/office/drawing/2014/main" id="{E3736130-64F2-5D4E-846D-0BE3E45A2FAF}"/>
              </a:ext>
            </a:extLst>
          </p:cNvPr>
          <p:cNvSpPr>
            <a:spLocks noGrp="1"/>
          </p:cNvSpPr>
          <p:nvPr>
            <p:ph idx="1"/>
          </p:nvPr>
        </p:nvSpPr>
        <p:spPr>
          <a:xfrm>
            <a:off x="121920" y="1016000"/>
            <a:ext cx="11744960" cy="5618480"/>
          </a:xfrm>
        </p:spPr>
        <p:txBody>
          <a:bodyPr>
            <a:normAutofit/>
          </a:bodyPr>
          <a:lstStyle/>
          <a:p>
            <a:pPr marL="514350" indent="-514350">
              <a:buFont typeface="+mj-lt"/>
              <a:buAutoNum type="arabicPeriod"/>
            </a:pPr>
            <a:r>
              <a:rPr lang="en-US" sz="2400" dirty="0"/>
              <a:t>Compare seasonal fan data to MRAMS regional circulation model to assess model predictions (the Planet Four (P4) citizen science task that has given us a catalog of seasonal fans at each Mars Year for 27 Regions of Interest)</a:t>
            </a:r>
          </a:p>
          <a:p>
            <a:pPr marL="457200" lvl="1" indent="0">
              <a:buNone/>
            </a:pPr>
            <a:r>
              <a:rPr lang="en-US" sz="2000" dirty="0"/>
              <a:t>  </a:t>
            </a:r>
          </a:p>
          <a:p>
            <a:pPr lvl="1"/>
            <a:endParaRPr lang="en-US" sz="2000" dirty="0"/>
          </a:p>
          <a:p>
            <a:pPr lvl="1"/>
            <a:endParaRPr lang="en-US" sz="2000" dirty="0"/>
          </a:p>
          <a:p>
            <a:pPr lvl="1"/>
            <a:endParaRPr lang="en-US" sz="2000" dirty="0"/>
          </a:p>
          <a:p>
            <a:pPr marL="457200" lvl="1" indent="0">
              <a:buNone/>
            </a:pPr>
            <a:endParaRPr lang="en-US" sz="2000" dirty="0"/>
          </a:p>
          <a:p>
            <a:pPr lvl="1"/>
            <a:r>
              <a:rPr lang="en-US" sz="2000" dirty="0"/>
              <a:t>Paper accepted for publication:  </a:t>
            </a:r>
            <a:r>
              <a:rPr lang="en-US" sz="2000" dirty="0" err="1"/>
              <a:t>Ganna</a:t>
            </a:r>
            <a:r>
              <a:rPr lang="en-US" sz="2000" dirty="0"/>
              <a:t> </a:t>
            </a:r>
            <a:r>
              <a:rPr lang="en-US" sz="2000" dirty="0" err="1"/>
              <a:t>Portyankina</a:t>
            </a:r>
            <a:r>
              <a:rPr lang="en-US" sz="2000" dirty="0"/>
              <a:t>, Timothy I. Michaels, Klaus-Michael Aye, Megan E. </a:t>
            </a:r>
            <a:r>
              <a:rPr lang="en-US" sz="2000" dirty="0" err="1"/>
              <a:t>Schwamb</a:t>
            </a:r>
            <a:r>
              <a:rPr lang="en-US" sz="2000" dirty="0"/>
              <a:t>, Candice J. Hansen, and Chris J. Lintott, "Planet Four: Derived South Polar Martian Winds Interpreted Using Mesoscale Modeling"</a:t>
            </a:r>
          </a:p>
          <a:p>
            <a:pPr marL="514350" indent="-514350">
              <a:buFont typeface="+mj-lt"/>
              <a:buAutoNum type="arabicPeriod"/>
            </a:pPr>
            <a:r>
              <a:rPr lang="en-US" sz="2400" dirty="0"/>
              <a:t>Evaluate interannual variability of seasonal activity compared to regional and global dust storms</a:t>
            </a:r>
          </a:p>
          <a:p>
            <a:pPr lvl="1"/>
            <a:r>
              <a:rPr lang="en-US" sz="2000" dirty="0"/>
              <a:t>LPSC abstract, Hansen et al., 2019</a:t>
            </a:r>
          </a:p>
          <a:p>
            <a:pPr lvl="1"/>
            <a:r>
              <a:rPr lang="en-US" sz="2000" dirty="0"/>
              <a:t>Also uses P4 fan catalog to quantify differences</a:t>
            </a:r>
          </a:p>
          <a:p>
            <a:pPr lvl="1"/>
            <a:r>
              <a:rPr lang="en-US" sz="2000" dirty="0"/>
              <a:t>Paper in progress</a:t>
            </a:r>
          </a:p>
        </p:txBody>
      </p:sp>
      <p:sp>
        <p:nvSpPr>
          <p:cNvPr id="8" name="TextBox 7">
            <a:extLst>
              <a:ext uri="{FF2B5EF4-FFF2-40B4-BE49-F238E27FC236}">
                <a16:creationId xmlns:a16="http://schemas.microsoft.com/office/drawing/2014/main" id="{B11B05AE-C8F7-4848-BFB2-5A38E2FF0A34}"/>
              </a:ext>
            </a:extLst>
          </p:cNvPr>
          <p:cNvSpPr txBox="1"/>
          <p:nvPr/>
        </p:nvSpPr>
        <p:spPr>
          <a:xfrm>
            <a:off x="10160" y="2117845"/>
            <a:ext cx="6543040" cy="1815882"/>
          </a:xfrm>
          <a:prstGeom prst="rect">
            <a:avLst/>
          </a:prstGeom>
          <a:noFill/>
        </p:spPr>
        <p:txBody>
          <a:bodyPr wrap="square" rtlCol="0">
            <a:spAutoFit/>
          </a:bodyPr>
          <a:lstStyle/>
          <a:p>
            <a:pPr marL="800100" lvl="1" indent="-342900">
              <a:buFont typeface="Arial" panose="020B0604020202020204" pitchFamily="34" charset="0"/>
              <a:buChar char="•"/>
            </a:pPr>
            <a:r>
              <a:rPr lang="en-US" sz="1600" dirty="0"/>
              <a:t>Derived spatially and temporarily resolved near-surface wind characteristics from HiRISE images  </a:t>
            </a:r>
          </a:p>
          <a:p>
            <a:pPr marL="800100" lvl="1" indent="-342900">
              <a:buFont typeface="Arial" panose="020B0604020202020204" pitchFamily="34" charset="0"/>
              <a:buChar char="•"/>
            </a:pPr>
            <a:r>
              <a:rPr lang="en-US" sz="1600" dirty="0"/>
              <a:t>Multiyear spring wind direction and speed in the polar regions</a:t>
            </a:r>
          </a:p>
          <a:p>
            <a:pPr marL="800100" lvl="1" indent="-342900">
              <a:buFont typeface="Arial" panose="020B0604020202020204" pitchFamily="34" charset="0"/>
              <a:buChar char="•"/>
            </a:pPr>
            <a:r>
              <a:rPr lang="en-US" sz="1600" dirty="0"/>
              <a:t>Comparison to mesoscale atmospheric model MRAMS shows the fits are - surprisingly - good, considering that polar regions are the toughest for atmospheric models</a:t>
            </a:r>
          </a:p>
          <a:p>
            <a:pPr marL="285750" indent="-285750">
              <a:buFont typeface="Arial" panose="020B0604020202020204" pitchFamily="34" charset="0"/>
              <a:buChar char="•"/>
            </a:pPr>
            <a:endParaRPr lang="en-US" sz="1400" dirty="0"/>
          </a:p>
        </p:txBody>
      </p:sp>
      <p:pic>
        <p:nvPicPr>
          <p:cNvPr id="10" name="Picture 9">
            <a:extLst>
              <a:ext uri="{FF2B5EF4-FFF2-40B4-BE49-F238E27FC236}">
                <a16:creationId xmlns:a16="http://schemas.microsoft.com/office/drawing/2014/main" id="{C08A594B-4A8E-6F43-93F7-568E480054C7}"/>
              </a:ext>
            </a:extLst>
          </p:cNvPr>
          <p:cNvPicPr>
            <a:picLocks noChangeAspect="1"/>
          </p:cNvPicPr>
          <p:nvPr/>
        </p:nvPicPr>
        <p:blipFill>
          <a:blip r:embed="rId3"/>
          <a:stretch>
            <a:fillRect/>
          </a:stretch>
        </p:blipFill>
        <p:spPr>
          <a:xfrm>
            <a:off x="6096000" y="5174186"/>
            <a:ext cx="2696492" cy="1665559"/>
          </a:xfrm>
          <a:prstGeom prst="rect">
            <a:avLst/>
          </a:prstGeom>
        </p:spPr>
      </p:pic>
      <p:sp>
        <p:nvSpPr>
          <p:cNvPr id="11" name="TextBox 10">
            <a:extLst>
              <a:ext uri="{FF2B5EF4-FFF2-40B4-BE49-F238E27FC236}">
                <a16:creationId xmlns:a16="http://schemas.microsoft.com/office/drawing/2014/main" id="{857DBE11-96B9-B643-9152-A02FBB7B3D17}"/>
              </a:ext>
            </a:extLst>
          </p:cNvPr>
          <p:cNvSpPr txBox="1"/>
          <p:nvPr/>
        </p:nvSpPr>
        <p:spPr>
          <a:xfrm>
            <a:off x="8981441" y="5303520"/>
            <a:ext cx="3088640" cy="830997"/>
          </a:xfrm>
          <a:prstGeom prst="rect">
            <a:avLst/>
          </a:prstGeom>
          <a:noFill/>
        </p:spPr>
        <p:txBody>
          <a:bodyPr wrap="square" rtlCol="0">
            <a:spAutoFit/>
          </a:bodyPr>
          <a:lstStyle/>
          <a:p>
            <a:r>
              <a:rPr lang="en-US" sz="1600" dirty="0"/>
              <a:t>Seasonal fans show differences in activity in “Manhattan” for 7 Mars years</a:t>
            </a:r>
          </a:p>
        </p:txBody>
      </p:sp>
    </p:spTree>
    <p:extLst>
      <p:ext uri="{BB962C8B-B14F-4D97-AF65-F5344CB8AC3E}">
        <p14:creationId xmlns:p14="http://schemas.microsoft.com/office/powerpoint/2010/main" val="3591336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8E61C0D-AB1C-2744-8090-6C91B7588A18}"/>
              </a:ext>
            </a:extLst>
          </p:cNvPr>
          <p:cNvSpPr>
            <a:spLocks noGrp="1"/>
          </p:cNvSpPr>
          <p:nvPr>
            <p:ph type="title"/>
          </p:nvPr>
        </p:nvSpPr>
        <p:spPr>
          <a:xfrm>
            <a:off x="0" y="18256"/>
            <a:ext cx="11927840" cy="444200"/>
          </a:xfrm>
        </p:spPr>
        <p:txBody>
          <a:bodyPr>
            <a:normAutofit/>
          </a:bodyPr>
          <a:lstStyle/>
          <a:p>
            <a:r>
              <a:rPr lang="en-US" sz="2400" b="1" dirty="0"/>
              <a:t>Investigation 14:  Understand CO</a:t>
            </a:r>
            <a:r>
              <a:rPr lang="en-US" sz="2400" b="1" baseline="-25000" dirty="0"/>
              <a:t>2</a:t>
            </a:r>
            <a:r>
              <a:rPr lang="en-US" sz="2400" b="1" dirty="0"/>
              <a:t> Ice, Frost, and Snow Trends</a:t>
            </a:r>
          </a:p>
        </p:txBody>
      </p:sp>
      <p:sp>
        <p:nvSpPr>
          <p:cNvPr id="5" name="Content Placeholder 4">
            <a:extLst>
              <a:ext uri="{FF2B5EF4-FFF2-40B4-BE49-F238E27FC236}">
                <a16:creationId xmlns:a16="http://schemas.microsoft.com/office/drawing/2014/main" id="{E3736130-64F2-5D4E-846D-0BE3E45A2FAF}"/>
              </a:ext>
            </a:extLst>
          </p:cNvPr>
          <p:cNvSpPr>
            <a:spLocks noGrp="1"/>
          </p:cNvSpPr>
          <p:nvPr>
            <p:ph idx="1"/>
          </p:nvPr>
        </p:nvSpPr>
        <p:spPr>
          <a:xfrm>
            <a:off x="278227" y="1032412"/>
            <a:ext cx="11028680" cy="5171440"/>
          </a:xfrm>
        </p:spPr>
        <p:txBody>
          <a:bodyPr/>
          <a:lstStyle/>
          <a:p>
            <a:r>
              <a:rPr lang="en-US" dirty="0"/>
              <a:t>HiRISE images of dunes in the north polar erg are compared to MCS data to look for the connection between frost onset, regional snowstorms, and new alcove formation</a:t>
            </a:r>
          </a:p>
          <a:p>
            <a:pPr lvl="1"/>
            <a:r>
              <a:rPr lang="en-US" dirty="0"/>
              <a:t>6 additional imaging sites added to original four</a:t>
            </a:r>
          </a:p>
          <a:p>
            <a:pPr lvl="1"/>
            <a:r>
              <a:rPr lang="en-US" dirty="0"/>
              <a:t>Images have been taken</a:t>
            </a:r>
          </a:p>
          <a:p>
            <a:pPr lvl="1"/>
            <a:r>
              <a:rPr lang="en-US" dirty="0"/>
              <a:t>Data needs to be analyzed</a:t>
            </a:r>
          </a:p>
          <a:p>
            <a:pPr lvl="1"/>
            <a:endParaRPr lang="en-US" dirty="0"/>
          </a:p>
          <a:p>
            <a:endParaRPr lang="en-US" dirty="0"/>
          </a:p>
        </p:txBody>
      </p:sp>
      <p:pic>
        <p:nvPicPr>
          <p:cNvPr id="6" name="Picture 5" descr="mcs_tb7_MY29-32_buzzel_zoom.pdf">
            <a:extLst>
              <a:ext uri="{FF2B5EF4-FFF2-40B4-BE49-F238E27FC236}">
                <a16:creationId xmlns:a16="http://schemas.microsoft.com/office/drawing/2014/main" id="{154275A2-2316-444B-8C7A-FFEB19794183}"/>
              </a:ext>
            </a:extLst>
          </p:cNvPr>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4"/>
              <a:srcRect r="5625"/>
              <a:stretch>
                <a:fillRect/>
              </a:stretch>
            </p:blipFill>
          </mc:Choice>
          <mc:Fallback>
            <p:blipFill>
              <a:blip r:embed="rId5"/>
              <a:srcRect r="5625"/>
              <a:stretch>
                <a:fillRect/>
              </a:stretch>
            </p:blipFill>
          </mc:Fallback>
        </mc:AlternateContent>
        <p:spPr>
          <a:xfrm>
            <a:off x="6780111" y="2401679"/>
            <a:ext cx="5271212" cy="4206497"/>
          </a:xfrm>
          <a:prstGeom prst="rect">
            <a:avLst/>
          </a:prstGeom>
        </p:spPr>
      </p:pic>
      <p:pic>
        <p:nvPicPr>
          <p:cNvPr id="3" name="Picture 2">
            <a:extLst>
              <a:ext uri="{FF2B5EF4-FFF2-40B4-BE49-F238E27FC236}">
                <a16:creationId xmlns:a16="http://schemas.microsoft.com/office/drawing/2014/main" id="{3FC6B149-F3A6-A746-A0D3-19D41A44F8EB}"/>
              </a:ext>
            </a:extLst>
          </p:cNvPr>
          <p:cNvPicPr>
            <a:picLocks noChangeAspect="1"/>
          </p:cNvPicPr>
          <p:nvPr/>
        </p:nvPicPr>
        <p:blipFill>
          <a:blip r:embed="rId6"/>
          <a:stretch>
            <a:fillRect/>
          </a:stretch>
        </p:blipFill>
        <p:spPr>
          <a:xfrm>
            <a:off x="430627" y="3541932"/>
            <a:ext cx="6210185" cy="2854960"/>
          </a:xfrm>
          <a:prstGeom prst="rect">
            <a:avLst/>
          </a:prstGeom>
        </p:spPr>
      </p:pic>
      <p:sp>
        <p:nvSpPr>
          <p:cNvPr id="2" name="TextBox 1">
            <a:extLst>
              <a:ext uri="{FF2B5EF4-FFF2-40B4-BE49-F238E27FC236}">
                <a16:creationId xmlns:a16="http://schemas.microsoft.com/office/drawing/2014/main" id="{1002744C-544B-FC4E-A235-3A1A403446B1}"/>
              </a:ext>
            </a:extLst>
          </p:cNvPr>
          <p:cNvSpPr txBox="1"/>
          <p:nvPr/>
        </p:nvSpPr>
        <p:spPr>
          <a:xfrm>
            <a:off x="9556781" y="2735580"/>
            <a:ext cx="2356992" cy="369332"/>
          </a:xfrm>
          <a:prstGeom prst="rect">
            <a:avLst/>
          </a:prstGeom>
          <a:noFill/>
        </p:spPr>
        <p:txBody>
          <a:bodyPr wrap="none" rtlCol="0">
            <a:spAutoFit/>
          </a:bodyPr>
          <a:lstStyle/>
          <a:p>
            <a:r>
              <a:rPr lang="en-US" dirty="0"/>
              <a:t>MCS Brightness Temps.</a:t>
            </a:r>
          </a:p>
        </p:txBody>
      </p:sp>
    </p:spTree>
    <p:extLst>
      <p:ext uri="{BB962C8B-B14F-4D97-AF65-F5344CB8AC3E}">
        <p14:creationId xmlns:p14="http://schemas.microsoft.com/office/powerpoint/2010/main" val="35386203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3054E8-B376-B043-AFBF-70E5FABE8C7E}"/>
              </a:ext>
            </a:extLst>
          </p:cNvPr>
          <p:cNvSpPr>
            <a:spLocks noGrp="1"/>
          </p:cNvSpPr>
          <p:nvPr>
            <p:ph type="title"/>
          </p:nvPr>
        </p:nvSpPr>
        <p:spPr>
          <a:xfrm>
            <a:off x="908538" y="2701925"/>
            <a:ext cx="10515600" cy="1325563"/>
          </a:xfrm>
        </p:spPr>
        <p:txBody>
          <a:bodyPr/>
          <a:lstStyle/>
          <a:p>
            <a:pPr algn="ctr"/>
            <a:r>
              <a:rPr lang="en-US" dirty="0"/>
              <a:t>Unused</a:t>
            </a:r>
          </a:p>
        </p:txBody>
      </p:sp>
    </p:spTree>
    <p:extLst>
      <p:ext uri="{BB962C8B-B14F-4D97-AF65-F5344CB8AC3E}">
        <p14:creationId xmlns:p14="http://schemas.microsoft.com/office/powerpoint/2010/main" val="136198197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105225-8BBD-7149-BAED-A766C58A7E55}"/>
              </a:ext>
            </a:extLst>
          </p:cNvPr>
          <p:cNvSpPr>
            <a:spLocks noGrp="1"/>
          </p:cNvSpPr>
          <p:nvPr>
            <p:ph type="title"/>
          </p:nvPr>
        </p:nvSpPr>
        <p:spPr>
          <a:xfrm>
            <a:off x="0" y="0"/>
            <a:ext cx="10515600" cy="636681"/>
          </a:xfrm>
        </p:spPr>
        <p:txBody>
          <a:bodyPr>
            <a:normAutofit fontScale="90000"/>
          </a:bodyPr>
          <a:lstStyle/>
          <a:p>
            <a:r>
              <a:rPr lang="en-US" dirty="0"/>
              <a:t>Matt’s Eolian references</a:t>
            </a:r>
          </a:p>
        </p:txBody>
      </p:sp>
      <p:sp>
        <p:nvSpPr>
          <p:cNvPr id="3" name="Content Placeholder 2">
            <a:extLst>
              <a:ext uri="{FF2B5EF4-FFF2-40B4-BE49-F238E27FC236}">
                <a16:creationId xmlns:a16="http://schemas.microsoft.com/office/drawing/2014/main" id="{8D54254A-1BA4-0047-850A-F3F7A60D399E}"/>
              </a:ext>
            </a:extLst>
          </p:cNvPr>
          <p:cNvSpPr>
            <a:spLocks noGrp="1"/>
          </p:cNvSpPr>
          <p:nvPr>
            <p:ph idx="1"/>
          </p:nvPr>
        </p:nvSpPr>
        <p:spPr>
          <a:xfrm>
            <a:off x="0" y="965013"/>
            <a:ext cx="12192000" cy="5563533"/>
          </a:xfrm>
        </p:spPr>
        <p:txBody>
          <a:bodyPr>
            <a:normAutofit lnSpcReduction="10000"/>
          </a:bodyPr>
          <a:lstStyle/>
          <a:p>
            <a:r>
              <a:rPr lang="en-US" sz="1000" dirty="0" err="1"/>
              <a:t>Boazman</a:t>
            </a:r>
            <a:r>
              <a:rPr lang="en-US" sz="1000" dirty="0"/>
              <a:t>, S., Davis, J., and Grindrod, P., 2021, CTX DEM and Shapefiles - </a:t>
            </a:r>
            <a:r>
              <a:rPr lang="en-US" sz="1000" dirty="0" err="1"/>
              <a:t>Coprates</a:t>
            </a:r>
            <a:r>
              <a:rPr lang="en-US" sz="1000" dirty="0"/>
              <a:t> Chasma Dunes:, doi:10.6084/M9.FIGSHARE.C.5198183.V3.</a:t>
            </a:r>
          </a:p>
          <a:p>
            <a:r>
              <a:rPr lang="en-US" sz="1000" dirty="0"/>
              <a:t>Cardinale, M., </a:t>
            </a:r>
            <a:r>
              <a:rPr lang="en-US" sz="1000" dirty="0" err="1"/>
              <a:t>Pozzobon</a:t>
            </a:r>
            <a:r>
              <a:rPr lang="en-US" sz="1000" dirty="0"/>
              <a:t>, R., </a:t>
            </a:r>
            <a:r>
              <a:rPr lang="en-US" sz="1000" dirty="0" err="1"/>
              <a:t>Tangari</a:t>
            </a:r>
            <a:r>
              <a:rPr lang="en-US" sz="1000" dirty="0"/>
              <a:t>, A.C., Runyon, K., Di </a:t>
            </a:r>
            <a:r>
              <a:rPr lang="en-US" sz="1000" dirty="0" err="1"/>
              <a:t>Primio</a:t>
            </a:r>
            <a:r>
              <a:rPr lang="en-US" sz="1000" dirty="0"/>
              <a:t>, M., and </a:t>
            </a:r>
            <a:r>
              <a:rPr lang="en-US" sz="1000" dirty="0" err="1"/>
              <a:t>Marinangeli</a:t>
            </a:r>
            <a:r>
              <a:rPr lang="en-US" sz="1000" dirty="0"/>
              <a:t>, L., 2020, Reconstruction of the sand transport pathways and provenance in </a:t>
            </a:r>
            <a:r>
              <a:rPr lang="en-US" sz="1000" dirty="0" err="1"/>
              <a:t>Moreux</a:t>
            </a:r>
            <a:r>
              <a:rPr lang="en-US" sz="1000" dirty="0"/>
              <a:t> crater, Mars: Planetary and Space Science, v. 181, p. 104788, doi:10.1016/j.pss.2019.104788.</a:t>
            </a:r>
          </a:p>
          <a:p>
            <a:r>
              <a:rPr lang="en-US" sz="1000" dirty="0"/>
              <a:t>Chojnacki, M., Banks, M.E., Fenton, L.K., and Urso, A.C., 2019, Boundary condition controls on the high-sand-flux regions of Mars: Geology, doi:10.1130/G45793.1.</a:t>
            </a:r>
          </a:p>
          <a:p>
            <a:r>
              <a:rPr lang="en-US" sz="1000" dirty="0"/>
              <a:t>Chojnacki, M., </a:t>
            </a:r>
            <a:r>
              <a:rPr lang="en-US" sz="1000" dirty="0" err="1"/>
              <a:t>Vaz</a:t>
            </a:r>
            <a:r>
              <a:rPr lang="en-US" sz="1000" dirty="0"/>
              <a:t>, D.A., Silvestro, S., and Silva, D.C.A., 2021, Global Heterogeneity of Martian </a:t>
            </a:r>
            <a:r>
              <a:rPr lang="en-US" sz="1000" dirty="0" err="1"/>
              <a:t>Megaripples</a:t>
            </a:r>
            <a:r>
              <a:rPr lang="en-US" sz="1000" dirty="0"/>
              <a:t> and Transverse Aeolian Ridges:   Distribution and Activity, in 52nd Lunar and Planetary Science Conference, Houston, Lunar and Planetary Institute, p. Abstract #2524, http://</a:t>
            </a:r>
            <a:r>
              <a:rPr lang="en-US" sz="1000" dirty="0" err="1"/>
              <a:t>www.lpi.usra.edu</a:t>
            </a:r>
            <a:r>
              <a:rPr lang="en-US" sz="1000" dirty="0"/>
              <a:t>/meetings/lpsc2021/pdf/2524.pdf.</a:t>
            </a:r>
          </a:p>
          <a:p>
            <a:r>
              <a:rPr lang="en-US" sz="1000" dirty="0"/>
              <a:t>Davis, J.M., Banham, S.G., Grindrod, P.M., </a:t>
            </a:r>
            <a:r>
              <a:rPr lang="en-US" sz="1000" dirty="0" err="1"/>
              <a:t>Boazman</a:t>
            </a:r>
            <a:r>
              <a:rPr lang="en-US" sz="1000" dirty="0"/>
              <a:t>, S.J., </a:t>
            </a:r>
            <a:r>
              <a:rPr lang="en-US" sz="1000" dirty="0" err="1"/>
              <a:t>Balme</a:t>
            </a:r>
            <a:r>
              <a:rPr lang="en-US" sz="1000" dirty="0"/>
              <a:t>, M.R., and Bristow, C.S., 2020a, Morphology, Development, and Sediment Dynamics of Elongating Linear Dunes on Mars: Geophysical Research Letters, doi:10.1029/2020GL088456.</a:t>
            </a:r>
          </a:p>
          <a:p>
            <a:r>
              <a:rPr lang="en-US" sz="1000" dirty="0"/>
              <a:t>Davis, J.M., Grindrod, P.M., </a:t>
            </a:r>
            <a:r>
              <a:rPr lang="en-US" sz="1000" dirty="0" err="1"/>
              <a:t>Boazman</a:t>
            </a:r>
            <a:r>
              <a:rPr lang="en-US" sz="1000" dirty="0"/>
              <a:t>, S.J., </a:t>
            </a:r>
            <a:r>
              <a:rPr lang="en-US" sz="1000" dirty="0" err="1"/>
              <a:t>Vermeesch</a:t>
            </a:r>
            <a:r>
              <a:rPr lang="en-US" sz="1000" dirty="0"/>
              <a:t>, P., and Baird, T., 2020b, Quantified Aeolian Dune Changes on Mars Derived From Repeat Context Camera Images: Earth and Space Science, v. 7, doi:10.1029/2019EA000874.</a:t>
            </a:r>
          </a:p>
          <a:p>
            <a:r>
              <a:rPr lang="en-US" sz="1000" dirty="0"/>
              <a:t>Day, M., and Dorn, T., 2019, Wind in Jezero Crater, Mars: Geophysical Research Letters, v. 46, p. 3099–3107, doi:10.1029/2019GL082218.</a:t>
            </a:r>
          </a:p>
          <a:p>
            <a:r>
              <a:rPr lang="en-US" sz="1000" dirty="0"/>
              <a:t>Day, M., and </a:t>
            </a:r>
            <a:r>
              <a:rPr lang="en-US" sz="1000" dirty="0" err="1"/>
              <a:t>Rebolledo</a:t>
            </a:r>
            <a:r>
              <a:rPr lang="en-US" sz="1000" dirty="0"/>
              <a:t>, L., 2019, Intermittency in Wind‐Driven Surface Alteration on Mars Interpreted From Wind Streaks and Measurements by InSight: Geophysical Research Letters, v. 46, p. 12747–12755, doi:10.1029/2019GL085178.</a:t>
            </a:r>
          </a:p>
          <a:p>
            <a:r>
              <a:rPr lang="en-US" sz="1000" dirty="0"/>
              <a:t>Duran </a:t>
            </a:r>
            <a:r>
              <a:rPr lang="en-US" sz="1000" dirty="0" err="1"/>
              <a:t>Vinent</a:t>
            </a:r>
            <a:r>
              <a:rPr lang="en-US" sz="1000" dirty="0"/>
              <a:t>, O., Andreotti, B., Claudin, P., and Winter, C., 2019, A unified model of ripples and dunes in water and planetary environments: Nature Geoscience, v. 12, p. 345–350, doi:10.1038/s41561-019-0336-4.</a:t>
            </a:r>
          </a:p>
          <a:p>
            <a:r>
              <a:rPr lang="en-US" sz="1000" dirty="0"/>
              <a:t>Fenton, L.K., </a:t>
            </a:r>
            <a:r>
              <a:rPr lang="en-US" sz="1000" dirty="0" err="1"/>
              <a:t>Gullikson</a:t>
            </a:r>
            <a:r>
              <a:rPr lang="en-US" sz="1000" dirty="0"/>
              <a:t>, A.L., Hayward, R.K., Charles, H., and Titus, T.N., 2019, The Mars Global Digital Dune Database (MGD3): Global patterns of mineral composition and bedform stability: Icarus, v. 330, p. 189–203, doi:10.1016/j.icarus.2019.04.025.</a:t>
            </a:r>
          </a:p>
          <a:p>
            <a:r>
              <a:rPr lang="en-US" sz="1000" dirty="0" err="1"/>
              <a:t>Foroutan</a:t>
            </a:r>
            <a:r>
              <a:rPr lang="en-US" sz="1000" dirty="0"/>
              <a:t>, M., Steinmetz, G., </a:t>
            </a:r>
            <a:r>
              <a:rPr lang="en-US" sz="1000" dirty="0" err="1"/>
              <a:t>Zimbelman</a:t>
            </a:r>
            <a:r>
              <a:rPr lang="en-US" sz="1000" dirty="0"/>
              <a:t>, J.R., and Duguay, C.R., 2019, </a:t>
            </a:r>
            <a:r>
              <a:rPr lang="en-US" sz="1000" dirty="0" err="1"/>
              <a:t>Megaripples</a:t>
            </a:r>
            <a:r>
              <a:rPr lang="en-US" sz="1000" dirty="0"/>
              <a:t> at </a:t>
            </a:r>
            <a:r>
              <a:rPr lang="en-US" sz="1000" dirty="0" err="1"/>
              <a:t>Wau</a:t>
            </a:r>
            <a:r>
              <a:rPr lang="en-US" sz="1000" dirty="0"/>
              <a:t>-an-</a:t>
            </a:r>
            <a:r>
              <a:rPr lang="en-US" sz="1000" dirty="0" err="1"/>
              <a:t>Namus</a:t>
            </a:r>
            <a:r>
              <a:rPr lang="en-US" sz="1000" dirty="0"/>
              <a:t>, Libya: A new analog for similar features on Mars: Icarus, v. 319, p. 840–851, doi:10.1016/j.icarus.2018.10.021.</a:t>
            </a:r>
          </a:p>
          <a:p>
            <a:r>
              <a:rPr lang="en-US" sz="1000" dirty="0" err="1"/>
              <a:t>Foroutan</a:t>
            </a:r>
            <a:r>
              <a:rPr lang="en-US" sz="1000" dirty="0"/>
              <a:t>, M., and </a:t>
            </a:r>
            <a:r>
              <a:rPr lang="en-US" sz="1000" dirty="0" err="1"/>
              <a:t>Zimbelman</a:t>
            </a:r>
            <a:r>
              <a:rPr lang="en-US" sz="1000" dirty="0"/>
              <a:t>, J.R., 2020, Evaluation of large data sets for Transverse Aeolian Ridges (TARs) on Earth and Mars: Planetary and Space Science, v. 189, p. 104966, doi:10.1016/j.pss.2020.104966.</a:t>
            </a:r>
          </a:p>
          <a:p>
            <a:r>
              <a:rPr lang="en-US" sz="1000" dirty="0" err="1"/>
              <a:t>Lapôtre</a:t>
            </a:r>
            <a:r>
              <a:rPr lang="en-US" sz="1000" dirty="0"/>
              <a:t>, M.G.A., Ewing, R.C., and Lamb, M.P., 2021, An Evolving Understanding of Enigmatic Large Ripples on Mars: Journal of Geophysical Research: Planets, v. 126, doi:10.1029/2020JE006729.</a:t>
            </a:r>
          </a:p>
          <a:p>
            <a:r>
              <a:rPr lang="en-US" sz="1000" dirty="0"/>
              <a:t>Roback, K.P., Runyon, K.D., </a:t>
            </a:r>
            <a:r>
              <a:rPr lang="en-US" sz="1000" dirty="0" err="1"/>
              <a:t>Avouac</a:t>
            </a:r>
            <a:r>
              <a:rPr lang="en-US" sz="1000" dirty="0"/>
              <a:t>, J.P., Newman, C.E., and Ayoub, F., 2019, Understanding Ripple and Whole-Dune Motion at Active Martian Dune Fields, in 50th Lunar and Planetary Science Conference, Houston, Lunar and Planetary Institute, p. Abstract #3169, http://</a:t>
            </a:r>
            <a:r>
              <a:rPr lang="en-US" sz="1000" dirty="0" err="1"/>
              <a:t>www.lpi.usra.edu</a:t>
            </a:r>
            <a:r>
              <a:rPr lang="en-US" sz="1000" dirty="0"/>
              <a:t>/meetings/lpsc2019/pdf/3169.pdf.</a:t>
            </a:r>
          </a:p>
          <a:p>
            <a:r>
              <a:rPr lang="en-US" sz="1000" dirty="0"/>
              <a:t>Safi, E. et al., 2019, Aeolian abrasion of rocks as a mechanism to produce methane in the Martian atmosphere: Scientific Reports, v. 9, p. 8229, doi:10.1038/s41598-019-44616-2.</a:t>
            </a:r>
          </a:p>
          <a:p>
            <a:r>
              <a:rPr lang="en-US" sz="1000" dirty="0"/>
              <a:t>Silvestro, S., Chojnacki, M., </a:t>
            </a:r>
            <a:r>
              <a:rPr lang="en-US" sz="1000" dirty="0" err="1"/>
              <a:t>Vaz</a:t>
            </a:r>
            <a:r>
              <a:rPr lang="en-US" sz="1000" dirty="0"/>
              <a:t>, D.A., Cardinale, M., </a:t>
            </a:r>
            <a:r>
              <a:rPr lang="en-US" sz="1000" dirty="0" err="1"/>
              <a:t>Yizhaq</a:t>
            </a:r>
            <a:r>
              <a:rPr lang="en-US" sz="1000" dirty="0"/>
              <a:t>, H., and Esposito, F., 2020, </a:t>
            </a:r>
            <a:r>
              <a:rPr lang="en-US" sz="1000" dirty="0" err="1"/>
              <a:t>Megaripple</a:t>
            </a:r>
            <a:r>
              <a:rPr lang="en-US" sz="1000" dirty="0"/>
              <a:t> Migration on Mars: Journal of Geophysical Research: Planets, doi:10.1029/2020JE006446.</a:t>
            </a:r>
          </a:p>
          <a:p>
            <a:r>
              <a:rPr lang="en-US" sz="1000" dirty="0" err="1"/>
              <a:t>Siminovich</a:t>
            </a:r>
            <a:r>
              <a:rPr lang="en-US" sz="1000" dirty="0"/>
              <a:t>, A., </a:t>
            </a:r>
            <a:r>
              <a:rPr lang="en-US" sz="1000" dirty="0" err="1"/>
              <a:t>Elperin</a:t>
            </a:r>
            <a:r>
              <a:rPr lang="en-US" sz="1000" dirty="0"/>
              <a:t>, T., </a:t>
            </a:r>
            <a:r>
              <a:rPr lang="en-US" sz="1000" dirty="0" err="1"/>
              <a:t>Katra</a:t>
            </a:r>
            <a:r>
              <a:rPr lang="en-US" sz="1000" dirty="0"/>
              <a:t>, I., </a:t>
            </a:r>
            <a:r>
              <a:rPr lang="en-US" sz="1000" dirty="0" err="1"/>
              <a:t>Kok</a:t>
            </a:r>
            <a:r>
              <a:rPr lang="en-US" sz="1000" dirty="0"/>
              <a:t>, J.F., Sullivan, R., Silvestro, S., and </a:t>
            </a:r>
            <a:r>
              <a:rPr lang="en-US" sz="1000" dirty="0" err="1"/>
              <a:t>Yizhaq</a:t>
            </a:r>
            <a:r>
              <a:rPr lang="en-US" sz="1000" dirty="0"/>
              <a:t>, H., 2019, Numerical Study of Shear Stress Distribution Over Sand Ripples Under Terrestrial and Martian Conditions: Journal of Geophysical Research: Planets, v. 124, p. 175–185, doi:10.1029/2018JE005701.</a:t>
            </a:r>
          </a:p>
          <a:p>
            <a:r>
              <a:rPr lang="en-US" sz="1000" dirty="0"/>
              <a:t>Williams, J., Day, M., Chojnacki, M., and Rice, M., 2020, Scarp orientation in regions of active aeolian erosion on Mars: Icarus, v. 335, p. 113384, doi:10.1016/j.icarus.2019.07.018.</a:t>
            </a:r>
          </a:p>
          <a:p>
            <a:r>
              <a:rPr lang="en-US" sz="1000" dirty="0" err="1"/>
              <a:t>Zimbelman</a:t>
            </a:r>
            <a:r>
              <a:rPr lang="en-US" sz="1000" dirty="0"/>
              <a:t>, J.R., 2019, The transition between sand ripples and </a:t>
            </a:r>
            <a:r>
              <a:rPr lang="en-US" sz="1000" dirty="0" err="1"/>
              <a:t>megaripples</a:t>
            </a:r>
            <a:r>
              <a:rPr lang="en-US" sz="1000" dirty="0"/>
              <a:t> on Mars: Icarus, v. 333, p. 127–129, doi:10.1016/j.icarus.2019.05.017.</a:t>
            </a:r>
          </a:p>
          <a:p>
            <a:endParaRPr lang="en-US" sz="1000" dirty="0"/>
          </a:p>
        </p:txBody>
      </p:sp>
    </p:spTree>
    <p:extLst>
      <p:ext uri="{BB962C8B-B14F-4D97-AF65-F5344CB8AC3E}">
        <p14:creationId xmlns:p14="http://schemas.microsoft.com/office/powerpoint/2010/main" val="393201038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7FF1C9-8894-4B4A-AE4A-66C2F4FE40ED}"/>
              </a:ext>
            </a:extLst>
          </p:cNvPr>
          <p:cNvSpPr>
            <a:spLocks noGrp="1"/>
          </p:cNvSpPr>
          <p:nvPr>
            <p:ph type="title"/>
          </p:nvPr>
        </p:nvSpPr>
        <p:spPr>
          <a:xfrm>
            <a:off x="0" y="1"/>
            <a:ext cx="12192000" cy="718456"/>
          </a:xfrm>
        </p:spPr>
        <p:txBody>
          <a:bodyPr/>
          <a:lstStyle/>
          <a:p>
            <a:r>
              <a:rPr lang="en-US" dirty="0"/>
              <a:t>Ingrid’s ref list of InSight site analysis with MRO</a:t>
            </a:r>
          </a:p>
        </p:txBody>
      </p:sp>
      <p:sp>
        <p:nvSpPr>
          <p:cNvPr id="3" name="Content Placeholder 2">
            <a:extLst>
              <a:ext uri="{FF2B5EF4-FFF2-40B4-BE49-F238E27FC236}">
                <a16:creationId xmlns:a16="http://schemas.microsoft.com/office/drawing/2014/main" id="{EB88601D-4A0C-8C45-AAE5-8BBAA7B98CBC}"/>
              </a:ext>
            </a:extLst>
          </p:cNvPr>
          <p:cNvSpPr>
            <a:spLocks noGrp="1"/>
          </p:cNvSpPr>
          <p:nvPr>
            <p:ph idx="1"/>
          </p:nvPr>
        </p:nvSpPr>
        <p:spPr>
          <a:xfrm>
            <a:off x="0" y="718457"/>
            <a:ext cx="12192000" cy="6067354"/>
          </a:xfrm>
        </p:spPr>
        <p:txBody>
          <a:bodyPr>
            <a:noAutofit/>
          </a:bodyPr>
          <a:lstStyle/>
          <a:p>
            <a:pPr>
              <a:lnSpc>
                <a:spcPct val="120000"/>
              </a:lnSpc>
              <a:spcBef>
                <a:spcPts val="0"/>
              </a:spcBef>
            </a:pPr>
            <a:r>
              <a:rPr lang="en-US" sz="700" dirty="0"/>
              <a:t>Golombek, M., N. Williams, N. H. Warner, T. Parker, M. G. Williams, I. Daubar, F. </a:t>
            </a:r>
            <a:r>
              <a:rPr lang="en-US" sz="700" dirty="0" err="1"/>
              <a:t>Calef</a:t>
            </a:r>
            <a:r>
              <a:rPr lang="en-US" sz="700" dirty="0"/>
              <a:t>, J. Grant, P. Bailey, H. </a:t>
            </a:r>
            <a:r>
              <a:rPr lang="en-US" sz="700" dirty="0" err="1"/>
              <a:t>Abarca</a:t>
            </a:r>
            <a:r>
              <a:rPr lang="en-US" sz="700" dirty="0"/>
              <a:t>, R. </a:t>
            </a:r>
            <a:r>
              <a:rPr lang="en-US" sz="700" dirty="0" err="1"/>
              <a:t>Deen</a:t>
            </a:r>
            <a:r>
              <a:rPr lang="en-US" sz="700" dirty="0"/>
              <a:t>, N. Ruoff, J. Maki, A. McEwen, N. Baugh, K. Block, L. Tamppari, J. Call, J. </a:t>
            </a:r>
            <a:r>
              <a:rPr lang="en-US" sz="700" dirty="0" err="1"/>
              <a:t>Ladewig</a:t>
            </a:r>
            <a:r>
              <a:rPr lang="en-US" sz="700" dirty="0"/>
              <a:t>, A. Stoltz, W. A. Weems, L. Mora-Sotomayor, J. Torres, M. Johnson, T. Kennedy, and E. </a:t>
            </a:r>
            <a:r>
              <a:rPr lang="en-US" sz="700" dirty="0" err="1"/>
              <a:t>Sklyanskiy</a:t>
            </a:r>
            <a:r>
              <a:rPr lang="en-US" sz="700" dirty="0"/>
              <a:t> (2020) Location and Setting of the Mars InSight Lander, Instruments, and Landing Site. Earth and Space Science 7, e01248. DOI:10.1029/2020EA001248</a:t>
            </a:r>
          </a:p>
          <a:p>
            <a:pPr>
              <a:lnSpc>
                <a:spcPct val="120000"/>
              </a:lnSpc>
              <a:spcBef>
                <a:spcPts val="0"/>
              </a:spcBef>
            </a:pPr>
            <a:r>
              <a:rPr lang="en-US" sz="700" dirty="0"/>
              <a:t>Golombek, M., D. Kass, N. Williams, N. Warner, I. Daubar, S. Piqueux, C. Charalambous, and W. T. Pike (2020) Assessment of InSight Landing Site Predictions. Journal of Geophysical Research (Planets) 125, e06502. DOI:10.1029/2020JE006502</a:t>
            </a:r>
          </a:p>
          <a:p>
            <a:pPr>
              <a:lnSpc>
                <a:spcPct val="120000"/>
              </a:lnSpc>
              <a:spcBef>
                <a:spcPts val="0"/>
              </a:spcBef>
            </a:pPr>
            <a:r>
              <a:rPr lang="en-US" sz="700" dirty="0"/>
              <a:t>Golombek, M., N. Warner, J. Grant, C. Weitz, and N. Williams (2021) Comparison of Degradation Rates at the InSight and Spirit Landing Sites on Mars. Lunar and Planetary Science Conference 1563.</a:t>
            </a:r>
          </a:p>
          <a:p>
            <a:pPr>
              <a:lnSpc>
                <a:spcPct val="120000"/>
              </a:lnSpc>
              <a:spcBef>
                <a:spcPts val="0"/>
              </a:spcBef>
            </a:pPr>
            <a:r>
              <a:rPr lang="en-US" sz="700" dirty="0"/>
              <a:t>Weitz, C. M., J. A. Grant, M. P. Golombek, N. H. Warner, E. </a:t>
            </a:r>
            <a:r>
              <a:rPr lang="en-US" sz="700" dirty="0" err="1"/>
              <a:t>Hauber</a:t>
            </a:r>
            <a:r>
              <a:rPr lang="en-US" sz="700" dirty="0"/>
              <a:t>, V. </a:t>
            </a:r>
            <a:r>
              <a:rPr lang="en-US" sz="700" dirty="0" err="1"/>
              <a:t>Ansan</a:t>
            </a:r>
            <a:r>
              <a:rPr lang="en-US" sz="700" dirty="0"/>
              <a:t>, S. A. Wilson, C. Charalambous, N. Williams, F. </a:t>
            </a:r>
            <a:r>
              <a:rPr lang="en-US" sz="700" dirty="0" err="1"/>
              <a:t>Calef</a:t>
            </a:r>
            <a:r>
              <a:rPr lang="en-US" sz="700" dirty="0"/>
              <a:t>, W. T. Pike, H. </a:t>
            </a:r>
            <a:r>
              <a:rPr lang="en-US" sz="700" dirty="0" err="1"/>
              <a:t>Lethcoe</a:t>
            </a:r>
            <a:r>
              <a:rPr lang="en-US" sz="700" dirty="0"/>
              <a:t>-Wilson, J. Maki, A. </a:t>
            </a:r>
            <a:r>
              <a:rPr lang="en-US" sz="700" dirty="0" err="1"/>
              <a:t>DeMott</a:t>
            </a:r>
            <a:r>
              <a:rPr lang="en-US" sz="700" dirty="0"/>
              <a:t>, and M. Kopp (2020) Comparison of InSight Homestead Hollow to Hollows at the Spirit Landing Site. Journal of Geophysical Research (Planets) 125, e06435. DOI:10.1029/2020JE006435</a:t>
            </a:r>
          </a:p>
          <a:p>
            <a:pPr>
              <a:lnSpc>
                <a:spcPct val="120000"/>
              </a:lnSpc>
              <a:spcBef>
                <a:spcPts val="0"/>
              </a:spcBef>
            </a:pPr>
            <a:r>
              <a:rPr lang="en-US" sz="700" dirty="0"/>
              <a:t>Grant, J. A., N. H. Warner, C. M. Weitz, M. P. Golombek, S. A. Wilson, M. Baker, E. </a:t>
            </a:r>
            <a:r>
              <a:rPr lang="en-US" sz="700" dirty="0" err="1"/>
              <a:t>Hauber</a:t>
            </a:r>
            <a:r>
              <a:rPr lang="en-US" sz="700" dirty="0"/>
              <a:t>, V. </a:t>
            </a:r>
            <a:r>
              <a:rPr lang="en-US" sz="700" dirty="0" err="1"/>
              <a:t>Ansan</a:t>
            </a:r>
            <a:r>
              <a:rPr lang="en-US" sz="700" dirty="0"/>
              <a:t>, C. Charalambous, N. Williams, F. </a:t>
            </a:r>
            <a:r>
              <a:rPr lang="en-US" sz="700" dirty="0" err="1"/>
              <a:t>Calef</a:t>
            </a:r>
            <a:r>
              <a:rPr lang="en-US" sz="700" dirty="0"/>
              <a:t>, W. T. Pike, A. </a:t>
            </a:r>
            <a:r>
              <a:rPr lang="en-US" sz="700" dirty="0" err="1"/>
              <a:t>DeMott</a:t>
            </a:r>
            <a:r>
              <a:rPr lang="en-US" sz="700" dirty="0"/>
              <a:t>, M. Kopp, H. </a:t>
            </a:r>
            <a:r>
              <a:rPr lang="en-US" sz="700" dirty="0" err="1"/>
              <a:t>Lethcoe</a:t>
            </a:r>
            <a:r>
              <a:rPr lang="en-US" sz="700" dirty="0"/>
              <a:t>, and M. E. Banks (2020) Degradation of Homestead Hollow at the InSight Landing Site Based on the Distribution and Properties of Local Deposits. Journal of Geophysical Research (Planets) 125, e06350. DOI:10.1029/2019JE006350</a:t>
            </a:r>
          </a:p>
          <a:p>
            <a:pPr>
              <a:lnSpc>
                <a:spcPct val="120000"/>
              </a:lnSpc>
              <a:spcBef>
                <a:spcPts val="0"/>
              </a:spcBef>
            </a:pPr>
            <a:r>
              <a:rPr lang="en-US" sz="700" dirty="0"/>
              <a:t>Warner, N. </a:t>
            </a:r>
            <a:r>
              <a:rPr lang="en-US" sz="700" dirty="0" err="1"/>
              <a:t>Â</a:t>
            </a:r>
            <a:r>
              <a:rPr lang="en-US" sz="700" dirty="0"/>
              <a:t>. H., J. </a:t>
            </a:r>
            <a:r>
              <a:rPr lang="en-US" sz="700" dirty="0" err="1"/>
              <a:t>Â</a:t>
            </a:r>
            <a:r>
              <a:rPr lang="en-US" sz="700" dirty="0"/>
              <a:t>. A. Grant, S. </a:t>
            </a:r>
            <a:r>
              <a:rPr lang="en-US" sz="700" dirty="0" err="1"/>
              <a:t>Â</a:t>
            </a:r>
            <a:r>
              <a:rPr lang="en-US" sz="700" dirty="0"/>
              <a:t>. A. Wilson, M. </a:t>
            </a:r>
            <a:r>
              <a:rPr lang="en-US" sz="700" dirty="0" err="1"/>
              <a:t>Â</a:t>
            </a:r>
            <a:r>
              <a:rPr lang="en-US" sz="700" dirty="0"/>
              <a:t>. P. Golombek, A. </a:t>
            </a:r>
            <a:r>
              <a:rPr lang="en-US" sz="700" dirty="0" err="1"/>
              <a:t>DeMott</a:t>
            </a:r>
            <a:r>
              <a:rPr lang="en-US" sz="700" dirty="0"/>
              <a:t>, C. Charalambous, E. </a:t>
            </a:r>
            <a:r>
              <a:rPr lang="en-US" sz="700" dirty="0" err="1"/>
              <a:t>Hauber</a:t>
            </a:r>
            <a:r>
              <a:rPr lang="en-US" sz="700" dirty="0"/>
              <a:t>, V. </a:t>
            </a:r>
            <a:r>
              <a:rPr lang="en-US" sz="700" dirty="0" err="1"/>
              <a:t>Ansan</a:t>
            </a:r>
            <a:r>
              <a:rPr lang="en-US" sz="700" dirty="0"/>
              <a:t>, C. Weitz, T. Pike, N. Williams, M. </a:t>
            </a:r>
            <a:r>
              <a:rPr lang="en-US" sz="700" dirty="0" err="1"/>
              <a:t>Â</a:t>
            </a:r>
            <a:r>
              <a:rPr lang="en-US" sz="700" dirty="0"/>
              <a:t>. E. Banks, F. </a:t>
            </a:r>
            <a:r>
              <a:rPr lang="en-US" sz="700" dirty="0" err="1"/>
              <a:t>Calef</a:t>
            </a:r>
            <a:r>
              <a:rPr lang="en-US" sz="700" dirty="0"/>
              <a:t>, M. Baker, M. Kopp, M. </a:t>
            </a:r>
            <a:r>
              <a:rPr lang="en-US" sz="700" dirty="0" err="1"/>
              <a:t>Deahn</a:t>
            </a:r>
            <a:r>
              <a:rPr lang="en-US" sz="700" dirty="0"/>
              <a:t>, H. </a:t>
            </a:r>
            <a:r>
              <a:rPr lang="en-US" sz="700" dirty="0" err="1"/>
              <a:t>Lethcoe</a:t>
            </a:r>
            <a:r>
              <a:rPr lang="en-US" sz="700" dirty="0"/>
              <a:t>, and L. Berger (2020) An Impact Crater Origin for the InSight Landing Site at Homestead Hollow, Mars: Implications for Near Surface Stratigraphy, Surface Processes, and Erosion Rates. Journal of Geophysical Research (Planets) 125, e06333. DOI:10.1029/2019JE006333</a:t>
            </a:r>
          </a:p>
          <a:p>
            <a:pPr>
              <a:lnSpc>
                <a:spcPct val="120000"/>
              </a:lnSpc>
              <a:spcBef>
                <a:spcPts val="0"/>
              </a:spcBef>
            </a:pPr>
            <a:r>
              <a:rPr lang="en-US" sz="700" dirty="0"/>
              <a:t>Wilson, S. A., N. H. Warner, J. A. Grant, M. P. Golombek, and C. M. Weitz (2020) Comparison of the Crater Retention Ages at the InSight and Spirit Landing Sites. Lunar and Planetary Science Conference 2247. </a:t>
            </a:r>
          </a:p>
          <a:p>
            <a:pPr>
              <a:lnSpc>
                <a:spcPct val="120000"/>
              </a:lnSpc>
              <a:spcBef>
                <a:spcPts val="0"/>
              </a:spcBef>
            </a:pPr>
            <a:r>
              <a:rPr lang="en-US" sz="700" dirty="0"/>
              <a:t>Grant, J. A., N. H. Warner, C. M. Weitz, M. P. Golombek, S. A. Wilson, M. Baker, E. </a:t>
            </a:r>
            <a:r>
              <a:rPr lang="en-US" sz="700" dirty="0" err="1"/>
              <a:t>Hauber</a:t>
            </a:r>
            <a:r>
              <a:rPr lang="en-US" sz="700" dirty="0"/>
              <a:t>, V. </a:t>
            </a:r>
            <a:r>
              <a:rPr lang="en-US" sz="700" dirty="0" err="1"/>
              <a:t>Ansan</a:t>
            </a:r>
            <a:r>
              <a:rPr lang="en-US" sz="700" dirty="0"/>
              <a:t>, C. Charalambous, N. Williams, F. </a:t>
            </a:r>
            <a:r>
              <a:rPr lang="en-US" sz="700" dirty="0" err="1"/>
              <a:t>Calef</a:t>
            </a:r>
            <a:r>
              <a:rPr lang="en-US" sz="700" dirty="0"/>
              <a:t>, M. E. Banks, T. Pike, A. </a:t>
            </a:r>
            <a:r>
              <a:rPr lang="en-US" sz="700" dirty="0" err="1"/>
              <a:t>DeMott</a:t>
            </a:r>
            <a:r>
              <a:rPr lang="en-US" sz="700" dirty="0"/>
              <a:t>, M. Kopp, and H. </a:t>
            </a:r>
            <a:r>
              <a:rPr lang="en-US" sz="700" dirty="0" err="1"/>
              <a:t>Lethcoe</a:t>
            </a:r>
            <a:r>
              <a:rPr lang="en-US" sz="700" dirty="0"/>
              <a:t>-Wilson (2020) The Origin of Rocky Field at the InSight Landing Site in Homestead Hollow and Implications for the Timing of Degradation. Lunar and Planetary Science Conference 2166. </a:t>
            </a:r>
          </a:p>
          <a:p>
            <a:pPr>
              <a:lnSpc>
                <a:spcPct val="120000"/>
              </a:lnSpc>
              <a:spcBef>
                <a:spcPts val="0"/>
              </a:spcBef>
            </a:pPr>
            <a:r>
              <a:rPr lang="en-US" sz="700" dirty="0"/>
              <a:t>Warner, N. H., J. A. Grant, S. A. Wilson, M. P. Golombek, A. </a:t>
            </a:r>
            <a:r>
              <a:rPr lang="en-US" sz="700" dirty="0" err="1"/>
              <a:t>DeMott</a:t>
            </a:r>
            <a:r>
              <a:rPr lang="en-US" sz="700" dirty="0"/>
              <a:t>, E. </a:t>
            </a:r>
            <a:r>
              <a:rPr lang="en-US" sz="700" dirty="0" err="1"/>
              <a:t>Hauber</a:t>
            </a:r>
            <a:r>
              <a:rPr lang="en-US" sz="700" dirty="0"/>
              <a:t>, V. </a:t>
            </a:r>
            <a:r>
              <a:rPr lang="en-US" sz="700" dirty="0" err="1"/>
              <a:t>Ansan</a:t>
            </a:r>
            <a:r>
              <a:rPr lang="en-US" sz="700" dirty="0"/>
              <a:t>, C. Weitz, N. Williams, C. Charalambous, T. Pike, M. Banks, M. Baker, H. </a:t>
            </a:r>
            <a:r>
              <a:rPr lang="en-US" sz="700" dirty="0" err="1"/>
              <a:t>Lethcoe</a:t>
            </a:r>
            <a:r>
              <a:rPr lang="en-US" sz="700" dirty="0"/>
              <a:t>, L. Berger, M. Kopp, and M. </a:t>
            </a:r>
            <a:r>
              <a:rPr lang="en-US" sz="700" dirty="0" err="1"/>
              <a:t>Deahn</a:t>
            </a:r>
            <a:r>
              <a:rPr lang="en-US" sz="700" dirty="0"/>
              <a:t> (2020) An Impact Crater Origin for Homestead Hollow, the InSight Landing Site on Mars. Lunar and Planetary Science Conference 1536. </a:t>
            </a:r>
          </a:p>
          <a:p>
            <a:pPr>
              <a:lnSpc>
                <a:spcPct val="120000"/>
              </a:lnSpc>
              <a:spcBef>
                <a:spcPts val="0"/>
              </a:spcBef>
            </a:pPr>
            <a:r>
              <a:rPr lang="en-US" sz="700" dirty="0"/>
              <a:t>Golombek, M., N. H. Warner, J. A. Grant, E. </a:t>
            </a:r>
            <a:r>
              <a:rPr lang="en-US" sz="700" dirty="0" err="1"/>
              <a:t>Hauber</a:t>
            </a:r>
            <a:r>
              <a:rPr lang="en-US" sz="700" dirty="0"/>
              <a:t>, V. </a:t>
            </a:r>
            <a:r>
              <a:rPr lang="en-US" sz="700" dirty="0" err="1"/>
              <a:t>Ansan</a:t>
            </a:r>
            <a:r>
              <a:rPr lang="en-US" sz="700" dirty="0"/>
              <a:t>, C. M. Weitz, N. Williams, C. Charalambous, S. A. Wilson, A. </a:t>
            </a:r>
            <a:r>
              <a:rPr lang="en-US" sz="700" dirty="0" err="1"/>
              <a:t>DeMott</a:t>
            </a:r>
            <a:r>
              <a:rPr lang="en-US" sz="700" dirty="0"/>
              <a:t>, M. Kopp, H. </a:t>
            </a:r>
            <a:r>
              <a:rPr lang="en-US" sz="700" dirty="0" err="1"/>
              <a:t>Lethcoe</a:t>
            </a:r>
            <a:r>
              <a:rPr lang="en-US" sz="700" dirty="0"/>
              <a:t>-Wilson, L. Berger, R. Hausmann, E. Marteau, C. Vrettos, A. Trussell, W. </a:t>
            </a:r>
            <a:r>
              <a:rPr lang="en-US" sz="700" dirty="0" err="1"/>
              <a:t>Folkner</a:t>
            </a:r>
            <a:r>
              <a:rPr lang="en-US" sz="700" dirty="0"/>
              <a:t>, S. Le </a:t>
            </a:r>
            <a:r>
              <a:rPr lang="en-US" sz="700" dirty="0" err="1"/>
              <a:t>Maistre</a:t>
            </a:r>
            <a:r>
              <a:rPr lang="en-US" sz="700" dirty="0"/>
              <a:t>, N. Mueller, M. </a:t>
            </a:r>
            <a:r>
              <a:rPr lang="en-US" sz="700" dirty="0" err="1"/>
              <a:t>Grott</a:t>
            </a:r>
            <a:r>
              <a:rPr lang="en-US" sz="700" dirty="0"/>
              <a:t>, T. Spohn, S. Piqueux, E. </a:t>
            </a:r>
            <a:r>
              <a:rPr lang="en-US" sz="700" dirty="0" err="1"/>
              <a:t>Millour</a:t>
            </a:r>
            <a:r>
              <a:rPr lang="en-US" sz="700" dirty="0"/>
              <a:t>, F. Forget, I. Daubar, N. Murdoch, P. </a:t>
            </a:r>
            <a:r>
              <a:rPr lang="en-US" sz="700" dirty="0" err="1"/>
              <a:t>Lognonné</a:t>
            </a:r>
            <a:r>
              <a:rPr lang="en-US" sz="700" dirty="0"/>
              <a:t>, C. Perrin, S. Rodriguez, W. T. Pike, T. Parker, J. Maki, H. </a:t>
            </a:r>
            <a:r>
              <a:rPr lang="en-US" sz="700" dirty="0" err="1"/>
              <a:t>Abarca</a:t>
            </a:r>
            <a:r>
              <a:rPr lang="en-US" sz="700" dirty="0"/>
              <a:t>, R. </a:t>
            </a:r>
            <a:r>
              <a:rPr lang="en-US" sz="700" dirty="0" err="1"/>
              <a:t>Deen</a:t>
            </a:r>
            <a:r>
              <a:rPr lang="en-US" sz="700" dirty="0"/>
              <a:t>, J. Hall, P. Andres, N. Ruoff, F. </a:t>
            </a:r>
            <a:r>
              <a:rPr lang="en-US" sz="700" dirty="0" err="1"/>
              <a:t>Calef</a:t>
            </a:r>
            <a:r>
              <a:rPr lang="en-US" sz="700" dirty="0"/>
              <a:t>, S. </a:t>
            </a:r>
            <a:r>
              <a:rPr lang="en-US" sz="700" dirty="0" err="1"/>
              <a:t>Smrekar</a:t>
            </a:r>
            <a:r>
              <a:rPr lang="en-US" sz="700" dirty="0"/>
              <a:t>, M. M. Baker, M. Banks, A. Spiga, D. Banfield, J. Garvin, C. E. Newman, and W. B. </a:t>
            </a:r>
            <a:r>
              <a:rPr lang="en-US" sz="700" dirty="0" err="1"/>
              <a:t>Banerdt</a:t>
            </a:r>
            <a:r>
              <a:rPr lang="en-US" sz="700" dirty="0"/>
              <a:t> (2020) Geology of the InSight landing site on Mars. Nature Communications 11, 1014. DOI:10.1038/s41467-020-14679-1</a:t>
            </a:r>
          </a:p>
          <a:p>
            <a:pPr>
              <a:lnSpc>
                <a:spcPct val="120000"/>
              </a:lnSpc>
              <a:spcBef>
                <a:spcPts val="0"/>
              </a:spcBef>
            </a:pPr>
            <a:r>
              <a:rPr lang="en-US" sz="700" dirty="0"/>
              <a:t>Wilson, S. A., N. H. Warner, J. A. Grant, M. Golombek, C. M. Weitz, A. </a:t>
            </a:r>
            <a:r>
              <a:rPr lang="en-US" sz="700" dirty="0" err="1"/>
              <a:t>DeMott</a:t>
            </a:r>
            <a:r>
              <a:rPr lang="en-US" sz="700" dirty="0"/>
              <a:t>, M. Kopp, E. </a:t>
            </a:r>
            <a:r>
              <a:rPr lang="en-US" sz="700" dirty="0" err="1"/>
              <a:t>Hauber</a:t>
            </a:r>
            <a:r>
              <a:rPr lang="en-US" sz="700" dirty="0"/>
              <a:t>, V. </a:t>
            </a:r>
            <a:r>
              <a:rPr lang="en-US" sz="700" dirty="0" err="1"/>
              <a:t>Ansan</a:t>
            </a:r>
            <a:r>
              <a:rPr lang="en-US" sz="700" dirty="0"/>
              <a:t>, C. Charalambous, W. T. Pike, H. </a:t>
            </a:r>
            <a:r>
              <a:rPr lang="en-US" sz="700" dirty="0" err="1"/>
              <a:t>Lethcoe</a:t>
            </a:r>
            <a:r>
              <a:rPr lang="en-US" sz="700" dirty="0"/>
              <a:t>-Wilson, and R. Hausmann (2019) Crater Retention Ages at the InSight and Spirit Landing Sites. AGU Fall Meeting Abstracts 2019, DI51B-0030. </a:t>
            </a:r>
          </a:p>
          <a:p>
            <a:pPr>
              <a:lnSpc>
                <a:spcPct val="120000"/>
              </a:lnSpc>
              <a:spcBef>
                <a:spcPts val="0"/>
              </a:spcBef>
            </a:pPr>
            <a:r>
              <a:rPr lang="en-US" sz="700" dirty="0"/>
              <a:t>Weitz, C. M., J. A. Grant, N. H. Warner, M. P. Golombek, E. </a:t>
            </a:r>
            <a:r>
              <a:rPr lang="en-US" sz="700" dirty="0" err="1"/>
              <a:t>Hauber</a:t>
            </a:r>
            <a:r>
              <a:rPr lang="en-US" sz="700" dirty="0"/>
              <a:t>, V. </a:t>
            </a:r>
            <a:r>
              <a:rPr lang="en-US" sz="700" dirty="0" err="1"/>
              <a:t>Ansan</a:t>
            </a:r>
            <a:r>
              <a:rPr lang="en-US" sz="700" dirty="0"/>
              <a:t>, S. A. Wilson, C. Charalambous, N. R. Williams, F. J. </a:t>
            </a:r>
            <a:r>
              <a:rPr lang="en-US" sz="700" dirty="0" err="1"/>
              <a:t>Calef</a:t>
            </a:r>
            <a:r>
              <a:rPr lang="en-US" sz="700" dirty="0"/>
              <a:t>, W. T. Pike, H. </a:t>
            </a:r>
            <a:r>
              <a:rPr lang="en-US" sz="700" dirty="0" err="1"/>
              <a:t>Lethcoe</a:t>
            </a:r>
            <a:r>
              <a:rPr lang="en-US" sz="700" dirty="0"/>
              <a:t>-Wilson, J. Maki, A. </a:t>
            </a:r>
            <a:r>
              <a:rPr lang="en-US" sz="700" dirty="0" err="1"/>
              <a:t>DeMott</a:t>
            </a:r>
            <a:r>
              <a:rPr lang="en-US" sz="700" dirty="0"/>
              <a:t>, and M. Kopp (2019) Comparison of InSight Homestead hollow to Spirit Laguna hollow. AGU Fall Meeting Abstracts 2019, DI51B-0022. </a:t>
            </a:r>
          </a:p>
          <a:p>
            <a:pPr>
              <a:lnSpc>
                <a:spcPct val="120000"/>
              </a:lnSpc>
              <a:spcBef>
                <a:spcPts val="0"/>
              </a:spcBef>
            </a:pPr>
            <a:r>
              <a:rPr lang="en-US" sz="700" dirty="0"/>
              <a:t>Golombek, M. P., N. H. Warner, J. A. Grant, E. </a:t>
            </a:r>
            <a:r>
              <a:rPr lang="en-US" sz="700" dirty="0" err="1"/>
              <a:t>Hauber</a:t>
            </a:r>
            <a:r>
              <a:rPr lang="en-US" sz="700" dirty="0"/>
              <a:t>, V. </a:t>
            </a:r>
            <a:r>
              <a:rPr lang="en-US" sz="700" dirty="0" err="1"/>
              <a:t>Ansan</a:t>
            </a:r>
            <a:r>
              <a:rPr lang="en-US" sz="700" dirty="0"/>
              <a:t>, C. M. Weitz, N. R. Williams, C. Charalambous, S. A. Wilson, T. J. Parker, I. Daubar, E. Marteau, N. T. Mueller, S. Piqueux, W. T. Pike, A. </a:t>
            </a:r>
            <a:r>
              <a:rPr lang="en-US" sz="700" dirty="0" err="1"/>
              <a:t>DeMott</a:t>
            </a:r>
            <a:r>
              <a:rPr lang="en-US" sz="700" dirty="0"/>
              <a:t>, M. Kopp, H. </a:t>
            </a:r>
            <a:r>
              <a:rPr lang="en-US" sz="700" dirty="0" err="1"/>
              <a:t>Lethcoe</a:t>
            </a:r>
            <a:r>
              <a:rPr lang="en-US" sz="700" dirty="0"/>
              <a:t>-Wilson, L. Berger, R. Hausmann, M. Banks, M. M. Baker, and J. B. Garvin (2019) Geology of the InSight Landing Site, Mars. AGU Fall Meeting Abstracts 2019, DI42A-01. </a:t>
            </a:r>
          </a:p>
          <a:p>
            <a:pPr>
              <a:lnSpc>
                <a:spcPct val="120000"/>
              </a:lnSpc>
              <a:spcBef>
                <a:spcPts val="0"/>
              </a:spcBef>
            </a:pPr>
            <a:r>
              <a:rPr lang="en-US" sz="700" dirty="0"/>
              <a:t>Grant, J. A., N. H. Warner, C. M. Weitz, M. P. Golombek, S. A. Wilson, E. </a:t>
            </a:r>
            <a:r>
              <a:rPr lang="en-US" sz="700" dirty="0" err="1"/>
              <a:t>Hauber</a:t>
            </a:r>
            <a:r>
              <a:rPr lang="en-US" sz="700" dirty="0"/>
              <a:t>, V. </a:t>
            </a:r>
            <a:r>
              <a:rPr lang="en-US" sz="700" dirty="0" err="1"/>
              <a:t>Ansan</a:t>
            </a:r>
            <a:r>
              <a:rPr lang="en-US" sz="700" dirty="0"/>
              <a:t>, C. Charalambous, N. Williams, F. </a:t>
            </a:r>
            <a:r>
              <a:rPr lang="en-US" sz="700" dirty="0" err="1"/>
              <a:t>Calef</a:t>
            </a:r>
            <a:r>
              <a:rPr lang="en-US" sz="700" dirty="0"/>
              <a:t>, T. Pike, A. </a:t>
            </a:r>
            <a:r>
              <a:rPr lang="en-US" sz="700" dirty="0" err="1"/>
              <a:t>DeMott</a:t>
            </a:r>
            <a:r>
              <a:rPr lang="en-US" sz="700" dirty="0"/>
              <a:t>, M. Kopp, H. </a:t>
            </a:r>
            <a:r>
              <a:rPr lang="en-US" sz="700" dirty="0" err="1"/>
              <a:t>Lethcoe</a:t>
            </a:r>
            <a:r>
              <a:rPr lang="en-US" sz="700" dirty="0"/>
              <a:t>-Wilson, and M. Banks (2019) Modification of Homestead Hollow at the InSight Landing Site Based on the Distribution and Properties of Local Deposits. LPI Contributions 2089, 6207. </a:t>
            </a:r>
          </a:p>
          <a:p>
            <a:pPr>
              <a:lnSpc>
                <a:spcPct val="120000"/>
              </a:lnSpc>
              <a:spcBef>
                <a:spcPts val="0"/>
              </a:spcBef>
            </a:pPr>
            <a:r>
              <a:rPr lang="en-US" sz="700" dirty="0"/>
              <a:t>Golombek, M., N. H. Warner, J. Grant, E. </a:t>
            </a:r>
            <a:r>
              <a:rPr lang="en-US" sz="700" dirty="0" err="1"/>
              <a:t>Hauber</a:t>
            </a:r>
            <a:r>
              <a:rPr lang="en-US" sz="700" dirty="0"/>
              <a:t>, V. </a:t>
            </a:r>
            <a:r>
              <a:rPr lang="en-US" sz="700" dirty="0" err="1"/>
              <a:t>Ansan</a:t>
            </a:r>
            <a:r>
              <a:rPr lang="en-US" sz="700" dirty="0"/>
              <a:t>, C. Weitz, N. Williams, C. Charalambous, S. Wilson, T. Parker, I. Daubar, E. Marteau, N. Mueller, W. T. Pike, A. </a:t>
            </a:r>
            <a:r>
              <a:rPr lang="en-US" sz="700" dirty="0" err="1"/>
              <a:t>DeMott</a:t>
            </a:r>
            <a:r>
              <a:rPr lang="en-US" sz="700" dirty="0"/>
              <a:t>, M. Kopp, H. </a:t>
            </a:r>
            <a:r>
              <a:rPr lang="en-US" sz="700" dirty="0" err="1"/>
              <a:t>Lethcoe</a:t>
            </a:r>
            <a:r>
              <a:rPr lang="en-US" sz="700" dirty="0"/>
              <a:t>-Wilson, L. Berger, R. Hausmann, M. Banks, M. Baker, and J. Garvin (2019) Geology of the InSight Landing Site, Mars. LPI Contributions 2089, 6106. </a:t>
            </a:r>
          </a:p>
          <a:p>
            <a:pPr>
              <a:lnSpc>
                <a:spcPct val="120000"/>
              </a:lnSpc>
              <a:spcBef>
                <a:spcPts val="0"/>
              </a:spcBef>
            </a:pPr>
            <a:r>
              <a:rPr lang="en-US" sz="700" dirty="0" err="1"/>
              <a:t>Ansan</a:t>
            </a:r>
            <a:r>
              <a:rPr lang="en-US" sz="700" dirty="0"/>
              <a:t>, V., E. </a:t>
            </a:r>
            <a:r>
              <a:rPr lang="en-US" sz="700" dirty="0" err="1"/>
              <a:t>Hauber</a:t>
            </a:r>
            <a:r>
              <a:rPr lang="en-US" sz="700" dirty="0"/>
              <a:t>, M. Golombek, N. Warner, J. Grant, J. Maki, R. </a:t>
            </a:r>
            <a:r>
              <a:rPr lang="en-US" sz="700" dirty="0" err="1"/>
              <a:t>Deen</a:t>
            </a:r>
            <a:r>
              <a:rPr lang="en-US" sz="700" dirty="0"/>
              <a:t>, F. </a:t>
            </a:r>
            <a:r>
              <a:rPr lang="en-US" sz="700" dirty="0" err="1"/>
              <a:t>Calef</a:t>
            </a:r>
            <a:r>
              <a:rPr lang="en-US" sz="700" dirty="0"/>
              <a:t>, C. Weitz, J. Garvin, S. Wilson, N. Williams, C. Charalambous, T. Pike, H. </a:t>
            </a:r>
            <a:r>
              <a:rPr lang="en-US" sz="700" dirty="0" err="1"/>
              <a:t>Lethcoe</a:t>
            </a:r>
            <a:r>
              <a:rPr lang="en-US" sz="700" dirty="0"/>
              <a:t>, M. Kopp, A. De Moot, S. </a:t>
            </a:r>
            <a:r>
              <a:rPr lang="en-US" sz="700" dirty="0" err="1"/>
              <a:t>Smrekar</a:t>
            </a:r>
            <a:r>
              <a:rPr lang="en-US" sz="700" dirty="0"/>
              <a:t>, B. </a:t>
            </a:r>
            <a:r>
              <a:rPr lang="en-US" sz="700" dirty="0" err="1"/>
              <a:t>Banerdt</a:t>
            </a:r>
            <a:r>
              <a:rPr lang="en-US" sz="700" dirty="0"/>
              <a:t>, and R. Lorenz (2019) InSight Landing Site: Subsurface Stratigraphy and Implications for Formation Processes. LPI Contributions 2089, 6050. </a:t>
            </a:r>
          </a:p>
          <a:p>
            <a:pPr>
              <a:lnSpc>
                <a:spcPct val="120000"/>
              </a:lnSpc>
              <a:spcBef>
                <a:spcPts val="0"/>
              </a:spcBef>
            </a:pPr>
            <a:r>
              <a:rPr lang="en-US" sz="700" dirty="0" err="1"/>
              <a:t>Hauber</a:t>
            </a:r>
            <a:r>
              <a:rPr lang="en-US" sz="700" dirty="0"/>
              <a:t>, E., V. </a:t>
            </a:r>
            <a:r>
              <a:rPr lang="en-US" sz="700" dirty="0" err="1"/>
              <a:t>Ansan</a:t>
            </a:r>
            <a:r>
              <a:rPr lang="en-US" sz="700" dirty="0"/>
              <a:t>, M. Golombek, N. Warner, J. Grant, C. Weitz, F. </a:t>
            </a:r>
            <a:r>
              <a:rPr lang="en-US" sz="700" dirty="0" err="1"/>
              <a:t>Calef</a:t>
            </a:r>
            <a:r>
              <a:rPr lang="en-US" sz="700" dirty="0"/>
              <a:t>, N. Williams, S. Wilson, C. Charalambous, T. Pike, A. </a:t>
            </a:r>
            <a:r>
              <a:rPr lang="en-US" sz="700" dirty="0" err="1"/>
              <a:t>DeMott</a:t>
            </a:r>
            <a:r>
              <a:rPr lang="en-US" sz="700" dirty="0"/>
              <a:t>, M. Kopp, H. </a:t>
            </a:r>
            <a:r>
              <a:rPr lang="en-US" sz="700" dirty="0" err="1"/>
              <a:t>Lethcoe</a:t>
            </a:r>
            <a:r>
              <a:rPr lang="en-US" sz="700" dirty="0"/>
              <a:t>-Wilson, M. Banks, and J. Garvin (2019) Geology of the InSight Landing Site, Mars: Initial Observations. EGU General Assembly Conference Abstracts 7953. </a:t>
            </a:r>
          </a:p>
          <a:p>
            <a:pPr>
              <a:lnSpc>
                <a:spcPct val="120000"/>
              </a:lnSpc>
              <a:spcBef>
                <a:spcPts val="0"/>
              </a:spcBef>
            </a:pPr>
            <a:r>
              <a:rPr lang="en-US" sz="700" dirty="0" err="1"/>
              <a:t>Ansan</a:t>
            </a:r>
            <a:r>
              <a:rPr lang="en-US" sz="700" dirty="0"/>
              <a:t>, V., E. </a:t>
            </a:r>
            <a:r>
              <a:rPr lang="en-US" sz="700" dirty="0" err="1"/>
              <a:t>Hauber</a:t>
            </a:r>
            <a:r>
              <a:rPr lang="en-US" sz="700" dirty="0"/>
              <a:t>, M. Golombek, N. Warner, J. Grant, J. Maki, R. </a:t>
            </a:r>
            <a:r>
              <a:rPr lang="en-US" sz="700" dirty="0" err="1"/>
              <a:t>Deen</a:t>
            </a:r>
            <a:r>
              <a:rPr lang="en-US" sz="700" dirty="0"/>
              <a:t>, F. </a:t>
            </a:r>
            <a:r>
              <a:rPr lang="en-US" sz="700" dirty="0" err="1"/>
              <a:t>Calef</a:t>
            </a:r>
            <a:r>
              <a:rPr lang="en-US" sz="700" dirty="0"/>
              <a:t>, C. Weitz, J. Garvin, S. Wilson, N. Williams, C. Charalambous, T. Pike, H. </a:t>
            </a:r>
            <a:r>
              <a:rPr lang="en-US" sz="700" dirty="0" err="1"/>
              <a:t>Lethcoe</a:t>
            </a:r>
            <a:r>
              <a:rPr lang="en-US" sz="700" dirty="0"/>
              <a:t>, M. Kopp, A. De Mott, S. </a:t>
            </a:r>
            <a:r>
              <a:rPr lang="en-US" sz="700" dirty="0" err="1"/>
              <a:t>Smrekar</a:t>
            </a:r>
            <a:r>
              <a:rPr lang="en-US" sz="700" dirty="0"/>
              <a:t>, B. </a:t>
            </a:r>
            <a:r>
              <a:rPr lang="en-US" sz="700" dirty="0" err="1"/>
              <a:t>Banerdt</a:t>
            </a:r>
            <a:r>
              <a:rPr lang="en-US" sz="700" dirty="0"/>
              <a:t>, and R. Lorenz (2019) Insight landing site: stratigraphy of the regolith beneath the lander and in its surroundings, and implications for formation processes.. EGU General Assembly Conference Abstracts 4273. </a:t>
            </a:r>
          </a:p>
          <a:p>
            <a:pPr>
              <a:lnSpc>
                <a:spcPct val="120000"/>
              </a:lnSpc>
              <a:spcBef>
                <a:spcPts val="0"/>
              </a:spcBef>
            </a:pPr>
            <a:r>
              <a:rPr lang="en-US" sz="700" dirty="0"/>
              <a:t>Wilson, S. A., N. H. Warner, J. A. Grant, M. P. Golombek, A. </a:t>
            </a:r>
            <a:r>
              <a:rPr lang="en-US" sz="700" dirty="0" err="1"/>
              <a:t>DeMott</a:t>
            </a:r>
            <a:r>
              <a:rPr lang="en-US" sz="700" dirty="0"/>
              <a:t>, M. Kopp, L. Berger, C. M. Weitz, E. </a:t>
            </a:r>
            <a:r>
              <a:rPr lang="en-US" sz="700" dirty="0" err="1"/>
              <a:t>Hauber</a:t>
            </a:r>
            <a:r>
              <a:rPr lang="en-US" sz="700" dirty="0"/>
              <a:t>, V. </a:t>
            </a:r>
            <a:r>
              <a:rPr lang="en-US" sz="700" dirty="0" err="1"/>
              <a:t>Ansan</a:t>
            </a:r>
            <a:r>
              <a:rPr lang="en-US" sz="700" dirty="0"/>
              <a:t>, C. Charalambous, N. Williams, F. </a:t>
            </a:r>
            <a:r>
              <a:rPr lang="en-US" sz="700" dirty="0" err="1"/>
              <a:t>Calef</a:t>
            </a:r>
            <a:r>
              <a:rPr lang="en-US" sz="700" dirty="0"/>
              <a:t>, T. Pike, H. </a:t>
            </a:r>
            <a:r>
              <a:rPr lang="en-US" sz="700" dirty="0" err="1"/>
              <a:t>Lethcoe</a:t>
            </a:r>
            <a:r>
              <a:rPr lang="en-US" sz="700" dirty="0"/>
              <a:t>, and R. Hausmann (2019) Crater Retention Ages at the InSight Landing Site: Implications for the Degradation History of the Homestead Hollow. Lunar and Planetary Science Conference 2161. </a:t>
            </a:r>
          </a:p>
          <a:p>
            <a:pPr>
              <a:lnSpc>
                <a:spcPct val="120000"/>
              </a:lnSpc>
              <a:spcBef>
                <a:spcPts val="0"/>
              </a:spcBef>
            </a:pPr>
            <a:r>
              <a:rPr lang="en-US" sz="700" dirty="0"/>
              <a:t>Golombek, M., N. Williams, N. Warner, I. Daubar, and S. Piqueux (2019) Initial Assessment of InSight Landing Site Predictions. Lunar and Planetary Science Conference 1696. </a:t>
            </a:r>
          </a:p>
          <a:p>
            <a:pPr>
              <a:lnSpc>
                <a:spcPct val="120000"/>
              </a:lnSpc>
              <a:spcBef>
                <a:spcPts val="0"/>
              </a:spcBef>
            </a:pPr>
            <a:r>
              <a:rPr lang="en-US" sz="700" dirty="0"/>
              <a:t>Golombek, M., N. H. Warner, J. Grant, E. </a:t>
            </a:r>
            <a:r>
              <a:rPr lang="en-US" sz="700" dirty="0" err="1"/>
              <a:t>Hauber</a:t>
            </a:r>
            <a:r>
              <a:rPr lang="en-US" sz="700" dirty="0"/>
              <a:t>, V. </a:t>
            </a:r>
            <a:r>
              <a:rPr lang="en-US" sz="700" dirty="0" err="1"/>
              <a:t>Ansan</a:t>
            </a:r>
            <a:r>
              <a:rPr lang="en-US" sz="700" dirty="0"/>
              <a:t>, C. Weitz, N. Williams, C. Charalambous, S. Wilson, T. Parker, W. T. Pike, A. </a:t>
            </a:r>
            <a:r>
              <a:rPr lang="en-US" sz="700" dirty="0" err="1"/>
              <a:t>DeMott</a:t>
            </a:r>
            <a:r>
              <a:rPr lang="en-US" sz="700" dirty="0"/>
              <a:t>, M. Kopp, H. </a:t>
            </a:r>
            <a:r>
              <a:rPr lang="en-US" sz="700" dirty="0" err="1"/>
              <a:t>Lethcoe</a:t>
            </a:r>
            <a:r>
              <a:rPr lang="en-US" sz="700" dirty="0"/>
              <a:t>-Wilson, L. Berger, M. Banks, and J. Garvin (2019) Geology of the InSight Landing Site, Mars: Initial Observations. Lunar and Planetary Science Conference 1694. </a:t>
            </a:r>
          </a:p>
          <a:p>
            <a:pPr>
              <a:lnSpc>
                <a:spcPct val="120000"/>
              </a:lnSpc>
              <a:spcBef>
                <a:spcPts val="0"/>
              </a:spcBef>
            </a:pPr>
            <a:r>
              <a:rPr lang="en-US" sz="700" dirty="0"/>
              <a:t>Grant, J. A., N. H. Warner, C. M. Weitz, M. P. Golombek, S. A. Wilson, E. </a:t>
            </a:r>
            <a:r>
              <a:rPr lang="en-US" sz="700" dirty="0" err="1"/>
              <a:t>Hauber</a:t>
            </a:r>
            <a:r>
              <a:rPr lang="en-US" sz="700" dirty="0"/>
              <a:t>, V. </a:t>
            </a:r>
            <a:r>
              <a:rPr lang="en-US" sz="700" dirty="0" err="1"/>
              <a:t>Ansan</a:t>
            </a:r>
            <a:r>
              <a:rPr lang="en-US" sz="700" dirty="0"/>
              <a:t>, C. Charalambous, N. Williams, F. </a:t>
            </a:r>
            <a:r>
              <a:rPr lang="en-US" sz="700" dirty="0" err="1"/>
              <a:t>Calef</a:t>
            </a:r>
            <a:r>
              <a:rPr lang="en-US" sz="700" dirty="0"/>
              <a:t>, T. Pike, A. </a:t>
            </a:r>
            <a:r>
              <a:rPr lang="en-US" sz="700" dirty="0" err="1"/>
              <a:t>DeMott</a:t>
            </a:r>
            <a:r>
              <a:rPr lang="en-US" sz="700" dirty="0"/>
              <a:t>, M. Kopp, and H. </a:t>
            </a:r>
            <a:r>
              <a:rPr lang="en-US" sz="700" dirty="0" err="1"/>
              <a:t>Lethcoe</a:t>
            </a:r>
            <a:r>
              <a:rPr lang="en-US" sz="700" dirty="0"/>
              <a:t> (2019) Modification of Homestead Hollow at the InSight Landing Site Based on the Distribution and Properties of Local Deposits. Lunar and Planetary Science Conference 1199. </a:t>
            </a:r>
          </a:p>
          <a:p>
            <a:pPr>
              <a:lnSpc>
                <a:spcPct val="120000"/>
              </a:lnSpc>
              <a:spcBef>
                <a:spcPts val="0"/>
              </a:spcBef>
            </a:pPr>
            <a:r>
              <a:rPr lang="en-US" sz="700" dirty="0"/>
              <a:t>Warner, N. H., M. P. Golombek, N. Williams, R. Hausmann, A. </a:t>
            </a:r>
            <a:r>
              <a:rPr lang="en-US" sz="700" dirty="0" err="1"/>
              <a:t>DeMott</a:t>
            </a:r>
            <a:r>
              <a:rPr lang="en-US" sz="700" dirty="0"/>
              <a:t>, and M. Kopp (2019) Probing the Regolith at the InSight Landing Site Using Rocky Ejecta Craters. Lunar and Planetary Science Conference 1185. </a:t>
            </a:r>
          </a:p>
          <a:p>
            <a:pPr>
              <a:lnSpc>
                <a:spcPct val="120000"/>
              </a:lnSpc>
              <a:spcBef>
                <a:spcPts val="0"/>
              </a:spcBef>
            </a:pPr>
            <a:r>
              <a:rPr lang="en-US" sz="700" dirty="0"/>
              <a:t>Sweeney, J., N. H. Warner, V. </a:t>
            </a:r>
            <a:r>
              <a:rPr lang="en-US" sz="700" dirty="0" err="1"/>
              <a:t>Ganti</a:t>
            </a:r>
            <a:r>
              <a:rPr lang="en-US" sz="700" dirty="0"/>
              <a:t>, M. P. Golombek, M. P. Lamb, R. </a:t>
            </a:r>
            <a:r>
              <a:rPr lang="en-US" sz="700" dirty="0" err="1"/>
              <a:t>Fergason</a:t>
            </a:r>
            <a:r>
              <a:rPr lang="en-US" sz="700" dirty="0"/>
              <a:t>, and R. Kirk (2018) Degradation of 100-m-Scale Rocky Ejecta Craters at the InSight Landing Site on Mars and Implications for Surface Processes and Erosion Rates in the Hesperian and Amazonian. Journal of Geophysical Research (Planets) 123, 2732-2759. DOI:10.1029/2018JE005618</a:t>
            </a:r>
          </a:p>
          <a:p>
            <a:pPr>
              <a:lnSpc>
                <a:spcPct val="120000"/>
              </a:lnSpc>
              <a:spcBef>
                <a:spcPts val="0"/>
              </a:spcBef>
            </a:pPr>
            <a:r>
              <a:rPr lang="en-US" sz="700" dirty="0"/>
              <a:t>Williams, N. R., M. P. Golombek, I. J. Daubar, A. Huertas, M. R. Trautman, and R. B. Hausmann (2018) Rock Distributions Around Fresh Impact Craters at the InSight Landing Site in Elysium Planitia, Mars. Lunar and Planetary Science Conference 2819. </a:t>
            </a:r>
          </a:p>
          <a:p>
            <a:pPr>
              <a:lnSpc>
                <a:spcPct val="120000"/>
              </a:lnSpc>
              <a:spcBef>
                <a:spcPts val="0"/>
              </a:spcBef>
            </a:pPr>
            <a:r>
              <a:rPr lang="en-US" sz="700" dirty="0"/>
              <a:t>Pan, L. and C. </a:t>
            </a:r>
            <a:r>
              <a:rPr lang="en-US" sz="700" dirty="0" err="1"/>
              <a:t>Quantin</a:t>
            </a:r>
            <a:r>
              <a:rPr lang="en-US" sz="700" dirty="0"/>
              <a:t> (2018) Regional Geological Context of the InSight Landing Site from Mineralogy and Stratigraphy. Lunar and Planetary Science Conference 1918. </a:t>
            </a:r>
          </a:p>
          <a:p>
            <a:pPr>
              <a:lnSpc>
                <a:spcPct val="120000"/>
              </a:lnSpc>
              <a:spcBef>
                <a:spcPts val="0"/>
              </a:spcBef>
            </a:pPr>
            <a:r>
              <a:rPr lang="en-US" sz="700" dirty="0"/>
              <a:t>Warner, N. H., M. P. Golombek, J. Sweeney, R. </a:t>
            </a:r>
            <a:r>
              <a:rPr lang="en-US" sz="700" dirty="0" err="1"/>
              <a:t>Fergason</a:t>
            </a:r>
            <a:r>
              <a:rPr lang="en-US" sz="700" dirty="0"/>
              <a:t>, R. Kirk, and C. Schwartz (2017) Near Surface Stratigraphy and Regolith Production in Southwestern Elysium Planitia, Mars: Implications for Hesperian-Amazonian Terrains and the InSight Lander Mission. Space Science Reviews 211, 147-190. DOI:10.1007/s11214-017-0352-x</a:t>
            </a:r>
          </a:p>
          <a:p>
            <a:pPr>
              <a:lnSpc>
                <a:spcPct val="120000"/>
              </a:lnSpc>
              <a:spcBef>
                <a:spcPts val="0"/>
              </a:spcBef>
            </a:pPr>
            <a:endParaRPr lang="en-US" sz="700" dirty="0"/>
          </a:p>
        </p:txBody>
      </p:sp>
    </p:spTree>
    <p:extLst>
      <p:ext uri="{BB962C8B-B14F-4D97-AF65-F5344CB8AC3E}">
        <p14:creationId xmlns:p14="http://schemas.microsoft.com/office/powerpoint/2010/main" val="167192628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computer&#10;&#10;Description automatically generated">
            <a:extLst>
              <a:ext uri="{FF2B5EF4-FFF2-40B4-BE49-F238E27FC236}">
                <a16:creationId xmlns:a16="http://schemas.microsoft.com/office/drawing/2014/main" id="{13FB5927-E64C-2741-863E-4044BC1BA2AD}"/>
              </a:ext>
            </a:extLst>
          </p:cNvPr>
          <p:cNvPicPr>
            <a:picLocks noChangeAspect="1"/>
          </p:cNvPicPr>
          <p:nvPr/>
        </p:nvPicPr>
        <p:blipFill>
          <a:blip r:embed="rId2"/>
          <a:stretch>
            <a:fillRect/>
          </a:stretch>
        </p:blipFill>
        <p:spPr>
          <a:xfrm>
            <a:off x="0" y="1229707"/>
            <a:ext cx="4589221" cy="5628291"/>
          </a:xfrm>
          <a:prstGeom prst="rect">
            <a:avLst/>
          </a:prstGeom>
        </p:spPr>
      </p:pic>
      <p:pic>
        <p:nvPicPr>
          <p:cNvPr id="7" name="Picture 6" descr="A picture containing nature, man, white, photo&#10;&#10;Description automatically generated">
            <a:extLst>
              <a:ext uri="{FF2B5EF4-FFF2-40B4-BE49-F238E27FC236}">
                <a16:creationId xmlns:a16="http://schemas.microsoft.com/office/drawing/2014/main" id="{B319BA60-3981-DA4E-8063-17E314CF9191}"/>
              </a:ext>
            </a:extLst>
          </p:cNvPr>
          <p:cNvPicPr>
            <a:picLocks noChangeAspect="1"/>
          </p:cNvPicPr>
          <p:nvPr/>
        </p:nvPicPr>
        <p:blipFill>
          <a:blip r:embed="rId3"/>
          <a:stretch>
            <a:fillRect/>
          </a:stretch>
        </p:blipFill>
        <p:spPr>
          <a:xfrm>
            <a:off x="4589221" y="1229706"/>
            <a:ext cx="4589221" cy="5628291"/>
          </a:xfrm>
          <a:prstGeom prst="rect">
            <a:avLst/>
          </a:prstGeom>
        </p:spPr>
      </p:pic>
      <p:sp>
        <p:nvSpPr>
          <p:cNvPr id="2" name="Title 1">
            <a:extLst>
              <a:ext uri="{FF2B5EF4-FFF2-40B4-BE49-F238E27FC236}">
                <a16:creationId xmlns:a16="http://schemas.microsoft.com/office/drawing/2014/main" id="{4328183F-EA6C-CB4A-81C0-4DBAAF8EDBFE}"/>
              </a:ext>
            </a:extLst>
          </p:cNvPr>
          <p:cNvSpPr>
            <a:spLocks noGrp="1"/>
          </p:cNvSpPr>
          <p:nvPr>
            <p:ph type="title"/>
          </p:nvPr>
        </p:nvSpPr>
        <p:spPr>
          <a:xfrm>
            <a:off x="9291145" y="840828"/>
            <a:ext cx="2900855" cy="5759387"/>
          </a:xfrm>
        </p:spPr>
        <p:txBody>
          <a:bodyPr>
            <a:normAutofit fontScale="90000"/>
          </a:bodyPr>
          <a:lstStyle/>
          <a:p>
            <a:pPr algn="ctr"/>
            <a:r>
              <a:rPr lang="en-US" sz="3200" dirty="0"/>
              <a:t>Improvement of Red1_1 (worst channel) at FPE 37 C (in 2019) is dramatic: 54_54 (left) vs. 74_74 (right).</a:t>
            </a:r>
            <a:br>
              <a:rPr lang="en-US" sz="3200" dirty="0"/>
            </a:br>
            <a:br>
              <a:rPr lang="en-US" sz="3200" dirty="0"/>
            </a:br>
            <a:r>
              <a:rPr lang="en-US" sz="3200" dirty="0"/>
              <a:t>However, the problem continues to worsen over time, and is an existential threat to HiRISE. </a:t>
            </a:r>
          </a:p>
        </p:txBody>
      </p:sp>
      <p:sp>
        <p:nvSpPr>
          <p:cNvPr id="6" name="Title 1">
            <a:extLst>
              <a:ext uri="{FF2B5EF4-FFF2-40B4-BE49-F238E27FC236}">
                <a16:creationId xmlns:a16="http://schemas.microsoft.com/office/drawing/2014/main" id="{7B5D1E8C-0442-524B-A76C-7DDD2A6D3399}"/>
              </a:ext>
            </a:extLst>
          </p:cNvPr>
          <p:cNvSpPr txBox="1">
            <a:spLocks/>
          </p:cNvSpPr>
          <p:nvPr/>
        </p:nvSpPr>
        <p:spPr>
          <a:xfrm>
            <a:off x="154884" y="226254"/>
            <a:ext cx="7772400" cy="857952"/>
          </a:xfrm>
          <a:prstGeom prst="rect">
            <a:avLst/>
          </a:prstGeom>
        </p:spPr>
        <p:txBody>
          <a:bodyPr vert="horz" lIns="91440" tIns="45720" rIns="91440" bIns="45720" rtlCol="0" anchor="ctr">
            <a:normAutofit fontScale="92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a:t>HiRISE ADC bit-flip and Cal Updates</a:t>
            </a:r>
          </a:p>
        </p:txBody>
      </p:sp>
    </p:spTree>
    <p:extLst>
      <p:ext uri="{BB962C8B-B14F-4D97-AF65-F5344CB8AC3E}">
        <p14:creationId xmlns:p14="http://schemas.microsoft.com/office/powerpoint/2010/main" val="196414887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07533"/>
            <a:ext cx="8229600" cy="473995"/>
          </a:xfrm>
        </p:spPr>
        <p:txBody>
          <a:bodyPr>
            <a:normAutofit fontScale="90000"/>
          </a:bodyPr>
          <a:lstStyle/>
          <a:p>
            <a:r>
              <a:rPr lang="en-US" dirty="0"/>
              <a:t>RED1_1 History was alarming (2019)</a:t>
            </a:r>
          </a:p>
        </p:txBody>
      </p:sp>
      <p:pic>
        <p:nvPicPr>
          <p:cNvPr id="4" name="Picture 3" descr="Untitled.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40527" y="655053"/>
            <a:ext cx="6891421" cy="5093659"/>
          </a:xfrm>
          <a:prstGeom prst="rect">
            <a:avLst/>
          </a:prstGeom>
        </p:spPr>
      </p:pic>
      <p:sp>
        <p:nvSpPr>
          <p:cNvPr id="5" name="TextBox 4"/>
          <p:cNvSpPr txBox="1"/>
          <p:nvPr/>
        </p:nvSpPr>
        <p:spPr>
          <a:xfrm>
            <a:off x="8773409" y="2421231"/>
            <a:ext cx="1717079" cy="923330"/>
          </a:xfrm>
          <a:prstGeom prst="rect">
            <a:avLst/>
          </a:prstGeom>
          <a:noFill/>
          <a:ln w="28575">
            <a:solidFill>
              <a:srgbClr val="C00000"/>
            </a:solidFill>
          </a:ln>
        </p:spPr>
        <p:txBody>
          <a:bodyPr wrap="square" rtlCol="0">
            <a:spAutoFit/>
          </a:bodyPr>
          <a:lstStyle/>
          <a:p>
            <a:r>
              <a:rPr lang="en-US" b="1" i="1" dirty="0"/>
              <a:t>Note increase in slope after orbit 57,000.</a:t>
            </a:r>
          </a:p>
        </p:txBody>
      </p:sp>
      <p:sp>
        <p:nvSpPr>
          <p:cNvPr id="6" name="TextBox 5">
            <a:extLst>
              <a:ext uri="{FF2B5EF4-FFF2-40B4-BE49-F238E27FC236}">
                <a16:creationId xmlns:a16="http://schemas.microsoft.com/office/drawing/2014/main" id="{094A8E4E-7E31-BE4F-95D5-F7FBB919072A}"/>
              </a:ext>
            </a:extLst>
          </p:cNvPr>
          <p:cNvSpPr txBox="1"/>
          <p:nvPr/>
        </p:nvSpPr>
        <p:spPr>
          <a:xfrm>
            <a:off x="3160734" y="1069299"/>
            <a:ext cx="3624199" cy="1200329"/>
          </a:xfrm>
          <a:prstGeom prst="rect">
            <a:avLst/>
          </a:prstGeom>
          <a:noFill/>
        </p:spPr>
        <p:txBody>
          <a:bodyPr wrap="square" rtlCol="0">
            <a:spAutoFit/>
          </a:bodyPr>
          <a:lstStyle/>
          <a:p>
            <a:r>
              <a:rPr lang="en-US" dirty="0"/>
              <a:t>Plotted  are RED1_1 images with &gt;0% but &lt;5% LIS (significant bit flip) pixels, full 321 s warmup time, Bin1A mode. </a:t>
            </a:r>
          </a:p>
        </p:txBody>
      </p:sp>
      <p:sp>
        <p:nvSpPr>
          <p:cNvPr id="7" name="TextBox 6">
            <a:extLst>
              <a:ext uri="{FF2B5EF4-FFF2-40B4-BE49-F238E27FC236}">
                <a16:creationId xmlns:a16="http://schemas.microsoft.com/office/drawing/2014/main" id="{83910E82-FD7D-3742-98B6-FD3E49469013}"/>
              </a:ext>
            </a:extLst>
          </p:cNvPr>
          <p:cNvSpPr txBox="1"/>
          <p:nvPr/>
        </p:nvSpPr>
        <p:spPr>
          <a:xfrm>
            <a:off x="7262433" y="4638096"/>
            <a:ext cx="509971" cy="510589"/>
          </a:xfrm>
          <a:prstGeom prst="rect">
            <a:avLst/>
          </a:prstGeom>
          <a:noFill/>
        </p:spPr>
        <p:txBody>
          <a:bodyPr wrap="square" rtlCol="0">
            <a:spAutoFit/>
          </a:bodyPr>
          <a:lstStyle/>
          <a:p>
            <a:pPr>
              <a:lnSpc>
                <a:spcPts val="1180"/>
              </a:lnSpc>
            </a:pPr>
            <a:r>
              <a:rPr lang="en-US" sz="1400" b="1" dirty="0">
                <a:solidFill>
                  <a:srgbClr val="FF0000"/>
                </a:solidFill>
              </a:rPr>
              <a:t>Ls=0</a:t>
            </a:r>
            <a:r>
              <a:rPr lang="en-US" sz="4400" b="1" dirty="0">
                <a:solidFill>
                  <a:srgbClr val="FF0000"/>
                </a:solidFill>
              </a:rPr>
              <a:t>.</a:t>
            </a:r>
          </a:p>
        </p:txBody>
      </p:sp>
      <p:sp>
        <p:nvSpPr>
          <p:cNvPr id="8" name="TextBox 7">
            <a:extLst>
              <a:ext uri="{FF2B5EF4-FFF2-40B4-BE49-F238E27FC236}">
                <a16:creationId xmlns:a16="http://schemas.microsoft.com/office/drawing/2014/main" id="{46666F96-8311-7448-B938-2D4D15B59A25}"/>
              </a:ext>
            </a:extLst>
          </p:cNvPr>
          <p:cNvSpPr txBox="1"/>
          <p:nvPr/>
        </p:nvSpPr>
        <p:spPr>
          <a:xfrm>
            <a:off x="8398127" y="4590080"/>
            <a:ext cx="509971" cy="510589"/>
          </a:xfrm>
          <a:prstGeom prst="rect">
            <a:avLst/>
          </a:prstGeom>
          <a:noFill/>
        </p:spPr>
        <p:txBody>
          <a:bodyPr wrap="square" rtlCol="0">
            <a:spAutoFit/>
          </a:bodyPr>
          <a:lstStyle/>
          <a:p>
            <a:pPr>
              <a:lnSpc>
                <a:spcPts val="1180"/>
              </a:lnSpc>
            </a:pPr>
            <a:r>
              <a:rPr lang="en-US" sz="1400" b="1" dirty="0">
                <a:solidFill>
                  <a:srgbClr val="FF0000"/>
                </a:solidFill>
              </a:rPr>
              <a:t>Ls=0</a:t>
            </a:r>
            <a:r>
              <a:rPr lang="en-US" sz="4400" b="1" dirty="0">
                <a:solidFill>
                  <a:srgbClr val="FF0000"/>
                </a:solidFill>
              </a:rPr>
              <a:t>.</a:t>
            </a:r>
          </a:p>
        </p:txBody>
      </p:sp>
      <p:cxnSp>
        <p:nvCxnSpPr>
          <p:cNvPr id="9" name="Straight Arrow Connector 8">
            <a:extLst>
              <a:ext uri="{FF2B5EF4-FFF2-40B4-BE49-F238E27FC236}">
                <a16:creationId xmlns:a16="http://schemas.microsoft.com/office/drawing/2014/main" id="{6E6EE77F-D109-4747-9618-D6D13FE34D27}"/>
              </a:ext>
            </a:extLst>
          </p:cNvPr>
          <p:cNvCxnSpPr/>
          <p:nvPr/>
        </p:nvCxnSpPr>
        <p:spPr>
          <a:xfrm flipH="1" flipV="1">
            <a:off x="8572074" y="2102450"/>
            <a:ext cx="201335" cy="318781"/>
          </a:xfrm>
          <a:prstGeom prst="straightConnector1">
            <a:avLst/>
          </a:prstGeom>
          <a:ln w="38100">
            <a:solidFill>
              <a:srgbClr val="C00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3830008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FB9D35-ECD2-D148-AB58-ECBD0080173F}"/>
              </a:ext>
            </a:extLst>
          </p:cNvPr>
          <p:cNvSpPr>
            <a:spLocks noGrp="1"/>
          </p:cNvSpPr>
          <p:nvPr>
            <p:ph type="title"/>
          </p:nvPr>
        </p:nvSpPr>
        <p:spPr>
          <a:xfrm>
            <a:off x="1580367" y="262111"/>
            <a:ext cx="3507288" cy="2813029"/>
          </a:xfrm>
        </p:spPr>
        <p:txBody>
          <a:bodyPr>
            <a:normAutofit fontScale="90000"/>
          </a:bodyPr>
          <a:lstStyle/>
          <a:p>
            <a:r>
              <a:rPr lang="en-US" sz="3600" dirty="0"/>
              <a:t>Increase in number of warmup and Mars images since about orbit 55,000</a:t>
            </a:r>
          </a:p>
        </p:txBody>
      </p:sp>
      <p:pic>
        <p:nvPicPr>
          <p:cNvPr id="5" name="Picture 4">
            <a:extLst>
              <a:ext uri="{FF2B5EF4-FFF2-40B4-BE49-F238E27FC236}">
                <a16:creationId xmlns:a16="http://schemas.microsoft.com/office/drawing/2014/main" id="{6A2E3D82-11C5-564F-A1C4-D192263869EB}"/>
              </a:ext>
            </a:extLst>
          </p:cNvPr>
          <p:cNvPicPr>
            <a:picLocks noChangeAspect="1"/>
          </p:cNvPicPr>
          <p:nvPr/>
        </p:nvPicPr>
        <p:blipFill>
          <a:blip r:embed="rId2"/>
          <a:stretch>
            <a:fillRect/>
          </a:stretch>
        </p:blipFill>
        <p:spPr>
          <a:xfrm>
            <a:off x="5177679" y="171297"/>
            <a:ext cx="5352536" cy="2903843"/>
          </a:xfrm>
          <a:prstGeom prst="rect">
            <a:avLst/>
          </a:prstGeom>
        </p:spPr>
      </p:pic>
      <p:pic>
        <p:nvPicPr>
          <p:cNvPr id="7" name="Picture 6">
            <a:extLst>
              <a:ext uri="{FF2B5EF4-FFF2-40B4-BE49-F238E27FC236}">
                <a16:creationId xmlns:a16="http://schemas.microsoft.com/office/drawing/2014/main" id="{72E28A6D-F9D7-9141-A13A-8A33B76ABD8C}"/>
              </a:ext>
            </a:extLst>
          </p:cNvPr>
          <p:cNvPicPr>
            <a:picLocks noChangeAspect="1"/>
          </p:cNvPicPr>
          <p:nvPr/>
        </p:nvPicPr>
        <p:blipFill>
          <a:blip r:embed="rId3"/>
          <a:stretch>
            <a:fillRect/>
          </a:stretch>
        </p:blipFill>
        <p:spPr>
          <a:xfrm>
            <a:off x="1768259" y="3604066"/>
            <a:ext cx="4922728" cy="3025183"/>
          </a:xfrm>
          <a:prstGeom prst="rect">
            <a:avLst/>
          </a:prstGeom>
        </p:spPr>
      </p:pic>
      <p:cxnSp>
        <p:nvCxnSpPr>
          <p:cNvPr id="9" name="Straight Arrow Connector 8">
            <a:extLst>
              <a:ext uri="{FF2B5EF4-FFF2-40B4-BE49-F238E27FC236}">
                <a16:creationId xmlns:a16="http://schemas.microsoft.com/office/drawing/2014/main" id="{7AA02A34-CBD8-6C46-996D-E19442E86E14}"/>
              </a:ext>
            </a:extLst>
          </p:cNvPr>
          <p:cNvCxnSpPr/>
          <p:nvPr/>
        </p:nvCxnSpPr>
        <p:spPr>
          <a:xfrm>
            <a:off x="8989512" y="701460"/>
            <a:ext cx="306888" cy="344465"/>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10" name="Straight Arrow Connector 9">
            <a:extLst>
              <a:ext uri="{FF2B5EF4-FFF2-40B4-BE49-F238E27FC236}">
                <a16:creationId xmlns:a16="http://schemas.microsoft.com/office/drawing/2014/main" id="{AAF03D70-003D-0D47-A897-68F57421C8C5}"/>
              </a:ext>
            </a:extLst>
          </p:cNvPr>
          <p:cNvCxnSpPr/>
          <p:nvPr/>
        </p:nvCxnSpPr>
        <p:spPr>
          <a:xfrm>
            <a:off x="5185492" y="4104365"/>
            <a:ext cx="306888" cy="344465"/>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4" name="TextBox 3">
            <a:extLst>
              <a:ext uri="{FF2B5EF4-FFF2-40B4-BE49-F238E27FC236}">
                <a16:creationId xmlns:a16="http://schemas.microsoft.com/office/drawing/2014/main" id="{423B1D72-8866-5043-BA6C-528264D08B02}"/>
              </a:ext>
            </a:extLst>
          </p:cNvPr>
          <p:cNvSpPr txBox="1"/>
          <p:nvPr/>
        </p:nvSpPr>
        <p:spPr>
          <a:xfrm>
            <a:off x="6980021" y="4104363"/>
            <a:ext cx="3687980" cy="1569660"/>
          </a:xfrm>
          <a:prstGeom prst="rect">
            <a:avLst/>
          </a:prstGeom>
          <a:noFill/>
        </p:spPr>
        <p:txBody>
          <a:bodyPr wrap="square" rtlCol="0">
            <a:spAutoFit/>
          </a:bodyPr>
          <a:lstStyle/>
          <a:p>
            <a:r>
              <a:rPr lang="en-US" sz="2400" b="1" dirty="0"/>
              <a:t>Hypothesis: degradation proportional to number of images acquired rather than to time.</a:t>
            </a:r>
          </a:p>
        </p:txBody>
      </p:sp>
    </p:spTree>
    <p:extLst>
      <p:ext uri="{BB962C8B-B14F-4D97-AF65-F5344CB8AC3E}">
        <p14:creationId xmlns:p14="http://schemas.microsoft.com/office/powerpoint/2010/main" val="65484187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077AA9-4503-3540-A34B-DB064C0F8D0D}"/>
              </a:ext>
            </a:extLst>
          </p:cNvPr>
          <p:cNvSpPr>
            <a:spLocks noGrp="1"/>
          </p:cNvSpPr>
          <p:nvPr>
            <p:ph type="title"/>
          </p:nvPr>
        </p:nvSpPr>
        <p:spPr>
          <a:xfrm>
            <a:off x="1981200" y="160337"/>
            <a:ext cx="8229600" cy="491304"/>
          </a:xfrm>
        </p:spPr>
        <p:txBody>
          <a:bodyPr>
            <a:normAutofit fontScale="90000"/>
          </a:bodyPr>
          <a:lstStyle/>
          <a:p>
            <a:r>
              <a:rPr lang="en-US" dirty="0"/>
              <a:t>July 2021 analysis (ADC 54_54)</a:t>
            </a:r>
          </a:p>
        </p:txBody>
      </p:sp>
      <p:pic>
        <p:nvPicPr>
          <p:cNvPr id="5" name="Picture 4" descr="Chart, scatter chart&#10;&#10;Description automatically generated">
            <a:extLst>
              <a:ext uri="{FF2B5EF4-FFF2-40B4-BE49-F238E27FC236}">
                <a16:creationId xmlns:a16="http://schemas.microsoft.com/office/drawing/2014/main" id="{B126B2BB-5BA9-0945-A26A-A29935626087}"/>
              </a:ext>
            </a:extLst>
          </p:cNvPr>
          <p:cNvPicPr>
            <a:picLocks noChangeAspect="1"/>
          </p:cNvPicPr>
          <p:nvPr/>
        </p:nvPicPr>
        <p:blipFill>
          <a:blip r:embed="rId3"/>
          <a:stretch>
            <a:fillRect/>
          </a:stretch>
        </p:blipFill>
        <p:spPr>
          <a:xfrm>
            <a:off x="1981201" y="709062"/>
            <a:ext cx="7704083" cy="5763508"/>
          </a:xfrm>
          <a:prstGeom prst="rect">
            <a:avLst/>
          </a:prstGeom>
        </p:spPr>
      </p:pic>
      <p:sp>
        <p:nvSpPr>
          <p:cNvPr id="6" name="TextBox 5">
            <a:extLst>
              <a:ext uri="{FF2B5EF4-FFF2-40B4-BE49-F238E27FC236}">
                <a16:creationId xmlns:a16="http://schemas.microsoft.com/office/drawing/2014/main" id="{8FFF88BD-BA97-0B4F-8B3E-6CC434B8880B}"/>
              </a:ext>
            </a:extLst>
          </p:cNvPr>
          <p:cNvSpPr txBox="1"/>
          <p:nvPr/>
        </p:nvSpPr>
        <p:spPr>
          <a:xfrm>
            <a:off x="6096001" y="4117616"/>
            <a:ext cx="4298731" cy="2031325"/>
          </a:xfrm>
          <a:prstGeom prst="rect">
            <a:avLst/>
          </a:prstGeom>
          <a:solidFill>
            <a:schemeClr val="bg1"/>
          </a:solidFill>
          <a:ln w="28575">
            <a:solidFill>
              <a:srgbClr val="C00000"/>
            </a:solidFill>
          </a:ln>
        </p:spPr>
        <p:txBody>
          <a:bodyPr wrap="square" rtlCol="0">
            <a:spAutoFit/>
          </a:bodyPr>
          <a:lstStyle/>
          <a:p>
            <a:pPr marL="285744" indent="-285744">
              <a:buFont typeface="Arial" panose="020B0604020202020204" pitchFamily="34" charset="0"/>
              <a:buChar char="•"/>
            </a:pPr>
            <a:r>
              <a:rPr lang="en-US" dirty="0"/>
              <a:t>More data and correction for range to sun helps to remove wiggles in the slope, now very linear with orbit number.</a:t>
            </a:r>
          </a:p>
          <a:p>
            <a:pPr marL="285744" indent="-285744">
              <a:buFont typeface="Arial" panose="020B0604020202020204" pitchFamily="34" charset="0"/>
              <a:buChar char="•"/>
            </a:pPr>
            <a:r>
              <a:rPr lang="en-US" dirty="0"/>
              <a:t>Same plot vs. image number is slightly worse, so </a:t>
            </a:r>
            <a:r>
              <a:rPr lang="en-US" b="1" dirty="0"/>
              <a:t>no evidence that degradation is a function of how many images we take </a:t>
            </a:r>
            <a:r>
              <a:rPr lang="en-US" dirty="0"/>
              <a:t>(including warmup images)</a:t>
            </a:r>
          </a:p>
        </p:txBody>
      </p:sp>
      <p:sp>
        <p:nvSpPr>
          <p:cNvPr id="7" name="TextBox 6">
            <a:extLst>
              <a:ext uri="{FF2B5EF4-FFF2-40B4-BE49-F238E27FC236}">
                <a16:creationId xmlns:a16="http://schemas.microsoft.com/office/drawing/2014/main" id="{47825705-69CD-7B43-9F7F-B5C3B657389D}"/>
              </a:ext>
            </a:extLst>
          </p:cNvPr>
          <p:cNvSpPr txBox="1"/>
          <p:nvPr/>
        </p:nvSpPr>
        <p:spPr>
          <a:xfrm>
            <a:off x="2427891" y="4767857"/>
            <a:ext cx="3541987" cy="1477328"/>
          </a:xfrm>
          <a:prstGeom prst="rect">
            <a:avLst/>
          </a:prstGeom>
          <a:solidFill>
            <a:schemeClr val="bg1"/>
          </a:solidFill>
          <a:ln w="28575">
            <a:solidFill>
              <a:srgbClr val="C00000"/>
            </a:solidFill>
          </a:ln>
        </p:spPr>
        <p:txBody>
          <a:bodyPr wrap="square" rtlCol="0">
            <a:spAutoFit/>
          </a:bodyPr>
          <a:lstStyle/>
          <a:p>
            <a:pPr marL="285744" indent="-285744">
              <a:buFont typeface="Arial" panose="020B0604020202020204" pitchFamily="34" charset="0"/>
              <a:buChar char="•"/>
            </a:pPr>
            <a:r>
              <a:rPr lang="en-US" dirty="0"/>
              <a:t>For orbit 100,000 (in 2028), need to increase FPE T by 19 deg., to 61 deg. </a:t>
            </a:r>
          </a:p>
          <a:p>
            <a:pPr marL="285744" indent="-285744">
              <a:buFont typeface="Arial" panose="020B0604020202020204" pitchFamily="34" charset="0"/>
              <a:buChar char="•"/>
            </a:pPr>
            <a:r>
              <a:rPr lang="en-US" dirty="0"/>
              <a:t>Compare to IR10_1 with slope of 0.0002 deg. C/orbit</a:t>
            </a:r>
          </a:p>
        </p:txBody>
      </p:sp>
    </p:spTree>
    <p:extLst>
      <p:ext uri="{BB962C8B-B14F-4D97-AF65-F5344CB8AC3E}">
        <p14:creationId xmlns:p14="http://schemas.microsoft.com/office/powerpoint/2010/main" val="39771920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118F9B-EEC5-3B47-AEAF-63A67AAAA42F}"/>
              </a:ext>
            </a:extLst>
          </p:cNvPr>
          <p:cNvSpPr>
            <a:spLocks noGrp="1"/>
          </p:cNvSpPr>
          <p:nvPr>
            <p:ph type="title"/>
          </p:nvPr>
        </p:nvSpPr>
        <p:spPr/>
        <p:txBody>
          <a:bodyPr/>
          <a:lstStyle/>
          <a:p>
            <a:r>
              <a:rPr lang="en-US" dirty="0"/>
              <a:t>RED3_1 is very similar to RED1_1</a:t>
            </a:r>
          </a:p>
        </p:txBody>
      </p:sp>
      <p:pic>
        <p:nvPicPr>
          <p:cNvPr id="5" name="Content Placeholder 4" descr="Chart, scatter chart&#10;&#10;Description automatically generated">
            <a:extLst>
              <a:ext uri="{FF2B5EF4-FFF2-40B4-BE49-F238E27FC236}">
                <a16:creationId xmlns:a16="http://schemas.microsoft.com/office/drawing/2014/main" id="{B23AE84A-C4B3-624A-8D03-32CBD39D8C36}"/>
              </a:ext>
            </a:extLst>
          </p:cNvPr>
          <p:cNvPicPr>
            <a:picLocks noGrp="1" noChangeAspect="1"/>
          </p:cNvPicPr>
          <p:nvPr>
            <p:ph idx="1"/>
          </p:nvPr>
        </p:nvPicPr>
        <p:blipFill>
          <a:blip r:embed="rId2"/>
          <a:stretch>
            <a:fillRect/>
          </a:stretch>
        </p:blipFill>
        <p:spPr>
          <a:xfrm>
            <a:off x="2316632" y="1417640"/>
            <a:ext cx="7894168" cy="4942681"/>
          </a:xfrm>
        </p:spPr>
      </p:pic>
    </p:spTree>
    <p:extLst>
      <p:ext uri="{BB962C8B-B14F-4D97-AF65-F5344CB8AC3E}">
        <p14:creationId xmlns:p14="http://schemas.microsoft.com/office/powerpoint/2010/main" val="40964385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0665E0E-4CD8-FD43-BFDD-A9379196045B}"/>
              </a:ext>
            </a:extLst>
          </p:cNvPr>
          <p:cNvPicPr>
            <a:picLocks noChangeAspect="1"/>
          </p:cNvPicPr>
          <p:nvPr/>
        </p:nvPicPr>
        <p:blipFill>
          <a:blip r:embed="rId3"/>
          <a:stretch>
            <a:fillRect/>
          </a:stretch>
        </p:blipFill>
        <p:spPr>
          <a:xfrm>
            <a:off x="0" y="963827"/>
            <a:ext cx="4187311" cy="4930346"/>
          </a:xfrm>
          <a:prstGeom prst="rect">
            <a:avLst/>
          </a:prstGeom>
        </p:spPr>
      </p:pic>
      <p:pic>
        <p:nvPicPr>
          <p:cNvPr id="5" name="Picture 4">
            <a:extLst>
              <a:ext uri="{FF2B5EF4-FFF2-40B4-BE49-F238E27FC236}">
                <a16:creationId xmlns:a16="http://schemas.microsoft.com/office/drawing/2014/main" id="{B585935A-1E96-024B-963E-9DC759118941}"/>
              </a:ext>
            </a:extLst>
          </p:cNvPr>
          <p:cNvPicPr>
            <a:picLocks noChangeAspect="1"/>
          </p:cNvPicPr>
          <p:nvPr/>
        </p:nvPicPr>
        <p:blipFill>
          <a:blip r:embed="rId4"/>
          <a:stretch>
            <a:fillRect/>
          </a:stretch>
        </p:blipFill>
        <p:spPr>
          <a:xfrm>
            <a:off x="4256522" y="0"/>
            <a:ext cx="7935478" cy="6858000"/>
          </a:xfrm>
          <a:prstGeom prst="rect">
            <a:avLst/>
          </a:prstGeom>
        </p:spPr>
      </p:pic>
      <p:sp>
        <p:nvSpPr>
          <p:cNvPr id="6" name="Rectangle 5">
            <a:extLst>
              <a:ext uri="{FF2B5EF4-FFF2-40B4-BE49-F238E27FC236}">
                <a16:creationId xmlns:a16="http://schemas.microsoft.com/office/drawing/2014/main" id="{88D1B0F3-9E78-144C-815E-1880790D7A68}"/>
              </a:ext>
            </a:extLst>
          </p:cNvPr>
          <p:cNvSpPr/>
          <p:nvPr/>
        </p:nvSpPr>
        <p:spPr>
          <a:xfrm>
            <a:off x="4337222" y="617838"/>
            <a:ext cx="7854776" cy="345989"/>
          </a:xfrm>
          <a:prstGeom prst="rect">
            <a:avLst/>
          </a:prstGeom>
          <a:solidFill>
            <a:schemeClr val="accent6">
              <a:alpha val="5009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F1E76C60-3B76-224A-BAF8-B732FC5A335E}"/>
              </a:ext>
            </a:extLst>
          </p:cNvPr>
          <p:cNvSpPr/>
          <p:nvPr/>
        </p:nvSpPr>
        <p:spPr>
          <a:xfrm>
            <a:off x="4337222" y="923671"/>
            <a:ext cx="7854778" cy="367612"/>
          </a:xfrm>
          <a:prstGeom prst="rect">
            <a:avLst/>
          </a:prstGeom>
          <a:solidFill>
            <a:schemeClr val="accent6">
              <a:alpha val="5009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A1DB7D5-70EE-B04A-808C-CF1803E6EA28}"/>
              </a:ext>
            </a:extLst>
          </p:cNvPr>
          <p:cNvSpPr/>
          <p:nvPr/>
        </p:nvSpPr>
        <p:spPr>
          <a:xfrm>
            <a:off x="4337222" y="1643453"/>
            <a:ext cx="7854778" cy="364517"/>
          </a:xfrm>
          <a:prstGeom prst="rect">
            <a:avLst/>
          </a:prstGeom>
          <a:solidFill>
            <a:schemeClr val="accent6">
              <a:alpha val="5009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70ADC312-27DF-A54D-97CB-7A74AA55A1AF}"/>
              </a:ext>
            </a:extLst>
          </p:cNvPr>
          <p:cNvSpPr/>
          <p:nvPr/>
        </p:nvSpPr>
        <p:spPr>
          <a:xfrm>
            <a:off x="4337222" y="2007970"/>
            <a:ext cx="7854778" cy="333636"/>
          </a:xfrm>
          <a:prstGeom prst="rect">
            <a:avLst/>
          </a:prstGeom>
          <a:solidFill>
            <a:schemeClr val="accent6">
              <a:alpha val="5009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7AC6E00D-CFE9-CB48-8638-710D73774FFB}"/>
              </a:ext>
            </a:extLst>
          </p:cNvPr>
          <p:cNvSpPr/>
          <p:nvPr/>
        </p:nvSpPr>
        <p:spPr>
          <a:xfrm>
            <a:off x="4337221" y="2526960"/>
            <a:ext cx="7854777" cy="395414"/>
          </a:xfrm>
          <a:prstGeom prst="rect">
            <a:avLst/>
          </a:prstGeom>
          <a:solidFill>
            <a:schemeClr val="accent6">
              <a:alpha val="5009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E736C2E3-6637-C548-9AD2-64090790B125}"/>
              </a:ext>
            </a:extLst>
          </p:cNvPr>
          <p:cNvSpPr/>
          <p:nvPr/>
        </p:nvSpPr>
        <p:spPr>
          <a:xfrm>
            <a:off x="4337222" y="2882210"/>
            <a:ext cx="7854776" cy="404682"/>
          </a:xfrm>
          <a:prstGeom prst="rect">
            <a:avLst/>
          </a:prstGeom>
          <a:solidFill>
            <a:schemeClr val="accent6">
              <a:alpha val="5009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0236E8FE-AAE4-684E-9B62-C7BF14A3655C}"/>
              </a:ext>
            </a:extLst>
          </p:cNvPr>
          <p:cNvSpPr/>
          <p:nvPr/>
        </p:nvSpPr>
        <p:spPr>
          <a:xfrm>
            <a:off x="4337222" y="3805881"/>
            <a:ext cx="7854776" cy="203888"/>
          </a:xfrm>
          <a:prstGeom prst="rect">
            <a:avLst/>
          </a:prstGeom>
          <a:solidFill>
            <a:schemeClr val="accent6">
              <a:alpha val="5009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836558BB-5C3D-5C49-A7D3-79798CE2561C}"/>
              </a:ext>
            </a:extLst>
          </p:cNvPr>
          <p:cNvSpPr/>
          <p:nvPr/>
        </p:nvSpPr>
        <p:spPr>
          <a:xfrm>
            <a:off x="4337222" y="4006675"/>
            <a:ext cx="7854776" cy="203888"/>
          </a:xfrm>
          <a:prstGeom prst="rect">
            <a:avLst/>
          </a:prstGeom>
          <a:solidFill>
            <a:schemeClr val="accent6">
              <a:alpha val="5009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925EC381-1ABD-1F4E-B279-D3C58D148244}"/>
              </a:ext>
            </a:extLst>
          </p:cNvPr>
          <p:cNvSpPr/>
          <p:nvPr/>
        </p:nvSpPr>
        <p:spPr>
          <a:xfrm>
            <a:off x="4337222" y="4210563"/>
            <a:ext cx="7854776" cy="293476"/>
          </a:xfrm>
          <a:prstGeom prst="rect">
            <a:avLst/>
          </a:prstGeom>
          <a:solidFill>
            <a:schemeClr val="accent6">
              <a:alpha val="5009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6137DCEA-9AB5-9447-AA25-42DADCA5A83A}"/>
              </a:ext>
            </a:extLst>
          </p:cNvPr>
          <p:cNvSpPr/>
          <p:nvPr/>
        </p:nvSpPr>
        <p:spPr>
          <a:xfrm>
            <a:off x="4337222" y="5528441"/>
            <a:ext cx="7854778" cy="405888"/>
          </a:xfrm>
          <a:prstGeom prst="rect">
            <a:avLst/>
          </a:prstGeom>
          <a:solidFill>
            <a:schemeClr val="accent6">
              <a:alpha val="5009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01040548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B591A3-6136-3447-BC99-1E60A3DB5304}"/>
              </a:ext>
            </a:extLst>
          </p:cNvPr>
          <p:cNvSpPr>
            <a:spLocks noGrp="1"/>
          </p:cNvSpPr>
          <p:nvPr>
            <p:ph type="title"/>
          </p:nvPr>
        </p:nvSpPr>
        <p:spPr/>
        <p:txBody>
          <a:bodyPr>
            <a:normAutofit/>
          </a:bodyPr>
          <a:lstStyle/>
          <a:p>
            <a:r>
              <a:rPr lang="en-US" sz="3200" dirty="0"/>
              <a:t>Degradation rate with ADC 74_74 is similar to that in 54_54 (but reset to ~4 C cooler)</a:t>
            </a:r>
          </a:p>
        </p:txBody>
      </p:sp>
      <p:pic>
        <p:nvPicPr>
          <p:cNvPr id="5" name="Content Placeholder 4" descr="Chart, scatter chart&#10;&#10;Description automatically generated">
            <a:extLst>
              <a:ext uri="{FF2B5EF4-FFF2-40B4-BE49-F238E27FC236}">
                <a16:creationId xmlns:a16="http://schemas.microsoft.com/office/drawing/2014/main" id="{8BA183A8-ABC5-5842-A416-558934CA2686}"/>
              </a:ext>
            </a:extLst>
          </p:cNvPr>
          <p:cNvPicPr>
            <a:picLocks noGrp="1" noChangeAspect="1"/>
          </p:cNvPicPr>
          <p:nvPr>
            <p:ph idx="1"/>
          </p:nvPr>
        </p:nvPicPr>
        <p:blipFill>
          <a:blip r:embed="rId2"/>
          <a:stretch>
            <a:fillRect/>
          </a:stretch>
        </p:blipFill>
        <p:spPr>
          <a:xfrm>
            <a:off x="2543438" y="1520323"/>
            <a:ext cx="6819900" cy="4165600"/>
          </a:xfrm>
        </p:spPr>
      </p:pic>
      <p:sp>
        <p:nvSpPr>
          <p:cNvPr id="6" name="TextBox 5">
            <a:extLst>
              <a:ext uri="{FF2B5EF4-FFF2-40B4-BE49-F238E27FC236}">
                <a16:creationId xmlns:a16="http://schemas.microsoft.com/office/drawing/2014/main" id="{D8697B28-C26E-2F41-A32E-A90C1A095804}"/>
              </a:ext>
            </a:extLst>
          </p:cNvPr>
          <p:cNvSpPr txBox="1"/>
          <p:nvPr/>
        </p:nvSpPr>
        <p:spPr>
          <a:xfrm>
            <a:off x="1842783" y="5847127"/>
            <a:ext cx="8498047" cy="646331"/>
          </a:xfrm>
          <a:prstGeom prst="rect">
            <a:avLst/>
          </a:prstGeom>
          <a:noFill/>
        </p:spPr>
        <p:txBody>
          <a:bodyPr wrap="square" rtlCol="0">
            <a:spAutoFit/>
          </a:bodyPr>
          <a:lstStyle/>
          <a:p>
            <a:r>
              <a:rPr lang="en-US" dirty="0"/>
              <a:t>New ADC settings probably do not change degradation rate, but can reset to lower FPE-T, to buy more time</a:t>
            </a:r>
          </a:p>
        </p:txBody>
      </p:sp>
    </p:spTree>
    <p:extLst>
      <p:ext uri="{BB962C8B-B14F-4D97-AF65-F5344CB8AC3E}">
        <p14:creationId xmlns:p14="http://schemas.microsoft.com/office/powerpoint/2010/main" val="420150525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29CCCB-94F0-AF4C-AA14-1975CD0E3F3F}"/>
              </a:ext>
            </a:extLst>
          </p:cNvPr>
          <p:cNvSpPr>
            <a:spLocks noGrp="1"/>
          </p:cNvSpPr>
          <p:nvPr>
            <p:ph type="title"/>
          </p:nvPr>
        </p:nvSpPr>
        <p:spPr/>
        <p:txBody>
          <a:bodyPr>
            <a:normAutofit/>
          </a:bodyPr>
          <a:lstStyle/>
          <a:p>
            <a:r>
              <a:rPr lang="en-US" dirty="0"/>
              <a:t>Why would degradation be linearly proportional to time in orbit?</a:t>
            </a:r>
          </a:p>
        </p:txBody>
      </p:sp>
      <p:sp>
        <p:nvSpPr>
          <p:cNvPr id="3" name="Content Placeholder 2">
            <a:extLst>
              <a:ext uri="{FF2B5EF4-FFF2-40B4-BE49-F238E27FC236}">
                <a16:creationId xmlns:a16="http://schemas.microsoft.com/office/drawing/2014/main" id="{00EF7B1D-E055-3247-A889-61115EBE6414}"/>
              </a:ext>
            </a:extLst>
          </p:cNvPr>
          <p:cNvSpPr>
            <a:spLocks noGrp="1"/>
          </p:cNvSpPr>
          <p:nvPr>
            <p:ph idx="1"/>
          </p:nvPr>
        </p:nvSpPr>
        <p:spPr/>
        <p:txBody>
          <a:bodyPr>
            <a:normAutofit/>
          </a:bodyPr>
          <a:lstStyle/>
          <a:p>
            <a:r>
              <a:rPr lang="en-US" sz="2400" dirty="0"/>
              <a:t>Total radiation dose increase?</a:t>
            </a:r>
          </a:p>
          <a:p>
            <a:pPr lvl="1"/>
            <a:r>
              <a:rPr lang="en-US" sz="2000" dirty="0"/>
              <a:t>But IR10_1 showed problems right after launch when total dose was near zero</a:t>
            </a:r>
          </a:p>
          <a:p>
            <a:r>
              <a:rPr lang="en-US" sz="2400" dirty="0"/>
              <a:t>Ionic contamination effects somehow linear with time rather than FPS-on time?</a:t>
            </a:r>
          </a:p>
          <a:p>
            <a:r>
              <a:rPr lang="en-US" sz="2400" dirty="0"/>
              <a:t>Correlation ≠ Causation</a:t>
            </a:r>
          </a:p>
          <a:p>
            <a:r>
              <a:rPr lang="en-US" sz="2400" b="1" dirty="0"/>
              <a:t>No evidence from bit-flip trends that stand-down cycles would help prolong the lifetime of HiRISE</a:t>
            </a:r>
          </a:p>
          <a:p>
            <a:pPr lvl="1"/>
            <a:r>
              <a:rPr lang="en-US" sz="2000" dirty="0"/>
              <a:t>But temperature cycles are still bad for electronics, especially higher temperatures</a:t>
            </a:r>
          </a:p>
          <a:p>
            <a:pPr lvl="1"/>
            <a:r>
              <a:rPr lang="en-US" sz="2000" dirty="0"/>
              <a:t>Stand-down cycles is still a way to manage the shrinking funding, and might prolong lifetime of HiRISE</a:t>
            </a:r>
          </a:p>
        </p:txBody>
      </p:sp>
    </p:spTree>
    <p:extLst>
      <p:ext uri="{BB962C8B-B14F-4D97-AF65-F5344CB8AC3E}">
        <p14:creationId xmlns:p14="http://schemas.microsoft.com/office/powerpoint/2010/main" val="291691783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39A3F4-221C-5E4C-88AE-C02891598057}"/>
              </a:ext>
            </a:extLst>
          </p:cNvPr>
          <p:cNvSpPr>
            <a:spLocks noGrp="1"/>
          </p:cNvSpPr>
          <p:nvPr>
            <p:ph type="title"/>
          </p:nvPr>
        </p:nvSpPr>
        <p:spPr/>
        <p:txBody>
          <a:bodyPr/>
          <a:lstStyle/>
          <a:p>
            <a:r>
              <a:rPr lang="en-US" dirty="0"/>
              <a:t>Major Result from June 2020 Tests</a:t>
            </a:r>
          </a:p>
        </p:txBody>
      </p:sp>
      <p:sp>
        <p:nvSpPr>
          <p:cNvPr id="3" name="Content Placeholder 2">
            <a:extLst>
              <a:ext uri="{FF2B5EF4-FFF2-40B4-BE49-F238E27FC236}">
                <a16:creationId xmlns:a16="http://schemas.microsoft.com/office/drawing/2014/main" id="{FF25EA97-5E5F-2143-8D3E-525522A95FDB}"/>
              </a:ext>
            </a:extLst>
          </p:cNvPr>
          <p:cNvSpPr>
            <a:spLocks noGrp="1"/>
          </p:cNvSpPr>
          <p:nvPr>
            <p:ph idx="1"/>
          </p:nvPr>
        </p:nvSpPr>
        <p:spPr/>
        <p:txBody>
          <a:bodyPr/>
          <a:lstStyle/>
          <a:p>
            <a:r>
              <a:rPr lang="en-US" dirty="0"/>
              <a:t>ADC setting of ch0 has major impact on bit flips of ch1, and vice-versus</a:t>
            </a:r>
          </a:p>
          <a:p>
            <a:r>
              <a:rPr lang="en-US" dirty="0"/>
              <a:t>Need to always think in terms of settings for both channels:</a:t>
            </a:r>
          </a:p>
          <a:p>
            <a:pPr lvl="1"/>
            <a:r>
              <a:rPr lang="en-US" dirty="0"/>
              <a:t>54_54 rather than just “54”</a:t>
            </a:r>
          </a:p>
          <a:p>
            <a:pPr lvl="1"/>
            <a:r>
              <a:rPr lang="en-US" dirty="0"/>
              <a:t>We now have a large 2D matric of possible ADC settings to consider: 44</a:t>
            </a:r>
            <a:r>
              <a:rPr lang="en-US" baseline="30000" dirty="0"/>
              <a:t>2</a:t>
            </a:r>
            <a:r>
              <a:rPr lang="en-US" dirty="0"/>
              <a:t> = 1936 combinations!</a:t>
            </a:r>
          </a:p>
        </p:txBody>
      </p:sp>
    </p:spTree>
    <p:extLst>
      <p:ext uri="{BB962C8B-B14F-4D97-AF65-F5344CB8AC3E}">
        <p14:creationId xmlns:p14="http://schemas.microsoft.com/office/powerpoint/2010/main" val="98226594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B4AC0F1E-5C63-2A41-B8D9-6BE3FE9507CF}"/>
              </a:ext>
            </a:extLst>
          </p:cNvPr>
          <p:cNvSpPr txBox="1"/>
          <p:nvPr/>
        </p:nvSpPr>
        <p:spPr>
          <a:xfrm>
            <a:off x="3285690" y="75501"/>
            <a:ext cx="5780015" cy="369332"/>
          </a:xfrm>
          <a:prstGeom prst="rect">
            <a:avLst/>
          </a:prstGeom>
          <a:noFill/>
        </p:spPr>
        <p:txBody>
          <a:bodyPr wrap="square" rtlCol="0">
            <a:spAutoFit/>
          </a:bodyPr>
          <a:lstStyle/>
          <a:p>
            <a:r>
              <a:rPr lang="en-US" dirty="0"/>
              <a:t>Pre-2021 matrix for RED1</a:t>
            </a:r>
          </a:p>
        </p:txBody>
      </p:sp>
      <p:pic>
        <p:nvPicPr>
          <p:cNvPr id="3" name="Picture 2" descr="Chart&#10;&#10;Description automatically generated">
            <a:extLst>
              <a:ext uri="{FF2B5EF4-FFF2-40B4-BE49-F238E27FC236}">
                <a16:creationId xmlns:a16="http://schemas.microsoft.com/office/drawing/2014/main" id="{BAB0BD94-FA31-E044-9B85-8621A7A1C2A2}"/>
              </a:ext>
            </a:extLst>
          </p:cNvPr>
          <p:cNvPicPr>
            <a:picLocks noChangeAspect="1"/>
          </p:cNvPicPr>
          <p:nvPr/>
        </p:nvPicPr>
        <p:blipFill>
          <a:blip r:embed="rId2"/>
          <a:stretch>
            <a:fillRect/>
          </a:stretch>
        </p:blipFill>
        <p:spPr>
          <a:xfrm>
            <a:off x="478398" y="415494"/>
            <a:ext cx="10172901" cy="5997673"/>
          </a:xfrm>
          <a:prstGeom prst="rect">
            <a:avLst/>
          </a:prstGeom>
        </p:spPr>
      </p:pic>
      <p:sp>
        <p:nvSpPr>
          <p:cNvPr id="4" name="TextBox 3">
            <a:extLst>
              <a:ext uri="{FF2B5EF4-FFF2-40B4-BE49-F238E27FC236}">
                <a16:creationId xmlns:a16="http://schemas.microsoft.com/office/drawing/2014/main" id="{31A0F90D-3A25-5240-96A9-04B60366F142}"/>
              </a:ext>
            </a:extLst>
          </p:cNvPr>
          <p:cNvSpPr txBox="1"/>
          <p:nvPr/>
        </p:nvSpPr>
        <p:spPr>
          <a:xfrm>
            <a:off x="79696" y="6413167"/>
            <a:ext cx="12192000" cy="338554"/>
          </a:xfrm>
          <a:prstGeom prst="rect">
            <a:avLst/>
          </a:prstGeom>
          <a:noFill/>
        </p:spPr>
        <p:txBody>
          <a:bodyPr wrap="square" rtlCol="0">
            <a:spAutoFit/>
          </a:bodyPr>
          <a:lstStyle/>
          <a:p>
            <a:r>
              <a:rPr lang="en-US" sz="1600" dirty="0"/>
              <a:t>Black rows and columns: ADC settings in which the offset saturates the calibration data.  Really only 41</a:t>
            </a:r>
            <a:r>
              <a:rPr lang="en-US" sz="1600" baseline="30000" dirty="0"/>
              <a:t>2</a:t>
            </a:r>
            <a:r>
              <a:rPr lang="en-US" sz="1600" dirty="0"/>
              <a:t> = 1681 combinations to test</a:t>
            </a:r>
          </a:p>
        </p:txBody>
      </p:sp>
    </p:spTree>
    <p:extLst>
      <p:ext uri="{BB962C8B-B14F-4D97-AF65-F5344CB8AC3E}">
        <p14:creationId xmlns:p14="http://schemas.microsoft.com/office/powerpoint/2010/main" val="105896618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screenshot of a cell phone&#10;&#10;Description automatically generated">
            <a:extLst>
              <a:ext uri="{FF2B5EF4-FFF2-40B4-BE49-F238E27FC236}">
                <a16:creationId xmlns:a16="http://schemas.microsoft.com/office/drawing/2014/main" id="{CD4C3434-0212-F847-AF54-6364B46C6A4E}"/>
              </a:ext>
            </a:extLst>
          </p:cNvPr>
          <p:cNvPicPr>
            <a:picLocks noGrp="1" noChangeAspect="1"/>
          </p:cNvPicPr>
          <p:nvPr>
            <p:ph idx="1"/>
          </p:nvPr>
        </p:nvPicPr>
        <p:blipFill>
          <a:blip r:embed="rId2"/>
          <a:stretch>
            <a:fillRect/>
          </a:stretch>
        </p:blipFill>
        <p:spPr>
          <a:xfrm>
            <a:off x="1524000" y="1"/>
            <a:ext cx="9082269" cy="4857039"/>
          </a:xfrm>
        </p:spPr>
      </p:pic>
      <p:sp>
        <p:nvSpPr>
          <p:cNvPr id="6" name="TextBox 5">
            <a:extLst>
              <a:ext uri="{FF2B5EF4-FFF2-40B4-BE49-F238E27FC236}">
                <a16:creationId xmlns:a16="http://schemas.microsoft.com/office/drawing/2014/main" id="{DC585E56-2B46-674F-BDD0-AB3E13C9C401}"/>
              </a:ext>
            </a:extLst>
          </p:cNvPr>
          <p:cNvSpPr txBox="1"/>
          <p:nvPr/>
        </p:nvSpPr>
        <p:spPr>
          <a:xfrm>
            <a:off x="1786761" y="5395855"/>
            <a:ext cx="4120055" cy="923330"/>
          </a:xfrm>
          <a:prstGeom prst="rect">
            <a:avLst/>
          </a:prstGeom>
          <a:noFill/>
        </p:spPr>
        <p:txBody>
          <a:bodyPr wrap="square" rtlCol="0">
            <a:spAutoFit/>
          </a:bodyPr>
          <a:lstStyle/>
          <a:p>
            <a:r>
              <a:rPr lang="en-US" dirty="0"/>
              <a:t>Use of VPW = 1 (and RPW = 7) somehow samples the ringing waveform is a way to avoids bit flips in </a:t>
            </a:r>
            <a:r>
              <a:rPr lang="en-US" dirty="0" err="1"/>
              <a:t>ch</a:t>
            </a:r>
            <a:r>
              <a:rPr lang="en-US" dirty="0"/>
              <a:t> 1</a:t>
            </a:r>
          </a:p>
        </p:txBody>
      </p:sp>
      <p:pic>
        <p:nvPicPr>
          <p:cNvPr id="8" name="Picture 7" descr="A screen shot of a video game&#10;&#10;Description automatically generated">
            <a:extLst>
              <a:ext uri="{FF2B5EF4-FFF2-40B4-BE49-F238E27FC236}">
                <a16:creationId xmlns:a16="http://schemas.microsoft.com/office/drawing/2014/main" id="{94D4115A-0680-4244-845D-EA3F355FD6B3}"/>
              </a:ext>
            </a:extLst>
          </p:cNvPr>
          <p:cNvPicPr>
            <a:picLocks noChangeAspect="1"/>
          </p:cNvPicPr>
          <p:nvPr/>
        </p:nvPicPr>
        <p:blipFill>
          <a:blip r:embed="rId3"/>
          <a:stretch>
            <a:fillRect/>
          </a:stretch>
        </p:blipFill>
        <p:spPr>
          <a:xfrm>
            <a:off x="5906815" y="4494165"/>
            <a:ext cx="3644244" cy="2363835"/>
          </a:xfrm>
          <a:prstGeom prst="rect">
            <a:avLst/>
          </a:prstGeom>
        </p:spPr>
      </p:pic>
    </p:spTree>
    <p:extLst>
      <p:ext uri="{BB962C8B-B14F-4D97-AF65-F5344CB8AC3E}">
        <p14:creationId xmlns:p14="http://schemas.microsoft.com/office/powerpoint/2010/main" val="193592023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3C57383-3587-7D42-A0D7-FD44B6E6F16B}"/>
              </a:ext>
            </a:extLst>
          </p:cNvPr>
          <p:cNvSpPr>
            <a:spLocks noGrp="1"/>
          </p:cNvSpPr>
          <p:nvPr>
            <p:ph idx="1"/>
          </p:nvPr>
        </p:nvSpPr>
        <p:spPr>
          <a:xfrm>
            <a:off x="1981202" y="713066"/>
            <a:ext cx="8309295" cy="5878687"/>
          </a:xfrm>
        </p:spPr>
        <p:txBody>
          <a:bodyPr>
            <a:normAutofit/>
          </a:bodyPr>
          <a:lstStyle/>
          <a:p>
            <a:r>
              <a:rPr lang="en-US" sz="2000" dirty="0"/>
              <a:t>43 images planned, 2 lost, 82 ADC settings tested</a:t>
            </a:r>
          </a:p>
          <a:p>
            <a:pPr lvl="1"/>
            <a:r>
              <a:rPr lang="en-US" sz="2000" dirty="0"/>
              <a:t>CCDs split to test 2 ADC settings per image:</a:t>
            </a:r>
          </a:p>
          <a:p>
            <a:pPr lvl="2"/>
            <a:r>
              <a:rPr lang="en-US" dirty="0"/>
              <a:t>setting1: CCDs 0, 1, 4, 6, 8, 10, 12</a:t>
            </a:r>
          </a:p>
          <a:p>
            <a:pPr lvl="2"/>
            <a:r>
              <a:rPr lang="en-US" dirty="0"/>
              <a:t>setting2: CCDs 2, 3, 5, 7, 11, 13</a:t>
            </a:r>
          </a:p>
          <a:p>
            <a:r>
              <a:rPr lang="en-US" sz="2000" dirty="0"/>
              <a:t>2 lost images testing 44_44, 55_55, 66_66, 12_12</a:t>
            </a:r>
          </a:p>
          <a:p>
            <a:pPr lvl="1"/>
            <a:r>
              <a:rPr lang="en-US" sz="2000" dirty="0"/>
              <a:t>All had been tested previously except 12_12</a:t>
            </a:r>
          </a:p>
          <a:p>
            <a:r>
              <a:rPr lang="en-US" sz="2000" dirty="0"/>
              <a:t>FPE temperature ranges from 35-41 C, not carefully controlled</a:t>
            </a:r>
          </a:p>
          <a:p>
            <a:r>
              <a:rPr lang="en-US" sz="2000" dirty="0"/>
              <a:t>Goal is just to eliminate obviously bad settings and find a small set of settings worth more detailed study</a:t>
            </a:r>
          </a:p>
          <a:p>
            <a:pPr lvl="1"/>
            <a:r>
              <a:rPr lang="en-US" sz="2000" dirty="0"/>
              <a:t>Also, hope to see patterns that help guide future tests</a:t>
            </a:r>
          </a:p>
          <a:p>
            <a:r>
              <a:rPr lang="en-US" sz="2000" dirty="0"/>
              <a:t>Results are grouped by sets of CCDs that behave similarly to each other:</a:t>
            </a:r>
          </a:p>
          <a:p>
            <a:pPr lvl="1"/>
            <a:r>
              <a:rPr lang="en-US" sz="1600" dirty="0"/>
              <a:t>RED0-1-2-3</a:t>
            </a:r>
          </a:p>
          <a:p>
            <a:pPr lvl="1"/>
            <a:r>
              <a:rPr lang="en-US" sz="1600" dirty="0"/>
              <a:t>RED 4-5-6 and IR11</a:t>
            </a:r>
          </a:p>
          <a:p>
            <a:pPr lvl="1"/>
            <a:r>
              <a:rPr lang="en-US" sz="1600" dirty="0"/>
              <a:t>RED7-8</a:t>
            </a:r>
          </a:p>
          <a:p>
            <a:pPr lvl="1"/>
            <a:r>
              <a:rPr lang="en-US" sz="1600" dirty="0"/>
              <a:t>BG12-13</a:t>
            </a:r>
          </a:p>
          <a:p>
            <a:pPr lvl="1"/>
            <a:r>
              <a:rPr lang="en-US" sz="1600" dirty="0"/>
              <a:t>IR10 (</a:t>
            </a:r>
            <a:r>
              <a:rPr lang="en-US" sz="1600" dirty="0" err="1"/>
              <a:t>undersampled</a:t>
            </a:r>
            <a:r>
              <a:rPr lang="en-US" sz="1600" dirty="0"/>
              <a:t> in split-CCD test)</a:t>
            </a:r>
          </a:p>
        </p:txBody>
      </p:sp>
      <p:sp>
        <p:nvSpPr>
          <p:cNvPr id="5" name="Title 4">
            <a:extLst>
              <a:ext uri="{FF2B5EF4-FFF2-40B4-BE49-F238E27FC236}">
                <a16:creationId xmlns:a16="http://schemas.microsoft.com/office/drawing/2014/main" id="{AA27CF61-9F21-A548-A5F3-7287C319117F}"/>
              </a:ext>
            </a:extLst>
          </p:cNvPr>
          <p:cNvSpPr>
            <a:spLocks noGrp="1"/>
          </p:cNvSpPr>
          <p:nvPr>
            <p:ph type="title"/>
          </p:nvPr>
        </p:nvSpPr>
        <p:spPr>
          <a:xfrm>
            <a:off x="1981200" y="90081"/>
            <a:ext cx="8229600" cy="522316"/>
          </a:xfrm>
        </p:spPr>
        <p:txBody>
          <a:bodyPr>
            <a:normAutofit fontScale="90000"/>
          </a:bodyPr>
          <a:lstStyle/>
          <a:p>
            <a:r>
              <a:rPr lang="en-US" dirty="0"/>
              <a:t>New ADC test images 7/28-8/8/21</a:t>
            </a:r>
          </a:p>
        </p:txBody>
      </p:sp>
    </p:spTree>
    <p:extLst>
      <p:ext uri="{BB962C8B-B14F-4D97-AF65-F5344CB8AC3E}">
        <p14:creationId xmlns:p14="http://schemas.microsoft.com/office/powerpoint/2010/main" val="268854196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77A537-B4AC-6D44-826A-939859E366CD}"/>
              </a:ext>
            </a:extLst>
          </p:cNvPr>
          <p:cNvSpPr>
            <a:spLocks noGrp="1"/>
          </p:cNvSpPr>
          <p:nvPr>
            <p:ph type="title"/>
          </p:nvPr>
        </p:nvSpPr>
        <p:spPr>
          <a:xfrm>
            <a:off x="1790351" y="115247"/>
            <a:ext cx="8611299" cy="1050823"/>
          </a:xfrm>
        </p:spPr>
        <p:txBody>
          <a:bodyPr>
            <a:normAutofit fontScale="90000"/>
          </a:bodyPr>
          <a:lstStyle/>
          <a:p>
            <a:r>
              <a:rPr lang="en-US" dirty="0"/>
              <a:t>Results: </a:t>
            </a:r>
            <a:br>
              <a:rPr lang="en-US" dirty="0"/>
            </a:br>
            <a:r>
              <a:rPr lang="en-US" dirty="0"/>
              <a:t>Elimination of whole rows and columns</a:t>
            </a:r>
          </a:p>
        </p:txBody>
      </p:sp>
      <p:sp>
        <p:nvSpPr>
          <p:cNvPr id="3" name="Content Placeholder 2">
            <a:extLst>
              <a:ext uri="{FF2B5EF4-FFF2-40B4-BE49-F238E27FC236}">
                <a16:creationId xmlns:a16="http://schemas.microsoft.com/office/drawing/2014/main" id="{2EA1DC73-3EDD-A843-BE4E-4836B4A40918}"/>
              </a:ext>
            </a:extLst>
          </p:cNvPr>
          <p:cNvSpPr>
            <a:spLocks noGrp="1"/>
          </p:cNvSpPr>
          <p:nvPr>
            <p:ph idx="1"/>
          </p:nvPr>
        </p:nvSpPr>
        <p:spPr>
          <a:xfrm>
            <a:off x="2056700" y="1304487"/>
            <a:ext cx="8229600" cy="5111096"/>
          </a:xfrm>
        </p:spPr>
        <p:txBody>
          <a:bodyPr/>
          <a:lstStyle/>
          <a:p>
            <a:r>
              <a:rPr lang="en-US" dirty="0"/>
              <a:t> </a:t>
            </a:r>
            <a:r>
              <a:rPr lang="en-US" sz="2400" dirty="0"/>
              <a:t>Offsets produce negative </a:t>
            </a:r>
            <a:r>
              <a:rPr lang="en-US" sz="2400" dirty="0" err="1"/>
              <a:t>cal</a:t>
            </a:r>
            <a:r>
              <a:rPr lang="en-US" sz="2400" dirty="0"/>
              <a:t> pixel values:</a:t>
            </a:r>
          </a:p>
          <a:p>
            <a:pPr lvl="1"/>
            <a:r>
              <a:rPr lang="en-US" dirty="0"/>
              <a:t>Add 67, 68, and 78 to 87, 77, and 88 </a:t>
            </a:r>
          </a:p>
          <a:p>
            <a:pPr lvl="1"/>
            <a:r>
              <a:rPr lang="en-US" dirty="0"/>
              <a:t>No further testing needed on these rows and columns</a:t>
            </a:r>
          </a:p>
          <a:p>
            <a:r>
              <a:rPr lang="en-US" sz="2400" dirty="0"/>
              <a:t>Pulse width 17 produces badly bit-flipped images in all channels:</a:t>
            </a:r>
          </a:p>
          <a:p>
            <a:pPr lvl="1"/>
            <a:r>
              <a:rPr lang="en-US" dirty="0"/>
              <a:t>14, 25, 36, 47, 58</a:t>
            </a:r>
          </a:p>
          <a:p>
            <a:pPr lvl="1"/>
            <a:r>
              <a:rPr lang="en-US" dirty="0"/>
              <a:t>No further testing needed on these rows and columns</a:t>
            </a:r>
          </a:p>
          <a:p>
            <a:pPr lvl="1"/>
            <a:r>
              <a:rPr lang="en-US" dirty="0"/>
              <a:t>Tom Ebben theory: reset pulse width narrower than expected, so “1” is really less than 1 and “7” is wider.  This is why 71 is good (which was surprising) but 17 is bad.  </a:t>
            </a:r>
          </a:p>
        </p:txBody>
      </p:sp>
    </p:spTree>
    <p:extLst>
      <p:ext uri="{BB962C8B-B14F-4D97-AF65-F5344CB8AC3E}">
        <p14:creationId xmlns:p14="http://schemas.microsoft.com/office/powerpoint/2010/main" val="36735263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shoji&#10;&#10;Description automatically generated">
            <a:extLst>
              <a:ext uri="{FF2B5EF4-FFF2-40B4-BE49-F238E27FC236}">
                <a16:creationId xmlns:a16="http://schemas.microsoft.com/office/drawing/2014/main" id="{484F654A-73B5-FA4B-B38E-E25F30819B9A}"/>
              </a:ext>
            </a:extLst>
          </p:cNvPr>
          <p:cNvPicPr>
            <a:picLocks noChangeAspect="1"/>
          </p:cNvPicPr>
          <p:nvPr/>
        </p:nvPicPr>
        <p:blipFill>
          <a:blip r:embed="rId2"/>
          <a:stretch>
            <a:fillRect/>
          </a:stretch>
        </p:blipFill>
        <p:spPr>
          <a:xfrm>
            <a:off x="384133" y="410559"/>
            <a:ext cx="10789084" cy="6414189"/>
          </a:xfrm>
          <a:prstGeom prst="rect">
            <a:avLst/>
          </a:prstGeom>
        </p:spPr>
      </p:pic>
      <p:sp>
        <p:nvSpPr>
          <p:cNvPr id="6" name="TextBox 5">
            <a:extLst>
              <a:ext uri="{FF2B5EF4-FFF2-40B4-BE49-F238E27FC236}">
                <a16:creationId xmlns:a16="http://schemas.microsoft.com/office/drawing/2014/main" id="{B4AC0F1E-5C63-2A41-B8D9-6BE3FE9507CF}"/>
              </a:ext>
            </a:extLst>
          </p:cNvPr>
          <p:cNvSpPr txBox="1"/>
          <p:nvPr/>
        </p:nvSpPr>
        <p:spPr>
          <a:xfrm>
            <a:off x="2888666" y="10450"/>
            <a:ext cx="5780015" cy="369332"/>
          </a:xfrm>
          <a:prstGeom prst="rect">
            <a:avLst/>
          </a:prstGeom>
          <a:noFill/>
        </p:spPr>
        <p:txBody>
          <a:bodyPr wrap="square" rtlCol="0">
            <a:spAutoFit/>
          </a:bodyPr>
          <a:lstStyle/>
          <a:p>
            <a:r>
              <a:rPr lang="en-US" dirty="0"/>
              <a:t>Pre-2021 matrix for RED1 (x = candidate planned test)</a:t>
            </a:r>
          </a:p>
        </p:txBody>
      </p:sp>
    </p:spTree>
    <p:extLst>
      <p:ext uri="{BB962C8B-B14F-4D97-AF65-F5344CB8AC3E}">
        <p14:creationId xmlns:p14="http://schemas.microsoft.com/office/powerpoint/2010/main" val="413352123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D2D327-901C-6C4E-93B8-09D39FF03614}"/>
              </a:ext>
            </a:extLst>
          </p:cNvPr>
          <p:cNvSpPr>
            <a:spLocks noGrp="1"/>
          </p:cNvSpPr>
          <p:nvPr>
            <p:ph type="title"/>
          </p:nvPr>
        </p:nvSpPr>
        <p:spPr>
          <a:xfrm>
            <a:off x="58454" y="0"/>
            <a:ext cx="12016636" cy="1143000"/>
          </a:xfrm>
        </p:spPr>
        <p:txBody>
          <a:bodyPr>
            <a:noAutofit/>
          </a:bodyPr>
          <a:lstStyle/>
          <a:p>
            <a:pPr algn="l"/>
            <a:r>
              <a:rPr lang="en-US" sz="1867" dirty="0"/>
              <a:t>2021 matrix for RED0-1-2-3 (very close to that for just RED1). There are 5 known yellow settings that appear better than 74_74, and 4 orange settings that may be slightly better.   No green settings.  Note that 74_74 and 85_85 are now red at ~37 C. </a:t>
            </a:r>
          </a:p>
        </p:txBody>
      </p:sp>
      <p:pic>
        <p:nvPicPr>
          <p:cNvPr id="5" name="Picture 4" descr="Chart&#10;&#10;Description automatically generated">
            <a:extLst>
              <a:ext uri="{FF2B5EF4-FFF2-40B4-BE49-F238E27FC236}">
                <a16:creationId xmlns:a16="http://schemas.microsoft.com/office/drawing/2014/main" id="{401207D6-D366-A247-89DD-A099654D3AE0}"/>
              </a:ext>
            </a:extLst>
          </p:cNvPr>
          <p:cNvPicPr>
            <a:picLocks noChangeAspect="1"/>
          </p:cNvPicPr>
          <p:nvPr/>
        </p:nvPicPr>
        <p:blipFill>
          <a:blip r:embed="rId2"/>
          <a:stretch>
            <a:fillRect/>
          </a:stretch>
        </p:blipFill>
        <p:spPr>
          <a:xfrm>
            <a:off x="1144044" y="788642"/>
            <a:ext cx="10121029" cy="6006789"/>
          </a:xfrm>
          <a:prstGeom prst="rect">
            <a:avLst/>
          </a:prstGeom>
        </p:spPr>
      </p:pic>
    </p:spTree>
    <p:extLst>
      <p:ext uri="{BB962C8B-B14F-4D97-AF65-F5344CB8AC3E}">
        <p14:creationId xmlns:p14="http://schemas.microsoft.com/office/powerpoint/2010/main" val="392977489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646634-2F04-9E41-A0A5-D47ED6A1D493}"/>
              </a:ext>
            </a:extLst>
          </p:cNvPr>
          <p:cNvSpPr>
            <a:spLocks noGrp="1"/>
          </p:cNvSpPr>
          <p:nvPr>
            <p:ph type="title"/>
          </p:nvPr>
        </p:nvSpPr>
        <p:spPr>
          <a:xfrm>
            <a:off x="1981200" y="123637"/>
            <a:ext cx="8229600" cy="606207"/>
          </a:xfrm>
        </p:spPr>
        <p:txBody>
          <a:bodyPr>
            <a:normAutofit/>
          </a:bodyPr>
          <a:lstStyle/>
          <a:p>
            <a:r>
              <a:rPr lang="en-US" sz="2400" dirty="0"/>
              <a:t>RED 4-5-6 and IR11 (8 dark green settings known)</a:t>
            </a:r>
          </a:p>
        </p:txBody>
      </p:sp>
      <p:pic>
        <p:nvPicPr>
          <p:cNvPr id="5" name="Picture 4" descr="A picture containing text, metal&#10;&#10;Description automatically generated">
            <a:extLst>
              <a:ext uri="{FF2B5EF4-FFF2-40B4-BE49-F238E27FC236}">
                <a16:creationId xmlns:a16="http://schemas.microsoft.com/office/drawing/2014/main" id="{98683480-07E4-344A-80FA-7985BD9C1E21}"/>
              </a:ext>
            </a:extLst>
          </p:cNvPr>
          <p:cNvPicPr>
            <a:picLocks noChangeAspect="1"/>
          </p:cNvPicPr>
          <p:nvPr/>
        </p:nvPicPr>
        <p:blipFill>
          <a:blip r:embed="rId2"/>
          <a:stretch>
            <a:fillRect/>
          </a:stretch>
        </p:blipFill>
        <p:spPr>
          <a:xfrm>
            <a:off x="1138194" y="729843"/>
            <a:ext cx="10176985" cy="6039999"/>
          </a:xfrm>
          <a:prstGeom prst="rect">
            <a:avLst/>
          </a:prstGeom>
        </p:spPr>
      </p:pic>
    </p:spTree>
    <p:extLst>
      <p:ext uri="{BB962C8B-B14F-4D97-AF65-F5344CB8AC3E}">
        <p14:creationId xmlns:p14="http://schemas.microsoft.com/office/powerpoint/2010/main" val="10664375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8E61C0D-AB1C-2744-8090-6C91B7588A18}"/>
              </a:ext>
            </a:extLst>
          </p:cNvPr>
          <p:cNvSpPr>
            <a:spLocks noGrp="1"/>
          </p:cNvSpPr>
          <p:nvPr>
            <p:ph type="title"/>
          </p:nvPr>
        </p:nvSpPr>
        <p:spPr>
          <a:xfrm>
            <a:off x="0" y="18255"/>
            <a:ext cx="12192000" cy="997745"/>
          </a:xfrm>
        </p:spPr>
        <p:txBody>
          <a:bodyPr>
            <a:noAutofit/>
          </a:bodyPr>
          <a:lstStyle/>
          <a:p>
            <a:r>
              <a:rPr lang="en-US" sz="2400" b="1" dirty="0"/>
              <a:t>Investigation 1:  Determine Extent and Nature of Young Aqueous Deposits along Valles Marineris (VM): Map the spatial extent &amp; thickness of Hesperian to Amazonian aged liquid water-formed deposits along VM to test for temporal evolution.</a:t>
            </a:r>
          </a:p>
        </p:txBody>
      </p:sp>
      <p:sp>
        <p:nvSpPr>
          <p:cNvPr id="12" name="TextBox 11">
            <a:extLst>
              <a:ext uri="{FF2B5EF4-FFF2-40B4-BE49-F238E27FC236}">
                <a16:creationId xmlns:a16="http://schemas.microsoft.com/office/drawing/2014/main" id="{D3EE1ABB-0DA3-AD4D-A5AE-1BFE9306F074}"/>
              </a:ext>
            </a:extLst>
          </p:cNvPr>
          <p:cNvSpPr txBox="1"/>
          <p:nvPr/>
        </p:nvSpPr>
        <p:spPr>
          <a:xfrm>
            <a:off x="-47066" y="1166087"/>
            <a:ext cx="9083490" cy="1815882"/>
          </a:xfrm>
          <a:prstGeom prst="rect">
            <a:avLst/>
          </a:prstGeom>
          <a:noFill/>
        </p:spPr>
        <p:txBody>
          <a:bodyPr wrap="squar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285750" indent="-285750" eaLnBrk="1" hangingPunct="1">
              <a:buFont typeface="Arial" panose="020B0604020202020204" pitchFamily="34" charset="0"/>
              <a:buChar char="•"/>
            </a:pPr>
            <a:r>
              <a:rPr lang="en-US" altLang="en-US" sz="1600" dirty="0">
                <a:latin typeface="Calibri" panose="020F0502020204030204" pitchFamily="34" charset="0"/>
              </a:rPr>
              <a:t>Outcrops along VM have been identified using HiRISE, SHARAD, CRISM, and CTX data</a:t>
            </a:r>
          </a:p>
          <a:p>
            <a:pPr marL="285750" indent="-285750" eaLnBrk="1" hangingPunct="1">
              <a:buFont typeface="Arial" panose="020B0604020202020204" pitchFamily="34" charset="0"/>
              <a:buChar char="•"/>
            </a:pPr>
            <a:r>
              <a:rPr lang="en-US" altLang="en-US" sz="1600" dirty="0">
                <a:latin typeface="Calibri" panose="020F0502020204030204" pitchFamily="34" charset="0"/>
              </a:rPr>
              <a:t>Deposits display variations in brightness, color, morphology, and composition [Smith et al., LPSC 50, Abstract 2713, 2019]</a:t>
            </a:r>
          </a:p>
          <a:p>
            <a:pPr marL="285750" indent="-285750" eaLnBrk="1" hangingPunct="1">
              <a:buFont typeface="Arial" panose="020B0604020202020204" pitchFamily="34" charset="0"/>
              <a:buChar char="•"/>
            </a:pPr>
            <a:r>
              <a:rPr lang="en-US" altLang="en-US" sz="1600" dirty="0">
                <a:latin typeface="Calibri" panose="020F0502020204030204" pitchFamily="34" charset="0"/>
              </a:rPr>
              <a:t>CRISM data suggest they contain hydrated silica, Fe-hydroxy sulfate, jarosite, and Al- and Fe/Mg-bearing phyllosilicates [Smith et al., 2019; Bishop et al., LPSC 52, Abstract 1082, 2021] </a:t>
            </a:r>
          </a:p>
          <a:p>
            <a:pPr marL="285750" indent="-285750" eaLnBrk="1" hangingPunct="1">
              <a:buFont typeface="Arial" panose="020B0604020202020204" pitchFamily="34" charset="0"/>
              <a:buChar char="•"/>
            </a:pPr>
            <a:r>
              <a:rPr lang="en-US" altLang="en-US" sz="1600" dirty="0">
                <a:latin typeface="Calibri" panose="020F0502020204030204" pitchFamily="34" charset="0"/>
              </a:rPr>
              <a:t>Formation mechanisms include fluvial deposits and volcanic ash deposits [</a:t>
            </a:r>
            <a:r>
              <a:rPr lang="en-US" altLang="en-US" sz="1600" dirty="0" err="1">
                <a:latin typeface="Calibri" panose="020F0502020204030204" pitchFamily="34" charset="0"/>
              </a:rPr>
              <a:t>Mishev</a:t>
            </a:r>
            <a:r>
              <a:rPr lang="en-US" altLang="en-US" sz="1600" dirty="0">
                <a:latin typeface="Calibri" panose="020F0502020204030204" pitchFamily="34" charset="0"/>
              </a:rPr>
              <a:t> et al., LPSC 52, Abstract 1694, 2021]</a:t>
            </a:r>
          </a:p>
        </p:txBody>
      </p:sp>
      <p:pic>
        <p:nvPicPr>
          <p:cNvPr id="13" name="Picture 8" descr="Screen Shot 2021-08-20 at 5.51.02 PM.png">
            <a:extLst>
              <a:ext uri="{FF2B5EF4-FFF2-40B4-BE49-F238E27FC236}">
                <a16:creationId xmlns:a16="http://schemas.microsoft.com/office/drawing/2014/main" id="{197D2DB5-446A-7047-BA89-0BA570A2006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3353806"/>
            <a:ext cx="4559859" cy="32220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9">
            <a:extLst>
              <a:ext uri="{FF2B5EF4-FFF2-40B4-BE49-F238E27FC236}">
                <a16:creationId xmlns:a16="http://schemas.microsoft.com/office/drawing/2014/main" id="{1E9D6741-05FA-9342-9BA0-5E78548B54F9}"/>
              </a:ext>
            </a:extLst>
          </p:cNvPr>
          <p:cNvSpPr txBox="1">
            <a:spLocks noChangeArrowheads="1"/>
          </p:cNvSpPr>
          <p:nvPr/>
        </p:nvSpPr>
        <p:spPr bwMode="auto">
          <a:xfrm>
            <a:off x="299236" y="6575824"/>
            <a:ext cx="397878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200" dirty="0"/>
              <a:t>[Smith et al., LPSC 50, Abstract 2713, 2019]</a:t>
            </a:r>
          </a:p>
        </p:txBody>
      </p:sp>
      <p:sp>
        <p:nvSpPr>
          <p:cNvPr id="15" name="TextBox 11">
            <a:extLst>
              <a:ext uri="{FF2B5EF4-FFF2-40B4-BE49-F238E27FC236}">
                <a16:creationId xmlns:a16="http://schemas.microsoft.com/office/drawing/2014/main" id="{1A11CEEE-DE0F-FB4F-A43C-3279BE3A2B02}"/>
              </a:ext>
            </a:extLst>
          </p:cNvPr>
          <p:cNvSpPr txBox="1">
            <a:spLocks noChangeArrowheads="1"/>
          </p:cNvSpPr>
          <p:nvPr/>
        </p:nvSpPr>
        <p:spPr bwMode="auto">
          <a:xfrm rot="16200000">
            <a:off x="7691306" y="4233864"/>
            <a:ext cx="250184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200" dirty="0"/>
              <a:t>[Bishop et al., LPSC 52, Abstract 1082, 2021]</a:t>
            </a:r>
          </a:p>
        </p:txBody>
      </p:sp>
      <p:pic>
        <p:nvPicPr>
          <p:cNvPr id="16" name="Picture 13" descr="Screen Shot 2021-08-20 at 6.09.41 PM.png">
            <a:extLst>
              <a:ext uri="{FF2B5EF4-FFF2-40B4-BE49-F238E27FC236}">
                <a16:creationId xmlns:a16="http://schemas.microsoft.com/office/drawing/2014/main" id="{361FE261-1986-934D-8540-376DE91441CA}"/>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250294" y="3086100"/>
            <a:ext cx="2717601" cy="377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Box 14">
            <a:extLst>
              <a:ext uri="{FF2B5EF4-FFF2-40B4-BE49-F238E27FC236}">
                <a16:creationId xmlns:a16="http://schemas.microsoft.com/office/drawing/2014/main" id="{7D5FCB2C-DEEF-DC4A-92FB-B0CEE48F2A41}"/>
              </a:ext>
            </a:extLst>
          </p:cNvPr>
          <p:cNvSpPr txBox="1">
            <a:spLocks noChangeArrowheads="1"/>
          </p:cNvSpPr>
          <p:nvPr/>
        </p:nvSpPr>
        <p:spPr bwMode="auto">
          <a:xfrm rot="16200000">
            <a:off x="4007241" y="4623918"/>
            <a:ext cx="202856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200" dirty="0"/>
              <a:t>[</a:t>
            </a:r>
            <a:r>
              <a:rPr lang="en-US" altLang="en-US" sz="1200" dirty="0" err="1"/>
              <a:t>Mishev</a:t>
            </a:r>
            <a:r>
              <a:rPr lang="en-US" altLang="en-US" sz="1200" dirty="0"/>
              <a:t> et al., LPSC 52, Abstract 1694, 2021]</a:t>
            </a:r>
          </a:p>
        </p:txBody>
      </p:sp>
      <p:pic>
        <p:nvPicPr>
          <p:cNvPr id="18" name="Picture 16" descr="Screen Shot 2021-08-20 at 5.55.24 PM.png">
            <a:extLst>
              <a:ext uri="{FF2B5EF4-FFF2-40B4-BE49-F238E27FC236}">
                <a16:creationId xmlns:a16="http://schemas.microsoft.com/office/drawing/2014/main" id="{E480C2EB-0708-6E49-8E48-8EB8604F9ABF}"/>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9173060" y="851510"/>
            <a:ext cx="3018940" cy="59779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4841596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BC190-052B-D842-993A-13D95600A94E}"/>
              </a:ext>
            </a:extLst>
          </p:cNvPr>
          <p:cNvSpPr>
            <a:spLocks noGrp="1"/>
          </p:cNvSpPr>
          <p:nvPr>
            <p:ph type="title"/>
          </p:nvPr>
        </p:nvSpPr>
        <p:spPr>
          <a:xfrm>
            <a:off x="1981200" y="274639"/>
            <a:ext cx="8229600" cy="457199"/>
          </a:xfrm>
        </p:spPr>
        <p:txBody>
          <a:bodyPr>
            <a:noAutofit/>
          </a:bodyPr>
          <a:lstStyle/>
          <a:p>
            <a:r>
              <a:rPr lang="en-US" sz="2400" dirty="0"/>
              <a:t>RED 7-8 (5 dark green settings known)</a:t>
            </a:r>
          </a:p>
        </p:txBody>
      </p:sp>
      <p:pic>
        <p:nvPicPr>
          <p:cNvPr id="5" name="Picture 4" descr="A screenshot of a computer&#10;&#10;Description automatically generated with low confidence">
            <a:extLst>
              <a:ext uri="{FF2B5EF4-FFF2-40B4-BE49-F238E27FC236}">
                <a16:creationId xmlns:a16="http://schemas.microsoft.com/office/drawing/2014/main" id="{A8A3E81F-2B54-E346-A64D-D55A875C95C9}"/>
              </a:ext>
            </a:extLst>
          </p:cNvPr>
          <p:cNvPicPr>
            <a:picLocks noChangeAspect="1"/>
          </p:cNvPicPr>
          <p:nvPr/>
        </p:nvPicPr>
        <p:blipFill>
          <a:blip r:embed="rId2"/>
          <a:stretch>
            <a:fillRect/>
          </a:stretch>
        </p:blipFill>
        <p:spPr>
          <a:xfrm>
            <a:off x="1028475" y="731838"/>
            <a:ext cx="10093520" cy="5990463"/>
          </a:xfrm>
          <a:prstGeom prst="rect">
            <a:avLst/>
          </a:prstGeom>
        </p:spPr>
      </p:pic>
    </p:spTree>
    <p:extLst>
      <p:ext uri="{BB962C8B-B14F-4D97-AF65-F5344CB8AC3E}">
        <p14:creationId xmlns:p14="http://schemas.microsoft.com/office/powerpoint/2010/main" val="162576302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1FAA47-07B8-BB49-8F45-30E3CB4A84CF}"/>
              </a:ext>
            </a:extLst>
          </p:cNvPr>
          <p:cNvSpPr>
            <a:spLocks noGrp="1"/>
          </p:cNvSpPr>
          <p:nvPr>
            <p:ph type="title"/>
          </p:nvPr>
        </p:nvSpPr>
        <p:spPr>
          <a:xfrm>
            <a:off x="1746308" y="101043"/>
            <a:ext cx="8229600" cy="729468"/>
          </a:xfrm>
        </p:spPr>
        <p:txBody>
          <a:bodyPr>
            <a:normAutofit/>
          </a:bodyPr>
          <a:lstStyle/>
          <a:p>
            <a:r>
              <a:rPr lang="en-US" sz="2400" dirty="0"/>
              <a:t>BG12-13 (23 dark green settings, including 54_54)</a:t>
            </a:r>
          </a:p>
        </p:txBody>
      </p:sp>
      <p:pic>
        <p:nvPicPr>
          <p:cNvPr id="9" name="Picture 8" descr="A picture containing text, metal&#10;&#10;Description automatically generated">
            <a:extLst>
              <a:ext uri="{FF2B5EF4-FFF2-40B4-BE49-F238E27FC236}">
                <a16:creationId xmlns:a16="http://schemas.microsoft.com/office/drawing/2014/main" id="{196BEEC7-EF5E-C94D-A108-D00FBEE205BA}"/>
              </a:ext>
            </a:extLst>
          </p:cNvPr>
          <p:cNvPicPr>
            <a:picLocks noChangeAspect="1"/>
          </p:cNvPicPr>
          <p:nvPr/>
        </p:nvPicPr>
        <p:blipFill>
          <a:blip r:embed="rId2"/>
          <a:stretch>
            <a:fillRect/>
          </a:stretch>
        </p:blipFill>
        <p:spPr>
          <a:xfrm>
            <a:off x="878085" y="726510"/>
            <a:ext cx="10160889" cy="6030447"/>
          </a:xfrm>
          <a:prstGeom prst="rect">
            <a:avLst/>
          </a:prstGeom>
        </p:spPr>
      </p:pic>
    </p:spTree>
    <p:extLst>
      <p:ext uri="{BB962C8B-B14F-4D97-AF65-F5344CB8AC3E}">
        <p14:creationId xmlns:p14="http://schemas.microsoft.com/office/powerpoint/2010/main" val="179814945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D63E3F-2CDC-2D4B-BD64-25D40D727943}"/>
              </a:ext>
            </a:extLst>
          </p:cNvPr>
          <p:cNvSpPr>
            <a:spLocks noGrp="1"/>
          </p:cNvSpPr>
          <p:nvPr>
            <p:ph type="title"/>
          </p:nvPr>
        </p:nvSpPr>
        <p:spPr>
          <a:xfrm>
            <a:off x="1981200" y="-2199"/>
            <a:ext cx="8229600" cy="853968"/>
          </a:xfrm>
        </p:spPr>
        <p:txBody>
          <a:bodyPr>
            <a:normAutofit/>
          </a:bodyPr>
          <a:lstStyle/>
          <a:p>
            <a:r>
              <a:rPr lang="en-US" sz="2400" dirty="0"/>
              <a:t>IR10 (Sparse coverage as there is no good “analog” CCD to use, but 5 dark green settings known)</a:t>
            </a:r>
          </a:p>
        </p:txBody>
      </p:sp>
      <p:pic>
        <p:nvPicPr>
          <p:cNvPr id="5" name="Picture 4" descr="A picture containing text, metal&#10;&#10;Description automatically generated">
            <a:extLst>
              <a:ext uri="{FF2B5EF4-FFF2-40B4-BE49-F238E27FC236}">
                <a16:creationId xmlns:a16="http://schemas.microsoft.com/office/drawing/2014/main" id="{C43DD36B-CCF7-1D41-B217-EA84FF61077A}"/>
              </a:ext>
            </a:extLst>
          </p:cNvPr>
          <p:cNvPicPr>
            <a:picLocks noChangeAspect="1"/>
          </p:cNvPicPr>
          <p:nvPr/>
        </p:nvPicPr>
        <p:blipFill>
          <a:blip r:embed="rId2"/>
          <a:stretch>
            <a:fillRect/>
          </a:stretch>
        </p:blipFill>
        <p:spPr>
          <a:xfrm>
            <a:off x="981206" y="786781"/>
            <a:ext cx="10229589" cy="6071220"/>
          </a:xfrm>
          <a:prstGeom prst="rect">
            <a:avLst/>
          </a:prstGeom>
        </p:spPr>
      </p:pic>
    </p:spTree>
    <p:extLst>
      <p:ext uri="{BB962C8B-B14F-4D97-AF65-F5344CB8AC3E}">
        <p14:creationId xmlns:p14="http://schemas.microsoft.com/office/powerpoint/2010/main" val="24947669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8E42F7-336C-4341-9363-103134D9BDA2}"/>
              </a:ext>
            </a:extLst>
          </p:cNvPr>
          <p:cNvSpPr>
            <a:spLocks noGrp="1"/>
          </p:cNvSpPr>
          <p:nvPr>
            <p:ph type="title"/>
          </p:nvPr>
        </p:nvSpPr>
        <p:spPr>
          <a:xfrm>
            <a:off x="1981200" y="93225"/>
            <a:ext cx="8229600" cy="611451"/>
          </a:xfrm>
        </p:spPr>
        <p:txBody>
          <a:bodyPr>
            <a:normAutofit fontScale="90000"/>
          </a:bodyPr>
          <a:lstStyle/>
          <a:p>
            <a:r>
              <a:rPr lang="en-US" sz="2400" dirty="0"/>
              <a:t>Summary of settings that are relatively good in one of the CCD sets (in yellow), and </a:t>
            </a:r>
            <a:r>
              <a:rPr lang="en-US" sz="2400" b="1" dirty="0"/>
              <a:t>preliminary</a:t>
            </a:r>
            <a:r>
              <a:rPr lang="en-US" sz="2400" dirty="0"/>
              <a:t> </a:t>
            </a:r>
            <a:r>
              <a:rPr lang="en-US" sz="2400" b="1" dirty="0"/>
              <a:t>prioritized settings for future testing</a:t>
            </a:r>
          </a:p>
        </p:txBody>
      </p:sp>
      <p:sp>
        <p:nvSpPr>
          <p:cNvPr id="6" name="TextBox 5">
            <a:extLst>
              <a:ext uri="{FF2B5EF4-FFF2-40B4-BE49-F238E27FC236}">
                <a16:creationId xmlns:a16="http://schemas.microsoft.com/office/drawing/2014/main" id="{A788F6C7-8854-C543-B2C5-C935E0181B8F}"/>
              </a:ext>
            </a:extLst>
          </p:cNvPr>
          <p:cNvSpPr txBox="1"/>
          <p:nvPr/>
        </p:nvSpPr>
        <p:spPr>
          <a:xfrm>
            <a:off x="71365" y="2036815"/>
            <a:ext cx="1673928" cy="2800767"/>
          </a:xfrm>
          <a:prstGeom prst="rect">
            <a:avLst/>
          </a:prstGeom>
          <a:noFill/>
        </p:spPr>
        <p:txBody>
          <a:bodyPr wrap="square" rtlCol="0">
            <a:spAutoFit/>
          </a:bodyPr>
          <a:lstStyle/>
          <a:p>
            <a:r>
              <a:rPr lang="en-US" sz="1600" dirty="0"/>
              <a:t>Favor columns (</a:t>
            </a:r>
            <a:r>
              <a:rPr lang="en-US" sz="1600" dirty="0" err="1"/>
              <a:t>ch</a:t>
            </a:r>
            <a:r>
              <a:rPr lang="en-US" sz="1600" dirty="0"/>
              <a:t> 1) 74, 65, 46, 2</a:t>
            </a:r>
            <a:r>
              <a:rPr lang="en-US" sz="1600" baseline="30000" dirty="0"/>
              <a:t>nd</a:t>
            </a:r>
            <a:r>
              <a:rPr lang="en-US" sz="1600" dirty="0"/>
              <a:t> priority 52, 63, 54, 24</a:t>
            </a:r>
          </a:p>
          <a:p>
            <a:r>
              <a:rPr lang="en-US" sz="1600" dirty="0"/>
              <a:t>Favor rows (</a:t>
            </a:r>
            <a:r>
              <a:rPr lang="en-US" sz="1600" dirty="0" err="1"/>
              <a:t>ch</a:t>
            </a:r>
            <a:r>
              <a:rPr lang="en-US" sz="1600" dirty="0"/>
              <a:t> 0) with lowest electronic noise (not 74)</a:t>
            </a:r>
          </a:p>
          <a:p>
            <a:r>
              <a:rPr lang="en-US" sz="1600" dirty="0"/>
              <a:t>Favor settings near relatively good prior results</a:t>
            </a:r>
          </a:p>
        </p:txBody>
      </p:sp>
      <p:pic>
        <p:nvPicPr>
          <p:cNvPr id="8" name="Picture 7" descr="Calendar&#10;&#10;Description automatically generated">
            <a:extLst>
              <a:ext uri="{FF2B5EF4-FFF2-40B4-BE49-F238E27FC236}">
                <a16:creationId xmlns:a16="http://schemas.microsoft.com/office/drawing/2014/main" id="{E70BAA6A-A9DA-874D-AB90-B25E04EBD10C}"/>
              </a:ext>
            </a:extLst>
          </p:cNvPr>
          <p:cNvPicPr>
            <a:picLocks noChangeAspect="1"/>
          </p:cNvPicPr>
          <p:nvPr/>
        </p:nvPicPr>
        <p:blipFill>
          <a:blip r:embed="rId2"/>
          <a:stretch>
            <a:fillRect/>
          </a:stretch>
        </p:blipFill>
        <p:spPr>
          <a:xfrm>
            <a:off x="1830888" y="704677"/>
            <a:ext cx="10210800" cy="5939412"/>
          </a:xfrm>
          <a:prstGeom prst="rect">
            <a:avLst/>
          </a:prstGeom>
        </p:spPr>
      </p:pic>
    </p:spTree>
    <p:extLst>
      <p:ext uri="{BB962C8B-B14F-4D97-AF65-F5344CB8AC3E}">
        <p14:creationId xmlns:p14="http://schemas.microsoft.com/office/powerpoint/2010/main" val="327454984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3EBA3D-89C3-C840-89B3-76AB71893084}"/>
              </a:ext>
            </a:extLst>
          </p:cNvPr>
          <p:cNvSpPr>
            <a:spLocks noGrp="1"/>
          </p:cNvSpPr>
          <p:nvPr>
            <p:ph type="title"/>
          </p:nvPr>
        </p:nvSpPr>
        <p:spPr>
          <a:xfrm>
            <a:off x="1914088" y="-69311"/>
            <a:ext cx="8229600" cy="1143000"/>
          </a:xfrm>
        </p:spPr>
        <p:txBody>
          <a:bodyPr/>
          <a:lstStyle/>
          <a:p>
            <a:r>
              <a:rPr lang="en-US" dirty="0"/>
              <a:t>Summary of 2021 ADC tests</a:t>
            </a:r>
          </a:p>
        </p:txBody>
      </p:sp>
      <p:sp>
        <p:nvSpPr>
          <p:cNvPr id="3" name="Content Placeholder 2">
            <a:extLst>
              <a:ext uri="{FF2B5EF4-FFF2-40B4-BE49-F238E27FC236}">
                <a16:creationId xmlns:a16="http://schemas.microsoft.com/office/drawing/2014/main" id="{CED2A785-34B5-C447-8834-5E1ADD81230A}"/>
              </a:ext>
            </a:extLst>
          </p:cNvPr>
          <p:cNvSpPr>
            <a:spLocks noGrp="1"/>
          </p:cNvSpPr>
          <p:nvPr>
            <p:ph idx="1"/>
          </p:nvPr>
        </p:nvSpPr>
        <p:spPr>
          <a:xfrm>
            <a:off x="1981200" y="931180"/>
            <a:ext cx="8229600" cy="5194985"/>
          </a:xfrm>
        </p:spPr>
        <p:txBody>
          <a:bodyPr/>
          <a:lstStyle/>
          <a:p>
            <a:r>
              <a:rPr lang="en-US" dirty="0"/>
              <a:t>Results are encouraging: better ADC settings exist for all problematic CCDs</a:t>
            </a:r>
          </a:p>
          <a:p>
            <a:pPr lvl="1"/>
            <a:r>
              <a:rPr lang="en-US" dirty="0"/>
              <a:t>No dramatic improvements, but the matrix is still very sparsely sampled</a:t>
            </a:r>
          </a:p>
          <a:p>
            <a:r>
              <a:rPr lang="en-US" dirty="0"/>
              <a:t>Eliminated some settings entirely</a:t>
            </a:r>
          </a:p>
          <a:p>
            <a:pPr lvl="1"/>
            <a:r>
              <a:rPr lang="en-US" dirty="0"/>
              <a:t>Only 33 x 33 = 1089 viable settings left</a:t>
            </a:r>
          </a:p>
          <a:p>
            <a:pPr lvl="2"/>
            <a:r>
              <a:rPr lang="en-US" dirty="0"/>
              <a:t>Tested 73 of these, 1016 more to go</a:t>
            </a:r>
          </a:p>
          <a:p>
            <a:r>
              <a:rPr lang="en-US" dirty="0"/>
              <a:t>We need a lot more ADC testing</a:t>
            </a:r>
          </a:p>
          <a:p>
            <a:pPr lvl="1"/>
            <a:r>
              <a:rPr lang="en-US" dirty="0"/>
              <a:t>MCR for new commanding procedure</a:t>
            </a:r>
          </a:p>
        </p:txBody>
      </p:sp>
    </p:spTree>
    <p:extLst>
      <p:ext uri="{BB962C8B-B14F-4D97-AF65-F5344CB8AC3E}">
        <p14:creationId xmlns:p14="http://schemas.microsoft.com/office/powerpoint/2010/main" val="2671117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0EB0AE-4A66-CC42-981F-1F99D13169FB}"/>
              </a:ext>
            </a:extLst>
          </p:cNvPr>
          <p:cNvSpPr>
            <a:spLocks noGrp="1"/>
          </p:cNvSpPr>
          <p:nvPr>
            <p:ph type="title"/>
          </p:nvPr>
        </p:nvSpPr>
        <p:spPr>
          <a:xfrm>
            <a:off x="3363310" y="78443"/>
            <a:ext cx="2732690" cy="653395"/>
          </a:xfrm>
        </p:spPr>
        <p:txBody>
          <a:bodyPr>
            <a:normAutofit fontScale="90000"/>
          </a:bodyPr>
          <a:lstStyle/>
          <a:p>
            <a:r>
              <a:rPr lang="en-US" dirty="0"/>
              <a:t>Future Plans</a:t>
            </a:r>
          </a:p>
        </p:txBody>
      </p:sp>
      <p:sp>
        <p:nvSpPr>
          <p:cNvPr id="3" name="Content Placeholder 2">
            <a:extLst>
              <a:ext uri="{FF2B5EF4-FFF2-40B4-BE49-F238E27FC236}">
                <a16:creationId xmlns:a16="http://schemas.microsoft.com/office/drawing/2014/main" id="{EFB5280C-BACF-EB4E-A86A-2B3837F64510}"/>
              </a:ext>
            </a:extLst>
          </p:cNvPr>
          <p:cNvSpPr>
            <a:spLocks noGrp="1"/>
          </p:cNvSpPr>
          <p:nvPr>
            <p:ph idx="1"/>
          </p:nvPr>
        </p:nvSpPr>
        <p:spPr>
          <a:xfrm>
            <a:off x="525517" y="731838"/>
            <a:ext cx="10741573" cy="5643796"/>
          </a:xfrm>
        </p:spPr>
        <p:txBody>
          <a:bodyPr>
            <a:noAutofit/>
          </a:bodyPr>
          <a:lstStyle/>
          <a:p>
            <a:pPr>
              <a:spcBef>
                <a:spcPts val="600"/>
              </a:spcBef>
            </a:pPr>
            <a:r>
              <a:rPr lang="en-US" sz="2400" dirty="0"/>
              <a:t>Now: developing HiRISE commanding software and procedures to change ADC settings without MCR process</a:t>
            </a:r>
          </a:p>
          <a:p>
            <a:pPr lvl="1">
              <a:spcBef>
                <a:spcPts val="600"/>
              </a:spcBef>
            </a:pPr>
            <a:r>
              <a:rPr lang="en-US" sz="2000" dirty="0"/>
              <a:t>MCR approval needed before use in flight?  In early 2022?</a:t>
            </a:r>
          </a:p>
          <a:p>
            <a:pPr>
              <a:spcBef>
                <a:spcPts val="600"/>
              </a:spcBef>
            </a:pPr>
            <a:r>
              <a:rPr lang="en-US" sz="2400" dirty="0"/>
              <a:t>Plan new tests</a:t>
            </a:r>
          </a:p>
          <a:p>
            <a:pPr lvl="1">
              <a:spcBef>
                <a:spcPts val="600"/>
              </a:spcBef>
            </a:pPr>
            <a:r>
              <a:rPr lang="en-US" sz="2000" dirty="0"/>
              <a:t>About 3 months needed for 1</a:t>
            </a:r>
            <a:r>
              <a:rPr lang="en-US" sz="2000" baseline="30000" dirty="0"/>
              <a:t>st</a:t>
            </a:r>
            <a:r>
              <a:rPr lang="en-US" sz="2000" dirty="0"/>
              <a:t>-order tests of 1000 settings</a:t>
            </a:r>
          </a:p>
          <a:p>
            <a:pPr lvl="1">
              <a:spcBef>
                <a:spcPts val="600"/>
              </a:spcBef>
            </a:pPr>
            <a:r>
              <a:rPr lang="en-US" sz="2000" dirty="0"/>
              <a:t>Another ~3 months for temperature-controlled tests on most promising candidates</a:t>
            </a:r>
          </a:p>
          <a:p>
            <a:pPr lvl="2">
              <a:spcBef>
                <a:spcPts val="600"/>
              </a:spcBef>
            </a:pPr>
            <a:r>
              <a:rPr lang="en-US" sz="1800" dirty="0"/>
              <a:t>Need nadir-only orbits, so MCR needed</a:t>
            </a:r>
          </a:p>
          <a:p>
            <a:pPr>
              <a:spcBef>
                <a:spcPts val="600"/>
              </a:spcBef>
            </a:pPr>
            <a:r>
              <a:rPr lang="en-US" sz="2400" dirty="0"/>
              <a:t>It will be at least 1 year before we have new ADC settings for routine Mars imaging</a:t>
            </a:r>
          </a:p>
          <a:p>
            <a:pPr lvl="1">
              <a:spcBef>
                <a:spcPts val="600"/>
              </a:spcBef>
            </a:pPr>
            <a:r>
              <a:rPr lang="en-US" sz="2000" dirty="0"/>
              <a:t>Too much worsening expected over next year at current FPE temperatures</a:t>
            </a:r>
          </a:p>
          <a:p>
            <a:pPr lvl="1">
              <a:spcBef>
                <a:spcPts val="600"/>
              </a:spcBef>
            </a:pPr>
            <a:r>
              <a:rPr lang="en-US" sz="2000" dirty="0"/>
              <a:t>We prefer not to raise the temperature</a:t>
            </a:r>
          </a:p>
          <a:p>
            <a:pPr lvl="1">
              <a:spcBef>
                <a:spcPts val="600"/>
              </a:spcBef>
            </a:pPr>
            <a:r>
              <a:rPr lang="en-US" sz="2000" dirty="0"/>
              <a:t>Interim solution: In ~6 months </a:t>
            </a:r>
            <a:r>
              <a:rPr lang="en-US" sz="2000" b="1" dirty="0"/>
              <a:t>we will ban Bin1 mode </a:t>
            </a:r>
            <a:r>
              <a:rPr lang="en-US" sz="2000" dirty="0"/>
              <a:t>until new ADC settings are in place</a:t>
            </a:r>
          </a:p>
          <a:p>
            <a:pPr lvl="2">
              <a:spcBef>
                <a:spcPts val="600"/>
              </a:spcBef>
            </a:pPr>
            <a:r>
              <a:rPr lang="en-US" sz="1800" dirty="0"/>
              <a:t>Only RED4-5-6 can be used in bin-1 (Bin1-2 mode).  Bad for stereo and landing sites</a:t>
            </a:r>
          </a:p>
          <a:p>
            <a:pPr>
              <a:spcBef>
                <a:spcPts val="600"/>
              </a:spcBef>
            </a:pPr>
            <a:r>
              <a:rPr lang="en-US" sz="2400" dirty="0"/>
              <a:t>New ADC settings should allow full-res imaging for at least another 2 years.   Banning Bin-1 except for RED4-5-6 could keep us going another 2 years.  </a:t>
            </a:r>
          </a:p>
          <a:p>
            <a:pPr>
              <a:spcBef>
                <a:spcPts val="600"/>
              </a:spcBef>
            </a:pPr>
            <a:r>
              <a:rPr lang="en-US" sz="2400" dirty="0"/>
              <a:t>After ~2025 the choices may get more difficult, unless we can better understand and mitigate this problem</a:t>
            </a:r>
          </a:p>
        </p:txBody>
      </p:sp>
    </p:spTree>
    <p:extLst>
      <p:ext uri="{BB962C8B-B14F-4D97-AF65-F5344CB8AC3E}">
        <p14:creationId xmlns:p14="http://schemas.microsoft.com/office/powerpoint/2010/main" val="41511900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0818F3-346E-F445-8848-439518DE9FFC}"/>
              </a:ext>
            </a:extLst>
          </p:cNvPr>
          <p:cNvSpPr>
            <a:spLocks noGrp="1"/>
          </p:cNvSpPr>
          <p:nvPr>
            <p:ph type="title"/>
          </p:nvPr>
        </p:nvSpPr>
        <p:spPr>
          <a:xfrm>
            <a:off x="1981200" y="274639"/>
            <a:ext cx="8229600" cy="564261"/>
          </a:xfrm>
        </p:spPr>
        <p:txBody>
          <a:bodyPr>
            <a:normAutofit fontScale="90000"/>
          </a:bodyPr>
          <a:lstStyle/>
          <a:p>
            <a:r>
              <a:rPr lang="en-US" dirty="0"/>
              <a:t>Discussion</a:t>
            </a:r>
          </a:p>
        </p:txBody>
      </p:sp>
      <p:sp>
        <p:nvSpPr>
          <p:cNvPr id="3" name="Content Placeholder 2">
            <a:extLst>
              <a:ext uri="{FF2B5EF4-FFF2-40B4-BE49-F238E27FC236}">
                <a16:creationId xmlns:a16="http://schemas.microsoft.com/office/drawing/2014/main" id="{5540019F-1CDD-614F-A224-EEDDC714552B}"/>
              </a:ext>
            </a:extLst>
          </p:cNvPr>
          <p:cNvSpPr>
            <a:spLocks noGrp="1"/>
          </p:cNvSpPr>
          <p:nvPr>
            <p:ph idx="1"/>
          </p:nvPr>
        </p:nvSpPr>
        <p:spPr>
          <a:xfrm>
            <a:off x="1981200" y="956345"/>
            <a:ext cx="8634248" cy="5465476"/>
          </a:xfrm>
        </p:spPr>
        <p:txBody>
          <a:bodyPr/>
          <a:lstStyle/>
          <a:p>
            <a:r>
              <a:rPr lang="en-US" dirty="0"/>
              <a:t>We are doing empirical ADC tests to find what works best</a:t>
            </a:r>
          </a:p>
          <a:p>
            <a:r>
              <a:rPr lang="en-US" dirty="0"/>
              <a:t>Ideally, actual engineers would help us to really understand what is happening and find the best mitigation.</a:t>
            </a:r>
          </a:p>
          <a:p>
            <a:pPr lvl="1"/>
            <a:r>
              <a:rPr lang="en-US" dirty="0"/>
              <a:t>New idea from last week’s telecon with Ball: supply line power from aging of decoupling caps</a:t>
            </a:r>
          </a:p>
          <a:p>
            <a:pPr lvl="2"/>
            <a:r>
              <a:rPr lang="en-US" dirty="0"/>
              <a:t>Need advice from an expert</a:t>
            </a:r>
          </a:p>
          <a:p>
            <a:pPr lvl="1"/>
            <a:r>
              <a:rPr lang="en-US" dirty="0"/>
              <a:t>Need lab experiments</a:t>
            </a:r>
          </a:p>
          <a:p>
            <a:r>
              <a:rPr lang="en-US" dirty="0"/>
              <a:t>Ball engineers like Tom Ebben are helping a little on their own time.</a:t>
            </a:r>
          </a:p>
          <a:p>
            <a:pPr lvl="1"/>
            <a:r>
              <a:rPr lang="en-US" dirty="0"/>
              <a:t>No funding available for greater Ball support, because HiRISE is a low priority to the MEP.  Or is it?</a:t>
            </a:r>
          </a:p>
        </p:txBody>
      </p:sp>
    </p:spTree>
    <p:extLst>
      <p:ext uri="{BB962C8B-B14F-4D97-AF65-F5344CB8AC3E}">
        <p14:creationId xmlns:p14="http://schemas.microsoft.com/office/powerpoint/2010/main" val="75239207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HiRISE Calibration Update</a:t>
            </a:r>
          </a:p>
        </p:txBody>
      </p:sp>
      <p:sp>
        <p:nvSpPr>
          <p:cNvPr id="3" name="Subtitle 2"/>
          <p:cNvSpPr>
            <a:spLocks noGrp="1"/>
          </p:cNvSpPr>
          <p:nvPr>
            <p:ph type="subTitle" idx="1"/>
          </p:nvPr>
        </p:nvSpPr>
        <p:spPr/>
        <p:txBody>
          <a:bodyPr/>
          <a:lstStyle/>
          <a:p>
            <a:r>
              <a:rPr lang="en-US" dirty="0" err="1"/>
              <a:t>HiCal</a:t>
            </a:r>
            <a:r>
              <a:rPr lang="en-US" dirty="0"/>
              <a:t> group</a:t>
            </a:r>
          </a:p>
          <a:p>
            <a:r>
              <a:rPr lang="en-US" dirty="0"/>
              <a:t>9/20/2021</a:t>
            </a:r>
          </a:p>
        </p:txBody>
      </p:sp>
    </p:spTree>
    <p:extLst>
      <p:ext uri="{BB962C8B-B14F-4D97-AF65-F5344CB8AC3E}">
        <p14:creationId xmlns:p14="http://schemas.microsoft.com/office/powerpoint/2010/main" val="185987634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Calibration Issues</a:t>
            </a:r>
          </a:p>
        </p:txBody>
      </p:sp>
      <p:sp>
        <p:nvSpPr>
          <p:cNvPr id="3" name="Content Placeholder 2"/>
          <p:cNvSpPr>
            <a:spLocks noGrp="1"/>
          </p:cNvSpPr>
          <p:nvPr>
            <p:ph idx="1"/>
          </p:nvPr>
        </p:nvSpPr>
        <p:spPr/>
        <p:txBody>
          <a:bodyPr>
            <a:normAutofit fontScale="92500" lnSpcReduction="10000"/>
          </a:bodyPr>
          <a:lstStyle/>
          <a:p>
            <a:r>
              <a:rPr lang="en-US" dirty="0"/>
              <a:t>Low-temperature and some “nominal temperature” data acquisition can be impacted by bit-flip noise and excessive low-instrument saturation (LIS) pixels in calibration areas.</a:t>
            </a:r>
          </a:p>
          <a:p>
            <a:r>
              <a:rPr lang="en-US" dirty="0"/>
              <a:t>Lookup table changes required after change in ADC settings</a:t>
            </a:r>
          </a:p>
          <a:p>
            <a:r>
              <a:rPr lang="en-US" dirty="0"/>
              <a:t>Operation of FPA at 37°C increases dark current</a:t>
            </a:r>
          </a:p>
          <a:p>
            <a:r>
              <a:rPr lang="en-US" dirty="0"/>
              <a:t>Dark current tables based on 21°C</a:t>
            </a:r>
          </a:p>
          <a:p>
            <a:pPr lvl="1"/>
            <a:r>
              <a:rPr lang="en-US" dirty="0"/>
              <a:t>Need 37°C correction that includes variations across image</a:t>
            </a:r>
          </a:p>
          <a:p>
            <a:r>
              <a:rPr lang="en-US" dirty="0"/>
              <a:t>Gains different at 37°C than 21°C</a:t>
            </a:r>
          </a:p>
          <a:p>
            <a:pPr lvl="1"/>
            <a:r>
              <a:rPr lang="en-US" dirty="0"/>
              <a:t>Need updated gains</a:t>
            </a:r>
          </a:p>
          <a:p>
            <a:r>
              <a:rPr lang="en-US" dirty="0"/>
              <a:t>Coherent noise higher with some ADC settings</a:t>
            </a:r>
          </a:p>
          <a:p>
            <a:pPr lvl="1"/>
            <a:r>
              <a:rPr lang="en-US" dirty="0"/>
              <a:t>FFT filtering helps some channels</a:t>
            </a:r>
          </a:p>
        </p:txBody>
      </p:sp>
    </p:spTree>
    <p:extLst>
      <p:ext uri="{BB962C8B-B14F-4D97-AF65-F5344CB8AC3E}">
        <p14:creationId xmlns:p14="http://schemas.microsoft.com/office/powerpoint/2010/main" val="25491987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10DECF-9E6A-B74B-BEE5-DFBBB36DC6A2}"/>
              </a:ext>
            </a:extLst>
          </p:cNvPr>
          <p:cNvSpPr>
            <a:spLocks noGrp="1"/>
          </p:cNvSpPr>
          <p:nvPr>
            <p:ph type="title"/>
          </p:nvPr>
        </p:nvSpPr>
        <p:spPr/>
        <p:txBody>
          <a:bodyPr/>
          <a:lstStyle/>
          <a:p>
            <a:r>
              <a:rPr lang="en-US" dirty="0"/>
              <a:t>Bit-flip remediation</a:t>
            </a:r>
          </a:p>
        </p:txBody>
      </p:sp>
      <p:pic>
        <p:nvPicPr>
          <p:cNvPr id="4" name="Picture 3">
            <a:extLst>
              <a:ext uri="{FF2B5EF4-FFF2-40B4-BE49-F238E27FC236}">
                <a16:creationId xmlns:a16="http://schemas.microsoft.com/office/drawing/2014/main" id="{A0E139AB-0CCE-CB44-866F-F38801EFD454}"/>
              </a:ext>
            </a:extLst>
          </p:cNvPr>
          <p:cNvPicPr>
            <a:picLocks noChangeAspect="1"/>
          </p:cNvPicPr>
          <p:nvPr/>
        </p:nvPicPr>
        <p:blipFill>
          <a:blip r:embed="rId2"/>
          <a:stretch>
            <a:fillRect/>
          </a:stretch>
        </p:blipFill>
        <p:spPr>
          <a:xfrm>
            <a:off x="1524000" y="2020787"/>
            <a:ext cx="9144000" cy="2816427"/>
          </a:xfrm>
          <a:prstGeom prst="rect">
            <a:avLst/>
          </a:prstGeom>
        </p:spPr>
      </p:pic>
      <p:sp>
        <p:nvSpPr>
          <p:cNvPr id="5" name="TextBox 4">
            <a:extLst>
              <a:ext uri="{FF2B5EF4-FFF2-40B4-BE49-F238E27FC236}">
                <a16:creationId xmlns:a16="http://schemas.microsoft.com/office/drawing/2014/main" id="{42D7B145-FED6-E340-9320-6A465D2FE0DA}"/>
              </a:ext>
            </a:extLst>
          </p:cNvPr>
          <p:cNvSpPr txBox="1"/>
          <p:nvPr/>
        </p:nvSpPr>
        <p:spPr>
          <a:xfrm>
            <a:off x="1842053" y="4837213"/>
            <a:ext cx="2117035" cy="369332"/>
          </a:xfrm>
          <a:prstGeom prst="rect">
            <a:avLst/>
          </a:prstGeom>
          <a:noFill/>
        </p:spPr>
        <p:txBody>
          <a:bodyPr wrap="square" rtlCol="0">
            <a:spAutoFit/>
          </a:bodyPr>
          <a:lstStyle/>
          <a:p>
            <a:pPr algn="ctr"/>
            <a:r>
              <a:rPr lang="en-US" dirty="0"/>
              <a:t>Prior calibration</a:t>
            </a:r>
          </a:p>
        </p:txBody>
      </p:sp>
      <p:sp>
        <p:nvSpPr>
          <p:cNvPr id="8" name="TextBox 7">
            <a:extLst>
              <a:ext uri="{FF2B5EF4-FFF2-40B4-BE49-F238E27FC236}">
                <a16:creationId xmlns:a16="http://schemas.microsoft.com/office/drawing/2014/main" id="{D0EBA4BF-3395-CA44-932A-586E4164BAD2}"/>
              </a:ext>
            </a:extLst>
          </p:cNvPr>
          <p:cNvSpPr txBox="1"/>
          <p:nvPr/>
        </p:nvSpPr>
        <p:spPr>
          <a:xfrm>
            <a:off x="4906618" y="4837213"/>
            <a:ext cx="2117035" cy="369332"/>
          </a:xfrm>
          <a:prstGeom prst="rect">
            <a:avLst/>
          </a:prstGeom>
          <a:noFill/>
        </p:spPr>
        <p:txBody>
          <a:bodyPr wrap="square" rtlCol="0">
            <a:spAutoFit/>
          </a:bodyPr>
          <a:lstStyle/>
          <a:p>
            <a:pPr algn="ctr"/>
            <a:r>
              <a:rPr lang="en-US" dirty="0"/>
              <a:t>New bit-flip fix</a:t>
            </a:r>
          </a:p>
        </p:txBody>
      </p:sp>
      <p:sp>
        <p:nvSpPr>
          <p:cNvPr id="9" name="TextBox 8">
            <a:extLst>
              <a:ext uri="{FF2B5EF4-FFF2-40B4-BE49-F238E27FC236}">
                <a16:creationId xmlns:a16="http://schemas.microsoft.com/office/drawing/2014/main" id="{4A1CBE06-7B7B-8941-9D45-ADB61A63270C}"/>
              </a:ext>
            </a:extLst>
          </p:cNvPr>
          <p:cNvSpPr txBox="1"/>
          <p:nvPr/>
        </p:nvSpPr>
        <p:spPr>
          <a:xfrm>
            <a:off x="8080513" y="4837213"/>
            <a:ext cx="2117035" cy="369332"/>
          </a:xfrm>
          <a:prstGeom prst="rect">
            <a:avLst/>
          </a:prstGeom>
          <a:noFill/>
        </p:spPr>
        <p:txBody>
          <a:bodyPr wrap="square" rtlCol="0">
            <a:spAutoFit/>
          </a:bodyPr>
          <a:lstStyle/>
          <a:p>
            <a:pPr algn="ctr"/>
            <a:r>
              <a:rPr lang="en-US" dirty="0"/>
              <a:t>Difference</a:t>
            </a:r>
          </a:p>
        </p:txBody>
      </p:sp>
      <p:sp>
        <p:nvSpPr>
          <p:cNvPr id="10" name="TextBox 9">
            <a:extLst>
              <a:ext uri="{FF2B5EF4-FFF2-40B4-BE49-F238E27FC236}">
                <a16:creationId xmlns:a16="http://schemas.microsoft.com/office/drawing/2014/main" id="{ADA54315-E0C5-EB4D-8682-5879EC4EA17A}"/>
              </a:ext>
            </a:extLst>
          </p:cNvPr>
          <p:cNvSpPr txBox="1"/>
          <p:nvPr/>
        </p:nvSpPr>
        <p:spPr>
          <a:xfrm>
            <a:off x="2365928" y="5486401"/>
            <a:ext cx="7198413" cy="1200329"/>
          </a:xfrm>
          <a:prstGeom prst="rect">
            <a:avLst/>
          </a:prstGeom>
          <a:noFill/>
        </p:spPr>
        <p:txBody>
          <a:bodyPr wrap="square" rtlCol="0">
            <a:spAutoFit/>
          </a:bodyPr>
          <a:lstStyle/>
          <a:p>
            <a:r>
              <a:rPr lang="en-US" dirty="0"/>
              <a:t>New algorithm examines each image histogram and attempts to discern the DN range that contains “real” DN values, and then excludes the outliers.  Improves many images, and makes some that were previously unusable, suitable for analysis.</a:t>
            </a:r>
          </a:p>
        </p:txBody>
      </p:sp>
    </p:spTree>
    <p:extLst>
      <p:ext uri="{BB962C8B-B14F-4D97-AF65-F5344CB8AC3E}">
        <p14:creationId xmlns:p14="http://schemas.microsoft.com/office/powerpoint/2010/main" val="42215723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
            <a:extLst>
              <a:ext uri="{FF2B5EF4-FFF2-40B4-BE49-F238E27FC236}">
                <a16:creationId xmlns:a16="http://schemas.microsoft.com/office/drawing/2014/main" id="{48CF5BC7-B61A-3A4A-BB24-F756515530A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32112" y="3017852"/>
            <a:ext cx="5997388" cy="37925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3">
            <a:extLst>
              <a:ext uri="{FF2B5EF4-FFF2-40B4-BE49-F238E27FC236}">
                <a16:creationId xmlns:a16="http://schemas.microsoft.com/office/drawing/2014/main" id="{88E61C0D-AB1C-2744-8090-6C91B7588A18}"/>
              </a:ext>
            </a:extLst>
          </p:cNvPr>
          <p:cNvSpPr>
            <a:spLocks noGrp="1"/>
          </p:cNvSpPr>
          <p:nvPr>
            <p:ph type="title"/>
          </p:nvPr>
        </p:nvSpPr>
        <p:spPr>
          <a:xfrm>
            <a:off x="0" y="147145"/>
            <a:ext cx="12192000" cy="997745"/>
          </a:xfrm>
        </p:spPr>
        <p:txBody>
          <a:bodyPr>
            <a:noAutofit/>
          </a:bodyPr>
          <a:lstStyle/>
          <a:p>
            <a:r>
              <a:rPr lang="en-US" sz="2400" b="1" dirty="0"/>
              <a:t>Investigation 2:  Characterize Ancient Transitional Environments: Test hypotheses for the change in surface water environment from mildly acidic to highly acidic and hypersaline by extending HiRISE/CRISM coverage.</a:t>
            </a:r>
            <a:br>
              <a:rPr lang="en-US" sz="2400" b="1" dirty="0"/>
            </a:br>
            <a:endParaRPr lang="en-US" sz="2400" b="1" dirty="0"/>
          </a:p>
        </p:txBody>
      </p:sp>
      <p:sp>
        <p:nvSpPr>
          <p:cNvPr id="3" name="TextBox 3">
            <a:extLst>
              <a:ext uri="{FF2B5EF4-FFF2-40B4-BE49-F238E27FC236}">
                <a16:creationId xmlns:a16="http://schemas.microsoft.com/office/drawing/2014/main" id="{230E6C84-326D-A54E-8AF6-2CB9128BD32C}"/>
              </a:ext>
            </a:extLst>
          </p:cNvPr>
          <p:cNvSpPr txBox="1">
            <a:spLocks noChangeArrowheads="1"/>
          </p:cNvSpPr>
          <p:nvPr/>
        </p:nvSpPr>
        <p:spPr bwMode="auto">
          <a:xfrm>
            <a:off x="-1" y="984911"/>
            <a:ext cx="12191999"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285750" indent="-285750" eaLnBrk="1" hangingPunct="1">
              <a:buFont typeface="Arial" panose="020B0604020202020204" pitchFamily="34" charset="0"/>
              <a:buChar char="•"/>
            </a:pPr>
            <a:r>
              <a:rPr lang="en-US" altLang="en-US" sz="1600" dirty="0">
                <a:latin typeface="Calibri" panose="020F0502020204030204" pitchFamily="34" charset="0"/>
              </a:rPr>
              <a:t>Late Noachian NE </a:t>
            </a:r>
            <a:r>
              <a:rPr lang="en-US" altLang="en-US" sz="1600" dirty="0" err="1">
                <a:latin typeface="Calibri" panose="020F0502020204030204" pitchFamily="34" charset="0"/>
              </a:rPr>
              <a:t>Syrtis</a:t>
            </a:r>
            <a:r>
              <a:rPr lang="en-US" altLang="en-US" sz="1600" dirty="0">
                <a:latin typeface="Calibri" panose="020F0502020204030204" pitchFamily="34" charset="0"/>
              </a:rPr>
              <a:t> Major sulfate-bearing sediments up to ~600 m thick have HiRISE-measured orientations consistent with deposition from suspension, followed by localized jarosite mineralization forming resistant ridges (Quinn &amp; Ehlmann, </a:t>
            </a:r>
            <a:r>
              <a:rPr lang="en-US" altLang="en-US" sz="1600" i="1" dirty="0">
                <a:latin typeface="Calibri" panose="020F0502020204030204" pitchFamily="34" charset="0"/>
              </a:rPr>
              <a:t>JGR</a:t>
            </a:r>
            <a:r>
              <a:rPr lang="en-US" altLang="en-US" sz="1600" dirty="0">
                <a:latin typeface="Calibri" panose="020F0502020204030204" pitchFamily="34" charset="0"/>
              </a:rPr>
              <a:t>, 2019)</a:t>
            </a:r>
          </a:p>
          <a:p>
            <a:pPr marL="285750" indent="-285750" eaLnBrk="1" hangingPunct="1">
              <a:buFont typeface="Arial" panose="020B0604020202020204" pitchFamily="34" charset="0"/>
              <a:buChar char="•"/>
            </a:pPr>
            <a:r>
              <a:rPr lang="en-US" altLang="en-US" sz="1600" dirty="0">
                <a:latin typeface="Calibri" panose="020F0502020204030204" pitchFamily="34" charset="0"/>
              </a:rPr>
              <a:t>CRISM data overlain on HiRISE digital terrain models reveal the stratification of salty/transitional and clay layers in Mawrth </a:t>
            </a:r>
            <a:r>
              <a:rPr lang="en-US" altLang="en-US" sz="1600" dirty="0" err="1">
                <a:latin typeface="Calibri" panose="020F0502020204030204" pitchFamily="34" charset="0"/>
              </a:rPr>
              <a:t>Vallis</a:t>
            </a:r>
            <a:r>
              <a:rPr lang="en-US" altLang="en-US" sz="1600" dirty="0">
                <a:latin typeface="Calibri" panose="020F0502020204030204" pitchFamily="34" charset="0"/>
              </a:rPr>
              <a:t> (Bishop et al., </a:t>
            </a:r>
            <a:r>
              <a:rPr lang="en-US" altLang="en-US" sz="1600" i="1" dirty="0">
                <a:latin typeface="Calibri" panose="020F0502020204030204" pitchFamily="34" charset="0"/>
              </a:rPr>
              <a:t>Icarus</a:t>
            </a:r>
            <a:r>
              <a:rPr lang="en-US" altLang="en-US" sz="1600" dirty="0">
                <a:latin typeface="Calibri" panose="020F0502020204030204" pitchFamily="34" charset="0"/>
              </a:rPr>
              <a:t>, 2020)</a:t>
            </a:r>
            <a:endParaRPr lang="en-US" altLang="en-US" sz="1600" b="1" dirty="0">
              <a:latin typeface="Calibri" panose="020F0502020204030204" pitchFamily="34" charset="0"/>
            </a:endParaRPr>
          </a:p>
          <a:p>
            <a:pPr marL="285750" indent="-285750" eaLnBrk="1" hangingPunct="1">
              <a:buFont typeface="Arial" panose="020B0604020202020204" pitchFamily="34" charset="0"/>
              <a:buChar char="•"/>
            </a:pPr>
            <a:r>
              <a:rPr lang="en-US" altLang="en-US" sz="1600" dirty="0">
                <a:latin typeface="Calibri" panose="020F0502020204030204" pitchFamily="34" charset="0"/>
              </a:rPr>
              <a:t>HiRISE color gradients used to infer that the weathering that formed alunite and Al-phyllosilicates occurred under a reduced atmosphere (Liu et al., </a:t>
            </a:r>
            <a:r>
              <a:rPr lang="en-US" altLang="en-US" sz="1600" i="1" dirty="0">
                <a:latin typeface="Calibri" panose="020F0502020204030204" pitchFamily="34" charset="0"/>
              </a:rPr>
              <a:t>Nature Astron.</a:t>
            </a:r>
            <a:r>
              <a:rPr lang="en-US" altLang="en-US" sz="1600" dirty="0">
                <a:latin typeface="Calibri" panose="020F0502020204030204" pitchFamily="34" charset="0"/>
              </a:rPr>
              <a:t>,</a:t>
            </a:r>
            <a:r>
              <a:rPr lang="en-US" altLang="en-US" sz="1600" i="1" dirty="0">
                <a:latin typeface="Calibri" panose="020F0502020204030204" pitchFamily="34" charset="0"/>
              </a:rPr>
              <a:t> </a:t>
            </a:r>
            <a:r>
              <a:rPr lang="en-US" altLang="en-US" sz="1600" dirty="0">
                <a:latin typeface="Calibri" panose="020F0502020204030204" pitchFamily="34" charset="0"/>
              </a:rPr>
              <a:t>2021)</a:t>
            </a:r>
          </a:p>
          <a:p>
            <a:pPr marL="285750" indent="-285750" eaLnBrk="1" hangingPunct="1">
              <a:buFont typeface="Arial" panose="020B0604020202020204" pitchFamily="34" charset="0"/>
              <a:buChar char="•"/>
            </a:pPr>
            <a:r>
              <a:rPr lang="en-US" altLang="en-US" sz="1600" dirty="0">
                <a:latin typeface="Calibri" panose="020F0502020204030204" pitchFamily="34" charset="0"/>
              </a:rPr>
              <a:t>HiRISE color used to tie salt and clay weathering distribution in Gale crater to globally widespread processes (Liu et al., </a:t>
            </a:r>
            <a:r>
              <a:rPr lang="en-US" altLang="en-US" sz="1600" i="1" dirty="0">
                <a:latin typeface="Calibri" panose="020F0502020204030204" pitchFamily="34" charset="0"/>
              </a:rPr>
              <a:t>Sci. Adv.</a:t>
            </a:r>
            <a:r>
              <a:rPr lang="en-US" altLang="en-US" sz="1600" dirty="0">
                <a:latin typeface="Calibri" panose="020F0502020204030204" pitchFamily="34" charset="0"/>
              </a:rPr>
              <a:t>, 2021)</a:t>
            </a:r>
          </a:p>
          <a:p>
            <a:pPr marL="285750" indent="-285750" eaLnBrk="1" hangingPunct="1">
              <a:buFont typeface="Arial" panose="020B0604020202020204" pitchFamily="34" charset="0"/>
              <a:buChar char="•"/>
            </a:pPr>
            <a:r>
              <a:rPr lang="en-US" altLang="en-US" sz="1600" dirty="0">
                <a:latin typeface="Calibri" panose="020F0502020204030204" pitchFamily="34" charset="0"/>
              </a:rPr>
              <a:t>HiRISE images used to used to understand contacts between clay- and salt-rich Noachian/Hesperian layers in Gale crater (Sheppard et al., </a:t>
            </a:r>
            <a:r>
              <a:rPr lang="en-US" altLang="en-US" sz="1600" i="1" dirty="0">
                <a:latin typeface="Calibri" panose="020F0502020204030204" pitchFamily="34" charset="0"/>
              </a:rPr>
              <a:t>JGR-Planets</a:t>
            </a:r>
            <a:r>
              <a:rPr lang="en-US" altLang="en-US" sz="1600" dirty="0">
                <a:latin typeface="Calibri" panose="020F0502020204030204" pitchFamily="34" charset="0"/>
              </a:rPr>
              <a:t>, 2021)</a:t>
            </a:r>
          </a:p>
        </p:txBody>
      </p:sp>
      <p:sp>
        <p:nvSpPr>
          <p:cNvPr id="5" name="TextBox 14">
            <a:extLst>
              <a:ext uri="{FF2B5EF4-FFF2-40B4-BE49-F238E27FC236}">
                <a16:creationId xmlns:a16="http://schemas.microsoft.com/office/drawing/2014/main" id="{9E844462-B466-F148-87EB-5C5E00CDB6BA}"/>
              </a:ext>
            </a:extLst>
          </p:cNvPr>
          <p:cNvSpPr txBox="1">
            <a:spLocks noChangeArrowheads="1"/>
          </p:cNvSpPr>
          <p:nvPr/>
        </p:nvSpPr>
        <p:spPr bwMode="auto">
          <a:xfrm>
            <a:off x="316099" y="4539876"/>
            <a:ext cx="144546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200" dirty="0"/>
              <a:t>[Liu et al., </a:t>
            </a:r>
            <a:r>
              <a:rPr lang="en-US" altLang="en-US" sz="1200" i="1" dirty="0"/>
              <a:t>Nature Astron.</a:t>
            </a:r>
            <a:r>
              <a:rPr lang="en-US" altLang="en-US" sz="1200" dirty="0"/>
              <a:t>, 2021]</a:t>
            </a:r>
          </a:p>
        </p:txBody>
      </p:sp>
      <p:pic>
        <p:nvPicPr>
          <p:cNvPr id="7" name="Picture 4">
            <a:extLst>
              <a:ext uri="{FF2B5EF4-FFF2-40B4-BE49-F238E27FC236}">
                <a16:creationId xmlns:a16="http://schemas.microsoft.com/office/drawing/2014/main" id="{1D4D0945-7487-654A-B79C-8B809F154DD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478371" y="3118265"/>
            <a:ext cx="3713627" cy="3692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14">
            <a:extLst>
              <a:ext uri="{FF2B5EF4-FFF2-40B4-BE49-F238E27FC236}">
                <a16:creationId xmlns:a16="http://schemas.microsoft.com/office/drawing/2014/main" id="{DA8E51A9-850B-554F-BB10-ACFCFA588BD5}"/>
              </a:ext>
            </a:extLst>
          </p:cNvPr>
          <p:cNvSpPr txBox="1">
            <a:spLocks noChangeArrowheads="1"/>
          </p:cNvSpPr>
          <p:nvPr/>
        </p:nvSpPr>
        <p:spPr bwMode="auto">
          <a:xfrm>
            <a:off x="9569215" y="6434630"/>
            <a:ext cx="192802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400" dirty="0">
                <a:solidFill>
                  <a:schemeClr val="bg1"/>
                </a:solidFill>
              </a:rPr>
              <a:t>[Bishop et al</a:t>
            </a:r>
            <a:r>
              <a:rPr lang="en-US" altLang="en-US" sz="1400" i="1" dirty="0">
                <a:solidFill>
                  <a:schemeClr val="bg1"/>
                </a:solidFill>
              </a:rPr>
              <a:t>.</a:t>
            </a:r>
            <a:r>
              <a:rPr lang="en-US" altLang="en-US" sz="1400" dirty="0">
                <a:solidFill>
                  <a:schemeClr val="bg1"/>
                </a:solidFill>
              </a:rPr>
              <a:t>, 2020]</a:t>
            </a:r>
          </a:p>
        </p:txBody>
      </p:sp>
    </p:spTree>
    <p:extLst>
      <p:ext uri="{BB962C8B-B14F-4D97-AF65-F5344CB8AC3E}">
        <p14:creationId xmlns:p14="http://schemas.microsoft.com/office/powerpoint/2010/main" val="210266345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E7B16E-60CD-784A-872E-7DFC3C825B66}"/>
              </a:ext>
            </a:extLst>
          </p:cNvPr>
          <p:cNvSpPr>
            <a:spLocks noGrp="1"/>
          </p:cNvSpPr>
          <p:nvPr>
            <p:ph type="title"/>
          </p:nvPr>
        </p:nvSpPr>
        <p:spPr/>
        <p:txBody>
          <a:bodyPr/>
          <a:lstStyle/>
          <a:p>
            <a:r>
              <a:rPr lang="en-US" dirty="0"/>
              <a:t>LIS pixels in calibration areas</a:t>
            </a:r>
          </a:p>
        </p:txBody>
      </p:sp>
      <p:sp>
        <p:nvSpPr>
          <p:cNvPr id="4" name="TextBox 3">
            <a:extLst>
              <a:ext uri="{FF2B5EF4-FFF2-40B4-BE49-F238E27FC236}">
                <a16:creationId xmlns:a16="http://schemas.microsoft.com/office/drawing/2014/main" id="{B30DEC38-0844-A04A-9763-3860F6BB25A6}"/>
              </a:ext>
            </a:extLst>
          </p:cNvPr>
          <p:cNvSpPr txBox="1"/>
          <p:nvPr/>
        </p:nvSpPr>
        <p:spPr>
          <a:xfrm>
            <a:off x="1763768" y="1536174"/>
            <a:ext cx="7886699" cy="4893647"/>
          </a:xfrm>
          <a:prstGeom prst="rect">
            <a:avLst/>
          </a:prstGeom>
          <a:noFill/>
        </p:spPr>
        <p:txBody>
          <a:bodyPr wrap="square" rtlCol="0">
            <a:spAutoFit/>
          </a:bodyPr>
          <a:lstStyle/>
          <a:p>
            <a:pPr marL="285750" indent="-285750">
              <a:buFont typeface="Arial" panose="020B0604020202020204" pitchFamily="34" charset="0"/>
              <a:buChar char="•"/>
            </a:pPr>
            <a:r>
              <a:rPr lang="en-US" sz="2400" dirty="0"/>
              <a:t>HiRISE depends on pixel values in non-image “calibration” areas of each returned data product.  </a:t>
            </a:r>
          </a:p>
          <a:p>
            <a:pPr marL="285750" indent="-285750">
              <a:buFont typeface="Arial" panose="020B0604020202020204" pitchFamily="34" charset="0"/>
              <a:buChar char="•"/>
            </a:pPr>
            <a:r>
              <a:rPr lang="en-US" sz="2400" dirty="0"/>
              <a:t>When the instrument is too cold, or the LUT table is not right, these pixels can be returned to the ground as low-instrument saturation (LIS) values.  </a:t>
            </a:r>
          </a:p>
          <a:p>
            <a:pPr marL="285750" indent="-285750">
              <a:buFont typeface="Arial" panose="020B0604020202020204" pitchFamily="34" charset="0"/>
              <a:buChar char="•"/>
            </a:pPr>
            <a:r>
              <a:rPr lang="en-US" sz="2400" dirty="0"/>
              <a:t>The existing calibration routines are robust to some number of LIS pixels, but not excessive amounts (which we’ve seen recently), with the result typically being large vertical brightness variations in observation mosaics</a:t>
            </a:r>
          </a:p>
          <a:p>
            <a:pPr marL="285750" indent="-285750">
              <a:buFont typeface="Arial" panose="020B0604020202020204" pitchFamily="34" charset="0"/>
              <a:buChar char="•"/>
            </a:pPr>
            <a:r>
              <a:rPr lang="en-US" sz="2400" dirty="0"/>
              <a:t>We’ve developed a new algorithm to derive the missing values from existing “good” pixels in the calibration areas and if there aren’t enough of those, will fall back to a more generic model.</a:t>
            </a:r>
          </a:p>
        </p:txBody>
      </p:sp>
    </p:spTree>
    <p:extLst>
      <p:ext uri="{BB962C8B-B14F-4D97-AF65-F5344CB8AC3E}">
        <p14:creationId xmlns:p14="http://schemas.microsoft.com/office/powerpoint/2010/main" val="157561716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HiCal</a:t>
            </a:r>
            <a:r>
              <a:rPr lang="en-US" dirty="0"/>
              <a:t> Actions</a:t>
            </a:r>
          </a:p>
        </p:txBody>
      </p:sp>
      <p:sp>
        <p:nvSpPr>
          <p:cNvPr id="3" name="Content Placeholder 2"/>
          <p:cNvSpPr>
            <a:spLocks noGrp="1"/>
          </p:cNvSpPr>
          <p:nvPr>
            <p:ph idx="1"/>
          </p:nvPr>
        </p:nvSpPr>
        <p:spPr/>
        <p:txBody>
          <a:bodyPr/>
          <a:lstStyle/>
          <a:p>
            <a:r>
              <a:rPr lang="en-US" dirty="0"/>
              <a:t>Bit-flip and LIS-fix corrections are about to be deployed </a:t>
            </a:r>
          </a:p>
          <a:p>
            <a:r>
              <a:rPr lang="en-US" dirty="0"/>
              <a:t>LUT tables updated to minimize the return of LIS pixels</a:t>
            </a:r>
          </a:p>
          <a:p>
            <a:r>
              <a:rPr lang="en-US" dirty="0" err="1"/>
              <a:t>HiCal</a:t>
            </a:r>
            <a:r>
              <a:rPr lang="en-US" dirty="0"/>
              <a:t> modifications for high temperature in progress</a:t>
            </a:r>
          </a:p>
          <a:p>
            <a:pPr lvl="1"/>
            <a:r>
              <a:rPr lang="en-US" dirty="0"/>
              <a:t>Dark current modeled for higher temperatures</a:t>
            </a:r>
          </a:p>
          <a:p>
            <a:pPr lvl="1"/>
            <a:r>
              <a:rPr lang="en-US" dirty="0"/>
              <a:t>Correction implemented in ISIS, not tested yet</a:t>
            </a:r>
          </a:p>
          <a:p>
            <a:pPr marL="0" indent="0">
              <a:buNone/>
            </a:pPr>
            <a:endParaRPr lang="en-US" dirty="0"/>
          </a:p>
        </p:txBody>
      </p:sp>
    </p:spTree>
    <p:extLst>
      <p:ext uri="{BB962C8B-B14F-4D97-AF65-F5344CB8AC3E}">
        <p14:creationId xmlns:p14="http://schemas.microsoft.com/office/powerpoint/2010/main" val="316932377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2C0B04-4DFF-7E45-ADD4-C1BE6C6009E3}"/>
              </a:ext>
            </a:extLst>
          </p:cNvPr>
          <p:cNvSpPr>
            <a:spLocks noGrp="1"/>
          </p:cNvSpPr>
          <p:nvPr>
            <p:ph type="title"/>
          </p:nvPr>
        </p:nvSpPr>
        <p:spPr>
          <a:xfrm>
            <a:off x="838200" y="365126"/>
            <a:ext cx="10515600" cy="833054"/>
          </a:xfrm>
        </p:spPr>
        <p:txBody>
          <a:bodyPr/>
          <a:lstStyle/>
          <a:p>
            <a:r>
              <a:rPr lang="en-US" dirty="0"/>
              <a:t>Reprocessing</a:t>
            </a:r>
          </a:p>
        </p:txBody>
      </p:sp>
      <p:sp>
        <p:nvSpPr>
          <p:cNvPr id="3" name="Content Placeholder 2">
            <a:extLst>
              <a:ext uri="{FF2B5EF4-FFF2-40B4-BE49-F238E27FC236}">
                <a16:creationId xmlns:a16="http://schemas.microsoft.com/office/drawing/2014/main" id="{026E8D16-8417-D447-838D-1083C8846B87}"/>
              </a:ext>
            </a:extLst>
          </p:cNvPr>
          <p:cNvSpPr>
            <a:spLocks noGrp="1"/>
          </p:cNvSpPr>
          <p:nvPr>
            <p:ph idx="1"/>
          </p:nvPr>
        </p:nvSpPr>
        <p:spPr>
          <a:xfrm>
            <a:off x="838200" y="1198180"/>
            <a:ext cx="10515600" cy="4978783"/>
          </a:xfrm>
        </p:spPr>
        <p:txBody>
          <a:bodyPr/>
          <a:lstStyle/>
          <a:p>
            <a:r>
              <a:rPr lang="en-US" dirty="0"/>
              <a:t>Ideally, we should reprocess entire HiRISE dataset with new calibration (and other fixes)</a:t>
            </a:r>
          </a:p>
          <a:p>
            <a:pPr lvl="1"/>
            <a:r>
              <a:rPr lang="en-US" dirty="0"/>
              <a:t>Recover many IR10_1 channels that were not processed</a:t>
            </a:r>
          </a:p>
          <a:p>
            <a:pPr lvl="1"/>
            <a:r>
              <a:rPr lang="en-US" dirty="0"/>
              <a:t>New ADC settings in future will need new </a:t>
            </a:r>
            <a:r>
              <a:rPr lang="en-US" dirty="0" err="1"/>
              <a:t>cal</a:t>
            </a:r>
            <a:r>
              <a:rPr lang="en-US" dirty="0"/>
              <a:t> updates, but that will not affect older images</a:t>
            </a:r>
          </a:p>
          <a:p>
            <a:r>
              <a:rPr lang="en-US" dirty="0"/>
              <a:t>Most efficient to do this while creating PDS-4 products</a:t>
            </a:r>
          </a:p>
          <a:p>
            <a:r>
              <a:rPr lang="en-US" dirty="0"/>
              <a:t>No funding to actually do either reprocessing or PDS-4 conversion for full dataset, but we should plan to do these together, eventually</a:t>
            </a:r>
          </a:p>
        </p:txBody>
      </p:sp>
    </p:spTree>
    <p:extLst>
      <p:ext uri="{BB962C8B-B14F-4D97-AF65-F5344CB8AC3E}">
        <p14:creationId xmlns:p14="http://schemas.microsoft.com/office/powerpoint/2010/main" val="327976897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587BFA-C3E8-F04A-B504-96728BECEB6F}"/>
              </a:ext>
            </a:extLst>
          </p:cNvPr>
          <p:cNvSpPr>
            <a:spLocks noGrp="1"/>
          </p:cNvSpPr>
          <p:nvPr>
            <p:ph type="title"/>
          </p:nvPr>
        </p:nvSpPr>
        <p:spPr>
          <a:xfrm>
            <a:off x="115614" y="0"/>
            <a:ext cx="12192000" cy="641131"/>
          </a:xfrm>
        </p:spPr>
        <p:txBody>
          <a:bodyPr>
            <a:normAutofit/>
          </a:bodyPr>
          <a:lstStyle/>
          <a:p>
            <a:r>
              <a:rPr lang="en-US" sz="3200" b="1" dirty="0"/>
              <a:t>Destination Mars: Understanding the Red Planet for Future Exploration</a:t>
            </a:r>
            <a:endParaRPr lang="en-US" sz="3200" dirty="0"/>
          </a:p>
        </p:txBody>
      </p:sp>
      <p:sp>
        <p:nvSpPr>
          <p:cNvPr id="3" name="Content Placeholder 2">
            <a:extLst>
              <a:ext uri="{FF2B5EF4-FFF2-40B4-BE49-F238E27FC236}">
                <a16:creationId xmlns:a16="http://schemas.microsoft.com/office/drawing/2014/main" id="{D545E79C-9440-FA40-B383-BA38C4AF0A99}"/>
              </a:ext>
            </a:extLst>
          </p:cNvPr>
          <p:cNvSpPr>
            <a:spLocks noGrp="1"/>
          </p:cNvSpPr>
          <p:nvPr>
            <p:ph idx="1"/>
          </p:nvPr>
        </p:nvSpPr>
        <p:spPr>
          <a:xfrm>
            <a:off x="733096" y="641131"/>
            <a:ext cx="10515600" cy="6032938"/>
          </a:xfrm>
        </p:spPr>
        <p:txBody>
          <a:bodyPr>
            <a:noAutofit/>
          </a:bodyPr>
          <a:lstStyle/>
          <a:p>
            <a:pPr marL="0" indent="0">
              <a:spcBef>
                <a:spcPts val="0"/>
              </a:spcBef>
              <a:buNone/>
            </a:pPr>
            <a:r>
              <a:rPr lang="en-US" sz="2000" b="1" dirty="0"/>
              <a:t>1. Ancient Mars surface and atmosphere</a:t>
            </a:r>
          </a:p>
          <a:p>
            <a:pPr marL="0" indent="0">
              <a:spcBef>
                <a:spcPts val="0"/>
              </a:spcBef>
              <a:buNone/>
            </a:pPr>
            <a:r>
              <a:rPr lang="en-US" sz="1800" dirty="0"/>
              <a:t>	fluvial morphologies and layered sedimentary deposits, implications for ancient atmosphere</a:t>
            </a:r>
          </a:p>
          <a:p>
            <a:pPr marL="0" indent="0">
              <a:spcBef>
                <a:spcPts val="0"/>
              </a:spcBef>
              <a:buNone/>
            </a:pPr>
            <a:r>
              <a:rPr lang="en-US" sz="1800" dirty="0"/>
              <a:t>		SHARAD subsurface layering; quantify volumes</a:t>
            </a:r>
          </a:p>
          <a:p>
            <a:pPr marL="0" indent="0">
              <a:spcBef>
                <a:spcPts val="0"/>
              </a:spcBef>
              <a:buNone/>
            </a:pPr>
            <a:r>
              <a:rPr lang="en-US" sz="1800" dirty="0"/>
              <a:t>		context for continuing analysis of CRISM</a:t>
            </a:r>
          </a:p>
          <a:p>
            <a:pPr marL="0" indent="0">
              <a:spcBef>
                <a:spcPts val="0"/>
              </a:spcBef>
              <a:buNone/>
            </a:pPr>
            <a:r>
              <a:rPr lang="en-US" sz="1800" dirty="0"/>
              <a:t>	mud volcanism (</a:t>
            </a:r>
            <a:r>
              <a:rPr lang="en-US" sz="1800" dirty="0" err="1"/>
              <a:t>Zhurong</a:t>
            </a:r>
            <a:r>
              <a:rPr lang="en-US" sz="1800" dirty="0"/>
              <a:t> rover)</a:t>
            </a:r>
          </a:p>
          <a:p>
            <a:pPr marL="0" indent="0">
              <a:spcBef>
                <a:spcPts val="0"/>
              </a:spcBef>
              <a:buNone/>
            </a:pPr>
            <a:r>
              <a:rPr lang="en-US" sz="1800" dirty="0"/>
              <a:t>	co-analysis with results from 4 active rover missions</a:t>
            </a:r>
          </a:p>
          <a:p>
            <a:pPr marL="0" indent="0">
              <a:spcBef>
                <a:spcPts val="0"/>
              </a:spcBef>
              <a:buNone/>
            </a:pPr>
            <a:r>
              <a:rPr lang="en-US" sz="1800" dirty="0"/>
              <a:t>	SHARAD TEC correlation with magnetic </a:t>
            </a:r>
            <a:r>
              <a:rPr lang="en-US" sz="1800" dirty="0" err="1"/>
              <a:t>anamalies</a:t>
            </a:r>
            <a:endParaRPr lang="en-US" sz="1800" dirty="0"/>
          </a:p>
          <a:p>
            <a:pPr marL="0" indent="0">
              <a:spcBef>
                <a:spcPts val="0"/>
              </a:spcBef>
              <a:buNone/>
            </a:pPr>
            <a:r>
              <a:rPr lang="en-US" sz="2000" b="1" dirty="0"/>
              <a:t>2. Modern Mars surface</a:t>
            </a:r>
          </a:p>
          <a:p>
            <a:pPr marL="0" indent="0">
              <a:spcBef>
                <a:spcPts val="0"/>
              </a:spcBef>
              <a:buNone/>
            </a:pPr>
            <a:r>
              <a:rPr lang="en-US" sz="1800" dirty="0"/>
              <a:t>	slope, aeolian, impact processes</a:t>
            </a:r>
          </a:p>
          <a:p>
            <a:pPr marL="0" indent="0">
              <a:spcBef>
                <a:spcPts val="0"/>
              </a:spcBef>
              <a:buNone/>
            </a:pPr>
            <a:r>
              <a:rPr lang="en-US" sz="1800" dirty="0"/>
              <a:t>	greater time range to detect changes</a:t>
            </a:r>
          </a:p>
          <a:p>
            <a:pPr marL="0" indent="0">
              <a:spcBef>
                <a:spcPts val="0"/>
              </a:spcBef>
              <a:buNone/>
            </a:pPr>
            <a:r>
              <a:rPr lang="en-US" sz="1800" dirty="0"/>
              <a:t>	MCS optical depth to correct images for change detection</a:t>
            </a:r>
          </a:p>
          <a:p>
            <a:pPr marL="0" indent="0">
              <a:spcBef>
                <a:spcPts val="0"/>
              </a:spcBef>
              <a:buNone/>
            </a:pPr>
            <a:r>
              <a:rPr lang="en-US" sz="1800" dirty="0"/>
              <a:t>	including machine learning and citizen science</a:t>
            </a:r>
          </a:p>
          <a:p>
            <a:pPr marL="0" indent="0">
              <a:spcBef>
                <a:spcPts val="0"/>
              </a:spcBef>
              <a:buNone/>
            </a:pPr>
            <a:r>
              <a:rPr lang="en-US" sz="2000" b="1" dirty="0"/>
              <a:t>3. Modern Mars atmosphere</a:t>
            </a:r>
          </a:p>
          <a:p>
            <a:pPr marL="0" indent="0">
              <a:spcBef>
                <a:spcPts val="0"/>
              </a:spcBef>
              <a:buNone/>
            </a:pPr>
            <a:r>
              <a:rPr lang="en-US" sz="1800" dirty="0"/>
              <a:t>	see MCS and MARCI presentations</a:t>
            </a:r>
          </a:p>
          <a:p>
            <a:pPr marL="0" indent="0">
              <a:spcBef>
                <a:spcPts val="0"/>
              </a:spcBef>
              <a:buNone/>
            </a:pPr>
            <a:r>
              <a:rPr lang="en-US" sz="1800" b="1" dirty="0"/>
              <a:t>3.5 Polar/seasonal processes </a:t>
            </a:r>
            <a:r>
              <a:rPr lang="en-US" sz="1800" dirty="0"/>
              <a:t>cut across 2 and 3, so maybe a separate section is best</a:t>
            </a:r>
          </a:p>
          <a:p>
            <a:pPr marL="0" indent="0">
              <a:spcBef>
                <a:spcPts val="0"/>
              </a:spcBef>
              <a:buNone/>
            </a:pPr>
            <a:r>
              <a:rPr lang="en-US" sz="1800" dirty="0"/>
              <a:t>	new ideas for seasonal process studies (multi-instrument)</a:t>
            </a:r>
          </a:p>
          <a:p>
            <a:pPr marL="0" indent="0">
              <a:spcBef>
                <a:spcPts val="0"/>
              </a:spcBef>
              <a:buNone/>
            </a:pPr>
            <a:r>
              <a:rPr lang="en-US" sz="1800" dirty="0"/>
              <a:t>	South Polar Layered Deposits</a:t>
            </a:r>
          </a:p>
          <a:p>
            <a:pPr marL="0" indent="0">
              <a:spcBef>
                <a:spcPts val="0"/>
              </a:spcBef>
              <a:buNone/>
            </a:pPr>
            <a:r>
              <a:rPr lang="en-US" sz="1800" dirty="0"/>
              <a:t>	machine learning and citizen science</a:t>
            </a:r>
          </a:p>
          <a:p>
            <a:pPr marL="0" indent="0">
              <a:spcBef>
                <a:spcPts val="0"/>
              </a:spcBef>
              <a:buNone/>
            </a:pPr>
            <a:r>
              <a:rPr lang="en-US" sz="1800" dirty="0"/>
              <a:t>	3D maps</a:t>
            </a:r>
          </a:p>
          <a:p>
            <a:pPr marL="0" indent="0">
              <a:spcBef>
                <a:spcPts val="0"/>
              </a:spcBef>
              <a:buNone/>
            </a:pPr>
            <a:r>
              <a:rPr lang="en-US" sz="2000" b="1" dirty="0"/>
              <a:t>4. Resources </a:t>
            </a:r>
          </a:p>
          <a:p>
            <a:pPr marL="0" indent="0">
              <a:spcBef>
                <a:spcPts val="0"/>
              </a:spcBef>
              <a:buNone/>
            </a:pPr>
            <a:r>
              <a:rPr lang="en-US" sz="1800" dirty="0"/>
              <a:t>	shallow non-polar ice; context for Ice Mapper</a:t>
            </a:r>
          </a:p>
          <a:p>
            <a:pPr marL="0" indent="0">
              <a:spcBef>
                <a:spcPts val="0"/>
              </a:spcBef>
              <a:buNone/>
            </a:pPr>
            <a:r>
              <a:rPr lang="en-US" sz="1800" dirty="0"/>
              <a:t>	pit craters with potential lava tubes</a:t>
            </a:r>
          </a:p>
          <a:p>
            <a:pPr marL="0" indent="0">
              <a:spcBef>
                <a:spcPts val="0"/>
              </a:spcBef>
              <a:buNone/>
            </a:pPr>
            <a:r>
              <a:rPr lang="en-US" sz="1800" dirty="0"/>
              <a:t>	characterize potential future landing sites (i.e., SpaceX)</a:t>
            </a:r>
          </a:p>
        </p:txBody>
      </p:sp>
    </p:spTree>
    <p:extLst>
      <p:ext uri="{BB962C8B-B14F-4D97-AF65-F5344CB8AC3E}">
        <p14:creationId xmlns:p14="http://schemas.microsoft.com/office/powerpoint/2010/main" val="39277652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D14CF6-0B3B-8E45-A392-DC286C15C924}"/>
              </a:ext>
            </a:extLst>
          </p:cNvPr>
          <p:cNvSpPr>
            <a:spLocks noGrp="1"/>
          </p:cNvSpPr>
          <p:nvPr>
            <p:ph type="title"/>
          </p:nvPr>
        </p:nvSpPr>
        <p:spPr/>
        <p:txBody>
          <a:bodyPr/>
          <a:lstStyle/>
          <a:p>
            <a:r>
              <a:rPr lang="en-US" dirty="0"/>
              <a:t>Backup: slides presented at PSG telecon</a:t>
            </a:r>
          </a:p>
        </p:txBody>
      </p:sp>
      <p:sp>
        <p:nvSpPr>
          <p:cNvPr id="3" name="Content Placeholder 2">
            <a:extLst>
              <a:ext uri="{FF2B5EF4-FFF2-40B4-BE49-F238E27FC236}">
                <a16:creationId xmlns:a16="http://schemas.microsoft.com/office/drawing/2014/main" id="{150977AE-BCFF-F146-916A-EC37EE6FC87F}"/>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325717590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E9B090-73E9-5343-9EFB-011E1391796F}"/>
              </a:ext>
            </a:extLst>
          </p:cNvPr>
          <p:cNvSpPr>
            <a:spLocks noGrp="1"/>
          </p:cNvSpPr>
          <p:nvPr>
            <p:ph type="ctrTitle"/>
          </p:nvPr>
        </p:nvSpPr>
        <p:spPr/>
        <p:txBody>
          <a:bodyPr/>
          <a:lstStyle/>
          <a:p>
            <a:r>
              <a:rPr lang="en-US" dirty="0"/>
              <a:t>EM6 Science Focus ideas from the HiRISE team</a:t>
            </a:r>
          </a:p>
        </p:txBody>
      </p:sp>
      <p:sp>
        <p:nvSpPr>
          <p:cNvPr id="3" name="Subtitle 2">
            <a:extLst>
              <a:ext uri="{FF2B5EF4-FFF2-40B4-BE49-F238E27FC236}">
                <a16:creationId xmlns:a16="http://schemas.microsoft.com/office/drawing/2014/main" id="{AA0DAC80-F5F4-B248-9836-305CE1DEC410}"/>
              </a:ext>
            </a:extLst>
          </p:cNvPr>
          <p:cNvSpPr>
            <a:spLocks noGrp="1"/>
          </p:cNvSpPr>
          <p:nvPr>
            <p:ph type="subTitle" idx="1"/>
          </p:nvPr>
        </p:nvSpPr>
        <p:spPr/>
        <p:txBody>
          <a:bodyPr/>
          <a:lstStyle/>
          <a:p>
            <a:r>
              <a:rPr lang="en-US" dirty="0"/>
              <a:t>8/23/21</a:t>
            </a:r>
          </a:p>
        </p:txBody>
      </p:sp>
    </p:spTree>
    <p:extLst>
      <p:ext uri="{BB962C8B-B14F-4D97-AF65-F5344CB8AC3E}">
        <p14:creationId xmlns:p14="http://schemas.microsoft.com/office/powerpoint/2010/main" val="166167751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E3BFED-7293-D44E-AB6B-C7A5792E63F8}"/>
              </a:ext>
            </a:extLst>
          </p:cNvPr>
          <p:cNvSpPr>
            <a:spLocks noGrp="1"/>
          </p:cNvSpPr>
          <p:nvPr>
            <p:ph type="title"/>
          </p:nvPr>
        </p:nvSpPr>
        <p:spPr/>
        <p:txBody>
          <a:bodyPr/>
          <a:lstStyle/>
          <a:p>
            <a:r>
              <a:rPr lang="en-US" dirty="0"/>
              <a:t>Fine-layered sedimentary deposits, some quasi-periodic</a:t>
            </a:r>
          </a:p>
        </p:txBody>
      </p:sp>
      <p:sp>
        <p:nvSpPr>
          <p:cNvPr id="3" name="Content Placeholder 2">
            <a:extLst>
              <a:ext uri="{FF2B5EF4-FFF2-40B4-BE49-F238E27FC236}">
                <a16:creationId xmlns:a16="http://schemas.microsoft.com/office/drawing/2014/main" id="{25045B3E-2D41-7B4F-9B03-5EF66A97B4CB}"/>
              </a:ext>
            </a:extLst>
          </p:cNvPr>
          <p:cNvSpPr>
            <a:spLocks noGrp="1"/>
          </p:cNvSpPr>
          <p:nvPr>
            <p:ph idx="1"/>
          </p:nvPr>
        </p:nvSpPr>
        <p:spPr/>
        <p:txBody>
          <a:bodyPr>
            <a:normAutofit fontScale="92500" lnSpcReduction="20000"/>
          </a:bodyPr>
          <a:lstStyle/>
          <a:p>
            <a:r>
              <a:rPr lang="en-US" dirty="0"/>
              <a:t>There are many outstanding questions relevant to climate change, and high-res imaging is important.   These tend to be highly contested areas to image, but we can still tell a good proposal story.</a:t>
            </a:r>
          </a:p>
          <a:p>
            <a:r>
              <a:rPr lang="en-US" dirty="0"/>
              <a:t>Great locations for stereo and DTMs</a:t>
            </a:r>
          </a:p>
          <a:p>
            <a:r>
              <a:rPr lang="en-US" dirty="0"/>
              <a:t>Many publications by scientists outside MRO</a:t>
            </a:r>
          </a:p>
          <a:p>
            <a:pPr lvl="1"/>
            <a:r>
              <a:rPr lang="en-US" dirty="0"/>
              <a:t>Alfred</a:t>
            </a:r>
          </a:p>
          <a:p>
            <a:r>
              <a:rPr lang="en-US" dirty="0"/>
              <a:t>Many of the fine-layered sedimentary deposits contain hydrated minerals like sulfates, e.g. Valles </a:t>
            </a:r>
            <a:r>
              <a:rPr lang="en-US" dirty="0" err="1"/>
              <a:t>Marineris</a:t>
            </a:r>
            <a:r>
              <a:rPr lang="en-US" dirty="0"/>
              <a:t>, Gale, </a:t>
            </a:r>
            <a:r>
              <a:rPr lang="en-US" dirty="0" err="1"/>
              <a:t>Meridiani</a:t>
            </a:r>
            <a:r>
              <a:rPr lang="en-US" dirty="0"/>
              <a:t>. HiRISE can provide images of locations where CRISM has detected these hydrated minerals in the deposits and </a:t>
            </a:r>
            <a:r>
              <a:rPr lang="en-US" dirty="0" err="1"/>
              <a:t>HiIRSE</a:t>
            </a:r>
            <a:r>
              <a:rPr lang="en-US" dirty="0"/>
              <a:t> DTMs can be used to show any mineralogical and morphologic changes through time that reflect climate change.</a:t>
            </a:r>
          </a:p>
          <a:p>
            <a:pPr lvl="1"/>
            <a:r>
              <a:rPr lang="en-US" dirty="0"/>
              <a:t>Cathy Weitz</a:t>
            </a:r>
          </a:p>
          <a:p>
            <a:pPr lvl="1"/>
            <a:r>
              <a:rPr lang="en-US" dirty="0"/>
              <a:t>(Already imaging CRISM detections for EM5, but not stereo)</a:t>
            </a:r>
          </a:p>
        </p:txBody>
      </p:sp>
    </p:spTree>
    <p:extLst>
      <p:ext uri="{BB962C8B-B14F-4D97-AF65-F5344CB8AC3E}">
        <p14:creationId xmlns:p14="http://schemas.microsoft.com/office/powerpoint/2010/main" val="213569807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E4EF2B-4913-D14A-A9B9-26AA6B6A9F09}"/>
              </a:ext>
            </a:extLst>
          </p:cNvPr>
          <p:cNvSpPr>
            <a:spLocks noGrp="1"/>
          </p:cNvSpPr>
          <p:nvPr>
            <p:ph type="title"/>
          </p:nvPr>
        </p:nvSpPr>
        <p:spPr>
          <a:xfrm>
            <a:off x="392941" y="197856"/>
            <a:ext cx="10515600" cy="812062"/>
          </a:xfrm>
        </p:spPr>
        <p:txBody>
          <a:bodyPr/>
          <a:lstStyle/>
          <a:p>
            <a:r>
              <a:rPr lang="en-US" dirty="0"/>
              <a:t>Fluvial Processes:</a:t>
            </a:r>
          </a:p>
        </p:txBody>
      </p:sp>
      <p:sp>
        <p:nvSpPr>
          <p:cNvPr id="3" name="Content Placeholder 2">
            <a:extLst>
              <a:ext uri="{FF2B5EF4-FFF2-40B4-BE49-F238E27FC236}">
                <a16:creationId xmlns:a16="http://schemas.microsoft.com/office/drawing/2014/main" id="{3A4B7E34-1CEF-E044-9FA0-6BE2C5F533CA}"/>
              </a:ext>
            </a:extLst>
          </p:cNvPr>
          <p:cNvSpPr>
            <a:spLocks noGrp="1"/>
          </p:cNvSpPr>
          <p:nvPr>
            <p:ph idx="1"/>
          </p:nvPr>
        </p:nvSpPr>
        <p:spPr>
          <a:xfrm>
            <a:off x="392941" y="945696"/>
            <a:ext cx="10870324" cy="5912304"/>
          </a:xfrm>
        </p:spPr>
        <p:txBody>
          <a:bodyPr>
            <a:normAutofit fontScale="85000" lnSpcReduction="10000"/>
          </a:bodyPr>
          <a:lstStyle/>
          <a:p>
            <a:r>
              <a:rPr lang="en-US" sz="2400" dirty="0"/>
              <a:t>HiRISE can characterize alluvial fan surfaces to gain a better understanding the late water sources on Mars. </a:t>
            </a:r>
          </a:p>
          <a:p>
            <a:r>
              <a:rPr lang="en-US" sz="2400" dirty="0"/>
              <a:t>A number of fans and deltas have been imaged on Mars (e.g., deltas in images on next slide), but new global inventories enable the number and coverage of features to be expanded for a more comprehensive assessment of the form</a:t>
            </a:r>
          </a:p>
          <a:p>
            <a:r>
              <a:rPr lang="en-US" sz="2400" dirty="0"/>
              <a:t>Some of the fans and deltas were likely last active in the late Hesperian and perhaps into the Amazonian and their surface properties reflect the amount and style of discharge associated with water occurring at the surface late in the planet's history. </a:t>
            </a:r>
          </a:p>
          <a:p>
            <a:r>
              <a:rPr lang="en-US" sz="2400" dirty="0"/>
              <a:t>The task would focus on bin 1 stereo imaging (for DTMs) of fans and deltas using recently published global inventories for targeting and focus on characterize gradients and the presence or absence of meter scale blocks to help constrain conditions during late deposition.  </a:t>
            </a:r>
          </a:p>
          <a:p>
            <a:r>
              <a:rPr lang="en-US" sz="2400" dirty="0"/>
              <a:t>For example, fans with low gradients and lacking apparent coarse components likely reflect an inventory of finer sediments being produced in alcoves and requires lesser discharge for transport out onto fan surfaces (perhaps associated with melting snow?). Fans characterized by steeper gradients and/or that include a resolvable coarser component could reflect “flashier” discharge conditions associated with direct precipitation into alcoves causing flushing of less sorted sediments onto fans as higher rock-to-water ratio deposits. </a:t>
            </a:r>
          </a:p>
          <a:p>
            <a:r>
              <a:rPr lang="en-US" sz="2400" dirty="0"/>
              <a:t>DTMS would also enable constraint of bedding geometry that can reflect depositional processes (e.g., fan versus delta, deposits with differing rock-to-sediment ratios) and can be used for mass-balance estimates between the volume of fans and and their source alcoves</a:t>
            </a:r>
          </a:p>
          <a:p>
            <a:pPr lvl="1"/>
            <a:r>
              <a:rPr lang="en-US" sz="2000" dirty="0"/>
              <a:t>John Grant, Ernst </a:t>
            </a:r>
            <a:r>
              <a:rPr lang="en-US" sz="2000" dirty="0" err="1"/>
              <a:t>Hauber</a:t>
            </a:r>
            <a:endParaRPr lang="en-US" sz="2000" dirty="0"/>
          </a:p>
        </p:txBody>
      </p:sp>
    </p:spTree>
    <p:extLst>
      <p:ext uri="{BB962C8B-B14F-4D97-AF65-F5344CB8AC3E}">
        <p14:creationId xmlns:p14="http://schemas.microsoft.com/office/powerpoint/2010/main" val="362321811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530BF1A-A3D3-4396-A49F-C1218EBCD5F0}"/>
              </a:ext>
            </a:extLst>
          </p:cNvPr>
          <p:cNvPicPr>
            <a:picLocks noChangeAspect="1"/>
          </p:cNvPicPr>
          <p:nvPr/>
        </p:nvPicPr>
        <p:blipFill>
          <a:blip r:embed="rId2"/>
          <a:stretch>
            <a:fillRect/>
          </a:stretch>
        </p:blipFill>
        <p:spPr>
          <a:xfrm>
            <a:off x="6124952" y="45341"/>
            <a:ext cx="6034811" cy="4266777"/>
          </a:xfrm>
          <a:prstGeom prst="rect">
            <a:avLst/>
          </a:prstGeom>
        </p:spPr>
      </p:pic>
      <p:pic>
        <p:nvPicPr>
          <p:cNvPr id="9" name="Picture 8">
            <a:extLst>
              <a:ext uri="{FF2B5EF4-FFF2-40B4-BE49-F238E27FC236}">
                <a16:creationId xmlns:a16="http://schemas.microsoft.com/office/drawing/2014/main" id="{7B12DEEC-6278-4993-A614-2F14527E6B94}"/>
              </a:ext>
            </a:extLst>
          </p:cNvPr>
          <p:cNvPicPr>
            <a:picLocks noChangeAspect="1"/>
          </p:cNvPicPr>
          <p:nvPr/>
        </p:nvPicPr>
        <p:blipFill>
          <a:blip r:embed="rId3"/>
          <a:stretch>
            <a:fillRect/>
          </a:stretch>
        </p:blipFill>
        <p:spPr>
          <a:xfrm>
            <a:off x="0" y="8670"/>
            <a:ext cx="6002575" cy="4248020"/>
          </a:xfrm>
          <a:prstGeom prst="rect">
            <a:avLst/>
          </a:prstGeom>
        </p:spPr>
      </p:pic>
      <p:pic>
        <p:nvPicPr>
          <p:cNvPr id="11" name="Picture 10">
            <a:extLst>
              <a:ext uri="{FF2B5EF4-FFF2-40B4-BE49-F238E27FC236}">
                <a16:creationId xmlns:a16="http://schemas.microsoft.com/office/drawing/2014/main" id="{570984AC-06F7-4905-A5FE-CB2F73229314}"/>
              </a:ext>
            </a:extLst>
          </p:cNvPr>
          <p:cNvPicPr>
            <a:picLocks noChangeAspect="1"/>
          </p:cNvPicPr>
          <p:nvPr/>
        </p:nvPicPr>
        <p:blipFill>
          <a:blip r:embed="rId4"/>
          <a:stretch>
            <a:fillRect/>
          </a:stretch>
        </p:blipFill>
        <p:spPr>
          <a:xfrm>
            <a:off x="7609491" y="3677123"/>
            <a:ext cx="2361218" cy="3180878"/>
          </a:xfrm>
          <a:prstGeom prst="rect">
            <a:avLst/>
          </a:prstGeom>
        </p:spPr>
      </p:pic>
      <p:pic>
        <p:nvPicPr>
          <p:cNvPr id="13" name="Picture 12">
            <a:extLst>
              <a:ext uri="{FF2B5EF4-FFF2-40B4-BE49-F238E27FC236}">
                <a16:creationId xmlns:a16="http://schemas.microsoft.com/office/drawing/2014/main" id="{D137489E-9571-430D-B3A5-EC82E3A6B70D}"/>
              </a:ext>
            </a:extLst>
          </p:cNvPr>
          <p:cNvPicPr>
            <a:picLocks noChangeAspect="1"/>
          </p:cNvPicPr>
          <p:nvPr/>
        </p:nvPicPr>
        <p:blipFill>
          <a:blip r:embed="rId5"/>
          <a:stretch>
            <a:fillRect/>
          </a:stretch>
        </p:blipFill>
        <p:spPr>
          <a:xfrm>
            <a:off x="935421" y="3720172"/>
            <a:ext cx="2240785" cy="3092487"/>
          </a:xfrm>
          <a:prstGeom prst="rect">
            <a:avLst/>
          </a:prstGeom>
        </p:spPr>
      </p:pic>
      <p:sp>
        <p:nvSpPr>
          <p:cNvPr id="10" name="TextBox 9">
            <a:extLst>
              <a:ext uri="{FF2B5EF4-FFF2-40B4-BE49-F238E27FC236}">
                <a16:creationId xmlns:a16="http://schemas.microsoft.com/office/drawing/2014/main" id="{6B981E68-1078-A243-A71B-F26439D5FE49}"/>
              </a:ext>
            </a:extLst>
          </p:cNvPr>
          <p:cNvSpPr txBox="1"/>
          <p:nvPr/>
        </p:nvSpPr>
        <p:spPr>
          <a:xfrm>
            <a:off x="4111627" y="4343085"/>
            <a:ext cx="3048000" cy="923330"/>
          </a:xfrm>
          <a:prstGeom prst="rect">
            <a:avLst/>
          </a:prstGeom>
          <a:noFill/>
        </p:spPr>
        <p:txBody>
          <a:bodyPr wrap="square" rtlCol="0">
            <a:spAutoFit/>
          </a:bodyPr>
          <a:lstStyle/>
          <a:p>
            <a:r>
              <a:rPr lang="en-US" dirty="0"/>
              <a:t>Percent HiRISE coverage of each delta.   Lots of red (0%), especially for stereo coverage</a:t>
            </a:r>
          </a:p>
        </p:txBody>
      </p:sp>
    </p:spTree>
    <p:extLst>
      <p:ext uri="{BB962C8B-B14F-4D97-AF65-F5344CB8AC3E}">
        <p14:creationId xmlns:p14="http://schemas.microsoft.com/office/powerpoint/2010/main" val="255731401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07F049-DBDB-1A42-98F6-36FAA83EECB3}"/>
              </a:ext>
            </a:extLst>
          </p:cNvPr>
          <p:cNvSpPr>
            <a:spLocks noGrp="1"/>
          </p:cNvSpPr>
          <p:nvPr>
            <p:ph type="title"/>
          </p:nvPr>
        </p:nvSpPr>
        <p:spPr>
          <a:xfrm>
            <a:off x="564931" y="228490"/>
            <a:ext cx="10515600" cy="769993"/>
          </a:xfrm>
        </p:spPr>
        <p:txBody>
          <a:bodyPr/>
          <a:lstStyle/>
          <a:p>
            <a:r>
              <a:rPr lang="en-US"/>
              <a:t>“Mud Volcanism</a:t>
            </a:r>
            <a:r>
              <a:rPr lang="en-US" dirty="0"/>
              <a:t>”</a:t>
            </a:r>
          </a:p>
        </p:txBody>
      </p:sp>
      <p:sp>
        <p:nvSpPr>
          <p:cNvPr id="3" name="Content Placeholder 2">
            <a:extLst>
              <a:ext uri="{FF2B5EF4-FFF2-40B4-BE49-F238E27FC236}">
                <a16:creationId xmlns:a16="http://schemas.microsoft.com/office/drawing/2014/main" id="{80352B94-E678-4844-BDB5-681AFAC7FBBA}"/>
              </a:ext>
            </a:extLst>
          </p:cNvPr>
          <p:cNvSpPr>
            <a:spLocks noGrp="1"/>
          </p:cNvSpPr>
          <p:nvPr>
            <p:ph idx="1"/>
          </p:nvPr>
        </p:nvSpPr>
        <p:spPr>
          <a:xfrm>
            <a:off x="564931" y="1114097"/>
            <a:ext cx="10515600" cy="4999804"/>
          </a:xfrm>
        </p:spPr>
        <p:txBody>
          <a:bodyPr>
            <a:noAutofit/>
          </a:bodyPr>
          <a:lstStyle/>
          <a:p>
            <a:r>
              <a:rPr lang="en-US" sz="2400" dirty="0"/>
              <a:t>Mud volcanism may be the dominant process in the region being explored by the </a:t>
            </a:r>
            <a:r>
              <a:rPr lang="en-US" sz="2400" dirty="0" err="1"/>
              <a:t>Zhurong</a:t>
            </a:r>
            <a:r>
              <a:rPr lang="en-US" sz="2400" dirty="0"/>
              <a:t> rover in southern Utopia </a:t>
            </a:r>
            <a:r>
              <a:rPr lang="en-US" sz="2400" dirty="0" err="1"/>
              <a:t>Planitia</a:t>
            </a:r>
            <a:r>
              <a:rPr lang="en-US" sz="2400" dirty="0"/>
              <a:t>.  HiRISE observations are critical to link the rover-scale observations to the global geologic history (i.e., the timing, lateral extent, and third dimension of the mud volcanism).</a:t>
            </a:r>
          </a:p>
          <a:p>
            <a:r>
              <a:rPr lang="en-US" sz="2400" dirty="0"/>
              <a:t>A key unresolved question in recent literature is how to distinguish between mud flows and lava flows – HiRISE resolution and stereo may be essential to address this question. </a:t>
            </a:r>
          </a:p>
          <a:p>
            <a:r>
              <a:rPr lang="en-US" sz="2400" dirty="0"/>
              <a:t>Large scale mud volcanism in Utopia </a:t>
            </a:r>
            <a:r>
              <a:rPr lang="en-US" sz="2400" dirty="0" err="1"/>
              <a:t>Planitia</a:t>
            </a:r>
            <a:r>
              <a:rPr lang="en-US" sz="2400" dirty="0"/>
              <a:t> has profound implications for a global ocean and the evolution of the global dichotomy. </a:t>
            </a:r>
            <a:endParaRPr lang="en-US" dirty="0"/>
          </a:p>
          <a:p>
            <a:r>
              <a:rPr lang="en-US" sz="2400" dirty="0"/>
              <a:t>Coordination with international partners (especially ESA’s TGO </a:t>
            </a:r>
            <a:r>
              <a:rPr lang="en-US" sz="2400" dirty="0" err="1"/>
              <a:t>CaSSIS</a:t>
            </a:r>
            <a:r>
              <a:rPr lang="en-US" sz="2400" dirty="0"/>
              <a:t>) on this topic is ongoing and growing. </a:t>
            </a:r>
          </a:p>
          <a:p>
            <a:pPr lvl="1"/>
            <a:r>
              <a:rPr lang="en-US" dirty="0"/>
              <a:t>Laz, Alfred, others</a:t>
            </a:r>
          </a:p>
        </p:txBody>
      </p:sp>
    </p:spTree>
    <p:extLst>
      <p:ext uri="{BB962C8B-B14F-4D97-AF65-F5344CB8AC3E}">
        <p14:creationId xmlns:p14="http://schemas.microsoft.com/office/powerpoint/2010/main" val="34970293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8E61C0D-AB1C-2744-8090-6C91B7588A18}"/>
              </a:ext>
            </a:extLst>
          </p:cNvPr>
          <p:cNvSpPr>
            <a:spLocks noGrp="1"/>
          </p:cNvSpPr>
          <p:nvPr>
            <p:ph type="title"/>
          </p:nvPr>
        </p:nvSpPr>
        <p:spPr>
          <a:xfrm>
            <a:off x="0" y="18255"/>
            <a:ext cx="12192000" cy="997745"/>
          </a:xfrm>
        </p:spPr>
        <p:txBody>
          <a:bodyPr>
            <a:noAutofit/>
          </a:bodyPr>
          <a:lstStyle/>
          <a:p>
            <a:r>
              <a:rPr lang="en-US" sz="2400" b="1" dirty="0"/>
              <a:t>Investigation 4:  Complete Data Acquisition and Processing for Selected Outcrops: Acquire color/stereo HiRISE of key mineral exposures detected (compare with CRISM IR data from EM3–4 on extent of water environments).</a:t>
            </a:r>
          </a:p>
        </p:txBody>
      </p:sp>
      <p:pic>
        <p:nvPicPr>
          <p:cNvPr id="3" name="Picture 4" descr="ESP_069064_1390_colors.png">
            <a:extLst>
              <a:ext uri="{FF2B5EF4-FFF2-40B4-BE49-F238E27FC236}">
                <a16:creationId xmlns:a16="http://schemas.microsoft.com/office/drawing/2014/main" id="{ECBB467F-375B-7D4D-A235-D2A7BA38F61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119437" y="1354137"/>
            <a:ext cx="3187700" cy="5503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
            <a:extLst>
              <a:ext uri="{FF2B5EF4-FFF2-40B4-BE49-F238E27FC236}">
                <a16:creationId xmlns:a16="http://schemas.microsoft.com/office/drawing/2014/main" id="{EBA38CE4-DB5A-3E46-9793-75F7BF75A36D}"/>
              </a:ext>
            </a:extLst>
          </p:cNvPr>
          <p:cNvPicPr>
            <a:picLocks noChangeAspect="1"/>
          </p:cNvPicPr>
          <p:nvPr/>
        </p:nvPicPr>
        <p:blipFill>
          <a:blip r:embed="rId3">
            <a:extLst>
              <a:ext uri="{28A0092B-C50C-407E-A947-70E740481C1C}">
                <a14:useLocalDpi xmlns:a14="http://schemas.microsoft.com/office/drawing/2010/main" val="0"/>
              </a:ext>
            </a:extLst>
          </a:blip>
          <a:srcRect t="549" b="8"/>
          <a:stretch>
            <a:fillRect/>
          </a:stretch>
        </p:blipFill>
        <p:spPr bwMode="auto">
          <a:xfrm>
            <a:off x="6936908" y="796131"/>
            <a:ext cx="5029200" cy="330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3">
            <a:extLst>
              <a:ext uri="{FF2B5EF4-FFF2-40B4-BE49-F238E27FC236}">
                <a16:creationId xmlns:a16="http://schemas.microsoft.com/office/drawing/2014/main" id="{1A6BF795-57AD-4148-B859-F60A3BBA2ECC}"/>
              </a:ext>
            </a:extLst>
          </p:cNvPr>
          <p:cNvSpPr txBox="1">
            <a:spLocks noChangeArrowheads="1"/>
          </p:cNvSpPr>
          <p:nvPr/>
        </p:nvSpPr>
        <p:spPr bwMode="auto">
          <a:xfrm>
            <a:off x="67470" y="2187476"/>
            <a:ext cx="2913062" cy="3693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285750" indent="-285750" eaLnBrk="1" hangingPunct="1">
              <a:buFont typeface="Arial" panose="020B0604020202020204" pitchFamily="34" charset="0"/>
              <a:buChar char="•"/>
            </a:pPr>
            <a:r>
              <a:rPr lang="en-US" altLang="en-US" sz="1800" dirty="0">
                <a:latin typeface="Calibri" panose="020F0502020204030204" pitchFamily="34" charset="0"/>
              </a:rPr>
              <a:t>EM5 promised that HiRISE would follow up on &gt;100 targets</a:t>
            </a:r>
          </a:p>
          <a:p>
            <a:pPr marL="285750" indent="-285750" eaLnBrk="1" hangingPunct="1">
              <a:buFont typeface="Arial" panose="020B0604020202020204" pitchFamily="34" charset="0"/>
              <a:buChar char="•"/>
            </a:pPr>
            <a:endParaRPr lang="en-US" altLang="en-US" sz="1800" dirty="0">
              <a:latin typeface="Calibri" panose="020F0502020204030204" pitchFamily="34" charset="0"/>
            </a:endParaRPr>
          </a:p>
          <a:p>
            <a:pPr marL="285750" indent="-285750" eaLnBrk="1" hangingPunct="1">
              <a:buFont typeface="Arial" panose="020B0604020202020204" pitchFamily="34" charset="0"/>
              <a:buChar char="•"/>
            </a:pPr>
            <a:r>
              <a:rPr lang="en-US" altLang="en-US" sz="1800" dirty="0">
                <a:latin typeface="Calibri" panose="020F0502020204030204" pitchFamily="34" charset="0"/>
              </a:rPr>
              <a:t>356 HiRISE targets submitted by CRISM during EM5 to improve coverage over existing high-resolution CRISM observations</a:t>
            </a:r>
          </a:p>
          <a:p>
            <a:pPr marL="285750" indent="-285750" eaLnBrk="1" hangingPunct="1">
              <a:buFont typeface="Arial" panose="020B0604020202020204" pitchFamily="34" charset="0"/>
              <a:buChar char="•"/>
            </a:pPr>
            <a:endParaRPr lang="en-US" altLang="en-US" sz="1800" dirty="0">
              <a:latin typeface="Calibri" panose="020F0502020204030204" pitchFamily="34" charset="0"/>
            </a:endParaRPr>
          </a:p>
          <a:p>
            <a:pPr marL="285750" indent="-285750" eaLnBrk="1" hangingPunct="1">
              <a:buFont typeface="Arial" panose="020B0604020202020204" pitchFamily="34" charset="0"/>
              <a:buChar char="•"/>
            </a:pPr>
            <a:r>
              <a:rPr lang="en-US" altLang="en-US" sz="1800" dirty="0">
                <a:latin typeface="Calibri" panose="020F0502020204030204" pitchFamily="34" charset="0"/>
              </a:rPr>
              <a:t>182 of these imaged by HiRISE to date</a:t>
            </a:r>
          </a:p>
        </p:txBody>
      </p:sp>
      <p:pic>
        <p:nvPicPr>
          <p:cNvPr id="7" name="Picture 10" descr="ESP_066134_1755.png">
            <a:extLst>
              <a:ext uri="{FF2B5EF4-FFF2-40B4-BE49-F238E27FC236}">
                <a16:creationId xmlns:a16="http://schemas.microsoft.com/office/drawing/2014/main" id="{5E50F8F6-B3E1-4045-AFC6-785705F63501}"/>
              </a:ext>
            </a:extLst>
          </p:cNvPr>
          <p:cNvPicPr>
            <a:picLocks noChangeAspect="1"/>
          </p:cNvPicPr>
          <p:nvPr/>
        </p:nvPicPr>
        <p:blipFill>
          <a:blip r:embed="rId4">
            <a:extLst>
              <a:ext uri="{28A0092B-C50C-407E-A947-70E740481C1C}">
                <a14:useLocalDpi xmlns:a14="http://schemas.microsoft.com/office/drawing/2010/main" val="0"/>
              </a:ext>
            </a:extLst>
          </a:blip>
          <a:srcRect t="11414" b="34256"/>
          <a:stretch>
            <a:fillRect/>
          </a:stretch>
        </p:blipFill>
        <p:spPr bwMode="auto">
          <a:xfrm>
            <a:off x="6553200" y="4173537"/>
            <a:ext cx="5638800" cy="268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ESP_049001_1775">
            <a:extLst>
              <a:ext uri="{FF2B5EF4-FFF2-40B4-BE49-F238E27FC236}">
                <a16:creationId xmlns:a16="http://schemas.microsoft.com/office/drawing/2014/main" id="{A90C2E2B-6182-4848-BF41-D47209E7FA00}"/>
              </a:ext>
            </a:extLst>
          </p:cNvPr>
          <p:cNvSpPr txBox="1">
            <a:spLocks noChangeArrowheads="1"/>
          </p:cNvSpPr>
          <p:nvPr/>
        </p:nvSpPr>
        <p:spPr bwMode="auto">
          <a:xfrm>
            <a:off x="10558462" y="6505575"/>
            <a:ext cx="1633538" cy="334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38100" tIns="38100" rIns="38100" bIns="38100"/>
          <a:lstStyle>
            <a:lvl1pPr algn="l" defTabSz="914400">
              <a:buClr>
                <a:srgbClr val="000000"/>
              </a:buClr>
              <a:defRPr sz="1800">
                <a:uFill>
                  <a:solidFill>
                    <a:srgbClr val="FFFFFF"/>
                  </a:solidFill>
                </a:uFill>
                <a:latin typeface="Arial"/>
                <a:ea typeface="Arial"/>
                <a:cs typeface="Arial"/>
                <a:sym typeface="Arial"/>
              </a:defRPr>
            </a:lvl1pPr>
          </a:lstStyle>
          <a:p>
            <a:pPr>
              <a:defRPr>
                <a:effectLst/>
              </a:defRPr>
            </a:pPr>
            <a:r>
              <a:rPr sz="1400" dirty="0">
                <a:solidFill>
                  <a:schemeClr val="bg1"/>
                </a:solidFill>
              </a:rPr>
              <a:t>ESP_</a:t>
            </a:r>
            <a:r>
              <a:rPr lang="en-US" sz="1400" dirty="0">
                <a:solidFill>
                  <a:schemeClr val="bg1"/>
                </a:solidFill>
              </a:rPr>
              <a:t>066134_1755</a:t>
            </a:r>
            <a:endParaRPr sz="1400" dirty="0">
              <a:solidFill>
                <a:schemeClr val="bg1"/>
              </a:solidFill>
            </a:endParaRPr>
          </a:p>
        </p:txBody>
      </p:sp>
      <p:sp>
        <p:nvSpPr>
          <p:cNvPr id="9" name="ESP_049001_1775">
            <a:extLst>
              <a:ext uri="{FF2B5EF4-FFF2-40B4-BE49-F238E27FC236}">
                <a16:creationId xmlns:a16="http://schemas.microsoft.com/office/drawing/2014/main" id="{E2010F3F-95FC-5642-B927-2D18615B0B62}"/>
              </a:ext>
            </a:extLst>
          </p:cNvPr>
          <p:cNvSpPr txBox="1">
            <a:spLocks noChangeArrowheads="1"/>
          </p:cNvSpPr>
          <p:nvPr/>
        </p:nvSpPr>
        <p:spPr bwMode="auto">
          <a:xfrm>
            <a:off x="9345612" y="4203700"/>
            <a:ext cx="2828925"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38100" tIns="38100" rIns="38100" bIns="38100"/>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defTabSz="914400" eaLnBrk="1" hangingPunct="1">
              <a:buClr>
                <a:srgbClr val="000000"/>
              </a:buClr>
            </a:pPr>
            <a:r>
              <a:rPr lang="en-US" altLang="en-US" sz="1400" i="1">
                <a:solidFill>
                  <a:srgbClr val="FFFFFF"/>
                </a:solidFill>
                <a:cs typeface="Arial" panose="020B0604020202020204" pitchFamily="34" charset="0"/>
                <a:sym typeface="Arial" panose="020B0604020202020204" pitchFamily="34" charset="0"/>
              </a:rPr>
              <a:t>“</a:t>
            </a:r>
            <a:r>
              <a:rPr lang="en-US" altLang="ja-JP" sz="1400" i="1">
                <a:solidFill>
                  <a:srgbClr val="FFFFFF"/>
                </a:solidFill>
                <a:cs typeface="Arial" panose="020B0604020202020204" pitchFamily="34" charset="0"/>
                <a:sym typeface="Arial" panose="020B0604020202020204" pitchFamily="34" charset="0"/>
              </a:rPr>
              <a:t>Aureum Chaos hydrated sulfates</a:t>
            </a:r>
            <a:r>
              <a:rPr lang="en-US" altLang="en-US" sz="1400" i="1">
                <a:solidFill>
                  <a:srgbClr val="FFFFFF"/>
                </a:solidFill>
                <a:cs typeface="Arial" panose="020B0604020202020204" pitchFamily="34" charset="0"/>
                <a:sym typeface="Arial" panose="020B0604020202020204" pitchFamily="34" charset="0"/>
              </a:rPr>
              <a:t>”</a:t>
            </a:r>
          </a:p>
        </p:txBody>
      </p:sp>
      <p:sp>
        <p:nvSpPr>
          <p:cNvPr id="10" name="ESP_049001_1775">
            <a:extLst>
              <a:ext uri="{FF2B5EF4-FFF2-40B4-BE49-F238E27FC236}">
                <a16:creationId xmlns:a16="http://schemas.microsoft.com/office/drawing/2014/main" id="{0B39D219-FE27-B94F-912B-DCB064710D04}"/>
              </a:ext>
            </a:extLst>
          </p:cNvPr>
          <p:cNvSpPr txBox="1">
            <a:spLocks noChangeArrowheads="1"/>
          </p:cNvSpPr>
          <p:nvPr/>
        </p:nvSpPr>
        <p:spPr bwMode="auto">
          <a:xfrm>
            <a:off x="4675187" y="6521450"/>
            <a:ext cx="16319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38100" tIns="38100" rIns="38100" bIns="38100"/>
          <a:lstStyle>
            <a:lvl1pPr algn="l" defTabSz="914400">
              <a:buClr>
                <a:srgbClr val="000000"/>
              </a:buClr>
              <a:defRPr sz="1800">
                <a:uFill>
                  <a:solidFill>
                    <a:srgbClr val="FFFFFF"/>
                  </a:solidFill>
                </a:uFill>
                <a:latin typeface="Arial"/>
                <a:ea typeface="Arial"/>
                <a:cs typeface="Arial"/>
                <a:sym typeface="Arial"/>
              </a:defRPr>
            </a:lvl1pPr>
          </a:lstStyle>
          <a:p>
            <a:pPr>
              <a:defRPr>
                <a:effectLst/>
              </a:defRPr>
            </a:pPr>
            <a:r>
              <a:rPr sz="1400" dirty="0">
                <a:solidFill>
                  <a:schemeClr val="bg1"/>
                </a:solidFill>
              </a:rPr>
              <a:t>ESP_</a:t>
            </a:r>
            <a:r>
              <a:rPr lang="en-US" sz="1400" dirty="0">
                <a:solidFill>
                  <a:schemeClr val="bg1"/>
                </a:solidFill>
              </a:rPr>
              <a:t>069064_1390</a:t>
            </a:r>
            <a:endParaRPr sz="1400" dirty="0">
              <a:solidFill>
                <a:schemeClr val="bg1"/>
              </a:solidFill>
            </a:endParaRPr>
          </a:p>
        </p:txBody>
      </p:sp>
      <p:sp>
        <p:nvSpPr>
          <p:cNvPr id="11" name="ESP_049001_1775">
            <a:extLst>
              <a:ext uri="{FF2B5EF4-FFF2-40B4-BE49-F238E27FC236}">
                <a16:creationId xmlns:a16="http://schemas.microsoft.com/office/drawing/2014/main" id="{A7E8B1F9-1142-AB48-AE3C-B0394696CE83}"/>
              </a:ext>
            </a:extLst>
          </p:cNvPr>
          <p:cNvSpPr txBox="1">
            <a:spLocks noChangeArrowheads="1"/>
          </p:cNvSpPr>
          <p:nvPr/>
        </p:nvSpPr>
        <p:spPr bwMode="auto">
          <a:xfrm>
            <a:off x="3119437" y="1368425"/>
            <a:ext cx="3194050" cy="293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38100" tIns="38100" rIns="38100" bIns="38100"/>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defTabSz="914400" eaLnBrk="1" hangingPunct="1">
              <a:buClr>
                <a:srgbClr val="000000"/>
              </a:buClr>
            </a:pPr>
            <a:r>
              <a:rPr lang="en-US" altLang="en-US" sz="1400" i="1">
                <a:solidFill>
                  <a:srgbClr val="FFFFFF"/>
                </a:solidFill>
                <a:cs typeface="Arial" panose="020B0604020202020204" pitchFamily="34" charset="0"/>
                <a:sym typeface="Arial" panose="020B0604020202020204" pitchFamily="34" charset="0"/>
              </a:rPr>
              <a:t>“Olivine-rich ejecta of crater near Argyre Planitia”</a:t>
            </a:r>
          </a:p>
        </p:txBody>
      </p:sp>
    </p:spTree>
    <p:extLst>
      <p:ext uri="{BB962C8B-B14F-4D97-AF65-F5344CB8AC3E}">
        <p14:creationId xmlns:p14="http://schemas.microsoft.com/office/powerpoint/2010/main" val="252120975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9C2E0F-C4E7-F443-87A9-63425A42A579}"/>
              </a:ext>
            </a:extLst>
          </p:cNvPr>
          <p:cNvSpPr>
            <a:spLocks noGrp="1"/>
          </p:cNvSpPr>
          <p:nvPr>
            <p:ph type="title"/>
          </p:nvPr>
        </p:nvSpPr>
        <p:spPr/>
        <p:txBody>
          <a:bodyPr/>
          <a:lstStyle/>
          <a:p>
            <a:r>
              <a:rPr lang="en-US" dirty="0"/>
              <a:t>Photometry</a:t>
            </a:r>
          </a:p>
        </p:txBody>
      </p:sp>
      <p:sp>
        <p:nvSpPr>
          <p:cNvPr id="3" name="Content Placeholder 2">
            <a:extLst>
              <a:ext uri="{FF2B5EF4-FFF2-40B4-BE49-F238E27FC236}">
                <a16:creationId xmlns:a16="http://schemas.microsoft.com/office/drawing/2014/main" id="{666DFDAE-7061-EF42-9B59-B8B0A759680D}"/>
              </a:ext>
            </a:extLst>
          </p:cNvPr>
          <p:cNvSpPr>
            <a:spLocks noGrp="1"/>
          </p:cNvSpPr>
          <p:nvPr>
            <p:ph idx="1"/>
          </p:nvPr>
        </p:nvSpPr>
        <p:spPr>
          <a:xfrm>
            <a:off x="838200" y="1471448"/>
            <a:ext cx="10515600" cy="4705515"/>
          </a:xfrm>
        </p:spPr>
        <p:txBody>
          <a:bodyPr>
            <a:normAutofit/>
          </a:bodyPr>
          <a:lstStyle/>
          <a:p>
            <a:r>
              <a:rPr lang="en-US" sz="2000" dirty="0"/>
              <a:t>MCS has a major new product release of dust optical depths—use that to correct HiRISE, etc. data for photometry?</a:t>
            </a:r>
          </a:p>
          <a:p>
            <a:pPr lvl="1"/>
            <a:r>
              <a:rPr lang="en-US" sz="2000" dirty="0"/>
              <a:t>Alfred</a:t>
            </a:r>
          </a:p>
          <a:p>
            <a:r>
              <a:rPr lang="en-US" sz="2000" dirty="0"/>
              <a:t>The new MCS optical depth results could be compared with the brightness of shadows in HiRISE images to help verify that the opacity data can be used to model atmospheric scattering and better estimate surface photometric/spectral properties.  If such a comparison is successful, then the MCS opacity data could be used to correct HiRISE images that do not include deep shadows.</a:t>
            </a:r>
          </a:p>
          <a:p>
            <a:pPr lvl="1"/>
            <a:r>
              <a:rPr lang="en-US" sz="2000" dirty="0"/>
              <a:t>Ken </a:t>
            </a:r>
            <a:r>
              <a:rPr lang="en-US" sz="2000" dirty="0" err="1"/>
              <a:t>Herkenhoff</a:t>
            </a:r>
            <a:endParaRPr lang="en-US" sz="2000" dirty="0"/>
          </a:p>
          <a:p>
            <a:r>
              <a:rPr lang="en-US" sz="2000" dirty="0"/>
              <a:t>Would more coordinated </a:t>
            </a:r>
            <a:r>
              <a:rPr lang="en-US" sz="2000" dirty="0" err="1"/>
              <a:t>CaSSIS</a:t>
            </a:r>
            <a:r>
              <a:rPr lang="en-US" sz="2000" dirty="0"/>
              <a:t> observations be at all helpful here as well? Perhaps CRISM could include something along these lines in their proposal as well since the s-detector overlaps nicely with both HiRISE and </a:t>
            </a:r>
            <a:r>
              <a:rPr lang="en-US" sz="2000" dirty="0" err="1"/>
              <a:t>CaSSIS</a:t>
            </a:r>
            <a:r>
              <a:rPr lang="en-US" sz="2000" dirty="0"/>
              <a:t>? </a:t>
            </a:r>
          </a:p>
          <a:p>
            <a:pPr lvl="1"/>
            <a:r>
              <a:rPr lang="en-US" sz="2000" dirty="0" err="1"/>
              <a:t>Livio</a:t>
            </a:r>
            <a:r>
              <a:rPr lang="en-US" sz="2000" dirty="0"/>
              <a:t> </a:t>
            </a:r>
            <a:r>
              <a:rPr lang="en-US" sz="2000" dirty="0" err="1"/>
              <a:t>Tornabene</a:t>
            </a:r>
            <a:endParaRPr lang="en-US" sz="2000" dirty="0"/>
          </a:p>
        </p:txBody>
      </p:sp>
    </p:spTree>
    <p:extLst>
      <p:ext uri="{BB962C8B-B14F-4D97-AF65-F5344CB8AC3E}">
        <p14:creationId xmlns:p14="http://schemas.microsoft.com/office/powerpoint/2010/main" val="149411184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1A7182-1C9D-3F4F-A446-D2332718B824}"/>
              </a:ext>
            </a:extLst>
          </p:cNvPr>
          <p:cNvSpPr>
            <a:spLocks noGrp="1"/>
          </p:cNvSpPr>
          <p:nvPr>
            <p:ph type="title"/>
          </p:nvPr>
        </p:nvSpPr>
        <p:spPr/>
        <p:txBody>
          <a:bodyPr>
            <a:normAutofit/>
          </a:bodyPr>
          <a:lstStyle/>
          <a:p>
            <a:r>
              <a:rPr lang="en-US" dirty="0"/>
              <a:t>Shallow ice in mid-latitudes, support for Ice Mapper and future human exploration</a:t>
            </a:r>
          </a:p>
        </p:txBody>
      </p:sp>
      <p:sp>
        <p:nvSpPr>
          <p:cNvPr id="3" name="Content Placeholder 2">
            <a:extLst>
              <a:ext uri="{FF2B5EF4-FFF2-40B4-BE49-F238E27FC236}">
                <a16:creationId xmlns:a16="http://schemas.microsoft.com/office/drawing/2014/main" id="{ACA5842B-8F42-1140-ADD6-214EC2A710BC}"/>
              </a:ext>
            </a:extLst>
          </p:cNvPr>
          <p:cNvSpPr>
            <a:spLocks noGrp="1"/>
          </p:cNvSpPr>
          <p:nvPr>
            <p:ph idx="1"/>
          </p:nvPr>
        </p:nvSpPr>
        <p:spPr/>
        <p:txBody>
          <a:bodyPr>
            <a:normAutofit fontScale="85000" lnSpcReduction="20000"/>
          </a:bodyPr>
          <a:lstStyle/>
          <a:p>
            <a:r>
              <a:rPr lang="en-US" sz="2000" dirty="0"/>
              <a:t>I'm happy to help with the shallow mid-latitude ice section, including inter-instrument collaborations with SHARAD as relevant. Channels in Arcadia </a:t>
            </a:r>
            <a:r>
              <a:rPr lang="en-US" sz="2000" dirty="0" err="1"/>
              <a:t>Planitia</a:t>
            </a:r>
            <a:r>
              <a:rPr lang="en-US" sz="2000" dirty="0"/>
              <a:t> have been proposed to be volcanic (Tanaka et al., 2014), a distributary fluvial system (</a:t>
            </a:r>
            <a:r>
              <a:rPr lang="en-US" sz="2000" dirty="0" err="1"/>
              <a:t>Ramsdale</a:t>
            </a:r>
            <a:r>
              <a:rPr lang="en-US" sz="2000" dirty="0"/>
              <a:t> et al. 2018), or relict ice streams with residual debris-covered glaciers expressed as linear and arcuate banding (Hibbard et al., 2021 ). SHARAD dielectric constants and loss tangent estimates have also led to a variety of interpretations of the region, ranging from ice to volcanic. There are expanded craters and surface textures suggestive of glacial/periglacial processes. Additional high-resolution images and DTMs of these channel features, their surroundings, surface features and topography would be useful for piecing together the geology of the region. Additional data in Erebus and </a:t>
            </a:r>
            <a:r>
              <a:rPr lang="en-US" sz="2000" dirty="0" err="1"/>
              <a:t>Phlegra</a:t>
            </a:r>
            <a:r>
              <a:rPr lang="en-US" sz="2000" dirty="0"/>
              <a:t> would also be useful for understanding ice content in the subsurface and relationship to the LDM and LDAs. These areas are all important given SpaceX </a:t>
            </a:r>
            <a:r>
              <a:rPr lang="en-US" sz="2000"/>
              <a:t>Starship interest, etc.</a:t>
            </a:r>
            <a:endParaRPr lang="en-US" sz="2000" dirty="0"/>
          </a:p>
          <a:p>
            <a:pPr lvl="1"/>
            <a:r>
              <a:rPr lang="en-US" sz="2000" dirty="0"/>
              <a:t>Ali Bramson</a:t>
            </a:r>
          </a:p>
          <a:p>
            <a:r>
              <a:rPr lang="en-US" sz="2000" dirty="0"/>
              <a:t>Frank </a:t>
            </a:r>
            <a:r>
              <a:rPr lang="en-US" sz="2000" dirty="0" err="1"/>
              <a:t>Seelos</a:t>
            </a:r>
            <a:r>
              <a:rPr lang="en-US" sz="2000" dirty="0"/>
              <a:t> said they’re interested in proposing using the remaining S-detector capability to observe the caps but to also do this as well (differentiate between CO2 and water-ice, etc.). Perhaps this is useful for some sort of coordination on proposals?</a:t>
            </a:r>
          </a:p>
          <a:p>
            <a:pPr lvl="1"/>
            <a:r>
              <a:rPr lang="en-US" sz="2000" dirty="0" err="1"/>
              <a:t>Livio</a:t>
            </a:r>
            <a:r>
              <a:rPr lang="en-US" sz="2000" dirty="0"/>
              <a:t> </a:t>
            </a:r>
            <a:r>
              <a:rPr lang="en-US" sz="2000" dirty="0" err="1"/>
              <a:t>Tornabene</a:t>
            </a:r>
            <a:endParaRPr lang="en-US" sz="2000" dirty="0"/>
          </a:p>
          <a:p>
            <a:r>
              <a:rPr lang="en-US" sz="2000" dirty="0"/>
              <a:t>Another potentially interesting idea to include in the EM proposal that relates to ice in the mid-latitudes would be imaging the numerous (&gt;400 in the southern hemisphere alone) small craters with exit breaches (“pollywog craters”). We have targeted and imaged some, and also have a handful of DTMs. We have completed a survey of pollywog craters and nearly completed a survey of fresh, shallow valleys in the southern mid-latitudes (currently working on the northern hemisphere).</a:t>
            </a:r>
          </a:p>
          <a:p>
            <a:pPr lvl="1"/>
            <a:r>
              <a:rPr lang="en-US" sz="2000" dirty="0"/>
              <a:t>Sharon Wilson Purdy</a:t>
            </a:r>
          </a:p>
          <a:p>
            <a:endParaRPr lang="en-US" dirty="0"/>
          </a:p>
        </p:txBody>
      </p:sp>
    </p:spTree>
    <p:extLst>
      <p:ext uri="{BB962C8B-B14F-4D97-AF65-F5344CB8AC3E}">
        <p14:creationId xmlns:p14="http://schemas.microsoft.com/office/powerpoint/2010/main" val="355233375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534648-D730-0C44-AAC1-9FBD1F461A31}"/>
              </a:ext>
            </a:extLst>
          </p:cNvPr>
          <p:cNvSpPr>
            <a:spLocks noGrp="1"/>
          </p:cNvSpPr>
          <p:nvPr>
            <p:ph type="title"/>
          </p:nvPr>
        </p:nvSpPr>
        <p:spPr/>
        <p:txBody>
          <a:bodyPr/>
          <a:lstStyle/>
          <a:p>
            <a:r>
              <a:rPr lang="en-US" dirty="0"/>
              <a:t>Icy Impact Craters</a:t>
            </a:r>
          </a:p>
        </p:txBody>
      </p:sp>
      <p:sp>
        <p:nvSpPr>
          <p:cNvPr id="3" name="Content Placeholder 2">
            <a:extLst>
              <a:ext uri="{FF2B5EF4-FFF2-40B4-BE49-F238E27FC236}">
                <a16:creationId xmlns:a16="http://schemas.microsoft.com/office/drawing/2014/main" id="{F95E50B6-1A1A-0948-BAE6-AE74034C6936}"/>
              </a:ext>
            </a:extLst>
          </p:cNvPr>
          <p:cNvSpPr>
            <a:spLocks noGrp="1"/>
          </p:cNvSpPr>
          <p:nvPr>
            <p:ph idx="1"/>
          </p:nvPr>
        </p:nvSpPr>
        <p:spPr>
          <a:xfrm>
            <a:off x="838200" y="1502979"/>
            <a:ext cx="10515600" cy="4989896"/>
          </a:xfrm>
        </p:spPr>
        <p:txBody>
          <a:bodyPr/>
          <a:lstStyle/>
          <a:p>
            <a:r>
              <a:rPr lang="en-US" dirty="0"/>
              <a:t>Beyond more detections in general, one possible specific campaign could be a focused effort to find more in the mid-latitude radar reflector areas. In particular, we have no craters in the Utopia zone--it's low albedo, but any bright ice patches should stick out. This would be useful to Ice Mapper, and there's uncertainty about the iciness of the material above the reflectors. </a:t>
            </a:r>
          </a:p>
          <a:p>
            <a:pPr lvl="1"/>
            <a:r>
              <a:rPr lang="en-US" dirty="0"/>
              <a:t>There are several previous icy crater detections in areas with TES albedo &lt;0.2, like these:</a:t>
            </a:r>
          </a:p>
          <a:p>
            <a:pPr lvl="2"/>
            <a:r>
              <a:rPr lang="en-US" dirty="0"/>
              <a:t>https://</a:t>
            </a:r>
            <a:r>
              <a:rPr lang="en-US" dirty="0" err="1"/>
              <a:t>hireport.lpl.arizona.edu</a:t>
            </a:r>
            <a:r>
              <a:rPr lang="en-US" dirty="0"/>
              <a:t>/</a:t>
            </a:r>
            <a:r>
              <a:rPr lang="en-US" dirty="0" err="1"/>
              <a:t>hireport</a:t>
            </a:r>
            <a:r>
              <a:rPr lang="en-US" dirty="0"/>
              <a:t>/</a:t>
            </a:r>
            <a:r>
              <a:rPr lang="en-US" dirty="0" err="1"/>
              <a:t>ctx</a:t>
            </a:r>
            <a:r>
              <a:rPr lang="en-US" dirty="0"/>
              <a:t>/B03_010625_2358_XI_55N209W</a:t>
            </a:r>
          </a:p>
          <a:p>
            <a:pPr lvl="2"/>
            <a:r>
              <a:rPr lang="en-US" dirty="0"/>
              <a:t>https://</a:t>
            </a:r>
            <a:r>
              <a:rPr lang="en-US" dirty="0" err="1"/>
              <a:t>hireport.lpl.arizona.edu</a:t>
            </a:r>
            <a:r>
              <a:rPr lang="en-US" dirty="0"/>
              <a:t>/</a:t>
            </a:r>
            <a:r>
              <a:rPr lang="en-US" dirty="0" err="1"/>
              <a:t>hireport</a:t>
            </a:r>
            <a:r>
              <a:rPr lang="en-US" dirty="0"/>
              <a:t>/</a:t>
            </a:r>
            <a:r>
              <a:rPr lang="en-US" dirty="0" err="1"/>
              <a:t>ctx</a:t>
            </a:r>
            <a:r>
              <a:rPr lang="en-US" dirty="0"/>
              <a:t>/J02_045519_2439_XI_63N282W</a:t>
            </a:r>
          </a:p>
          <a:p>
            <a:pPr lvl="1"/>
            <a:r>
              <a:rPr lang="en-US" dirty="0"/>
              <a:t>The surfaces aren't dust-free, but they're not the classic dusty regions. </a:t>
            </a:r>
          </a:p>
          <a:p>
            <a:pPr lvl="1"/>
            <a:r>
              <a:rPr lang="en-US" dirty="0"/>
              <a:t>From Colin Dundas</a:t>
            </a:r>
          </a:p>
          <a:p>
            <a:pPr lvl="1"/>
            <a:r>
              <a:rPr lang="en-US" dirty="0"/>
              <a:t>CTX-SHARAD-HiRISE</a:t>
            </a:r>
          </a:p>
        </p:txBody>
      </p:sp>
    </p:spTree>
    <p:extLst>
      <p:ext uri="{BB962C8B-B14F-4D97-AF65-F5344CB8AC3E}">
        <p14:creationId xmlns:p14="http://schemas.microsoft.com/office/powerpoint/2010/main" val="360322669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261C39-A689-8346-840E-EFD81CED55F8}"/>
              </a:ext>
            </a:extLst>
          </p:cNvPr>
          <p:cNvSpPr>
            <a:spLocks noGrp="1"/>
          </p:cNvSpPr>
          <p:nvPr>
            <p:ph type="title"/>
          </p:nvPr>
        </p:nvSpPr>
        <p:spPr/>
        <p:txBody>
          <a:bodyPr/>
          <a:lstStyle/>
          <a:p>
            <a:r>
              <a:rPr lang="en-US" dirty="0"/>
              <a:t>South Polar Layered Deposits</a:t>
            </a:r>
          </a:p>
        </p:txBody>
      </p:sp>
      <p:sp>
        <p:nvSpPr>
          <p:cNvPr id="3" name="Content Placeholder 2">
            <a:extLst>
              <a:ext uri="{FF2B5EF4-FFF2-40B4-BE49-F238E27FC236}">
                <a16:creationId xmlns:a16="http://schemas.microsoft.com/office/drawing/2014/main" id="{92FA7C53-BE65-1C42-9E4D-DD3207548D71}"/>
              </a:ext>
            </a:extLst>
          </p:cNvPr>
          <p:cNvSpPr>
            <a:spLocks noGrp="1"/>
          </p:cNvSpPr>
          <p:nvPr>
            <p:ph idx="1"/>
          </p:nvPr>
        </p:nvSpPr>
        <p:spPr/>
        <p:txBody>
          <a:bodyPr>
            <a:normAutofit/>
          </a:bodyPr>
          <a:lstStyle/>
          <a:p>
            <a:r>
              <a:rPr lang="en-US" sz="2000" dirty="0"/>
              <a:t>One thing HiRISE could do is help with revising our understanding of the geologic context and surface history of the SPLD. A lot of SPLD work has focused on radar so far, and looking at a complementary data set and examining contacts between the two geologic units that Kolb and Tanaka (2006) identified could be helpful in understanding the deposition history of the deposit (and therefore the mid-latitude deposits by extension). Some of that’s happening now with the new small SPLD impacts and some work I got funded with Jenny Whitten through PDART to generate a THEMIS-scale geologic map, but I could see how HiRISE data could strengthen/complement a broader-scale re-study of the surface including over regions where there are other unusually bright radar reflectors that Jeff </a:t>
            </a:r>
            <a:r>
              <a:rPr lang="en-US" sz="2000" dirty="0" err="1"/>
              <a:t>Plaut’s</a:t>
            </a:r>
            <a:r>
              <a:rPr lang="en-US" sz="2000" dirty="0"/>
              <a:t> been identifying.  Plus, this could complement work Dan Lalich has been doing trying to determine specific dust contents within the SPLD using SHARAD. </a:t>
            </a:r>
          </a:p>
          <a:p>
            <a:pPr lvl="1"/>
            <a:r>
              <a:rPr lang="en-US" sz="1600" dirty="0"/>
              <a:t>Margaret Landis</a:t>
            </a:r>
          </a:p>
          <a:p>
            <a:r>
              <a:rPr lang="en-US" sz="2000" dirty="0"/>
              <a:t>There was an EM5 task to investigate radar-highly-reflective polar zones but was SHARAD-only, so expanding to other datasets would be good in EM6</a:t>
            </a:r>
          </a:p>
          <a:p>
            <a:pPr lvl="1"/>
            <a:r>
              <a:rPr lang="en-US" sz="1600" dirty="0"/>
              <a:t>Alfred</a:t>
            </a:r>
          </a:p>
        </p:txBody>
      </p:sp>
    </p:spTree>
    <p:extLst>
      <p:ext uri="{BB962C8B-B14F-4D97-AF65-F5344CB8AC3E}">
        <p14:creationId xmlns:p14="http://schemas.microsoft.com/office/powerpoint/2010/main" val="214715799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6FF4FD-07DD-A541-936E-ACA9596B3AEA}"/>
              </a:ext>
            </a:extLst>
          </p:cNvPr>
          <p:cNvSpPr>
            <a:spLocks noGrp="1"/>
          </p:cNvSpPr>
          <p:nvPr>
            <p:ph type="title"/>
          </p:nvPr>
        </p:nvSpPr>
        <p:spPr>
          <a:xfrm>
            <a:off x="680545" y="91856"/>
            <a:ext cx="10515600" cy="1325563"/>
          </a:xfrm>
        </p:spPr>
        <p:txBody>
          <a:bodyPr>
            <a:normAutofit/>
          </a:bodyPr>
          <a:lstStyle/>
          <a:p>
            <a:r>
              <a:rPr lang="en-US"/>
              <a:t>Volcano-Tectonic Caves (lava tubes and pit craters)</a:t>
            </a:r>
            <a:endParaRPr lang="en-US" dirty="0"/>
          </a:p>
        </p:txBody>
      </p:sp>
      <p:sp>
        <p:nvSpPr>
          <p:cNvPr id="3" name="Content Placeholder 2">
            <a:extLst>
              <a:ext uri="{FF2B5EF4-FFF2-40B4-BE49-F238E27FC236}">
                <a16:creationId xmlns:a16="http://schemas.microsoft.com/office/drawing/2014/main" id="{B701BAA0-0282-644B-8DDA-C457223D64E4}"/>
              </a:ext>
            </a:extLst>
          </p:cNvPr>
          <p:cNvSpPr>
            <a:spLocks noGrp="1"/>
          </p:cNvSpPr>
          <p:nvPr>
            <p:ph idx="1"/>
          </p:nvPr>
        </p:nvSpPr>
        <p:spPr>
          <a:xfrm>
            <a:off x="575441" y="1417418"/>
            <a:ext cx="10620703" cy="5056953"/>
          </a:xfrm>
        </p:spPr>
        <p:txBody>
          <a:bodyPr>
            <a:normAutofit/>
          </a:bodyPr>
          <a:lstStyle/>
          <a:p>
            <a:r>
              <a:rPr lang="en-US" dirty="0"/>
              <a:t>Of enduring interest to future human exploration despite the fact that most of these are at high altitude and thus inaccessible with current technology. </a:t>
            </a:r>
          </a:p>
          <a:p>
            <a:r>
              <a:rPr lang="en-US" dirty="0"/>
              <a:t>HiRISE will continue to determine which candidate features identified in lower resolution images are actually deep pits, collecting key data for future studies. </a:t>
            </a:r>
          </a:p>
          <a:p>
            <a:pPr lvl="1"/>
            <a:r>
              <a:rPr lang="en-US" dirty="0"/>
              <a:t>will prioritize search to the 149 known potential caves that are below -0.5 km elevation (i.e., accessible) </a:t>
            </a:r>
          </a:p>
          <a:p>
            <a:r>
              <a:rPr lang="en-US" dirty="0"/>
              <a:t>HiRISE will continue to obtain data necessary to quantify the conditions under which lava tubes formed (e.g., analysis of recently completed DTM of the only clear lava tube cave on Mars). </a:t>
            </a:r>
          </a:p>
          <a:p>
            <a:pPr lvl="1"/>
            <a:r>
              <a:rPr lang="en-US" dirty="0"/>
              <a:t>Nicole </a:t>
            </a:r>
            <a:r>
              <a:rPr lang="en-US" dirty="0" err="1"/>
              <a:t>Bardabelias</a:t>
            </a:r>
            <a:r>
              <a:rPr lang="en-US" dirty="0"/>
              <a:t>, Laz </a:t>
            </a:r>
            <a:r>
              <a:rPr lang="en-US" dirty="0" err="1"/>
              <a:t>Kestay</a:t>
            </a:r>
            <a:endParaRPr lang="en-US" dirty="0"/>
          </a:p>
        </p:txBody>
      </p:sp>
    </p:spTree>
    <p:extLst>
      <p:ext uri="{BB962C8B-B14F-4D97-AF65-F5344CB8AC3E}">
        <p14:creationId xmlns:p14="http://schemas.microsoft.com/office/powerpoint/2010/main" val="158084554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6D6E68-6309-E945-B781-75279BAD2CE1}"/>
              </a:ext>
            </a:extLst>
          </p:cNvPr>
          <p:cNvSpPr>
            <a:spLocks noGrp="1"/>
          </p:cNvSpPr>
          <p:nvPr>
            <p:ph type="title"/>
          </p:nvPr>
        </p:nvSpPr>
        <p:spPr/>
        <p:txBody>
          <a:bodyPr/>
          <a:lstStyle/>
          <a:p>
            <a:r>
              <a:rPr lang="en-US" dirty="0"/>
              <a:t>Machine Learning v. Citizen Science for active processes</a:t>
            </a:r>
          </a:p>
        </p:txBody>
      </p:sp>
      <p:sp>
        <p:nvSpPr>
          <p:cNvPr id="3" name="Content Placeholder 2">
            <a:extLst>
              <a:ext uri="{FF2B5EF4-FFF2-40B4-BE49-F238E27FC236}">
                <a16:creationId xmlns:a16="http://schemas.microsoft.com/office/drawing/2014/main" id="{6EB3C10C-0D3E-2149-9D4B-13215018B636}"/>
              </a:ext>
            </a:extLst>
          </p:cNvPr>
          <p:cNvSpPr>
            <a:spLocks noGrp="1"/>
          </p:cNvSpPr>
          <p:nvPr>
            <p:ph idx="1"/>
          </p:nvPr>
        </p:nvSpPr>
        <p:spPr/>
        <p:txBody>
          <a:bodyPr>
            <a:normAutofit/>
          </a:bodyPr>
          <a:lstStyle/>
          <a:p>
            <a:r>
              <a:rPr lang="en-US" sz="2000" dirty="0"/>
              <a:t>If you want to mention Planet Four (we briefly did in EM5), then this looks like a good opportunity to advertise creation of labeled catalog data for machine learning applications. So far not really successful for us - we have a paper in works that shows why citizen science is so far better than machine learning - machine learning requires labeled data to train neural network and Planet Four is the best tool to </a:t>
            </a:r>
            <a:r>
              <a:rPr lang="en-US" sz="2000" dirty="0" err="1"/>
              <a:t>creat</a:t>
            </a:r>
            <a:r>
              <a:rPr lang="en-US" sz="2000" dirty="0"/>
              <a:t> those. More different frosty images would be a valuable dataset for this task.</a:t>
            </a:r>
          </a:p>
          <a:p>
            <a:pPr lvl="1"/>
            <a:r>
              <a:rPr lang="en-US" sz="1600" dirty="0" err="1"/>
              <a:t>Ganna</a:t>
            </a:r>
            <a:r>
              <a:rPr lang="en-US" sz="1600" dirty="0"/>
              <a:t> </a:t>
            </a:r>
            <a:r>
              <a:rPr lang="en-US" sz="1600" dirty="0" err="1"/>
              <a:t>Portyankina</a:t>
            </a:r>
            <a:endParaRPr lang="en-US" sz="1600" dirty="0"/>
          </a:p>
          <a:p>
            <a:r>
              <a:rPr lang="en-US" sz="2000" dirty="0"/>
              <a:t>If we want to expand on the machine learning aspect, I've been working with a group at JPL (Kiri Wagstaff, Gary Doran, et al.) using machine learning to find new impacts in CTX images. It's been successful so far (see our LPSC abstract), but is fairly preliminary. </a:t>
            </a:r>
          </a:p>
          <a:p>
            <a:pPr lvl="1"/>
            <a:r>
              <a:rPr lang="en-US" sz="1600" dirty="0"/>
              <a:t>Ingrid </a:t>
            </a:r>
            <a:r>
              <a:rPr lang="en-US" sz="1600" dirty="0" err="1"/>
              <a:t>Daubar</a:t>
            </a:r>
            <a:endParaRPr lang="en-US" sz="1600" dirty="0"/>
          </a:p>
        </p:txBody>
      </p:sp>
    </p:spTree>
    <p:extLst>
      <p:ext uri="{BB962C8B-B14F-4D97-AF65-F5344CB8AC3E}">
        <p14:creationId xmlns:p14="http://schemas.microsoft.com/office/powerpoint/2010/main" val="14761110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088DFF-4C25-5648-9B31-6A7D34EEE0D5}"/>
              </a:ext>
            </a:extLst>
          </p:cNvPr>
          <p:cNvSpPr>
            <a:spLocks noGrp="1"/>
          </p:cNvSpPr>
          <p:nvPr>
            <p:ph type="title"/>
          </p:nvPr>
        </p:nvSpPr>
        <p:spPr>
          <a:xfrm>
            <a:off x="911772" y="-139371"/>
            <a:ext cx="10515600" cy="1325563"/>
          </a:xfrm>
        </p:spPr>
        <p:txBody>
          <a:bodyPr/>
          <a:lstStyle/>
          <a:p>
            <a:r>
              <a:rPr lang="en-US" dirty="0"/>
              <a:t>Seasonal Processes (1)</a:t>
            </a:r>
          </a:p>
        </p:txBody>
      </p:sp>
      <p:sp>
        <p:nvSpPr>
          <p:cNvPr id="3" name="Content Placeholder 2">
            <a:extLst>
              <a:ext uri="{FF2B5EF4-FFF2-40B4-BE49-F238E27FC236}">
                <a16:creationId xmlns:a16="http://schemas.microsoft.com/office/drawing/2014/main" id="{A9BA454C-24DD-3F4D-A729-3E169B89218A}"/>
              </a:ext>
            </a:extLst>
          </p:cNvPr>
          <p:cNvSpPr>
            <a:spLocks noGrp="1"/>
          </p:cNvSpPr>
          <p:nvPr>
            <p:ph idx="1"/>
          </p:nvPr>
        </p:nvSpPr>
        <p:spPr>
          <a:xfrm>
            <a:off x="838200" y="882870"/>
            <a:ext cx="10515600" cy="5294094"/>
          </a:xfrm>
        </p:spPr>
        <p:txBody>
          <a:bodyPr>
            <a:normAutofit lnSpcReduction="10000"/>
          </a:bodyPr>
          <a:lstStyle/>
          <a:p>
            <a:r>
              <a:rPr lang="en-US" sz="2000" dirty="0"/>
              <a:t>Serina, Jake and Candy came up with the following suggestions:</a:t>
            </a:r>
          </a:p>
          <a:p>
            <a:r>
              <a:rPr lang="en-US" sz="2000" dirty="0"/>
              <a:t>            We began collecting seasonal data at mid-latitudes primarily to study processes throughout the Mars year at locations not masked by the seasonal hood and polar night.  The images show that seasonal processes at the mid-latitudes are different than in the polar regions.  We would like to follow up on this discovery by carrying out a deliberate campaign of imaging seasonal activity at the full range of latitudes covered by seasonal frost.  Because of Mars' elliptical orbit that also results in data collection as a function of Mars' distance from the sun, which can then be connected to longer climate change models. </a:t>
            </a:r>
          </a:p>
          <a:p>
            <a:r>
              <a:rPr lang="en-US" sz="2000" dirty="0"/>
              <a:t>            There are also longitudinal differences in seasonal activity that deserve study - for this we'd like to combine HiRISE data with MCS data to study the affects of the polar vortex on frost distribution, and seasonal activity, over multiple years, with optimized coordinated observations.    </a:t>
            </a:r>
          </a:p>
          <a:p>
            <a:r>
              <a:rPr lang="en-US" sz="2000" dirty="0"/>
              <a:t>            Crater rims and ejecta blankets show different seasonal processes than their surroundings.  We suspect differences in near-surface thermal properties.  Systematic coverage of craters of different sizes and ages will help to illuminate trends.</a:t>
            </a:r>
          </a:p>
          <a:p>
            <a:r>
              <a:rPr lang="en-US" sz="2000" dirty="0"/>
              <a:t>            Most of the focus to-date on seasonal processes has been in the polar regions.  A coordinated campaign with CTX that catalogs seasonal sublimation spots at low to mid-latitudes as a function of when and where they occur will extend our understanding of volatile flux and can be used to inform climate models.</a:t>
            </a:r>
          </a:p>
        </p:txBody>
      </p:sp>
    </p:spTree>
    <p:extLst>
      <p:ext uri="{BB962C8B-B14F-4D97-AF65-F5344CB8AC3E}">
        <p14:creationId xmlns:p14="http://schemas.microsoft.com/office/powerpoint/2010/main" val="351625880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088DFF-4C25-5648-9B31-6A7D34EEE0D5}"/>
              </a:ext>
            </a:extLst>
          </p:cNvPr>
          <p:cNvSpPr>
            <a:spLocks noGrp="1"/>
          </p:cNvSpPr>
          <p:nvPr>
            <p:ph type="title"/>
          </p:nvPr>
        </p:nvSpPr>
        <p:spPr>
          <a:xfrm>
            <a:off x="911772" y="-139371"/>
            <a:ext cx="10515600" cy="1325563"/>
          </a:xfrm>
        </p:spPr>
        <p:txBody>
          <a:bodyPr/>
          <a:lstStyle/>
          <a:p>
            <a:r>
              <a:rPr lang="en-US" dirty="0"/>
              <a:t>Seasonal Processes (2)</a:t>
            </a:r>
          </a:p>
        </p:txBody>
      </p:sp>
      <p:sp>
        <p:nvSpPr>
          <p:cNvPr id="3" name="Content Placeholder 2">
            <a:extLst>
              <a:ext uri="{FF2B5EF4-FFF2-40B4-BE49-F238E27FC236}">
                <a16:creationId xmlns:a16="http://schemas.microsoft.com/office/drawing/2014/main" id="{A9BA454C-24DD-3F4D-A729-3E169B89218A}"/>
              </a:ext>
            </a:extLst>
          </p:cNvPr>
          <p:cNvSpPr>
            <a:spLocks noGrp="1"/>
          </p:cNvSpPr>
          <p:nvPr>
            <p:ph idx="1"/>
          </p:nvPr>
        </p:nvSpPr>
        <p:spPr>
          <a:xfrm>
            <a:off x="838200" y="1098627"/>
            <a:ext cx="10515600" cy="5294094"/>
          </a:xfrm>
        </p:spPr>
        <p:txBody>
          <a:bodyPr>
            <a:normAutofit/>
          </a:bodyPr>
          <a:lstStyle/>
          <a:p>
            <a:pPr marL="0" indent="0">
              <a:buNone/>
            </a:pPr>
            <a:r>
              <a:rPr lang="en-US" sz="2000" dirty="0"/>
              <a:t>Anya, Michael and Candy (and Meg and Tim) came up with the following suggestions:</a:t>
            </a:r>
          </a:p>
          <a:p>
            <a:r>
              <a:rPr lang="en-US" sz="2000" dirty="0"/>
              <a:t>            We have been analyzing the Planet Four (P4) fans catalog and comparing the data to model predictions from MRAMS (paper accepted for publication)</a:t>
            </a:r>
          </a:p>
          <a:p>
            <a:r>
              <a:rPr lang="en-US" sz="2000" dirty="0"/>
              <a:t>           This analysis has led to two specific campaigns we’d like to carry out in the next EM:</a:t>
            </a:r>
          </a:p>
          <a:p>
            <a:pPr lvl="1"/>
            <a:r>
              <a:rPr lang="en-US" sz="1600" dirty="0"/>
              <a:t>Multiple images acquired at short time scales at specific locations.  This is because the model runs show considerable variability at short timescales (sols) and our data is generally collected at Ls spacing of 10 – 20 deg</a:t>
            </a:r>
          </a:p>
          <a:p>
            <a:pPr lvl="1"/>
            <a:r>
              <a:rPr lang="en-US" sz="1600" dirty="0"/>
              <a:t> At a few sites collect images with frost over-exposed in order to detect layering in the dark fans that will inform the eruption process (i.e. multiple eruptions from the same source)</a:t>
            </a:r>
          </a:p>
          <a:p>
            <a:pPr lvl="1"/>
            <a:endParaRPr lang="en-US" sz="1600" dirty="0"/>
          </a:p>
          <a:p>
            <a:r>
              <a:rPr lang="en-US" sz="2000" dirty="0"/>
              <a:t>We also understand that MCS will be releasing a new data product that is focused closer to the surface.  This combined with HiRISE images of fans, the P4 measurements, and the MRAMS model predictions will help us with processes in the boundary layer </a:t>
            </a:r>
          </a:p>
          <a:p>
            <a:endParaRPr lang="en-US" sz="2000" dirty="0"/>
          </a:p>
          <a:p>
            <a:r>
              <a:rPr lang="en-US" sz="2000" dirty="0"/>
              <a:t>Beyond that, the usual data collection adds another year of Mars meteorology for studying interannual variability in the polar region</a:t>
            </a:r>
          </a:p>
        </p:txBody>
      </p:sp>
    </p:spTree>
    <p:extLst>
      <p:ext uri="{BB962C8B-B14F-4D97-AF65-F5344CB8AC3E}">
        <p14:creationId xmlns:p14="http://schemas.microsoft.com/office/powerpoint/2010/main" val="21354146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8D4879-800F-D84C-AE46-A9CDEF824235}"/>
              </a:ext>
            </a:extLst>
          </p:cNvPr>
          <p:cNvSpPr>
            <a:spLocks noGrp="1"/>
          </p:cNvSpPr>
          <p:nvPr>
            <p:ph type="title"/>
          </p:nvPr>
        </p:nvSpPr>
        <p:spPr/>
        <p:txBody>
          <a:bodyPr/>
          <a:lstStyle/>
          <a:p>
            <a:r>
              <a:rPr lang="en-US" dirty="0"/>
              <a:t>Mass Wasting and Icy Scarps</a:t>
            </a:r>
          </a:p>
        </p:txBody>
      </p:sp>
      <p:sp>
        <p:nvSpPr>
          <p:cNvPr id="3" name="Content Placeholder 2">
            <a:extLst>
              <a:ext uri="{FF2B5EF4-FFF2-40B4-BE49-F238E27FC236}">
                <a16:creationId xmlns:a16="http://schemas.microsoft.com/office/drawing/2014/main" id="{47725DE6-A258-404C-80B3-378B27491AA1}"/>
              </a:ext>
            </a:extLst>
          </p:cNvPr>
          <p:cNvSpPr>
            <a:spLocks noGrp="1"/>
          </p:cNvSpPr>
          <p:nvPr>
            <p:ph idx="1"/>
          </p:nvPr>
        </p:nvSpPr>
        <p:spPr/>
        <p:txBody>
          <a:bodyPr>
            <a:normAutofit lnSpcReduction="10000"/>
          </a:bodyPr>
          <a:lstStyle/>
          <a:p>
            <a:r>
              <a:rPr lang="en-US" sz="2000" dirty="0"/>
              <a:t>Mass wasting is mostly same old change detection, particularly emphasizing </a:t>
            </a:r>
            <a:r>
              <a:rPr lang="en-US" sz="2000" dirty="0" err="1"/>
              <a:t>HiKERs</a:t>
            </a:r>
            <a:r>
              <a:rPr lang="en-US" sz="2000" dirty="0"/>
              <a:t>. Extended monitoring has some definite benefits, though--the first ~half of the gully monitoring sites have almost 3x the active fraction as the second half, even though the average time baseline between first and last images is only 15-20% more. Some (most?) of this is because we got the biggest and freshest (probably most active) sites first, but it's also because we have more images and thus can more often find/confirm subtle changes. </a:t>
            </a:r>
          </a:p>
          <a:p>
            <a:r>
              <a:rPr lang="en-US" sz="2000" dirty="0"/>
              <a:t>Possible new ideas for EM6: focused searches for 1) gully initiation and 2) for flows over frost (these give us the most detailed information about initiation points and shapes of the flows). </a:t>
            </a:r>
          </a:p>
          <a:p>
            <a:endParaRPr lang="en-US" sz="2000" dirty="0"/>
          </a:p>
          <a:p>
            <a:r>
              <a:rPr lang="en-US" sz="2000" dirty="0"/>
              <a:t>We should get stereo of all the icy scarps that we don't get this summer (very limited shadow-free window, partially clobbered by cycle 386 safe mode) and there are several regions where a focused search for icy craters might add something new. </a:t>
            </a:r>
          </a:p>
          <a:p>
            <a:endParaRPr lang="en-US" sz="2000" dirty="0"/>
          </a:p>
          <a:p>
            <a:r>
              <a:rPr lang="en-US" sz="2000" dirty="0"/>
              <a:t>Colin</a:t>
            </a:r>
          </a:p>
        </p:txBody>
      </p:sp>
    </p:spTree>
    <p:extLst>
      <p:ext uri="{BB962C8B-B14F-4D97-AF65-F5344CB8AC3E}">
        <p14:creationId xmlns:p14="http://schemas.microsoft.com/office/powerpoint/2010/main" val="314939950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144EA8-680D-4A48-A139-9F7C9447EBF5}"/>
              </a:ext>
            </a:extLst>
          </p:cNvPr>
          <p:cNvSpPr>
            <a:spLocks noGrp="1"/>
          </p:cNvSpPr>
          <p:nvPr>
            <p:ph type="title"/>
          </p:nvPr>
        </p:nvSpPr>
        <p:spPr/>
        <p:txBody>
          <a:bodyPr/>
          <a:lstStyle/>
          <a:p>
            <a:r>
              <a:rPr lang="en-US" dirty="0"/>
              <a:t>Extended-time change detection</a:t>
            </a:r>
          </a:p>
        </p:txBody>
      </p:sp>
      <p:sp>
        <p:nvSpPr>
          <p:cNvPr id="3" name="Content Placeholder 2">
            <a:extLst>
              <a:ext uri="{FF2B5EF4-FFF2-40B4-BE49-F238E27FC236}">
                <a16:creationId xmlns:a16="http://schemas.microsoft.com/office/drawing/2014/main" id="{6F5902B4-8E61-4148-9057-357F05FF20A3}"/>
              </a:ext>
            </a:extLst>
          </p:cNvPr>
          <p:cNvSpPr>
            <a:spLocks noGrp="1"/>
          </p:cNvSpPr>
          <p:nvPr>
            <p:ph idx="1"/>
          </p:nvPr>
        </p:nvSpPr>
        <p:spPr>
          <a:xfrm>
            <a:off x="838200" y="1481959"/>
            <a:ext cx="10515600" cy="4695004"/>
          </a:xfrm>
        </p:spPr>
        <p:txBody>
          <a:bodyPr>
            <a:normAutofit fontScale="92500" lnSpcReduction="10000"/>
          </a:bodyPr>
          <a:lstStyle/>
          <a:p>
            <a:r>
              <a:rPr lang="en-US" sz="2000" dirty="0"/>
              <a:t>Along the theme of dynamic Mars, it might also be worthwhile to have a dedicated campaign where we specifically target sites that were only observed during the PSP or early ESP era.</a:t>
            </a:r>
          </a:p>
          <a:p>
            <a:r>
              <a:rPr lang="en-US" sz="2000" dirty="0"/>
              <a:t>There are many single PSP observations of steep slopes that were acquired before 2010. One example here (https://</a:t>
            </a:r>
            <a:r>
              <a:rPr lang="en-US" sz="2000" dirty="0" err="1"/>
              <a:t>hireport.lpl.arizona.edu</a:t>
            </a:r>
            <a:r>
              <a:rPr lang="en-US" sz="2000" dirty="0"/>
              <a:t>/</a:t>
            </a:r>
            <a:r>
              <a:rPr lang="en-US" sz="2000" dirty="0" err="1"/>
              <a:t>hireport</a:t>
            </a:r>
            <a:r>
              <a:rPr lang="en-US" sz="2000" dirty="0"/>
              <a:t>/observation/PSP_005063_1660) where the observation was acquired in 2007 to look for gullies. ~14 years is a pretty long time and it would be very interesting to see if this crater and others like it have experienced any surface modification in that time. Maybe new gullies? new slumps? landslides? We need high resolution to answer that. </a:t>
            </a:r>
          </a:p>
          <a:p>
            <a:r>
              <a:rPr lang="en-US" sz="2000" dirty="0"/>
              <a:t>We already do something like this with specific geological themes but it might be worthwhile to consider a dedicated campaign that is focused on detecting all the changes that may (or not) have occurred in the last ~10 years. This may help us better understand how dynamic Mars is after all. </a:t>
            </a:r>
          </a:p>
          <a:p>
            <a:pPr lvl="1"/>
            <a:r>
              <a:rPr lang="en-US" sz="1600" dirty="0" err="1"/>
              <a:t>Lujendra</a:t>
            </a:r>
            <a:r>
              <a:rPr lang="en-US" sz="1600" dirty="0"/>
              <a:t> Ojha</a:t>
            </a:r>
          </a:p>
          <a:p>
            <a:r>
              <a:rPr lang="en-US" sz="2000" dirty="0"/>
              <a:t>It’s worth noting that we are still finding new </a:t>
            </a:r>
            <a:r>
              <a:rPr lang="en-US" sz="2000" i="1" dirty="0"/>
              <a:t>types</a:t>
            </a:r>
            <a:r>
              <a:rPr lang="en-US" sz="2000" dirty="0"/>
              <a:t> of change, like short-distance high-latitude boulder movement. More likely remain that are slow/rare/located in places no one has bothered to look yet. </a:t>
            </a:r>
          </a:p>
          <a:p>
            <a:r>
              <a:rPr lang="en-US" sz="2000" dirty="0"/>
              <a:t>We had essentially this same proposal in EM5, so maybe just briefly note which EM5 investigations will continue in EM6?</a:t>
            </a:r>
          </a:p>
          <a:p>
            <a:pPr lvl="1"/>
            <a:r>
              <a:rPr lang="en-US" sz="1600" dirty="0"/>
              <a:t>Alfred</a:t>
            </a:r>
          </a:p>
        </p:txBody>
      </p:sp>
    </p:spTree>
    <p:extLst>
      <p:ext uri="{BB962C8B-B14F-4D97-AF65-F5344CB8AC3E}">
        <p14:creationId xmlns:p14="http://schemas.microsoft.com/office/powerpoint/2010/main" val="30460604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00E8524-1A62-5B43-8C2A-155CDAB9DFC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042870" y="3928317"/>
            <a:ext cx="4341392" cy="2628787"/>
          </a:xfrm>
          <a:prstGeom prst="rect">
            <a:avLst/>
          </a:prstGeom>
          <a:solidFill>
            <a:schemeClr val="accent6"/>
          </a:solidFill>
        </p:spPr>
      </p:pic>
      <p:pic>
        <p:nvPicPr>
          <p:cNvPr id="12" name="Picture 11">
            <a:extLst>
              <a:ext uri="{FF2B5EF4-FFF2-40B4-BE49-F238E27FC236}">
                <a16:creationId xmlns:a16="http://schemas.microsoft.com/office/drawing/2014/main" id="{1F5B46BC-25E5-A448-B11E-412F245E3EF3}"/>
              </a:ext>
            </a:extLst>
          </p:cNvPr>
          <p:cNvPicPr>
            <a:picLocks noChangeAspect="1"/>
          </p:cNvPicPr>
          <p:nvPr/>
        </p:nvPicPr>
        <p:blipFill>
          <a:blip r:embed="rId3"/>
          <a:stretch>
            <a:fillRect/>
          </a:stretch>
        </p:blipFill>
        <p:spPr>
          <a:xfrm>
            <a:off x="18322" y="3929685"/>
            <a:ext cx="2881041" cy="2625248"/>
          </a:xfrm>
          <a:prstGeom prst="rect">
            <a:avLst/>
          </a:prstGeom>
        </p:spPr>
      </p:pic>
      <p:sp>
        <p:nvSpPr>
          <p:cNvPr id="4" name="Title 3">
            <a:extLst>
              <a:ext uri="{FF2B5EF4-FFF2-40B4-BE49-F238E27FC236}">
                <a16:creationId xmlns:a16="http://schemas.microsoft.com/office/drawing/2014/main" id="{88E61C0D-AB1C-2744-8090-6C91B7588A18}"/>
              </a:ext>
            </a:extLst>
          </p:cNvPr>
          <p:cNvSpPr>
            <a:spLocks noGrp="1"/>
          </p:cNvSpPr>
          <p:nvPr>
            <p:ph type="title"/>
          </p:nvPr>
        </p:nvSpPr>
        <p:spPr>
          <a:xfrm>
            <a:off x="0" y="18255"/>
            <a:ext cx="12192000" cy="997745"/>
          </a:xfrm>
        </p:spPr>
        <p:txBody>
          <a:bodyPr>
            <a:noAutofit/>
          </a:bodyPr>
          <a:lstStyle/>
          <a:p>
            <a:r>
              <a:rPr lang="en-US" sz="2400" b="1" dirty="0"/>
              <a:t>Investigation 5:  Rovers and MRO—Characterize Gale &amp; Jezero, InSight &amp; ExoMars Sites: Understand geology &amp; geologic history of landing sites by combining orbital and in situ data; additional characterization of future landing sites.</a:t>
            </a:r>
          </a:p>
        </p:txBody>
      </p:sp>
      <p:pic>
        <p:nvPicPr>
          <p:cNvPr id="5" name="Picture 4" descr="A picture containing outdoor&#10;&#10;Description automatically generated">
            <a:extLst>
              <a:ext uri="{FF2B5EF4-FFF2-40B4-BE49-F238E27FC236}">
                <a16:creationId xmlns:a16="http://schemas.microsoft.com/office/drawing/2014/main" id="{F5A5E0EB-79EC-7442-AAD1-B2E8715A577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531897" y="1275859"/>
            <a:ext cx="4727123" cy="2468880"/>
          </a:xfrm>
          <a:prstGeom prst="rect">
            <a:avLst/>
          </a:prstGeom>
        </p:spPr>
      </p:pic>
      <p:pic>
        <p:nvPicPr>
          <p:cNvPr id="6" name="Picture 2">
            <a:extLst>
              <a:ext uri="{FF2B5EF4-FFF2-40B4-BE49-F238E27FC236}">
                <a16:creationId xmlns:a16="http://schemas.microsoft.com/office/drawing/2014/main" id="{9DA82857-0080-704C-A004-9C828133D350}"/>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 y="1275859"/>
            <a:ext cx="4378263" cy="246888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3A74F09E-4F15-BD4F-BCA9-C6D9406C3F79}"/>
              </a:ext>
            </a:extLst>
          </p:cNvPr>
          <p:cNvSpPr txBox="1"/>
          <p:nvPr/>
        </p:nvSpPr>
        <p:spPr>
          <a:xfrm>
            <a:off x="865025" y="3936510"/>
            <a:ext cx="1414426" cy="369332"/>
          </a:xfrm>
          <a:prstGeom prst="rect">
            <a:avLst/>
          </a:prstGeom>
          <a:noFill/>
        </p:spPr>
        <p:txBody>
          <a:bodyPr wrap="none" rtlCol="0">
            <a:spAutoFit/>
          </a:bodyPr>
          <a:lstStyle/>
          <a:p>
            <a:r>
              <a:rPr lang="en-US" b="1" dirty="0" err="1">
                <a:solidFill>
                  <a:schemeClr val="bg1"/>
                </a:solidFill>
              </a:rPr>
              <a:t>Oxia</a:t>
            </a:r>
            <a:r>
              <a:rPr lang="en-US" b="1" dirty="0">
                <a:solidFill>
                  <a:schemeClr val="bg1"/>
                </a:solidFill>
              </a:rPr>
              <a:t> Planum</a:t>
            </a:r>
          </a:p>
        </p:txBody>
      </p:sp>
      <p:sp>
        <p:nvSpPr>
          <p:cNvPr id="2" name="TextBox 1">
            <a:extLst>
              <a:ext uri="{FF2B5EF4-FFF2-40B4-BE49-F238E27FC236}">
                <a16:creationId xmlns:a16="http://schemas.microsoft.com/office/drawing/2014/main" id="{6CBC01EF-AF06-AA4E-A312-40391B5EE21C}"/>
              </a:ext>
            </a:extLst>
          </p:cNvPr>
          <p:cNvSpPr txBox="1"/>
          <p:nvPr/>
        </p:nvSpPr>
        <p:spPr>
          <a:xfrm>
            <a:off x="3669616" y="3344629"/>
            <a:ext cx="1602811" cy="400110"/>
          </a:xfrm>
          <a:prstGeom prst="rect">
            <a:avLst/>
          </a:prstGeom>
          <a:solidFill>
            <a:schemeClr val="bg1">
              <a:alpha val="49960"/>
            </a:schemeClr>
          </a:solidFill>
        </p:spPr>
        <p:txBody>
          <a:bodyPr wrap="none" rtlCol="0">
            <a:spAutoFit/>
          </a:bodyPr>
          <a:lstStyle/>
          <a:p>
            <a:r>
              <a:rPr lang="en-US" sz="2000" b="1" dirty="0"/>
              <a:t>Perseverance</a:t>
            </a:r>
          </a:p>
        </p:txBody>
      </p:sp>
      <p:pic>
        <p:nvPicPr>
          <p:cNvPr id="10" name="Picture 9" descr="A picture containing outdoor&#10;&#10;Description automatically generated">
            <a:extLst>
              <a:ext uri="{FF2B5EF4-FFF2-40B4-BE49-F238E27FC236}">
                <a16:creationId xmlns:a16="http://schemas.microsoft.com/office/drawing/2014/main" id="{63E9C28E-F5BB-7D4B-9768-DEF897F1409C}"/>
              </a:ext>
            </a:extLst>
          </p:cNvPr>
          <p:cNvPicPr>
            <a:picLocks noChangeAspect="1"/>
          </p:cNvPicPr>
          <p:nvPr/>
        </p:nvPicPr>
        <p:blipFill>
          <a:blip r:embed="rId6"/>
          <a:stretch>
            <a:fillRect/>
          </a:stretch>
        </p:blipFill>
        <p:spPr>
          <a:xfrm>
            <a:off x="9482523" y="1275859"/>
            <a:ext cx="2679317" cy="2468880"/>
          </a:xfrm>
          <a:prstGeom prst="rect">
            <a:avLst/>
          </a:prstGeom>
        </p:spPr>
      </p:pic>
      <p:sp>
        <p:nvSpPr>
          <p:cNvPr id="11" name="TextBox 10">
            <a:extLst>
              <a:ext uri="{FF2B5EF4-FFF2-40B4-BE49-F238E27FC236}">
                <a16:creationId xmlns:a16="http://schemas.microsoft.com/office/drawing/2014/main" id="{C39E487B-B060-074F-9D4A-3524F80488AD}"/>
              </a:ext>
            </a:extLst>
          </p:cNvPr>
          <p:cNvSpPr txBox="1"/>
          <p:nvPr/>
        </p:nvSpPr>
        <p:spPr>
          <a:xfrm>
            <a:off x="10376637" y="1197386"/>
            <a:ext cx="1067985" cy="400110"/>
          </a:xfrm>
          <a:prstGeom prst="rect">
            <a:avLst/>
          </a:prstGeom>
          <a:noFill/>
        </p:spPr>
        <p:txBody>
          <a:bodyPr wrap="none" rtlCol="0">
            <a:spAutoFit/>
          </a:bodyPr>
          <a:lstStyle/>
          <a:p>
            <a:r>
              <a:rPr lang="en-US" sz="2000" b="1" dirty="0" err="1">
                <a:solidFill>
                  <a:schemeClr val="bg1"/>
                </a:solidFill>
              </a:rPr>
              <a:t>Zhurong</a:t>
            </a:r>
            <a:endParaRPr lang="en-US" sz="2000" b="1" dirty="0">
              <a:solidFill>
                <a:schemeClr val="bg1"/>
              </a:solidFill>
            </a:endParaRPr>
          </a:p>
        </p:txBody>
      </p:sp>
      <p:pic>
        <p:nvPicPr>
          <p:cNvPr id="2050" name="Picture 2">
            <a:extLst>
              <a:ext uri="{FF2B5EF4-FFF2-40B4-BE49-F238E27FC236}">
                <a16:creationId xmlns:a16="http://schemas.microsoft.com/office/drawing/2014/main" id="{C91A7838-8E68-A14D-9CD9-F5F2C69B46C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527769" y="3936510"/>
            <a:ext cx="4664232" cy="2620594"/>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F58C5FF3-4A4A-9D44-A1E2-EF8699589CF1}"/>
              </a:ext>
            </a:extLst>
          </p:cNvPr>
          <p:cNvSpPr txBox="1"/>
          <p:nvPr/>
        </p:nvSpPr>
        <p:spPr>
          <a:xfrm>
            <a:off x="9297070" y="3905732"/>
            <a:ext cx="902042" cy="400110"/>
          </a:xfrm>
          <a:prstGeom prst="rect">
            <a:avLst/>
          </a:prstGeom>
          <a:noFill/>
        </p:spPr>
        <p:txBody>
          <a:bodyPr wrap="none" rtlCol="0">
            <a:spAutoFit/>
          </a:bodyPr>
          <a:lstStyle/>
          <a:p>
            <a:r>
              <a:rPr lang="en-US" sz="2000" b="1" dirty="0">
                <a:solidFill>
                  <a:schemeClr val="bg1"/>
                </a:solidFill>
              </a:rPr>
              <a:t>Insight</a:t>
            </a:r>
          </a:p>
        </p:txBody>
      </p:sp>
      <p:sp>
        <p:nvSpPr>
          <p:cNvPr id="15" name="TextBox 14">
            <a:extLst>
              <a:ext uri="{FF2B5EF4-FFF2-40B4-BE49-F238E27FC236}">
                <a16:creationId xmlns:a16="http://schemas.microsoft.com/office/drawing/2014/main" id="{26F41851-24AC-674F-B4E1-8E814E10CC17}"/>
              </a:ext>
            </a:extLst>
          </p:cNvPr>
          <p:cNvSpPr txBox="1"/>
          <p:nvPr/>
        </p:nvSpPr>
        <p:spPr>
          <a:xfrm>
            <a:off x="4762545" y="3936510"/>
            <a:ext cx="1125629" cy="400110"/>
          </a:xfrm>
          <a:prstGeom prst="rect">
            <a:avLst/>
          </a:prstGeom>
          <a:noFill/>
        </p:spPr>
        <p:txBody>
          <a:bodyPr wrap="none" rtlCol="0">
            <a:spAutoFit/>
          </a:bodyPr>
          <a:lstStyle/>
          <a:p>
            <a:r>
              <a:rPr lang="en-US" sz="2000" b="1" dirty="0">
                <a:solidFill>
                  <a:schemeClr val="bg1"/>
                </a:solidFill>
              </a:rPr>
              <a:t>Curiosity</a:t>
            </a:r>
          </a:p>
        </p:txBody>
      </p:sp>
    </p:spTree>
    <p:extLst>
      <p:ext uri="{BB962C8B-B14F-4D97-AF65-F5344CB8AC3E}">
        <p14:creationId xmlns:p14="http://schemas.microsoft.com/office/powerpoint/2010/main" val="220453459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6F5CF9-7CBD-C24A-98A3-FFF5D7A9DB1B}"/>
              </a:ext>
            </a:extLst>
          </p:cNvPr>
          <p:cNvSpPr>
            <a:spLocks noGrp="1"/>
          </p:cNvSpPr>
          <p:nvPr>
            <p:ph type="title"/>
          </p:nvPr>
        </p:nvSpPr>
        <p:spPr/>
        <p:txBody>
          <a:bodyPr/>
          <a:lstStyle/>
          <a:p>
            <a:r>
              <a:rPr lang="en-US" dirty="0"/>
              <a:t>Aeolian Processes</a:t>
            </a:r>
          </a:p>
        </p:txBody>
      </p:sp>
      <p:sp>
        <p:nvSpPr>
          <p:cNvPr id="3" name="Content Placeholder 2">
            <a:extLst>
              <a:ext uri="{FF2B5EF4-FFF2-40B4-BE49-F238E27FC236}">
                <a16:creationId xmlns:a16="http://schemas.microsoft.com/office/drawing/2014/main" id="{4DFEC85F-AA2F-8344-B86B-148AEF7158DD}"/>
              </a:ext>
            </a:extLst>
          </p:cNvPr>
          <p:cNvSpPr>
            <a:spLocks noGrp="1"/>
          </p:cNvSpPr>
          <p:nvPr>
            <p:ph idx="1"/>
          </p:nvPr>
        </p:nvSpPr>
        <p:spPr/>
        <p:txBody>
          <a:bodyPr>
            <a:normAutofit lnSpcReduction="10000"/>
          </a:bodyPr>
          <a:lstStyle/>
          <a:p>
            <a:r>
              <a:rPr lang="en-US" sz="2400" dirty="0"/>
              <a:t>For aeolian, we have some new campaigns/projects looking at spatial and temporal trends for active sand dunes and ripples.   2-3 will have some crossover with MARCI and CTX. </a:t>
            </a:r>
          </a:p>
          <a:p>
            <a:r>
              <a:rPr lang="en-US" sz="2400" dirty="0"/>
              <a:t>1) Examine the sand flux and directional variability of multi-directional aeolian systems influenced by multiple wind regimes. </a:t>
            </a:r>
          </a:p>
          <a:p>
            <a:r>
              <a:rPr lang="en-US" sz="2400" dirty="0"/>
              <a:t>2) Quantify sand dune annual volumetric sediment fluxes between Mars years 28-35 in comparison to planetary forcing factors (e.g., regional dust storms, global temperature trends etc.).</a:t>
            </a:r>
          </a:p>
          <a:p>
            <a:r>
              <a:rPr lang="en-US" sz="2400" dirty="0"/>
              <a:t>3)  For a dozen sites, explore the surface response of aeolian bedform systems to the Mars year 28 and 34 planet-encircling dust storms.</a:t>
            </a:r>
          </a:p>
          <a:p>
            <a:endParaRPr lang="en-US" sz="2000" dirty="0"/>
          </a:p>
          <a:p>
            <a:pPr lvl="1"/>
            <a:r>
              <a:rPr lang="en-US" sz="1600" dirty="0"/>
              <a:t>Matt </a:t>
            </a:r>
            <a:r>
              <a:rPr lang="en-US" sz="1600" dirty="0" err="1"/>
              <a:t>Chojnacki</a:t>
            </a:r>
            <a:endParaRPr lang="en-US" sz="1600" dirty="0"/>
          </a:p>
        </p:txBody>
      </p:sp>
    </p:spTree>
    <p:extLst>
      <p:ext uri="{BB962C8B-B14F-4D97-AF65-F5344CB8AC3E}">
        <p14:creationId xmlns:p14="http://schemas.microsoft.com/office/powerpoint/2010/main" val="368511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calendar&#10;&#10;Description automatically generated">
            <a:extLst>
              <a:ext uri="{FF2B5EF4-FFF2-40B4-BE49-F238E27FC236}">
                <a16:creationId xmlns:a16="http://schemas.microsoft.com/office/drawing/2014/main" id="{60D78FB1-9895-4048-A1D6-EF98E4636664}"/>
              </a:ext>
            </a:extLst>
          </p:cNvPr>
          <p:cNvPicPr>
            <a:picLocks noChangeAspect="1"/>
          </p:cNvPicPr>
          <p:nvPr/>
        </p:nvPicPr>
        <p:blipFill>
          <a:blip r:embed="rId2"/>
          <a:stretch>
            <a:fillRect/>
          </a:stretch>
        </p:blipFill>
        <p:spPr>
          <a:xfrm>
            <a:off x="7529283" y="2972400"/>
            <a:ext cx="3829862" cy="4414533"/>
          </a:xfrm>
          <a:prstGeom prst="rect">
            <a:avLst/>
          </a:prstGeom>
        </p:spPr>
      </p:pic>
      <p:sp>
        <p:nvSpPr>
          <p:cNvPr id="4" name="Title 3">
            <a:extLst>
              <a:ext uri="{FF2B5EF4-FFF2-40B4-BE49-F238E27FC236}">
                <a16:creationId xmlns:a16="http://schemas.microsoft.com/office/drawing/2014/main" id="{88E61C0D-AB1C-2744-8090-6C91B7588A18}"/>
              </a:ext>
            </a:extLst>
          </p:cNvPr>
          <p:cNvSpPr>
            <a:spLocks noGrp="1"/>
          </p:cNvSpPr>
          <p:nvPr>
            <p:ph type="title"/>
          </p:nvPr>
        </p:nvSpPr>
        <p:spPr>
          <a:xfrm>
            <a:off x="0" y="18255"/>
            <a:ext cx="12192000" cy="997745"/>
          </a:xfrm>
        </p:spPr>
        <p:txBody>
          <a:bodyPr>
            <a:noAutofit/>
          </a:bodyPr>
          <a:lstStyle/>
          <a:p>
            <a:r>
              <a:rPr lang="en-US" sz="2400" b="1" dirty="0"/>
              <a:t>Investigation 5:  Rovers and MRO—Characterize Gale &amp; Jezero, InSight &amp; ExoMars Sites: Understand geology &amp; geologic history of landing sites by combining orbital and in situ data; additional characterization of future landing sites.</a:t>
            </a:r>
          </a:p>
        </p:txBody>
      </p:sp>
      <p:pic>
        <p:nvPicPr>
          <p:cNvPr id="16" name="Picture 15">
            <a:extLst>
              <a:ext uri="{FF2B5EF4-FFF2-40B4-BE49-F238E27FC236}">
                <a16:creationId xmlns:a16="http://schemas.microsoft.com/office/drawing/2014/main" id="{9BE2D255-B784-0844-9D8B-D5FC2F9EA18F}"/>
              </a:ext>
            </a:extLst>
          </p:cNvPr>
          <p:cNvPicPr>
            <a:picLocks noChangeAspect="1"/>
          </p:cNvPicPr>
          <p:nvPr/>
        </p:nvPicPr>
        <p:blipFill>
          <a:blip r:embed="rId3"/>
          <a:stretch>
            <a:fillRect/>
          </a:stretch>
        </p:blipFill>
        <p:spPr>
          <a:xfrm>
            <a:off x="0" y="1190247"/>
            <a:ext cx="3399692" cy="2574524"/>
          </a:xfrm>
          <a:prstGeom prst="rect">
            <a:avLst/>
          </a:prstGeom>
        </p:spPr>
      </p:pic>
      <p:pic>
        <p:nvPicPr>
          <p:cNvPr id="3" name="Picture 2">
            <a:extLst>
              <a:ext uri="{FF2B5EF4-FFF2-40B4-BE49-F238E27FC236}">
                <a16:creationId xmlns:a16="http://schemas.microsoft.com/office/drawing/2014/main" id="{FA4D5144-8C54-554E-B3A8-00B6F9773AB8}"/>
              </a:ext>
            </a:extLst>
          </p:cNvPr>
          <p:cNvPicPr>
            <a:picLocks noChangeAspect="1"/>
          </p:cNvPicPr>
          <p:nvPr/>
        </p:nvPicPr>
        <p:blipFill>
          <a:blip r:embed="rId4"/>
          <a:stretch>
            <a:fillRect/>
          </a:stretch>
        </p:blipFill>
        <p:spPr>
          <a:xfrm>
            <a:off x="3500793" y="1190247"/>
            <a:ext cx="2121860" cy="2574524"/>
          </a:xfrm>
          <a:prstGeom prst="rect">
            <a:avLst/>
          </a:prstGeom>
        </p:spPr>
      </p:pic>
      <p:sp>
        <p:nvSpPr>
          <p:cNvPr id="8" name="TextBox 7">
            <a:extLst>
              <a:ext uri="{FF2B5EF4-FFF2-40B4-BE49-F238E27FC236}">
                <a16:creationId xmlns:a16="http://schemas.microsoft.com/office/drawing/2014/main" id="{8A5BBC2A-B9B2-744E-830A-978282412B1A}"/>
              </a:ext>
            </a:extLst>
          </p:cNvPr>
          <p:cNvSpPr txBox="1"/>
          <p:nvPr/>
        </p:nvSpPr>
        <p:spPr>
          <a:xfrm>
            <a:off x="5723754" y="1190247"/>
            <a:ext cx="6468245" cy="2031325"/>
          </a:xfrm>
          <a:prstGeom prst="rect">
            <a:avLst/>
          </a:prstGeom>
          <a:noFill/>
        </p:spPr>
        <p:txBody>
          <a:bodyPr wrap="square" rtlCol="0">
            <a:spAutoFit/>
          </a:bodyPr>
          <a:lstStyle/>
          <a:p>
            <a:r>
              <a:rPr lang="en-US" b="1" dirty="0"/>
              <a:t>M2020 and Jezero</a:t>
            </a:r>
          </a:p>
          <a:p>
            <a:pPr marL="285750" indent="-285750">
              <a:buFont typeface="Arial" panose="020B0604020202020204" pitchFamily="34" charset="0"/>
              <a:buChar char="•"/>
            </a:pPr>
            <a:r>
              <a:rPr lang="en-US" dirty="0"/>
              <a:t>Holm-</a:t>
            </a:r>
            <a:r>
              <a:rPr lang="en-US" dirty="0" err="1"/>
              <a:t>Alwmark</a:t>
            </a:r>
            <a:r>
              <a:rPr lang="en-US" dirty="0"/>
              <a:t> et al. 2021 Stratigraphic Relationships in Jezero Crater, Mars: Constraints on the Timing of Fluvial-Lacustrine Activity From Orbital Observations, J. Geophys. Res.</a:t>
            </a:r>
          </a:p>
          <a:p>
            <a:pPr marL="285750" indent="-285750">
              <a:buFont typeface="Arial" panose="020B0604020202020204" pitchFamily="34" charset="0"/>
              <a:buChar char="•"/>
            </a:pPr>
            <a:r>
              <a:rPr lang="en-US" dirty="0"/>
              <a:t>Grant, J. A., et al.  2018. The science process for selecting the landing site for the 2020 Mars rover. Planet Space Sci. 164, 106-126.</a:t>
            </a:r>
          </a:p>
        </p:txBody>
      </p:sp>
      <p:sp>
        <p:nvSpPr>
          <p:cNvPr id="13" name="TextBox 12">
            <a:extLst>
              <a:ext uri="{FF2B5EF4-FFF2-40B4-BE49-F238E27FC236}">
                <a16:creationId xmlns:a16="http://schemas.microsoft.com/office/drawing/2014/main" id="{B55D21DE-C833-6149-A94A-7C54C7CEB83C}"/>
              </a:ext>
            </a:extLst>
          </p:cNvPr>
          <p:cNvSpPr txBox="1"/>
          <p:nvPr/>
        </p:nvSpPr>
        <p:spPr>
          <a:xfrm>
            <a:off x="0" y="3939018"/>
            <a:ext cx="7170821" cy="2877711"/>
          </a:xfrm>
          <a:prstGeom prst="rect">
            <a:avLst/>
          </a:prstGeom>
          <a:noFill/>
        </p:spPr>
        <p:txBody>
          <a:bodyPr wrap="square" rtlCol="0">
            <a:spAutoFit/>
          </a:bodyPr>
          <a:lstStyle/>
          <a:p>
            <a:r>
              <a:rPr lang="en-US" sz="1600" b="1" dirty="0"/>
              <a:t>Insight</a:t>
            </a:r>
          </a:p>
          <a:p>
            <a:pPr marL="171450" indent="-171450">
              <a:buFont typeface="Arial" panose="020B0604020202020204" pitchFamily="34" charset="0"/>
              <a:buChar char="•"/>
            </a:pPr>
            <a:r>
              <a:rPr lang="en-US" sz="1100" dirty="0"/>
              <a:t>Golombek, M., et al. 2020. Assessment of InSight Landing Site Predictions. Journal of Geophysical Research (Planets) 125,.</a:t>
            </a:r>
          </a:p>
          <a:p>
            <a:pPr marL="171450" indent="-171450">
              <a:buFont typeface="Arial" panose="020B0604020202020204" pitchFamily="34" charset="0"/>
              <a:buChar char="•"/>
            </a:pPr>
            <a:r>
              <a:rPr lang="en-US" sz="1100" dirty="0"/>
              <a:t>Weitz, C. M., et al.  2020. Comparison of InSight Homestead Hollow to Hollows at the Spirit Landing Site. Journal of Geophysical Research (Planets) 125,.</a:t>
            </a:r>
          </a:p>
          <a:p>
            <a:pPr marL="171450" indent="-171450">
              <a:buFont typeface="Arial" panose="020B0604020202020204" pitchFamily="34" charset="0"/>
              <a:buChar char="•"/>
            </a:pPr>
            <a:r>
              <a:rPr lang="en-US" sz="1100" dirty="0"/>
              <a:t>Grant, J. A., et al. 2020. Degradation of Homestead Hollow at the InSight Landing Site Based on the Distribution and Properties of Local Deposits. Journal of Geophysical Research (Planets) 125,.</a:t>
            </a:r>
          </a:p>
          <a:p>
            <a:pPr marL="171450" indent="-171450">
              <a:buFont typeface="Arial" panose="020B0604020202020204" pitchFamily="34" charset="0"/>
              <a:buChar char="•"/>
            </a:pPr>
            <a:r>
              <a:rPr lang="en-US" sz="1100" dirty="0"/>
              <a:t>Warner et al. 2020. An Impact Crater Origin for the InSight Landing Site at Homestead Hollow, Mars: Implications for Near Surface Stratigraphy, Surface Processes, and Erosion Rates. Journal of Geophysical Research (Planets) 125,.</a:t>
            </a:r>
          </a:p>
          <a:p>
            <a:pPr marL="171450" indent="-171450">
              <a:buFont typeface="Arial" panose="020B0604020202020204" pitchFamily="34" charset="0"/>
              <a:buChar char="•"/>
            </a:pPr>
            <a:r>
              <a:rPr lang="en-US" sz="1100" dirty="0"/>
              <a:t>Golombek, et al.  2020. Geology of the InSight landing site on Mars. Nature Communications 11,.</a:t>
            </a:r>
          </a:p>
          <a:p>
            <a:pPr marL="171450" indent="-171450">
              <a:buFont typeface="Arial" panose="020B0604020202020204" pitchFamily="34" charset="0"/>
              <a:buChar char="•"/>
            </a:pPr>
            <a:r>
              <a:rPr lang="en-US" sz="1100" dirty="0"/>
              <a:t>Golombek, et al. (2020) Location and Setting of the Mars InSight Lander, Instruments, and Landing Site. Earth and Space Science 7, e01248. DOI:10.1029/2020EA001248</a:t>
            </a:r>
          </a:p>
          <a:p>
            <a:pPr marL="171450" indent="-171450">
              <a:buFont typeface="Arial" panose="020B0604020202020204" pitchFamily="34" charset="0"/>
              <a:buChar char="•"/>
            </a:pPr>
            <a:r>
              <a:rPr lang="en-US" sz="1100" dirty="0"/>
              <a:t>Krasner et al. (2021), Reconstruction of Entry, Descent, and Landing Communications for the InSight Mars Lander, J. Spacecraft and Rockets, https://</a:t>
            </a:r>
            <a:r>
              <a:rPr lang="en-US" sz="1100" dirty="0" err="1"/>
              <a:t>doi.org</a:t>
            </a:r>
            <a:r>
              <a:rPr lang="en-US" sz="1100" dirty="0"/>
              <a:t>/10.2514/1.A34892, 2021.</a:t>
            </a:r>
          </a:p>
          <a:p>
            <a:pPr marL="171450" indent="-171450">
              <a:buFont typeface="Arial" panose="020B0604020202020204" pitchFamily="34" charset="0"/>
              <a:buChar char="•"/>
            </a:pPr>
            <a:endParaRPr lang="en-US" sz="1100" dirty="0"/>
          </a:p>
          <a:p>
            <a:r>
              <a:rPr lang="en-US" sz="1100" b="1" dirty="0"/>
              <a:t>And many others</a:t>
            </a:r>
          </a:p>
        </p:txBody>
      </p:sp>
      <p:cxnSp>
        <p:nvCxnSpPr>
          <p:cNvPr id="18" name="Straight Arrow Connector 17">
            <a:extLst>
              <a:ext uri="{FF2B5EF4-FFF2-40B4-BE49-F238E27FC236}">
                <a16:creationId xmlns:a16="http://schemas.microsoft.com/office/drawing/2014/main" id="{68681999-F397-2D45-8A2E-BC4022AA340E}"/>
              </a:ext>
            </a:extLst>
          </p:cNvPr>
          <p:cNvCxnSpPr>
            <a:cxnSpLocks/>
          </p:cNvCxnSpPr>
          <p:nvPr/>
        </p:nvCxnSpPr>
        <p:spPr>
          <a:xfrm>
            <a:off x="3050157" y="6013291"/>
            <a:ext cx="4750755" cy="0"/>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352719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8E61C0D-AB1C-2744-8090-6C91B7588A18}"/>
              </a:ext>
            </a:extLst>
          </p:cNvPr>
          <p:cNvSpPr>
            <a:spLocks noGrp="1"/>
          </p:cNvSpPr>
          <p:nvPr>
            <p:ph type="title"/>
          </p:nvPr>
        </p:nvSpPr>
        <p:spPr>
          <a:xfrm>
            <a:off x="0" y="18255"/>
            <a:ext cx="12192000" cy="997745"/>
          </a:xfrm>
        </p:spPr>
        <p:txBody>
          <a:bodyPr>
            <a:noAutofit/>
          </a:bodyPr>
          <a:lstStyle/>
          <a:p>
            <a:r>
              <a:rPr lang="en-US" sz="2400" b="1" dirty="0"/>
              <a:t>Investigation 5:  Rovers and MRO—Characterize Gale &amp; Jezero, InSight &amp; ExoMars Sites: Understand geology &amp; geologic history of landing sites by combining orbital and in situ data; additional characterization of future landing sites.</a:t>
            </a:r>
          </a:p>
        </p:txBody>
      </p:sp>
      <p:pic>
        <p:nvPicPr>
          <p:cNvPr id="9" name="Picture 8">
            <a:extLst>
              <a:ext uri="{FF2B5EF4-FFF2-40B4-BE49-F238E27FC236}">
                <a16:creationId xmlns:a16="http://schemas.microsoft.com/office/drawing/2014/main" id="{29C1E915-B281-9848-B016-65C2768787B8}"/>
              </a:ext>
            </a:extLst>
          </p:cNvPr>
          <p:cNvPicPr>
            <a:picLocks noChangeAspect="1"/>
          </p:cNvPicPr>
          <p:nvPr/>
        </p:nvPicPr>
        <p:blipFill>
          <a:blip r:embed="rId2"/>
          <a:stretch>
            <a:fillRect/>
          </a:stretch>
        </p:blipFill>
        <p:spPr>
          <a:xfrm>
            <a:off x="346611" y="1108018"/>
            <a:ext cx="7056713" cy="5731727"/>
          </a:xfrm>
          <a:prstGeom prst="rect">
            <a:avLst/>
          </a:prstGeom>
        </p:spPr>
      </p:pic>
      <p:sp>
        <p:nvSpPr>
          <p:cNvPr id="2" name="TextBox 1">
            <a:extLst>
              <a:ext uri="{FF2B5EF4-FFF2-40B4-BE49-F238E27FC236}">
                <a16:creationId xmlns:a16="http://schemas.microsoft.com/office/drawing/2014/main" id="{954B8675-FEFB-3A42-B6E5-1D44284C3566}"/>
              </a:ext>
            </a:extLst>
          </p:cNvPr>
          <p:cNvSpPr txBox="1"/>
          <p:nvPr/>
        </p:nvSpPr>
        <p:spPr>
          <a:xfrm>
            <a:off x="7760958" y="1108018"/>
            <a:ext cx="3776337" cy="5632311"/>
          </a:xfrm>
          <a:prstGeom prst="rect">
            <a:avLst/>
          </a:prstGeom>
          <a:noFill/>
        </p:spPr>
        <p:txBody>
          <a:bodyPr wrap="square" rtlCol="0">
            <a:spAutoFit/>
          </a:bodyPr>
          <a:lstStyle/>
          <a:p>
            <a:r>
              <a:rPr lang="en-US" b="1" dirty="0"/>
              <a:t>Geologic Map of Jezero Crater and the </a:t>
            </a:r>
            <a:r>
              <a:rPr lang="en-US" b="1" dirty="0" err="1"/>
              <a:t>Nili</a:t>
            </a:r>
            <a:r>
              <a:rPr lang="en-US" b="1" dirty="0"/>
              <a:t> Planum Region, Mars</a:t>
            </a:r>
          </a:p>
          <a:p>
            <a:endParaRPr lang="en-US" dirty="0"/>
          </a:p>
          <a:p>
            <a:r>
              <a:rPr lang="en-US" dirty="0"/>
              <a:t>Sun, V.Z., and Stack, K.M., 2020, Geologic map of Jezero crater and the </a:t>
            </a:r>
            <a:r>
              <a:rPr lang="en-US" dirty="0" err="1"/>
              <a:t>Nili</a:t>
            </a:r>
            <a:r>
              <a:rPr lang="en-US" dirty="0"/>
              <a:t> Planum region, Mars: U.S. Geological Survey Scientific Investigations Map 3464, pamphlet 14 p., 1 sheet, scale 1:75,000, </a:t>
            </a:r>
            <a:r>
              <a:rPr lang="en-US" dirty="0">
                <a:hlinkClick r:id="rId3"/>
              </a:rPr>
              <a:t>https://doi.org/10.3133/sim3464</a:t>
            </a:r>
            <a:r>
              <a:rPr lang="en-US" dirty="0"/>
              <a:t>.</a:t>
            </a:r>
          </a:p>
          <a:p>
            <a:endParaRPr lang="en-US" dirty="0"/>
          </a:p>
          <a:p>
            <a:r>
              <a:rPr lang="en-US" b="1" dirty="0"/>
              <a:t>Geologic Map Southern Utopia including the </a:t>
            </a:r>
            <a:r>
              <a:rPr lang="en-US" b="1" dirty="0" err="1"/>
              <a:t>Zhurong</a:t>
            </a:r>
            <a:r>
              <a:rPr lang="en-US" b="1" dirty="0"/>
              <a:t> landing site</a:t>
            </a:r>
          </a:p>
          <a:p>
            <a:endParaRPr lang="en-US" dirty="0"/>
          </a:p>
          <a:p>
            <a:r>
              <a:rPr lang="en-US" dirty="0"/>
              <a:t>Mills, M.M., A.S. McEwen, and C.H. Okubo, A Preliminary Regional Geomorphologic Map in Utopia Planitia of the Tianwen-1 </a:t>
            </a:r>
            <a:r>
              <a:rPr lang="en-US" dirty="0" err="1"/>
              <a:t>Zhurong</a:t>
            </a:r>
            <a:r>
              <a:rPr lang="en-US" dirty="0"/>
              <a:t> Landing Region, J. Geophys. Res., In Press, 2021.</a:t>
            </a:r>
          </a:p>
        </p:txBody>
      </p:sp>
    </p:spTree>
    <p:extLst>
      <p:ext uri="{BB962C8B-B14F-4D97-AF65-F5344CB8AC3E}">
        <p14:creationId xmlns:p14="http://schemas.microsoft.com/office/powerpoint/2010/main" val="118773004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1638</TotalTime>
  <Words>12309</Words>
  <Application>Microsoft Macintosh PowerPoint</Application>
  <PresentationFormat>Widescreen</PresentationFormat>
  <Paragraphs>510</Paragraphs>
  <Slides>70</Slides>
  <Notes>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70</vt:i4>
      </vt:variant>
    </vt:vector>
  </HeadingPairs>
  <TitlesOfParts>
    <vt:vector size="75" baseType="lpstr">
      <vt:lpstr>Arial</vt:lpstr>
      <vt:lpstr>Calibri</vt:lpstr>
      <vt:lpstr>Calibri Light</vt:lpstr>
      <vt:lpstr>Courier New</vt:lpstr>
      <vt:lpstr>Office Theme</vt:lpstr>
      <vt:lpstr>HiRISE Update</vt:lpstr>
      <vt:lpstr>HiRISE – EM5 Results</vt:lpstr>
      <vt:lpstr>PowerPoint Presentation</vt:lpstr>
      <vt:lpstr>Investigation 1:  Determine Extent and Nature of Young Aqueous Deposits along Valles Marineris (VM): Map the spatial extent &amp; thickness of Hesperian to Amazonian aged liquid water-formed deposits along VM to test for temporal evolution.</vt:lpstr>
      <vt:lpstr>Investigation 2:  Characterize Ancient Transitional Environments: Test hypotheses for the change in surface water environment from mildly acidic to highly acidic and hypersaline by extending HiRISE/CRISM coverage. </vt:lpstr>
      <vt:lpstr>Investigation 4:  Complete Data Acquisition and Processing for Selected Outcrops: Acquire color/stereo HiRISE of key mineral exposures detected (compare with CRISM IR data from EM3–4 on extent of water environments).</vt:lpstr>
      <vt:lpstr>Investigation 5:  Rovers and MRO—Characterize Gale &amp; Jezero, InSight &amp; ExoMars Sites: Understand geology &amp; geologic history of landing sites by combining orbital and in situ data; additional characterization of future landing sites.</vt:lpstr>
      <vt:lpstr>Investigation 5:  Rovers and MRO—Characterize Gale &amp; Jezero, InSight &amp; ExoMars Sites: Understand geology &amp; geologic history of landing sites by combining orbital and in situ data; additional characterization of future landing sites.</vt:lpstr>
      <vt:lpstr>Investigation 5:  Rovers and MRO—Characterize Gale &amp; Jezero, InSight &amp; ExoMars Sites: Understand geology &amp; geologic history of landing sites by combining orbital and in situ data; additional characterization of future landing sites.</vt:lpstr>
      <vt:lpstr>Investigation 6:  Constrain Near-surface Ice Inventory: Improve knowledge of location &amp; extent of polar/non-polar volatiles, including newly seen cliff exposures, and apply new techniques to sense near-surface ice.</vt:lpstr>
      <vt:lpstr>PowerPoint Presentation</vt:lpstr>
      <vt:lpstr>Investigation 7:  Characterize Amazonian Volcanism: Estimate volumes and compositions of volcanic deposits, to assess the associated outgassing and to assist evaluation of climatic implications.</vt:lpstr>
      <vt:lpstr>Investigation 7:  Characterize Amazonian Volcanism: Estimate volumes and compositions of volcanic deposits, to assess the associated outgassing and to assist evaluation of climatic implications.</vt:lpstr>
      <vt:lpstr>Investigation 9:  Test Hypotheses for Active Slope Processes: Seasonal global activity of RSL, gullies, rockfalls and avalanches.</vt:lpstr>
      <vt:lpstr>PowerPoint Presentation</vt:lpstr>
      <vt:lpstr>Investigation 10:  Co-analysis with InSight: Compare new impacts, rockfalls, albedo changes with InSight data.</vt:lpstr>
      <vt:lpstr>Investigation 10:  Co-analysis with InSight: Compare new impacts, rockfalls, albedo changes with InSight data.</vt:lpstr>
      <vt:lpstr>Investigation 11:  Test Hypotheses about Active Aeolian and Glacial/Periglacial Processes: Dust deposition and removal, dune changes, current erosion rates, search for glacial and periglacial changes.</vt:lpstr>
      <vt:lpstr>Investigation 11:  Test Hypotheses about Active Aeolian and Glacial/Periglacial Processes: Dust deposition and removal, dune changes, current erosion rates, search for glacial and periglacial changes.</vt:lpstr>
      <vt:lpstr>Investigation 12:  Define the Martian Climate and Evaluate Weather in a New Mars Year</vt:lpstr>
      <vt:lpstr>Investigation 14:  Understand CO2 Ice, Frost, and Snow Trends</vt:lpstr>
      <vt:lpstr>Unused</vt:lpstr>
      <vt:lpstr>Matt’s Eolian references</vt:lpstr>
      <vt:lpstr>Ingrid’s ref list of InSight site analysis with MRO</vt:lpstr>
      <vt:lpstr>Improvement of Red1_1 (worst channel) at FPE 37 C (in 2019) is dramatic: 54_54 (left) vs. 74_74 (right).  However, the problem continues to worsen over time, and is an existential threat to HiRISE. </vt:lpstr>
      <vt:lpstr>RED1_1 History was alarming (2019)</vt:lpstr>
      <vt:lpstr>Increase in number of warmup and Mars images since about orbit 55,000</vt:lpstr>
      <vt:lpstr>July 2021 analysis (ADC 54_54)</vt:lpstr>
      <vt:lpstr>RED3_1 is very similar to RED1_1</vt:lpstr>
      <vt:lpstr>Degradation rate with ADC 74_74 is similar to that in 54_54 (but reset to ~4 C cooler)</vt:lpstr>
      <vt:lpstr>Why would degradation be linearly proportional to time in orbit?</vt:lpstr>
      <vt:lpstr>Major Result from June 2020 Tests</vt:lpstr>
      <vt:lpstr>PowerPoint Presentation</vt:lpstr>
      <vt:lpstr>PowerPoint Presentation</vt:lpstr>
      <vt:lpstr>New ADC test images 7/28-8/8/21</vt:lpstr>
      <vt:lpstr>Results:  Elimination of whole rows and columns</vt:lpstr>
      <vt:lpstr>PowerPoint Presentation</vt:lpstr>
      <vt:lpstr>2021 matrix for RED0-1-2-3 (very close to that for just RED1). There are 5 known yellow settings that appear better than 74_74, and 4 orange settings that may be slightly better.   No green settings.  Note that 74_74 and 85_85 are now red at ~37 C. </vt:lpstr>
      <vt:lpstr>RED 4-5-6 and IR11 (8 dark green settings known)</vt:lpstr>
      <vt:lpstr>RED 7-8 (5 dark green settings known)</vt:lpstr>
      <vt:lpstr>BG12-13 (23 dark green settings, including 54_54)</vt:lpstr>
      <vt:lpstr>IR10 (Sparse coverage as there is no good “analog” CCD to use, but 5 dark green settings known)</vt:lpstr>
      <vt:lpstr>Summary of settings that are relatively good in one of the CCD sets (in yellow), and preliminary prioritized settings for future testing</vt:lpstr>
      <vt:lpstr>Summary of 2021 ADC tests</vt:lpstr>
      <vt:lpstr>Future Plans</vt:lpstr>
      <vt:lpstr>Discussion</vt:lpstr>
      <vt:lpstr>HiRISE Calibration Update</vt:lpstr>
      <vt:lpstr>Calibration Issues</vt:lpstr>
      <vt:lpstr>Bit-flip remediation</vt:lpstr>
      <vt:lpstr>LIS pixels in calibration areas</vt:lpstr>
      <vt:lpstr>HiCal Actions</vt:lpstr>
      <vt:lpstr>Reprocessing</vt:lpstr>
      <vt:lpstr>Destination Mars: Understanding the Red Planet for Future Exploration</vt:lpstr>
      <vt:lpstr>Backup: slides presented at PSG telecon</vt:lpstr>
      <vt:lpstr>EM6 Science Focus ideas from the HiRISE team</vt:lpstr>
      <vt:lpstr>Fine-layered sedimentary deposits, some quasi-periodic</vt:lpstr>
      <vt:lpstr>Fluvial Processes:</vt:lpstr>
      <vt:lpstr>PowerPoint Presentation</vt:lpstr>
      <vt:lpstr>“Mud Volcanism”</vt:lpstr>
      <vt:lpstr>Photometry</vt:lpstr>
      <vt:lpstr>Shallow ice in mid-latitudes, support for Ice Mapper and future human exploration</vt:lpstr>
      <vt:lpstr>Icy Impact Craters</vt:lpstr>
      <vt:lpstr>South Polar Layered Deposits</vt:lpstr>
      <vt:lpstr>Volcano-Tectonic Caves (lava tubes and pit craters)</vt:lpstr>
      <vt:lpstr>Machine Learning v. Citizen Science for active processes</vt:lpstr>
      <vt:lpstr>Seasonal Processes (1)</vt:lpstr>
      <vt:lpstr>Seasonal Processes (2)</vt:lpstr>
      <vt:lpstr>Mass Wasting and Icy Scarps</vt:lpstr>
      <vt:lpstr>Extended-time change detection</vt:lpstr>
      <vt:lpstr>Aeolian Processes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Byrne, Shane - (sbyrne)</dc:creator>
  <cp:lastModifiedBy>Byrne, Shane - (sbyrne)</cp:lastModifiedBy>
  <cp:revision>44</cp:revision>
  <dcterms:created xsi:type="dcterms:W3CDTF">2021-08-19T19:56:12Z</dcterms:created>
  <dcterms:modified xsi:type="dcterms:W3CDTF">2021-09-22T03:46:50Z</dcterms:modified>
</cp:coreProperties>
</file>