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41"/>
  </p:notesMasterIdLst>
  <p:sldIdLst>
    <p:sldId id="270" r:id="rId3"/>
    <p:sldId id="266" r:id="rId4"/>
    <p:sldId id="267" r:id="rId5"/>
    <p:sldId id="264" r:id="rId6"/>
    <p:sldId id="265" r:id="rId7"/>
    <p:sldId id="261" r:id="rId8"/>
    <p:sldId id="262" r:id="rId9"/>
    <p:sldId id="290" r:id="rId10"/>
    <p:sldId id="292" r:id="rId11"/>
    <p:sldId id="288" r:id="rId12"/>
    <p:sldId id="289" r:id="rId13"/>
    <p:sldId id="260" r:id="rId14"/>
    <p:sldId id="298" r:id="rId15"/>
    <p:sldId id="269" r:id="rId16"/>
    <p:sldId id="256" r:id="rId17"/>
    <p:sldId id="257" r:id="rId18"/>
    <p:sldId id="258" r:id="rId19"/>
    <p:sldId id="259" r:id="rId20"/>
    <p:sldId id="291" r:id="rId21"/>
    <p:sldId id="268" r:id="rId22"/>
    <p:sldId id="276" r:id="rId23"/>
    <p:sldId id="277" r:id="rId24"/>
    <p:sldId id="278" r:id="rId25"/>
    <p:sldId id="281" r:id="rId26"/>
    <p:sldId id="283" r:id="rId27"/>
    <p:sldId id="272" r:id="rId28"/>
    <p:sldId id="293" r:id="rId29"/>
    <p:sldId id="273" r:id="rId30"/>
    <p:sldId id="274" r:id="rId31"/>
    <p:sldId id="297" r:id="rId32"/>
    <p:sldId id="275" r:id="rId33"/>
    <p:sldId id="282" r:id="rId34"/>
    <p:sldId id="285" r:id="rId35"/>
    <p:sldId id="284" r:id="rId36"/>
    <p:sldId id="294" r:id="rId37"/>
    <p:sldId id="295" r:id="rId38"/>
    <p:sldId id="296" r:id="rId39"/>
    <p:sldId id="263"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780A0C9-11D9-5544-BC93-9594B3CC0697}">
          <p14:sldIdLst>
            <p14:sldId id="270"/>
            <p14:sldId id="266"/>
            <p14:sldId id="267"/>
            <p14:sldId id="264"/>
            <p14:sldId id="265"/>
            <p14:sldId id="261"/>
            <p14:sldId id="262"/>
            <p14:sldId id="290"/>
            <p14:sldId id="292"/>
            <p14:sldId id="288"/>
            <p14:sldId id="289"/>
            <p14:sldId id="260"/>
            <p14:sldId id="298"/>
            <p14:sldId id="269"/>
            <p14:sldId id="256"/>
            <p14:sldId id="257"/>
            <p14:sldId id="258"/>
            <p14:sldId id="259"/>
            <p14:sldId id="291"/>
            <p14:sldId id="268"/>
            <p14:sldId id="276"/>
            <p14:sldId id="277"/>
            <p14:sldId id="278"/>
            <p14:sldId id="281"/>
            <p14:sldId id="283"/>
            <p14:sldId id="272"/>
            <p14:sldId id="293"/>
            <p14:sldId id="273"/>
            <p14:sldId id="274"/>
            <p14:sldId id="297"/>
            <p14:sldId id="275"/>
            <p14:sldId id="282"/>
            <p14:sldId id="285"/>
            <p14:sldId id="284"/>
            <p14:sldId id="294"/>
            <p14:sldId id="295"/>
            <p14:sldId id="296"/>
            <p14:sldId id="26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360" autoAdjust="0"/>
  </p:normalViewPr>
  <p:slideViewPr>
    <p:cSldViewPr snapToGrid="0" snapToObjects="1">
      <p:cViewPr>
        <p:scale>
          <a:sx n="150" d="100"/>
          <a:sy n="150" d="100"/>
        </p:scale>
        <p:origin x="-440" y="-1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28EA55-951E-1B4D-8E1E-64CA1FE29D5E}" type="datetimeFigureOut">
              <a:rPr lang="en-US" smtClean="0"/>
              <a:t>10/14/13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FEC71E-97CC-5546-83F6-BBDD367453DE}" type="slidenum">
              <a:rPr lang="en-US" smtClean="0"/>
              <a:t>‹#›</a:t>
            </a:fld>
            <a:endParaRPr lang="en-US"/>
          </a:p>
        </p:txBody>
      </p:sp>
    </p:spTree>
    <p:extLst>
      <p:ext uri="{BB962C8B-B14F-4D97-AF65-F5344CB8AC3E}">
        <p14:creationId xmlns:p14="http://schemas.microsoft.com/office/powerpoint/2010/main" val="40793202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Rot="1" noChangeAspect="1" noChangeArrowheads="1" noTextEdit="1"/>
          </p:cNvSpPr>
          <p:nvPr>
            <p:ph type="sldImg"/>
          </p:nvPr>
        </p:nvSpPr>
        <p:spPr>
          <a:ln/>
        </p:spPr>
      </p:sp>
      <p:sp>
        <p:nvSpPr>
          <p:cNvPr id="51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Rot="1" noChangeAspect="1" noChangeArrowheads="1" noTextEdit="1"/>
          </p:cNvSpPr>
          <p:nvPr>
            <p:ph type="sldImg"/>
          </p:nvPr>
        </p:nvSpPr>
        <p:spPr>
          <a:ln/>
        </p:spPr>
      </p:sp>
      <p:sp>
        <p:nvSpPr>
          <p:cNvPr id="717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and following</a:t>
            </a:r>
            <a:r>
              <a:rPr lang="en-US" baseline="0" dirty="0" smtClean="0"/>
              <a:t> 2 slides: 1min)</a:t>
            </a:r>
            <a:endParaRPr lang="en-US" dirty="0"/>
          </a:p>
        </p:txBody>
      </p:sp>
      <p:sp>
        <p:nvSpPr>
          <p:cNvPr id="4" name="Slide Number Placeholder 3"/>
          <p:cNvSpPr>
            <a:spLocks noGrp="1"/>
          </p:cNvSpPr>
          <p:nvPr>
            <p:ph type="sldNum" sz="quarter" idx="10"/>
          </p:nvPr>
        </p:nvSpPr>
        <p:spPr/>
        <p:txBody>
          <a:bodyPr/>
          <a:lstStyle/>
          <a:p>
            <a:fld id="{8BE86F55-F50E-814E-BB60-209134BF226D}" type="slidenum">
              <a:rPr lang="en-US" smtClean="0"/>
              <a:pPr/>
              <a:t>31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52EEC3-9283-0240-86A4-263F1A9D0ECA}" type="datetimeFigureOut">
              <a:rPr lang="en-US" smtClean="0"/>
              <a:t>10/14/13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4AAFD7-1312-5A41-A000-EE64B4CB5CF0}" type="slidenum">
              <a:rPr lang="en-US" smtClean="0"/>
              <a:t>‹#›</a:t>
            </a:fld>
            <a:endParaRPr lang="en-US"/>
          </a:p>
        </p:txBody>
      </p:sp>
    </p:spTree>
    <p:extLst>
      <p:ext uri="{BB962C8B-B14F-4D97-AF65-F5344CB8AC3E}">
        <p14:creationId xmlns:p14="http://schemas.microsoft.com/office/powerpoint/2010/main" val="4077771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52EEC3-9283-0240-86A4-263F1A9D0ECA}" type="datetimeFigureOut">
              <a:rPr lang="en-US" smtClean="0"/>
              <a:t>10/14/13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4AAFD7-1312-5A41-A000-EE64B4CB5CF0}" type="slidenum">
              <a:rPr lang="en-US" smtClean="0"/>
              <a:t>‹#›</a:t>
            </a:fld>
            <a:endParaRPr lang="en-US"/>
          </a:p>
        </p:txBody>
      </p:sp>
    </p:spTree>
    <p:extLst>
      <p:ext uri="{BB962C8B-B14F-4D97-AF65-F5344CB8AC3E}">
        <p14:creationId xmlns:p14="http://schemas.microsoft.com/office/powerpoint/2010/main" val="2361759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52EEC3-9283-0240-86A4-263F1A9D0ECA}" type="datetimeFigureOut">
              <a:rPr lang="en-US" smtClean="0"/>
              <a:t>10/14/13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4AAFD7-1312-5A41-A000-EE64B4CB5CF0}" type="slidenum">
              <a:rPr lang="en-US" smtClean="0"/>
              <a:t>‹#›</a:t>
            </a:fld>
            <a:endParaRPr lang="en-US"/>
          </a:p>
        </p:txBody>
      </p:sp>
    </p:spTree>
    <p:extLst>
      <p:ext uri="{BB962C8B-B14F-4D97-AF65-F5344CB8AC3E}">
        <p14:creationId xmlns:p14="http://schemas.microsoft.com/office/powerpoint/2010/main" val="831839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94841"/>
            <a:ext cx="4554908" cy="4333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2839008"/>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a:prstGeom prst="rect">
            <a:avLst/>
          </a:prstGeom>
        </p:spPr>
        <p:txBody>
          <a:bodyPr vert="horz" lIns="64291" tIns="32146" rIns="64291" bIns="32146"/>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171F4FEE-CF98-AF40-A095-C6680869685D}" type="slidenum">
              <a:rPr lang="en-US">
                <a:solidFill>
                  <a:srgbClr val="FFFFFF"/>
                </a:solidFill>
                <a:latin typeface="Gill Sans"/>
              </a:rPr>
              <a:pPr/>
              <a:t>‹#›</a:t>
            </a:fld>
            <a:endParaRPr lang="en-US">
              <a:solidFill>
                <a:srgbClr val="FFFFFF"/>
              </a:solidFill>
              <a:latin typeface="Gill Sans"/>
            </a:endParaRPr>
          </a:p>
        </p:txBody>
      </p:sp>
    </p:spTree>
    <p:extLst>
      <p:ext uri="{BB962C8B-B14F-4D97-AF65-F5344CB8AC3E}">
        <p14:creationId xmlns:p14="http://schemas.microsoft.com/office/powerpoint/2010/main" val="184263766"/>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647" y="1600647"/>
            <a:ext cx="8228707" cy="4525119"/>
          </a:xfrm>
          <a:prstGeom prst="rect">
            <a:avLst/>
          </a:prstGeom>
        </p:spPr>
        <p:txBody>
          <a:bodyPr vert="horz"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95A847D-3C06-BD44-B088-5D86BF7172ED}" type="slidenum">
              <a:rPr lang="en-US">
                <a:solidFill>
                  <a:srgbClr val="FFFFFF"/>
                </a:solidFill>
                <a:latin typeface="Gill Sans"/>
              </a:rPr>
              <a:pPr/>
              <a:t>‹#›</a:t>
            </a:fld>
            <a:endParaRPr lang="en-US">
              <a:solidFill>
                <a:srgbClr val="FFFFFF"/>
              </a:solidFill>
              <a:latin typeface="Gill Sans"/>
            </a:endParaRPr>
          </a:p>
        </p:txBody>
      </p:sp>
    </p:spTree>
    <p:extLst>
      <p:ext uri="{BB962C8B-B14F-4D97-AF65-F5344CB8AC3E}">
        <p14:creationId xmlns:p14="http://schemas.microsoft.com/office/powerpoint/2010/main" val="366169851"/>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91" tIns="32146" rIns="64291" bIns="32146"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790DAC31-D5F6-ED46-810F-759D8C5A97C5}" type="slidenum">
              <a:rPr lang="en-US">
                <a:solidFill>
                  <a:srgbClr val="FFFFFF"/>
                </a:solidFill>
                <a:latin typeface="Gill Sans"/>
              </a:rPr>
              <a:pPr/>
              <a:t>‹#›</a:t>
            </a:fld>
            <a:endParaRPr lang="en-US">
              <a:solidFill>
                <a:srgbClr val="FFFFFF"/>
              </a:solidFill>
              <a:latin typeface="Gill Sans"/>
            </a:endParaRPr>
          </a:p>
        </p:txBody>
      </p:sp>
    </p:spTree>
    <p:extLst>
      <p:ext uri="{BB962C8B-B14F-4D97-AF65-F5344CB8AC3E}">
        <p14:creationId xmlns:p14="http://schemas.microsoft.com/office/powerpoint/2010/main" val="130207537"/>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647" y="1600647"/>
            <a:ext cx="4060775" cy="4525119"/>
          </a:xfrm>
          <a:prstGeom prst="rect">
            <a:avLst/>
          </a:prstGeom>
        </p:spPr>
        <p:txBody>
          <a:bodyPr vert="horz" lIns="64291" tIns="32146" rIns="64291" bIns="32146"/>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47"/>
            <a:ext cx="4060775" cy="4525119"/>
          </a:xfrm>
          <a:prstGeom prst="rect">
            <a:avLst/>
          </a:prstGeom>
        </p:spPr>
        <p:txBody>
          <a:bodyPr vert="horz" lIns="64291" tIns="32146" rIns="64291" bIns="32146"/>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EE4B7790-2446-1247-9969-A59C330DE2F9}" type="slidenum">
              <a:rPr lang="en-US">
                <a:solidFill>
                  <a:srgbClr val="FFFFFF"/>
                </a:solidFill>
                <a:latin typeface="Gill Sans"/>
              </a:rPr>
              <a:pPr/>
              <a:t>‹#›</a:t>
            </a:fld>
            <a:endParaRPr lang="en-US">
              <a:solidFill>
                <a:srgbClr val="FFFFFF"/>
              </a:solidFill>
              <a:latin typeface="Gill Sans"/>
            </a:endParaRPr>
          </a:p>
        </p:txBody>
      </p:sp>
    </p:spTree>
    <p:extLst>
      <p:ext uri="{BB962C8B-B14F-4D97-AF65-F5344CB8AC3E}">
        <p14:creationId xmlns:p14="http://schemas.microsoft.com/office/powerpoint/2010/main" val="3131328994"/>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91" tIns="32146" rIns="64291" bIns="32146"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91" tIns="32146" rIns="64291" bIns="32146"/>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91" tIns="32146" rIns="64291" bIns="32146"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91" tIns="32146" rIns="64291" bIns="32146"/>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FB1F2834-5580-A847-8A1E-010148843AAF}" type="slidenum">
              <a:rPr lang="en-US">
                <a:solidFill>
                  <a:srgbClr val="FFFFFF"/>
                </a:solidFill>
                <a:latin typeface="Gill Sans"/>
              </a:rPr>
              <a:pPr/>
              <a:t>‹#›</a:t>
            </a:fld>
            <a:endParaRPr lang="en-US">
              <a:solidFill>
                <a:srgbClr val="FFFFFF"/>
              </a:solidFill>
              <a:latin typeface="Gill Sans"/>
            </a:endParaRPr>
          </a:p>
        </p:txBody>
      </p:sp>
    </p:spTree>
    <p:extLst>
      <p:ext uri="{BB962C8B-B14F-4D97-AF65-F5344CB8AC3E}">
        <p14:creationId xmlns:p14="http://schemas.microsoft.com/office/powerpoint/2010/main" val="799997629"/>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31E97A8D-4464-8D4B-ABAB-E75EA74B7F4B}" type="slidenum">
              <a:rPr lang="en-US">
                <a:solidFill>
                  <a:srgbClr val="FFFFFF"/>
                </a:solidFill>
                <a:latin typeface="Gill Sans"/>
              </a:rPr>
              <a:pPr/>
              <a:t>‹#›</a:t>
            </a:fld>
            <a:endParaRPr lang="en-US">
              <a:solidFill>
                <a:srgbClr val="FFFFFF"/>
              </a:solidFill>
              <a:latin typeface="Gill Sans"/>
            </a:endParaRPr>
          </a:p>
        </p:txBody>
      </p:sp>
    </p:spTree>
    <p:extLst>
      <p:ext uri="{BB962C8B-B14F-4D97-AF65-F5344CB8AC3E}">
        <p14:creationId xmlns:p14="http://schemas.microsoft.com/office/powerpoint/2010/main" val="1176853434"/>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FA28DFC-0BD8-9F4D-8A0F-CBBFA4DBA366}" type="slidenum">
              <a:rPr lang="en-US">
                <a:solidFill>
                  <a:srgbClr val="FFFFFF"/>
                </a:solidFill>
                <a:latin typeface="Gill Sans"/>
              </a:rPr>
              <a:pPr/>
              <a:t>‹#›</a:t>
            </a:fld>
            <a:endParaRPr lang="en-US">
              <a:solidFill>
                <a:srgbClr val="FFFFFF"/>
              </a:solidFill>
              <a:latin typeface="Gill Sans"/>
            </a:endParaRPr>
          </a:p>
        </p:txBody>
      </p:sp>
    </p:spTree>
    <p:extLst>
      <p:ext uri="{BB962C8B-B14F-4D97-AF65-F5344CB8AC3E}">
        <p14:creationId xmlns:p14="http://schemas.microsoft.com/office/powerpoint/2010/main" val="472912517"/>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52EEC3-9283-0240-86A4-263F1A9D0ECA}" type="datetimeFigureOut">
              <a:rPr lang="en-US" smtClean="0"/>
              <a:t>10/14/13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4AAFD7-1312-5A41-A000-EE64B4CB5CF0}" type="slidenum">
              <a:rPr lang="en-US" smtClean="0"/>
              <a:t>‹#›</a:t>
            </a:fld>
            <a:endParaRPr lang="en-US"/>
          </a:p>
        </p:txBody>
      </p:sp>
    </p:spTree>
    <p:extLst>
      <p:ext uri="{BB962C8B-B14F-4D97-AF65-F5344CB8AC3E}">
        <p14:creationId xmlns:p14="http://schemas.microsoft.com/office/powerpoint/2010/main" val="2834263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a:prstGeom prst="rect">
            <a:avLst/>
          </a:prstGeom>
        </p:spPr>
        <p:txBody>
          <a:bodyPr vert="horz" lIns="64291" tIns="32146" rIns="64291" bIns="32146"/>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a:prstGeom prst="rect">
            <a:avLst/>
          </a:prstGeom>
        </p:spPr>
        <p:txBody>
          <a:bodyPr vert="horz" lIns="64291" tIns="32146" rIns="64291" bIns="32146"/>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7306644-3684-0244-B875-D93258C55BCA}" type="slidenum">
              <a:rPr lang="en-US">
                <a:solidFill>
                  <a:srgbClr val="FFFFFF"/>
                </a:solidFill>
                <a:latin typeface="Gill Sans"/>
              </a:rPr>
              <a:pPr/>
              <a:t>‹#›</a:t>
            </a:fld>
            <a:endParaRPr lang="en-US">
              <a:solidFill>
                <a:srgbClr val="FFFFFF"/>
              </a:solidFill>
              <a:latin typeface="Gill Sans"/>
            </a:endParaRPr>
          </a:p>
        </p:txBody>
      </p:sp>
    </p:spTree>
    <p:extLst>
      <p:ext uri="{BB962C8B-B14F-4D97-AF65-F5344CB8AC3E}">
        <p14:creationId xmlns:p14="http://schemas.microsoft.com/office/powerpoint/2010/main" val="2213193547"/>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a:prstGeom prst="rect">
            <a:avLst/>
          </a:prstGeom>
        </p:spPr>
        <p:txBody>
          <a:bodyPr vert="horz" lIns="64291" tIns="32146" rIns="64291" bIns="32146"/>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a:prstGeom prst="rect">
            <a:avLst/>
          </a:prstGeom>
        </p:spPr>
        <p:txBody>
          <a:bodyPr vert="horz" lIns="64291" tIns="32146" rIns="64291" bIns="32146"/>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C793100-8988-FC41-BA90-FA241A389BE0}" type="slidenum">
              <a:rPr lang="en-US">
                <a:solidFill>
                  <a:srgbClr val="FFFFFF"/>
                </a:solidFill>
                <a:latin typeface="Gill Sans"/>
              </a:rPr>
              <a:pPr/>
              <a:t>‹#›</a:t>
            </a:fld>
            <a:endParaRPr lang="en-US">
              <a:solidFill>
                <a:srgbClr val="FFFFFF"/>
              </a:solidFill>
              <a:latin typeface="Gill Sans"/>
            </a:endParaRPr>
          </a:p>
        </p:txBody>
      </p:sp>
    </p:spTree>
    <p:extLst>
      <p:ext uri="{BB962C8B-B14F-4D97-AF65-F5344CB8AC3E}">
        <p14:creationId xmlns:p14="http://schemas.microsoft.com/office/powerpoint/2010/main" val="1867818245"/>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7"/>
            <a:ext cx="8228707" cy="4525119"/>
          </a:xfrm>
          <a:prstGeom prst="rect">
            <a:avLst/>
          </a:prstGeom>
        </p:spPr>
        <p:txBody>
          <a:bodyPr vert="eaVert"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B8B7307-A414-1345-9183-1365DD6E4D9B}" type="slidenum">
              <a:rPr lang="en-US">
                <a:solidFill>
                  <a:srgbClr val="FFFFFF"/>
                </a:solidFill>
                <a:latin typeface="Gill Sans"/>
              </a:rPr>
              <a:pPr/>
              <a:t>‹#›</a:t>
            </a:fld>
            <a:endParaRPr lang="en-US">
              <a:solidFill>
                <a:srgbClr val="FFFFFF"/>
              </a:solidFill>
              <a:latin typeface="Gill Sans"/>
            </a:endParaRPr>
          </a:p>
        </p:txBody>
      </p:sp>
    </p:spTree>
    <p:extLst>
      <p:ext uri="{BB962C8B-B14F-4D97-AF65-F5344CB8AC3E}">
        <p14:creationId xmlns:p14="http://schemas.microsoft.com/office/powerpoint/2010/main" val="2700752544"/>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178594"/>
            <a:ext cx="2057176" cy="594717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78594"/>
            <a:ext cx="6064374" cy="5947172"/>
          </a:xfrm>
          <a:prstGeom prst="rect">
            <a:avLst/>
          </a:prstGeom>
        </p:spPr>
        <p:txBody>
          <a:bodyPr vert="eaVert"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FDA7187-8C2A-BB43-A193-05BA3AD9B75C}" type="slidenum">
              <a:rPr lang="en-US">
                <a:solidFill>
                  <a:srgbClr val="FFFFFF"/>
                </a:solidFill>
                <a:latin typeface="Gill Sans"/>
              </a:rPr>
              <a:pPr/>
              <a:t>‹#›</a:t>
            </a:fld>
            <a:endParaRPr lang="en-US">
              <a:solidFill>
                <a:srgbClr val="FFFFFF"/>
              </a:solidFill>
              <a:latin typeface="Gill Sans"/>
            </a:endParaRPr>
          </a:p>
        </p:txBody>
      </p:sp>
    </p:spTree>
    <p:extLst>
      <p:ext uri="{BB962C8B-B14F-4D97-AF65-F5344CB8AC3E}">
        <p14:creationId xmlns:p14="http://schemas.microsoft.com/office/powerpoint/2010/main" val="1120642162"/>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52EEC3-9283-0240-86A4-263F1A9D0ECA}" type="datetimeFigureOut">
              <a:rPr lang="en-US" smtClean="0"/>
              <a:t>10/14/13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4AAFD7-1312-5A41-A000-EE64B4CB5CF0}" type="slidenum">
              <a:rPr lang="en-US" smtClean="0"/>
              <a:t>‹#›</a:t>
            </a:fld>
            <a:endParaRPr lang="en-US"/>
          </a:p>
        </p:txBody>
      </p:sp>
    </p:spTree>
    <p:extLst>
      <p:ext uri="{BB962C8B-B14F-4D97-AF65-F5344CB8AC3E}">
        <p14:creationId xmlns:p14="http://schemas.microsoft.com/office/powerpoint/2010/main" val="39896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52EEC3-9283-0240-86A4-263F1A9D0ECA}" type="datetimeFigureOut">
              <a:rPr lang="en-US" smtClean="0"/>
              <a:t>10/14/13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4AAFD7-1312-5A41-A000-EE64B4CB5CF0}" type="slidenum">
              <a:rPr lang="en-US" smtClean="0"/>
              <a:t>‹#›</a:t>
            </a:fld>
            <a:endParaRPr lang="en-US"/>
          </a:p>
        </p:txBody>
      </p:sp>
    </p:spTree>
    <p:extLst>
      <p:ext uri="{BB962C8B-B14F-4D97-AF65-F5344CB8AC3E}">
        <p14:creationId xmlns:p14="http://schemas.microsoft.com/office/powerpoint/2010/main" val="217315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52EEC3-9283-0240-86A4-263F1A9D0ECA}" type="datetimeFigureOut">
              <a:rPr lang="en-US" smtClean="0"/>
              <a:t>10/14/13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4AAFD7-1312-5A41-A000-EE64B4CB5CF0}" type="slidenum">
              <a:rPr lang="en-US" smtClean="0"/>
              <a:t>‹#›</a:t>
            </a:fld>
            <a:endParaRPr lang="en-US"/>
          </a:p>
        </p:txBody>
      </p:sp>
    </p:spTree>
    <p:extLst>
      <p:ext uri="{BB962C8B-B14F-4D97-AF65-F5344CB8AC3E}">
        <p14:creationId xmlns:p14="http://schemas.microsoft.com/office/powerpoint/2010/main" val="2441981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52EEC3-9283-0240-86A4-263F1A9D0ECA}" type="datetimeFigureOut">
              <a:rPr lang="en-US" smtClean="0"/>
              <a:t>10/14/13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4AAFD7-1312-5A41-A000-EE64B4CB5CF0}" type="slidenum">
              <a:rPr lang="en-US" smtClean="0"/>
              <a:t>‹#›</a:t>
            </a:fld>
            <a:endParaRPr lang="en-US"/>
          </a:p>
        </p:txBody>
      </p:sp>
    </p:spTree>
    <p:extLst>
      <p:ext uri="{BB962C8B-B14F-4D97-AF65-F5344CB8AC3E}">
        <p14:creationId xmlns:p14="http://schemas.microsoft.com/office/powerpoint/2010/main" val="1821790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52EEC3-9283-0240-86A4-263F1A9D0ECA}" type="datetimeFigureOut">
              <a:rPr lang="en-US" smtClean="0"/>
              <a:t>10/14/13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4AAFD7-1312-5A41-A000-EE64B4CB5CF0}" type="slidenum">
              <a:rPr lang="en-US" smtClean="0"/>
              <a:t>‹#›</a:t>
            </a:fld>
            <a:endParaRPr lang="en-US"/>
          </a:p>
        </p:txBody>
      </p:sp>
    </p:spTree>
    <p:extLst>
      <p:ext uri="{BB962C8B-B14F-4D97-AF65-F5344CB8AC3E}">
        <p14:creationId xmlns:p14="http://schemas.microsoft.com/office/powerpoint/2010/main" val="3052133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52EEC3-9283-0240-86A4-263F1A9D0ECA}" type="datetimeFigureOut">
              <a:rPr lang="en-US" smtClean="0"/>
              <a:t>10/14/13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4AAFD7-1312-5A41-A000-EE64B4CB5CF0}" type="slidenum">
              <a:rPr lang="en-US" smtClean="0"/>
              <a:t>‹#›</a:t>
            </a:fld>
            <a:endParaRPr lang="en-US"/>
          </a:p>
        </p:txBody>
      </p:sp>
    </p:spTree>
    <p:extLst>
      <p:ext uri="{BB962C8B-B14F-4D97-AF65-F5344CB8AC3E}">
        <p14:creationId xmlns:p14="http://schemas.microsoft.com/office/powerpoint/2010/main" val="1995823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52EEC3-9283-0240-86A4-263F1A9D0ECA}" type="datetimeFigureOut">
              <a:rPr lang="en-US" smtClean="0"/>
              <a:t>10/14/13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4AAFD7-1312-5A41-A000-EE64B4CB5CF0}" type="slidenum">
              <a:rPr lang="en-US" smtClean="0"/>
              <a:t>‹#›</a:t>
            </a:fld>
            <a:endParaRPr lang="en-US"/>
          </a:p>
        </p:txBody>
      </p:sp>
    </p:spTree>
    <p:extLst>
      <p:ext uri="{BB962C8B-B14F-4D97-AF65-F5344CB8AC3E}">
        <p14:creationId xmlns:p14="http://schemas.microsoft.com/office/powerpoint/2010/main" val="25540249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2.jpe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52EEC3-9283-0240-86A4-263F1A9D0ECA}" type="datetimeFigureOut">
              <a:rPr lang="en-US" smtClean="0"/>
              <a:t>10/14/13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4AAFD7-1312-5A41-A000-EE64B4CB5CF0}" type="slidenum">
              <a:rPr lang="en-US" smtClean="0"/>
              <a:t>‹#›</a:t>
            </a:fld>
            <a:endParaRPr lang="en-US"/>
          </a:p>
        </p:txBody>
      </p:sp>
      <p:pic>
        <p:nvPicPr>
          <p:cNvPr id="7" name="Picture 6" descr="hirise_logo.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1"/>
            <a:ext cx="1173519" cy="526750"/>
          </a:xfrm>
          <a:prstGeom prst="rect">
            <a:avLst/>
          </a:prstGeom>
        </p:spPr>
      </p:pic>
    </p:spTree>
    <p:extLst>
      <p:ext uri="{BB962C8B-B14F-4D97-AF65-F5344CB8AC3E}">
        <p14:creationId xmlns:p14="http://schemas.microsoft.com/office/powerpoint/2010/main" val="1596172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2969" y="178594"/>
            <a:ext cx="7358063"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Gill Sans" charset="0"/>
              </a:rPr>
              <a:t>Click to edit Master title style</a:t>
            </a:r>
          </a:p>
        </p:txBody>
      </p:sp>
      <p:sp>
        <p:nvSpPr>
          <p:cNvPr id="1026" name="Text Box 2"/>
          <p:cNvSpPr txBox="1">
            <a:spLocks noGrp="1" noChangeArrowheads="1"/>
          </p:cNvSpPr>
          <p:nvPr>
            <p:ph type="sldNum" sz="quarter" idx="4"/>
          </p:nvPr>
        </p:nvSpPr>
        <p:spPr bwMode="auto">
          <a:xfrm>
            <a:off x="8822531" y="6527602"/>
            <a:ext cx="241102" cy="258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91" tIns="32146" rIns="64291" bIns="32146" numCol="1" anchor="t" anchorCtr="0" compatLnSpc="1">
            <a:prstTxWarp prst="textNoShape">
              <a:avLst/>
            </a:prstTxWarp>
          </a:bodyPr>
          <a:lstStyle>
            <a:lvl1pPr algn="ctr">
              <a:defRPr sz="1300">
                <a:solidFill>
                  <a:schemeClr val="tx1"/>
                </a:solidFill>
                <a:latin typeface="+mn-lt"/>
                <a:ea typeface="ＭＳ Ｐゴシック" charset="0"/>
                <a:cs typeface="Gill Sans"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pPr defTabSz="914400" fontAlgn="base">
              <a:spcBef>
                <a:spcPct val="0"/>
              </a:spcBef>
              <a:spcAft>
                <a:spcPct val="0"/>
              </a:spcAft>
            </a:pPr>
            <a:fld id="{5CB00ABB-C7FB-E841-B566-4F5ABF4177ED}" type="slidenum">
              <a:rPr lang="en-US" smtClean="0">
                <a:solidFill>
                  <a:srgbClr val="FFFFFF"/>
                </a:solidFill>
                <a:latin typeface="Gill Sans"/>
                <a:sym typeface="Gill Sans" charset="0"/>
              </a:rPr>
              <a:pPr defTabSz="914400" fontAlgn="base">
                <a:spcBef>
                  <a:spcPct val="0"/>
                </a:spcBef>
                <a:spcAft>
                  <a:spcPct val="0"/>
                </a:spcAft>
              </a:pPr>
              <a:t>‹#›</a:t>
            </a:fld>
            <a:endParaRPr lang="en-US" smtClean="0">
              <a:solidFill>
                <a:srgbClr val="FFFFFF"/>
              </a:solidFill>
              <a:latin typeface="Gill Sans"/>
              <a:sym typeface="Gill Sans" charset="0"/>
            </a:endParaRPr>
          </a:p>
        </p:txBody>
      </p:sp>
    </p:spTree>
    <p:extLst>
      <p:ext uri="{BB962C8B-B14F-4D97-AF65-F5344CB8AC3E}">
        <p14:creationId xmlns:p14="http://schemas.microsoft.com/office/powerpoint/2010/main" val="97343430"/>
      </p:ext>
    </p:extLst>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xmlns:p14="http://schemas.microsoft.com/office/powerpoint/2010/main"/>
  <p:hf hdr="0" ftr="0" dt="0"/>
  <p:txStyles>
    <p:titleStyle>
      <a:lvl1pPr algn="ctr" rtl="0" fontAlgn="base">
        <a:spcBef>
          <a:spcPct val="0"/>
        </a:spcBef>
        <a:spcAft>
          <a:spcPct val="0"/>
        </a:spcAft>
        <a:defRPr sz="3400">
          <a:solidFill>
            <a:schemeClr val="tx1"/>
          </a:solidFill>
          <a:latin typeface="+mj-lt"/>
          <a:ea typeface="+mj-ea"/>
          <a:cs typeface="+mj-cs"/>
          <a:sym typeface="Gill Sans" charset="0"/>
        </a:defRPr>
      </a:lvl1pPr>
      <a:lvl2pPr algn="ctr" rtl="0" fontAlgn="base">
        <a:spcBef>
          <a:spcPct val="0"/>
        </a:spcBef>
        <a:spcAft>
          <a:spcPct val="0"/>
        </a:spcAft>
        <a:defRPr sz="3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3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3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34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34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34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34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3400">
          <a:solidFill>
            <a:schemeClr val="tx1"/>
          </a:solidFill>
          <a:latin typeface="Gill Sans" charset="0"/>
          <a:ea typeface="ヒラギノ角ゴ ProN W3" charset="0"/>
          <a:cs typeface="ヒラギノ角ゴ ProN W3" charset="0"/>
          <a:sym typeface="Gill Sans" charset="0"/>
        </a:defRPr>
      </a:lvl9pPr>
    </p:titleStyle>
    <p:bodyStyle>
      <a:lvl1pPr marL="625056"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1pPr>
      <a:lvl2pPr marL="937584"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2pPr>
      <a:lvl3pPr marL="1250112"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3pPr>
      <a:lvl4pPr marL="1562640"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4pPr>
      <a:lvl5pPr marL="1875168"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5pPr>
      <a:lvl6pPr marL="2196625"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518082"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39540"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60997"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16.png"/><Relationship Id="rId1" Type="http://schemas.openxmlformats.org/officeDocument/2006/relationships/vmlDrawing" Target="../drawings/vmlDrawing2.vml"/><Relationship Id="rId2"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7.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emf"/><Relationship Id="rId3" Type="http://schemas.openxmlformats.org/officeDocument/2006/relationships/image" Target="../media/image2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gif"/><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f"/><Relationship Id="rId3" Type="http://schemas.openxmlformats.org/officeDocument/2006/relationships/image" Target="../media/image26.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gif"/><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gif"/><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gif"/></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12.xml"/><Relationship Id="rId2"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6.png"/><Relationship Id="rId3"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9.png"/><Relationship Id="rId5" Type="http://schemas.openxmlformats.org/officeDocument/2006/relationships/oleObject" Target="../embeddings/oleObject2.bin"/><Relationship Id="rId6" Type="http://schemas.openxmlformats.org/officeDocument/2006/relationships/image" Target="../media/image10.png"/><Relationship Id="rId1" Type="http://schemas.openxmlformats.org/officeDocument/2006/relationships/vmlDrawing" Target="../drawings/vmlDrawing1.vml"/><Relationship Id="rId2"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hyperlink" Target="http://hirise.lpl.arizona.edu/dtm/" TargetMode="External"/><Relationship Id="rId1" Type="http://schemas.openxmlformats.org/officeDocument/2006/relationships/slideLayout" Target="../slideLayouts/slideLayout14.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3999" cy="6857999"/>
          </a:xfrm>
          <a:prstGeom prst="rect">
            <a:avLst/>
          </a:prstGeom>
        </p:spPr>
      </p:pic>
      <p:sp>
        <p:nvSpPr>
          <p:cNvPr id="5" name="Title 1"/>
          <p:cNvSpPr txBox="1">
            <a:spLocks/>
          </p:cNvSpPr>
          <p:nvPr/>
        </p:nvSpPr>
        <p:spPr>
          <a:xfrm>
            <a:off x="-1" y="0"/>
            <a:ext cx="5816243" cy="1371600"/>
          </a:xfrm>
          <a:prstGeom prst="rect">
            <a:avLst/>
          </a:prstGeom>
          <a:solidFill>
            <a:schemeClr val="bg1">
              <a:alpha val="60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dirty="0" smtClean="0">
                <a:latin typeface="Times" charset="0"/>
                <a:ea typeface="ＭＳ Ｐゴシック" charset="0"/>
                <a:cs typeface="ＭＳ Ｐゴシック" charset="0"/>
              </a:rPr>
              <a:t>HiRISE Update</a:t>
            </a:r>
            <a:br>
              <a:rPr lang="en-US" sz="4800" dirty="0" smtClean="0">
                <a:latin typeface="Times" charset="0"/>
                <a:ea typeface="ＭＳ Ｐゴシック" charset="0"/>
                <a:cs typeface="ＭＳ Ｐゴシック" charset="0"/>
              </a:rPr>
            </a:br>
            <a:r>
              <a:rPr lang="en-US" sz="2800" dirty="0" smtClean="0">
                <a:latin typeface="Times" charset="0"/>
                <a:ea typeface="ＭＳ Ｐゴシック" charset="0"/>
                <a:cs typeface="ＭＳ Ｐゴシック" charset="0"/>
              </a:rPr>
              <a:t>MRO PSG, 16-17 October 2013</a:t>
            </a:r>
            <a:endParaRPr lang="en-US" sz="2800"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216328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443164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1693" cy="6858000"/>
          </a:xfrm>
          <a:prstGeom prst="rect">
            <a:avLst/>
          </a:prstGeom>
        </p:spPr>
      </p:pic>
    </p:spTree>
    <p:extLst>
      <p:ext uri="{BB962C8B-B14F-4D97-AF65-F5344CB8AC3E}">
        <p14:creationId xmlns:p14="http://schemas.microsoft.com/office/powerpoint/2010/main" val="944393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23220"/>
            <a:ext cx="9144000" cy="6404980"/>
          </a:xfrm>
        </p:spPr>
        <p:txBody>
          <a:bodyPr>
            <a:noAutofit/>
          </a:bodyPr>
          <a:lstStyle/>
          <a:p>
            <a:r>
              <a:rPr lang="en-US" sz="1400" dirty="0" smtClean="0"/>
              <a:t>Atwood-Stone, C. and A. S. McEwen (2013), Avalanche slope angles in low-gravity environments from active Martian sand dunes,  Geophys. Res. </a:t>
            </a:r>
            <a:r>
              <a:rPr lang="en-US" sz="1400" dirty="0" err="1" smtClean="0"/>
              <a:t>lett</a:t>
            </a:r>
            <a:r>
              <a:rPr lang="en-US" sz="1400" dirty="0" smtClean="0"/>
              <a:t>.,  40, 2929-2934.  </a:t>
            </a:r>
          </a:p>
          <a:p>
            <a:r>
              <a:rPr lang="en-US" sz="1400" dirty="0" err="1"/>
              <a:t>Balme</a:t>
            </a:r>
            <a:r>
              <a:rPr lang="en-US" sz="1400" dirty="0"/>
              <a:t>, M, Gallagher, C., </a:t>
            </a:r>
            <a:r>
              <a:rPr lang="en-US" sz="1400" dirty="0" err="1"/>
              <a:t>Hauber</a:t>
            </a:r>
            <a:r>
              <a:rPr lang="en-US" sz="1400" dirty="0"/>
              <a:t>, E. (2013) Morphological evidence for geologically young thaw of ice on Mars: A review of recent studies using high-resolution imaging data, Progress in Physical Geography, 37, 289–324, </a:t>
            </a:r>
            <a:r>
              <a:rPr lang="en-US" sz="1400" dirty="0" err="1"/>
              <a:t>doi</a:t>
            </a:r>
            <a:r>
              <a:rPr lang="en-US" sz="1400" dirty="0"/>
              <a:t>: 10.1177/0309133313477123. </a:t>
            </a:r>
          </a:p>
          <a:p>
            <a:r>
              <a:rPr lang="en-US" sz="1400" dirty="0" smtClean="0"/>
              <a:t>Bridges</a:t>
            </a:r>
            <a:r>
              <a:rPr lang="en-US" sz="1400" dirty="0" smtClean="0"/>
              <a:t>, N., P. Geissler, S. </a:t>
            </a:r>
            <a:r>
              <a:rPr lang="en-US" sz="1400" dirty="0" err="1" smtClean="0"/>
              <a:t>Silvestro</a:t>
            </a:r>
            <a:r>
              <a:rPr lang="en-US" sz="1400" dirty="0" smtClean="0"/>
              <a:t>, M. Banks (2013), </a:t>
            </a:r>
            <a:r>
              <a:rPr lang="en-US" sz="1400" dirty="0" err="1" smtClean="0"/>
              <a:t>Bedform</a:t>
            </a:r>
            <a:r>
              <a:rPr lang="en-US" sz="1400" dirty="0" smtClean="0"/>
              <a:t> migration on Mars: Current results and future plans, Aeolian Research, 9, 133-151.</a:t>
            </a:r>
          </a:p>
          <a:p>
            <a:r>
              <a:rPr lang="en-US" sz="1400" dirty="0" err="1"/>
              <a:t>Brož</a:t>
            </a:r>
            <a:r>
              <a:rPr lang="en-US" sz="1400" dirty="0"/>
              <a:t>, P., </a:t>
            </a:r>
            <a:r>
              <a:rPr lang="en-US" sz="1400" dirty="0" err="1"/>
              <a:t>Hauber</a:t>
            </a:r>
            <a:r>
              <a:rPr lang="en-US" sz="1400" dirty="0"/>
              <a:t>, E. (2013) </a:t>
            </a:r>
            <a:r>
              <a:rPr lang="en-US" sz="1400" dirty="0" err="1"/>
              <a:t>Hydrovolcanic</a:t>
            </a:r>
            <a:r>
              <a:rPr lang="en-US" sz="1400" dirty="0"/>
              <a:t> tuff rings and cones as indicators for </a:t>
            </a:r>
            <a:r>
              <a:rPr lang="en-US" sz="1400" dirty="0" err="1"/>
              <a:t>phreatomagmatic</a:t>
            </a:r>
            <a:r>
              <a:rPr lang="en-US" sz="1400" dirty="0"/>
              <a:t> explosive eruptions on Mars, J. Geophys. Res., 118, 1656–1675, doi:10.1002/jgre.20120.</a:t>
            </a:r>
          </a:p>
          <a:p>
            <a:r>
              <a:rPr lang="en-US" sz="1400" dirty="0" err="1" smtClean="0"/>
              <a:t>Chojnacki</a:t>
            </a:r>
            <a:r>
              <a:rPr lang="en-US" sz="1400" dirty="0" smtClean="0"/>
              <a:t>, M., Devon M. Burr, Jeffrey E. </a:t>
            </a:r>
            <a:r>
              <a:rPr lang="en-US" sz="1400" dirty="0" err="1" smtClean="0"/>
              <a:t>Moersch</a:t>
            </a:r>
            <a:r>
              <a:rPr lang="en-US" sz="1400" dirty="0" smtClean="0"/>
              <a:t>, Valles </a:t>
            </a:r>
            <a:r>
              <a:rPr lang="en-US" sz="1400" dirty="0" err="1" smtClean="0"/>
              <a:t>Marineris</a:t>
            </a:r>
            <a:r>
              <a:rPr lang="en-US" sz="1400" dirty="0" smtClean="0"/>
              <a:t> dune fields as compared with other martian populations: Diversity of dune compositions, morphologies, and thermophysical properties, I </a:t>
            </a:r>
            <a:r>
              <a:rPr lang="en-US" sz="1400" dirty="0" err="1" smtClean="0"/>
              <a:t>carus</a:t>
            </a:r>
            <a:r>
              <a:rPr lang="en-US" sz="1400" dirty="0" smtClean="0"/>
              <a:t>, In Press, 2013.</a:t>
            </a:r>
          </a:p>
          <a:p>
            <a:r>
              <a:rPr lang="en-US" sz="1400" dirty="0" smtClean="0"/>
              <a:t>Christian, S., J.W. Holt, S. Byrne and K.E. Fishbaugh, Integrating Radar Stratigraphy with High Resolution Visible Stratigraphy of the North Polar Layered Deposits, Mars, Icarus, 226, 1241-1251, 2013.</a:t>
            </a:r>
          </a:p>
          <a:p>
            <a:r>
              <a:rPr lang="en-US" sz="1400" dirty="0" smtClean="0"/>
              <a:t>Clifford, S. M., K. Yoshikawa, S. Byrne, W. Durham, D. Fisher, F. Forget, M. Hecht, P. Smith, L. </a:t>
            </a:r>
            <a:r>
              <a:rPr lang="en-US" sz="1400" dirty="0" err="1" smtClean="0"/>
              <a:t>Tamppari</a:t>
            </a:r>
            <a:r>
              <a:rPr lang="en-US" sz="1400" dirty="0" smtClean="0"/>
              <a:t>, T. Titus, and R. </a:t>
            </a:r>
            <a:r>
              <a:rPr lang="en-US" sz="1400" dirty="0" err="1" smtClean="0"/>
              <a:t>Zurek</a:t>
            </a:r>
            <a:r>
              <a:rPr lang="en-US" sz="1400" dirty="0" smtClean="0"/>
              <a:t>, Introduction to the fifth Mars Polar Science special issue: Key questions, needed observations, and recommended investigations, Icarus, 225, 864-868, 2013.</a:t>
            </a:r>
          </a:p>
          <a:p>
            <a:r>
              <a:rPr lang="en-US" sz="1400" dirty="0" smtClean="0">
                <a:solidFill>
                  <a:srgbClr val="FF0000"/>
                </a:solidFill>
              </a:rPr>
              <a:t>Daubar, I. J., A. S. McEwen, S. Byrne, M. R. Kennedy, and B. Ivanov, The current martian cratering rate.  Icarus 225, 506-516, 2013.</a:t>
            </a:r>
          </a:p>
          <a:p>
            <a:r>
              <a:rPr lang="en-US" sz="1400" dirty="0" smtClean="0">
                <a:solidFill>
                  <a:srgbClr val="FF0000"/>
                </a:solidFill>
              </a:rPr>
              <a:t>Diniega, S., C. J. Hansen, J. N. </a:t>
            </a:r>
            <a:r>
              <a:rPr lang="en-US" sz="1400" dirty="0" err="1" smtClean="0">
                <a:solidFill>
                  <a:srgbClr val="FF0000"/>
                </a:solidFill>
              </a:rPr>
              <a:t>McElwaine</a:t>
            </a:r>
            <a:r>
              <a:rPr lang="en-US" sz="1400" dirty="0" smtClean="0">
                <a:solidFill>
                  <a:srgbClr val="FF0000"/>
                </a:solidFill>
              </a:rPr>
              <a:t>, C. H. </a:t>
            </a:r>
            <a:r>
              <a:rPr lang="en-US" sz="1400" dirty="0" err="1" smtClean="0">
                <a:solidFill>
                  <a:srgbClr val="FF0000"/>
                </a:solidFill>
              </a:rPr>
              <a:t>Hugenholtz</a:t>
            </a:r>
            <a:r>
              <a:rPr lang="en-US" sz="1400" dirty="0" smtClean="0">
                <a:solidFill>
                  <a:srgbClr val="FF0000"/>
                </a:solidFill>
              </a:rPr>
              <a:t>, C. M. Dundas, A. S. McEwen, and M. C. Bourke (2013), A new dry hypothesis for the formation of martian linear gullies,  Icarus,  225, 526-537.  </a:t>
            </a:r>
          </a:p>
          <a:p>
            <a:r>
              <a:rPr lang="en-US" sz="1400" dirty="0" smtClean="0"/>
              <a:t>Dundas, C. M. and L. P. </a:t>
            </a:r>
            <a:r>
              <a:rPr lang="en-US" sz="1400" dirty="0" err="1" smtClean="0"/>
              <a:t>Keszthelyi</a:t>
            </a:r>
            <a:r>
              <a:rPr lang="en-US" sz="1400" dirty="0" smtClean="0"/>
              <a:t> (2013), Modeling steam pressure under martian lava flows, Icarus,  226, 1058-1067.  </a:t>
            </a:r>
          </a:p>
          <a:p>
            <a:r>
              <a:rPr lang="en-US" sz="1400" dirty="0" smtClean="0"/>
              <a:t>El</a:t>
            </a:r>
            <a:r>
              <a:rPr lang="en-US" sz="1400" dirty="0" smtClean="0"/>
              <a:t>-</a:t>
            </a:r>
            <a:r>
              <a:rPr lang="en-US" sz="1400" dirty="0" err="1" smtClean="0"/>
              <a:t>Maarry</a:t>
            </a:r>
            <a:r>
              <a:rPr lang="en-US" sz="1400" dirty="0" smtClean="0"/>
              <a:t>, M. R., J. M. </a:t>
            </a:r>
            <a:r>
              <a:rPr lang="en-US" sz="1400" dirty="0" err="1" smtClean="0"/>
              <a:t>Dohm</a:t>
            </a:r>
            <a:r>
              <a:rPr lang="en-US" sz="1400" dirty="0" smtClean="0"/>
              <a:t>, G. Michael, N. Thomas, and S. Maruyama (2013), Morphology and evolution of the ejecta of Hale crater in Argyre basin, Mars: Results from high resolution mapping,  Icarus,  226, 905-922.  </a:t>
            </a:r>
            <a:endParaRPr lang="en-US" sz="1400" dirty="0" smtClean="0"/>
          </a:p>
          <a:p>
            <a:r>
              <a:rPr lang="en-US" sz="1400" dirty="0" err="1"/>
              <a:t>Grott</a:t>
            </a:r>
            <a:r>
              <a:rPr lang="en-US" sz="1400" dirty="0"/>
              <a:t>, M., </a:t>
            </a:r>
            <a:r>
              <a:rPr lang="en-US" sz="1400" dirty="0" err="1"/>
              <a:t>Baratoux</a:t>
            </a:r>
            <a:r>
              <a:rPr lang="en-US" sz="1400" dirty="0"/>
              <a:t>, D., </a:t>
            </a:r>
            <a:r>
              <a:rPr lang="en-US" sz="1400" dirty="0" err="1"/>
              <a:t>Hauber</a:t>
            </a:r>
            <a:r>
              <a:rPr lang="en-US" sz="1400" dirty="0"/>
              <a:t>, E., et al. (2013), Long-term evolution of the Martian crust-mantle system, Space Sci. Rev., 174, 49–111, doi:10.1007/s11214-012-9948-3. </a:t>
            </a:r>
            <a:endParaRPr lang="en-US" sz="1400" dirty="0" smtClean="0"/>
          </a:p>
        </p:txBody>
      </p:sp>
      <p:sp>
        <p:nvSpPr>
          <p:cNvPr id="4" name="TextBox 3"/>
          <p:cNvSpPr txBox="1"/>
          <p:nvPr/>
        </p:nvSpPr>
        <p:spPr>
          <a:xfrm>
            <a:off x="0" y="0"/>
            <a:ext cx="9144000" cy="523220"/>
          </a:xfrm>
          <a:prstGeom prst="rect">
            <a:avLst/>
          </a:prstGeom>
          <a:noFill/>
          <a:ln>
            <a:solidFill>
              <a:schemeClr val="tx1"/>
            </a:solidFill>
          </a:ln>
        </p:spPr>
        <p:txBody>
          <a:bodyPr wrap="square" rtlCol="0">
            <a:spAutoFit/>
          </a:bodyPr>
          <a:lstStyle/>
          <a:p>
            <a:pPr algn="r"/>
            <a:r>
              <a:rPr lang="en-US" sz="2800" b="1" dirty="0" smtClean="0"/>
              <a:t>HiRISE team 2013 </a:t>
            </a:r>
            <a:r>
              <a:rPr lang="en-US" sz="2800" b="1" dirty="0" smtClean="0"/>
              <a:t>publications (1/2) </a:t>
            </a:r>
            <a:r>
              <a:rPr lang="en-US" sz="2000" dirty="0" smtClean="0"/>
              <a:t>(22, </a:t>
            </a:r>
            <a:r>
              <a:rPr lang="en-US" sz="2000" dirty="0" smtClean="0">
                <a:solidFill>
                  <a:srgbClr val="FF0000"/>
                </a:solidFill>
              </a:rPr>
              <a:t>red=press-release</a:t>
            </a:r>
            <a:r>
              <a:rPr lang="en-US" sz="2000" dirty="0" smtClean="0"/>
              <a:t>)</a:t>
            </a:r>
            <a:endParaRPr lang="en-US" sz="2000" dirty="0"/>
          </a:p>
        </p:txBody>
      </p:sp>
    </p:spTree>
    <p:extLst>
      <p:ext uri="{BB962C8B-B14F-4D97-AF65-F5344CB8AC3E}">
        <p14:creationId xmlns:p14="http://schemas.microsoft.com/office/powerpoint/2010/main" val="292363940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23220"/>
            <a:ext cx="9144000" cy="6404980"/>
          </a:xfrm>
        </p:spPr>
        <p:txBody>
          <a:bodyPr>
            <a:noAutofit/>
          </a:bodyPr>
          <a:lstStyle/>
          <a:p>
            <a:r>
              <a:rPr lang="en-US" sz="1400" dirty="0" smtClean="0"/>
              <a:t>Haas</a:t>
            </a:r>
            <a:r>
              <a:rPr lang="en-US" sz="1400" dirty="0"/>
              <a:t>, T., </a:t>
            </a:r>
            <a:r>
              <a:rPr lang="en-US" sz="1400" dirty="0" err="1"/>
              <a:t>Hauber</a:t>
            </a:r>
            <a:r>
              <a:rPr lang="en-US" sz="1400" dirty="0"/>
              <a:t>, E., </a:t>
            </a:r>
            <a:r>
              <a:rPr lang="en-US" sz="1400" dirty="0" err="1"/>
              <a:t>Kleinhans</a:t>
            </a:r>
            <a:r>
              <a:rPr lang="en-US" sz="1400" dirty="0"/>
              <a:t>, M.G. (2013) Local late Amazonian boulder breakdown and denudation rate on Mars, Geophys. Res. </a:t>
            </a:r>
            <a:r>
              <a:rPr lang="en-US" sz="1400" dirty="0" err="1"/>
              <a:t>Lett</a:t>
            </a:r>
            <a:r>
              <a:rPr lang="en-US" sz="1400" dirty="0"/>
              <a:t>., 40, 3527-3531, </a:t>
            </a:r>
            <a:r>
              <a:rPr lang="en-US" sz="1400" dirty="0" err="1"/>
              <a:t>doi</a:t>
            </a:r>
            <a:r>
              <a:rPr lang="en-US" sz="1400" dirty="0"/>
              <a:t>: 10.1002/grl.50726.</a:t>
            </a:r>
            <a:endParaRPr lang="en-US" sz="1400" dirty="0" smtClean="0"/>
          </a:p>
          <a:p>
            <a:r>
              <a:rPr lang="en-US" sz="1400" dirty="0" smtClean="0"/>
              <a:t>Hansen, C.J., S. Byrne, G. Portyankina, M. Bourke, C. Dundas, A. McEwen, M. Mellon, A. </a:t>
            </a:r>
            <a:r>
              <a:rPr lang="en-US" sz="1400" dirty="0" err="1" smtClean="0"/>
              <a:t>Pommerol</a:t>
            </a:r>
            <a:r>
              <a:rPr lang="en-US" sz="1400" dirty="0" smtClean="0"/>
              <a:t> and N. Thomas, Observations of the northern seasonal polar cap on Mars: I. Spring sublimation activity and processes, Icarus, 225, 881-897, 2013.</a:t>
            </a:r>
          </a:p>
          <a:p>
            <a:r>
              <a:rPr lang="en-US" sz="1400" dirty="0" err="1"/>
              <a:t>Hauber</a:t>
            </a:r>
            <a:r>
              <a:rPr lang="en-US" sz="1400" dirty="0"/>
              <a:t>, E., et al. (2013), Asynchronous formation of Hesperian and Amazonian-aged deltas on Mars and implications for climate, J. Geophys. Res., 118, 1529–1544, doi:10.1002/jgre.20107. </a:t>
            </a:r>
          </a:p>
          <a:p>
            <a:r>
              <a:rPr lang="en-US" sz="1400" dirty="0">
                <a:solidFill>
                  <a:srgbClr val="FF0000"/>
                </a:solidFill>
              </a:rPr>
              <a:t>McEwen et al., Recurring Slope Lineae in Equatorial Regions of Mars, Nature Geoscience, In Press, 2013.</a:t>
            </a:r>
          </a:p>
          <a:p>
            <a:r>
              <a:rPr lang="en-US" sz="1400" dirty="0" err="1" smtClean="0"/>
              <a:t>Pommerol</a:t>
            </a:r>
            <a:r>
              <a:rPr lang="en-US" sz="1400" dirty="0" smtClean="0"/>
              <a:t>, A., T. </a:t>
            </a:r>
            <a:r>
              <a:rPr lang="en-US" sz="1400" dirty="0" err="1" smtClean="0"/>
              <a:t>Appere</a:t>
            </a:r>
            <a:r>
              <a:rPr lang="en-US" sz="1400" dirty="0" smtClean="0"/>
              <a:t>;, G. Portyankina, K.-M. Aye, N. Thomas, and C. J. Hansen (2013), Observations of the northern seasonal polar cap on Mars III: CRISM/HiRISE observations of spring sublimation,  Icarus,  225, 911-922.  </a:t>
            </a:r>
          </a:p>
          <a:p>
            <a:r>
              <a:rPr lang="en-US" sz="1400" dirty="0" smtClean="0"/>
              <a:t>Portyankina, G., A. </a:t>
            </a:r>
            <a:r>
              <a:rPr lang="en-US" sz="1400" dirty="0" err="1" smtClean="0"/>
              <a:t>Pommerol</a:t>
            </a:r>
            <a:r>
              <a:rPr lang="en-US" sz="1400" dirty="0" smtClean="0"/>
              <a:t>, K.-M. Aye, C. J. Hansen, and N. Thomas (2013), Observations of the northern seasonal polar cap on Mars II: HiRISE photometric analysis of evolution of northern polar dunes in spring,  Icarus,  225, 898-910.  </a:t>
            </a:r>
          </a:p>
          <a:p>
            <a:r>
              <a:rPr lang="en-US" sz="1400" dirty="0" smtClean="0"/>
              <a:t>Thomson, B. J., N. T. Bridges, J. Cohen, J. A. </a:t>
            </a:r>
            <a:r>
              <a:rPr lang="en-US" sz="1400" dirty="0" err="1" smtClean="0"/>
              <a:t>Hurowitz</a:t>
            </a:r>
            <a:r>
              <a:rPr lang="en-US" sz="1400" dirty="0" smtClean="0"/>
              <a:t>, A. Lennon, G. Paulsen, K. </a:t>
            </a:r>
            <a:r>
              <a:rPr lang="en-US" sz="1400" dirty="0" err="1" smtClean="0"/>
              <a:t>Zacny</a:t>
            </a:r>
            <a:r>
              <a:rPr lang="en-US" sz="1400" dirty="0" smtClean="0"/>
              <a:t>, Estimating rock compressive strength from Rock Abrasion Tool (RAT) grinds, Journal of Geophysical Research, 18, 1233–1244, doi:10.1002/jgre.20061, 2013.</a:t>
            </a:r>
          </a:p>
          <a:p>
            <a:r>
              <a:rPr lang="en-US" sz="1400" dirty="0" smtClean="0"/>
              <a:t>Tornabene, L. L., G. R. </a:t>
            </a:r>
            <a:r>
              <a:rPr lang="en-US" sz="1400" dirty="0" err="1" smtClean="0"/>
              <a:t>Osinski</a:t>
            </a:r>
            <a:r>
              <a:rPr lang="en-US" sz="1400" dirty="0" smtClean="0"/>
              <a:t>, A. S. McEwen, J. J. Wray, M. A. Craig, H. M. </a:t>
            </a:r>
            <a:r>
              <a:rPr lang="en-US" sz="1400" dirty="0" err="1" smtClean="0"/>
              <a:t>Sapers</a:t>
            </a:r>
            <a:r>
              <a:rPr lang="en-US" sz="1400" dirty="0" smtClean="0"/>
              <a:t>, and P. R. Christensen (2013), An impact origin for hydrated silicates on Mars: A synthesis,  Journal of Geophysical Research (Planets),  118, 994-1012.  </a:t>
            </a:r>
          </a:p>
          <a:p>
            <a:r>
              <a:rPr lang="en-US" sz="1400" dirty="0" err="1" smtClean="0"/>
              <a:t>Weitz</a:t>
            </a:r>
            <a:r>
              <a:rPr lang="en-US" sz="1400" dirty="0" smtClean="0"/>
              <a:t>, C.M., J.L. Bishop, and J.A. Grant. (2013), Gypsum, opal and fluvial channels within a trough of </a:t>
            </a:r>
            <a:r>
              <a:rPr lang="en-US" sz="1400" dirty="0" err="1" smtClean="0"/>
              <a:t>Noctis</a:t>
            </a:r>
            <a:r>
              <a:rPr lang="en-US" sz="1400" dirty="0" smtClean="0"/>
              <a:t> </a:t>
            </a:r>
            <a:r>
              <a:rPr lang="en-US" sz="1400" dirty="0" err="1" smtClean="0"/>
              <a:t>Labyrinthus</a:t>
            </a:r>
            <a:r>
              <a:rPr lang="en-US" sz="1400" dirty="0" smtClean="0"/>
              <a:t>, Mars: Implications for aqueous activity during the Late Hesperian to Amazonian. Planetary and Space Science, in press, 2013.</a:t>
            </a:r>
          </a:p>
          <a:p>
            <a:r>
              <a:rPr lang="en-US" sz="1400" dirty="0" smtClean="0"/>
              <a:t>Wray, J.J.,  S. T. Hansen, J. </a:t>
            </a:r>
            <a:r>
              <a:rPr lang="en-US" sz="1400" dirty="0" err="1" smtClean="0"/>
              <a:t>Dufek</a:t>
            </a:r>
            <a:r>
              <a:rPr lang="en-US" sz="1400" dirty="0" smtClean="0"/>
              <a:t>, G. A. Swayze, S. L. Murchie, F. P. </a:t>
            </a:r>
            <a:r>
              <a:rPr lang="en-US" sz="1400" dirty="0" err="1" smtClean="0"/>
              <a:t>Seelos</a:t>
            </a:r>
            <a:r>
              <a:rPr lang="en-US" sz="1400" dirty="0" smtClean="0"/>
              <a:t>, J. R. </a:t>
            </a:r>
            <a:r>
              <a:rPr lang="en-US" sz="1400" dirty="0" err="1" smtClean="0"/>
              <a:t>Skok</a:t>
            </a:r>
            <a:r>
              <a:rPr lang="en-US" sz="1400" dirty="0" smtClean="0"/>
              <a:t>, R. P. Irwin III, and M. S. </a:t>
            </a:r>
            <a:r>
              <a:rPr lang="en-US" sz="1400" dirty="0" err="1" smtClean="0"/>
              <a:t>Ghiorso</a:t>
            </a:r>
            <a:r>
              <a:rPr lang="en-US" sz="1400" dirty="0" smtClean="0"/>
              <a:t>. "Prolonged magmatic activity on Mars inferred from the detection of felsic rocks." Nature </a:t>
            </a:r>
            <a:r>
              <a:rPr lang="en-US" sz="1400" dirty="0" err="1" smtClean="0"/>
              <a:t>Geosci</a:t>
            </a:r>
            <a:r>
              <a:rPr lang="en-US" sz="1400" dirty="0" smtClean="0"/>
              <a:t>., in press.</a:t>
            </a:r>
          </a:p>
          <a:p>
            <a:r>
              <a:rPr lang="en-US" sz="1400" dirty="0" smtClean="0"/>
              <a:t>Wray, J.J., (2013). "Gale crater: the Mars Science Laboratory/Curiosity Rover Landing Site." Int. J. </a:t>
            </a:r>
            <a:r>
              <a:rPr lang="en-US" sz="1400" dirty="0" err="1" smtClean="0"/>
              <a:t>Astrobiol</a:t>
            </a:r>
            <a:r>
              <a:rPr lang="en-US" sz="1400" dirty="0" smtClean="0"/>
              <a:t>. 12, 25–38.</a:t>
            </a:r>
          </a:p>
          <a:p>
            <a:pPr marL="0" indent="0" algn="ctr">
              <a:buNone/>
            </a:pPr>
            <a:r>
              <a:rPr lang="en-US" sz="2400" b="1" dirty="0" smtClean="0"/>
              <a:t>&gt;100 non-team 2013 papers that use HiRISE data</a:t>
            </a:r>
          </a:p>
        </p:txBody>
      </p:sp>
      <p:sp>
        <p:nvSpPr>
          <p:cNvPr id="5" name="TextBox 4"/>
          <p:cNvSpPr txBox="1"/>
          <p:nvPr/>
        </p:nvSpPr>
        <p:spPr>
          <a:xfrm>
            <a:off x="0" y="0"/>
            <a:ext cx="9144000" cy="523220"/>
          </a:xfrm>
          <a:prstGeom prst="rect">
            <a:avLst/>
          </a:prstGeom>
          <a:noFill/>
          <a:ln>
            <a:solidFill>
              <a:schemeClr val="tx1"/>
            </a:solidFill>
          </a:ln>
        </p:spPr>
        <p:txBody>
          <a:bodyPr wrap="square" rtlCol="0">
            <a:spAutoFit/>
          </a:bodyPr>
          <a:lstStyle/>
          <a:p>
            <a:pPr algn="r"/>
            <a:r>
              <a:rPr lang="en-US" sz="2800" b="1" dirty="0" smtClean="0"/>
              <a:t>HiRISE team 2013 </a:t>
            </a:r>
            <a:r>
              <a:rPr lang="en-US" sz="2800" b="1" dirty="0" smtClean="0"/>
              <a:t>publications (2/2) </a:t>
            </a:r>
            <a:r>
              <a:rPr lang="en-US" sz="2000" dirty="0" smtClean="0"/>
              <a:t>(22, </a:t>
            </a:r>
            <a:r>
              <a:rPr lang="en-US" sz="2000" dirty="0" smtClean="0">
                <a:solidFill>
                  <a:srgbClr val="FF0000"/>
                </a:solidFill>
              </a:rPr>
              <a:t>red=press-release</a:t>
            </a:r>
            <a:r>
              <a:rPr lang="en-US" sz="2000" dirty="0" smtClean="0"/>
              <a:t>)</a:t>
            </a:r>
            <a:endParaRPr lang="en-US" sz="2000" dirty="0"/>
          </a:p>
        </p:txBody>
      </p:sp>
    </p:spTree>
    <p:extLst>
      <p:ext uri="{BB962C8B-B14F-4D97-AF65-F5344CB8AC3E}">
        <p14:creationId xmlns:p14="http://schemas.microsoft.com/office/powerpoint/2010/main" val="104090858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23219"/>
            <a:ext cx="9144000" cy="6375229"/>
          </a:xfrm>
        </p:spPr>
        <p:txBody>
          <a:bodyPr>
            <a:normAutofit fontScale="92500"/>
          </a:bodyPr>
          <a:lstStyle/>
          <a:p>
            <a:pPr marL="0" indent="0">
              <a:buNone/>
            </a:pPr>
            <a:r>
              <a:rPr lang="en-US" sz="1800" b="1" dirty="0" smtClean="0"/>
              <a:t>Team Papers</a:t>
            </a:r>
          </a:p>
          <a:p>
            <a:r>
              <a:rPr lang="en-US" sz="1600" dirty="0" smtClean="0"/>
              <a:t>22 papers </a:t>
            </a:r>
            <a:r>
              <a:rPr lang="en-US" sz="1600" dirty="0" smtClean="0"/>
              <a:t>extrapolated to ~</a:t>
            </a:r>
            <a:r>
              <a:rPr lang="en-US" sz="1600" dirty="0" smtClean="0"/>
              <a:t>29 </a:t>
            </a:r>
            <a:r>
              <a:rPr lang="en-US" sz="1600" dirty="0" smtClean="0"/>
              <a:t>for the whole year</a:t>
            </a:r>
          </a:p>
          <a:p>
            <a:r>
              <a:rPr lang="en-US" sz="1600" dirty="0" smtClean="0"/>
              <a:t>Up somewhat from the </a:t>
            </a:r>
            <a:r>
              <a:rPr lang="en-US" sz="1600" dirty="0" smtClean="0"/>
              <a:t>22 team papers from </a:t>
            </a:r>
            <a:r>
              <a:rPr lang="en-US" sz="1600" dirty="0" smtClean="0"/>
              <a:t>2012</a:t>
            </a:r>
            <a:endParaRPr lang="en-US" sz="1600" dirty="0" smtClean="0"/>
          </a:p>
          <a:p>
            <a:pPr marL="0" indent="0">
              <a:buNone/>
            </a:pPr>
            <a:r>
              <a:rPr lang="en-US" sz="1800" b="1" dirty="0" smtClean="0"/>
              <a:t>Team papers Submitted or In Prep.</a:t>
            </a:r>
          </a:p>
          <a:p>
            <a:r>
              <a:rPr lang="en-US" sz="1600" dirty="0" smtClean="0"/>
              <a:t>Dundas et al., HiRISE Observations of New Impact Craters Exposing Martian Ground Ice, Submitted, Icarus.</a:t>
            </a:r>
          </a:p>
          <a:p>
            <a:r>
              <a:rPr lang="en-US" sz="1600" dirty="0" err="1"/>
              <a:t>Ojha</a:t>
            </a:r>
            <a:r>
              <a:rPr lang="en-US" sz="1600" dirty="0"/>
              <a:t> et al., Spectral Constraints on the Formation Mechanism of Recurring Slope Linea, </a:t>
            </a:r>
            <a:r>
              <a:rPr lang="en-US" sz="1600" dirty="0" smtClean="0"/>
              <a:t>Submitted, </a:t>
            </a:r>
            <a:r>
              <a:rPr lang="en-US" sz="1600" dirty="0"/>
              <a:t>Icarus.</a:t>
            </a:r>
          </a:p>
          <a:p>
            <a:r>
              <a:rPr lang="en-US" sz="1600" dirty="0" err="1"/>
              <a:t>Ojha</a:t>
            </a:r>
            <a:r>
              <a:rPr lang="en-US" sz="1600" dirty="0"/>
              <a:t> et al., HiRISE Observations of Recurring Slope Lineae </a:t>
            </a:r>
            <a:r>
              <a:rPr lang="en-US" sz="1600" dirty="0" smtClean="0"/>
              <a:t>during </a:t>
            </a:r>
            <a:r>
              <a:rPr lang="en-US" sz="1600" dirty="0"/>
              <a:t>Southern Summer on Mars, Submitted, Icarus.</a:t>
            </a:r>
          </a:p>
          <a:p>
            <a:r>
              <a:rPr lang="en-US" sz="1600" dirty="0" smtClean="0"/>
              <a:t>Byrne </a:t>
            </a:r>
            <a:r>
              <a:rPr lang="en-US" sz="1600" dirty="0" smtClean="0"/>
              <a:t>+ others, contributions to chapters </a:t>
            </a:r>
            <a:r>
              <a:rPr lang="en-US" sz="1600" dirty="0" err="1" smtClean="0"/>
              <a:t>Haberle’s</a:t>
            </a:r>
            <a:r>
              <a:rPr lang="en-US" sz="1600" dirty="0" smtClean="0"/>
              <a:t> “Mars Climate and Atmosphere” book.</a:t>
            </a:r>
          </a:p>
          <a:p>
            <a:r>
              <a:rPr lang="en-US" sz="1600" dirty="0"/>
              <a:t>Becerra &amp; </a:t>
            </a:r>
            <a:r>
              <a:rPr lang="en-US" sz="1600" dirty="0" smtClean="0"/>
              <a:t>Byrne, </a:t>
            </a:r>
            <a:r>
              <a:rPr lang="en-US" sz="1600" dirty="0"/>
              <a:t>Bright “Halos” after a near-perihelion Global Dust Storm on the South Polar Residual Cap of </a:t>
            </a:r>
            <a:r>
              <a:rPr lang="en-US" sz="1600" dirty="0" smtClean="0"/>
              <a:t>Mars, In Prep.</a:t>
            </a:r>
            <a:endParaRPr lang="en-US" sz="1600" dirty="0"/>
          </a:p>
          <a:p>
            <a:r>
              <a:rPr lang="en-US" sz="1600" dirty="0"/>
              <a:t>Dundas et al</a:t>
            </a:r>
            <a:r>
              <a:rPr lang="en-US" sz="1600" dirty="0" smtClean="0"/>
              <a:t>., Modeling formation of martian thermokarst features, In Prep.</a:t>
            </a:r>
          </a:p>
          <a:p>
            <a:r>
              <a:rPr lang="en-US" sz="1600" dirty="0" smtClean="0"/>
              <a:t>Byrne et al., Fracturing Icy Polar Cliffs on Mars, In Prep</a:t>
            </a:r>
            <a:r>
              <a:rPr lang="en-US" sz="1600" dirty="0" smtClean="0"/>
              <a:t>.</a:t>
            </a:r>
          </a:p>
          <a:p>
            <a:r>
              <a:rPr lang="en-US" sz="1600" dirty="0"/>
              <a:t>Viola et al., Expanded secondary craters in Arcadia Planitia, Mars: Implications for the distribution (and </a:t>
            </a:r>
            <a:r>
              <a:rPr lang="en-US" sz="1600" dirty="0" smtClean="0"/>
              <a:t>amount) </a:t>
            </a:r>
            <a:r>
              <a:rPr lang="en-US" sz="1600" dirty="0"/>
              <a:t>of subsurface </a:t>
            </a:r>
            <a:r>
              <a:rPr lang="en-US" sz="1600" dirty="0" smtClean="0"/>
              <a:t>ice, In Prep.</a:t>
            </a:r>
          </a:p>
          <a:p>
            <a:r>
              <a:rPr lang="en-US" sz="1600" dirty="0"/>
              <a:t>Daubar et al., The morphology of fresh craters on Mars: Implications for secondary contamination at small crater </a:t>
            </a:r>
            <a:r>
              <a:rPr lang="en-US" sz="1600" dirty="0" smtClean="0"/>
              <a:t>sizes, In Prep.</a:t>
            </a:r>
            <a:endParaRPr lang="en-US" sz="1600" dirty="0" smtClean="0"/>
          </a:p>
          <a:p>
            <a:r>
              <a:rPr lang="en-US" sz="1600" dirty="0" err="1"/>
              <a:t>Keske</a:t>
            </a:r>
            <a:r>
              <a:rPr lang="en-US" sz="1600" dirty="0"/>
              <a:t>. A. et al., </a:t>
            </a:r>
            <a:r>
              <a:rPr lang="en-US" sz="1600" dirty="0" smtClean="0"/>
              <a:t>Distinguishing Volcanic and Fluvial Activity in </a:t>
            </a:r>
            <a:r>
              <a:rPr lang="en-US" sz="1600" dirty="0" err="1" smtClean="0"/>
              <a:t>Mangala</a:t>
            </a:r>
            <a:r>
              <a:rPr lang="en-US" sz="1600" dirty="0" smtClean="0"/>
              <a:t> Valles, Mars, via Geomorphic Mapping. In Prep., Paper &amp; MS Thesis</a:t>
            </a:r>
          </a:p>
          <a:p>
            <a:r>
              <a:rPr lang="en-US" sz="1600" dirty="0" smtClean="0"/>
              <a:t>12 other team papers In Prep., promised to Special Issue on Martian Change (Nov. Deadline)</a:t>
            </a:r>
            <a:endParaRPr lang="en-US" sz="1600" dirty="0"/>
          </a:p>
          <a:p>
            <a:pPr marL="0" indent="0">
              <a:buNone/>
            </a:pPr>
            <a:r>
              <a:rPr lang="en-US" sz="1800" b="1" dirty="0" smtClean="0"/>
              <a:t>Non-Team papers</a:t>
            </a:r>
          </a:p>
          <a:p>
            <a:r>
              <a:rPr lang="en-US" sz="1600" dirty="0" smtClean="0"/>
              <a:t>Only 14 2013 papers mention HiRISE in the abstract</a:t>
            </a:r>
          </a:p>
          <a:p>
            <a:r>
              <a:rPr lang="en-US" sz="1600" dirty="0" smtClean="0"/>
              <a:t>Searching for </a:t>
            </a:r>
            <a:r>
              <a:rPr lang="en-US" sz="1600" dirty="0" err="1" smtClean="0"/>
              <a:t>HiRISE+Mars</a:t>
            </a:r>
            <a:r>
              <a:rPr lang="en-US" sz="1600" dirty="0" smtClean="0"/>
              <a:t> in the full text turns up 120 papers</a:t>
            </a:r>
            <a:endParaRPr lang="en-US" sz="1600" dirty="0"/>
          </a:p>
          <a:p>
            <a:pPr marL="0" indent="0">
              <a:buNone/>
            </a:pPr>
            <a:r>
              <a:rPr lang="en-US" sz="1600" dirty="0" smtClean="0"/>
              <a:t>	(</a:t>
            </a:r>
            <a:r>
              <a:rPr lang="en-US" sz="1600" dirty="0" err="1" smtClean="0"/>
              <a:t>ref.s</a:t>
            </a:r>
            <a:r>
              <a:rPr lang="en-US" sz="1600" dirty="0" smtClean="0"/>
              <a:t> on the following 4 slides)</a:t>
            </a:r>
          </a:p>
        </p:txBody>
      </p:sp>
      <p:sp>
        <p:nvSpPr>
          <p:cNvPr id="4" name="TextBox 3"/>
          <p:cNvSpPr txBox="1"/>
          <p:nvPr/>
        </p:nvSpPr>
        <p:spPr>
          <a:xfrm>
            <a:off x="0" y="0"/>
            <a:ext cx="9144000" cy="523220"/>
          </a:xfrm>
          <a:prstGeom prst="rect">
            <a:avLst/>
          </a:prstGeom>
          <a:noFill/>
          <a:ln>
            <a:solidFill>
              <a:schemeClr val="tx1"/>
            </a:solidFill>
          </a:ln>
        </p:spPr>
        <p:txBody>
          <a:bodyPr wrap="square" rtlCol="0">
            <a:spAutoFit/>
          </a:bodyPr>
          <a:lstStyle/>
          <a:p>
            <a:pPr algn="r"/>
            <a:r>
              <a:rPr lang="en-US" sz="2800" b="1" dirty="0" smtClean="0"/>
              <a:t>More on publications</a:t>
            </a:r>
            <a:endParaRPr lang="en-US" sz="2800" b="1" dirty="0"/>
          </a:p>
        </p:txBody>
      </p:sp>
    </p:spTree>
    <p:extLst>
      <p:ext uri="{BB962C8B-B14F-4D97-AF65-F5344CB8AC3E}">
        <p14:creationId xmlns:p14="http://schemas.microsoft.com/office/powerpoint/2010/main" val="18278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85826"/>
            <a:ext cx="9143999" cy="6209392"/>
          </a:xfrm>
          <a:prstGeom prst="rect">
            <a:avLst/>
          </a:prstGeom>
          <a:noFill/>
        </p:spPr>
        <p:txBody>
          <a:bodyPr wrap="square" rtlCol="0">
            <a:spAutoFit/>
          </a:bodyPr>
          <a:lstStyle/>
          <a:p>
            <a:pPr marL="171450" indent="-171450">
              <a:buFont typeface="Arial"/>
              <a:buChar char="•"/>
            </a:pPr>
            <a:r>
              <a:rPr lang="en-US" sz="750" dirty="0" err="1" smtClean="0"/>
              <a:t>Ganna</a:t>
            </a:r>
            <a:r>
              <a:rPr lang="en-US" sz="750" dirty="0" smtClean="0"/>
              <a:t> Portyankina, Antoine </a:t>
            </a:r>
            <a:r>
              <a:rPr lang="en-US" sz="750" dirty="0" err="1" smtClean="0"/>
              <a:t>Pommerol</a:t>
            </a:r>
            <a:r>
              <a:rPr lang="en-US" sz="750" dirty="0" smtClean="0"/>
              <a:t>, Klaus-Michael Aye, Candice J. Hansen, Nicolas Thomas, Observations of the northern seasonal polar cap on Mars II: HiRISE photometric analysis of evolution of northern polar dunes in spring, Icarus, Volume 225, Issue 2, August 2013, Pages 898-910, ISSN 0019-1035, http://</a:t>
            </a:r>
            <a:r>
              <a:rPr lang="en-US" sz="750" dirty="0" err="1" smtClean="0"/>
              <a:t>dx.doi.org</a:t>
            </a:r>
            <a:r>
              <a:rPr lang="en-US" sz="750" dirty="0" smtClean="0"/>
              <a:t>/10.1016/j.icarus.2012.10.017.</a:t>
            </a:r>
          </a:p>
          <a:p>
            <a:pPr marL="171450" indent="-171450">
              <a:buFont typeface="Arial"/>
              <a:buChar char="•"/>
            </a:pPr>
            <a:r>
              <a:rPr lang="en-US" sz="750" dirty="0" smtClean="0"/>
              <a:t>Nathan Bridges, Paul Geissler, Simone </a:t>
            </a:r>
            <a:r>
              <a:rPr lang="en-US" sz="750" dirty="0" err="1" smtClean="0"/>
              <a:t>Silvestro</a:t>
            </a:r>
            <a:r>
              <a:rPr lang="en-US" sz="750" dirty="0" smtClean="0"/>
              <a:t>, Maria Banks, </a:t>
            </a:r>
            <a:r>
              <a:rPr lang="en-US" sz="750" dirty="0" err="1" smtClean="0"/>
              <a:t>Bedform</a:t>
            </a:r>
            <a:r>
              <a:rPr lang="en-US" sz="750" dirty="0" smtClean="0"/>
              <a:t> migration on Mars: Current results and future plans, Aeolian Research, Volume 9, June 2013, Pages 133-151, ISSN 1875-9637, http://</a:t>
            </a:r>
            <a:r>
              <a:rPr lang="en-US" sz="750" dirty="0" err="1" smtClean="0"/>
              <a:t>dx.doi.org</a:t>
            </a:r>
            <a:r>
              <a:rPr lang="en-US" sz="750" dirty="0" smtClean="0"/>
              <a:t>/10.1016/j.aeolia.2013.02.004.</a:t>
            </a:r>
          </a:p>
          <a:p>
            <a:pPr marL="171450" indent="-171450">
              <a:buFont typeface="Arial"/>
              <a:buChar char="•"/>
            </a:pPr>
            <a:r>
              <a:rPr lang="en-US" sz="750" dirty="0" smtClean="0"/>
              <a:t>C.J. Hansen, S. Byrne, G. Portyankina, M. Bourke, C. Dundas, A. McEwen, M. Mellon, A. </a:t>
            </a:r>
            <a:r>
              <a:rPr lang="en-US" sz="750" dirty="0" err="1" smtClean="0"/>
              <a:t>Pommerol</a:t>
            </a:r>
            <a:r>
              <a:rPr lang="en-US" sz="750" dirty="0" smtClean="0"/>
              <a:t>, N. Thomas, Observations of the northern seasonal polar cap on Mars: I. Spring sublimation activity and processes, Icarus, Volume 225, Issue 2, August 2013, Pages 881-897, ISSN 0019-1035, http://</a:t>
            </a:r>
            <a:r>
              <a:rPr lang="en-US" sz="750" dirty="0" err="1" smtClean="0"/>
              <a:t>dx.doi.org</a:t>
            </a:r>
            <a:r>
              <a:rPr lang="en-US" sz="750" dirty="0" smtClean="0"/>
              <a:t>/10.1016/j.icarus.2012.09.024.</a:t>
            </a:r>
          </a:p>
          <a:p>
            <a:pPr marL="171450" indent="-171450">
              <a:buFont typeface="Arial"/>
              <a:buChar char="•"/>
            </a:pPr>
            <a:r>
              <a:rPr lang="en-US" sz="750" dirty="0" smtClean="0"/>
              <a:t>Jung-Rack Kim, Shih-Yuan Lin, Jan-Peter Muller, Nicholas H. Warner, </a:t>
            </a:r>
            <a:r>
              <a:rPr lang="en-US" sz="750" dirty="0" err="1" smtClean="0"/>
              <a:t>Sanjeev</a:t>
            </a:r>
            <a:r>
              <a:rPr lang="en-US" sz="750" dirty="0" smtClean="0"/>
              <a:t> Gupta, Multi-resolution digital terrain models and their potential for Mars landing site assessments, Planetary and Space Science, Volume 85, 1 September 2013, Pages 89-105, ISSN 0032-0633, http://</a:t>
            </a:r>
            <a:r>
              <a:rPr lang="en-US" sz="750" dirty="0" err="1" smtClean="0"/>
              <a:t>dx.doi.org</a:t>
            </a:r>
            <a:r>
              <a:rPr lang="en-US" sz="750" dirty="0" smtClean="0"/>
              <a:t>/10.1016/j.pss.2013.06.001.</a:t>
            </a:r>
          </a:p>
          <a:p>
            <a:pPr marL="171450" indent="-171450">
              <a:buFont typeface="Arial"/>
              <a:buChar char="•"/>
            </a:pPr>
            <a:r>
              <a:rPr lang="en-US" sz="750" dirty="0" smtClean="0"/>
              <a:t>M.R. El-</a:t>
            </a:r>
            <a:r>
              <a:rPr lang="en-US" sz="750" dirty="0" err="1" smtClean="0"/>
              <a:t>Maarry</a:t>
            </a:r>
            <a:r>
              <a:rPr lang="en-US" sz="750" dirty="0" smtClean="0"/>
              <a:t>, J.M. </a:t>
            </a:r>
            <a:r>
              <a:rPr lang="en-US" sz="750" dirty="0" err="1" smtClean="0"/>
              <a:t>Dohm</a:t>
            </a:r>
            <a:r>
              <a:rPr lang="en-US" sz="750" dirty="0" smtClean="0"/>
              <a:t>, G. Michael, N. Thomas, S. Maruyama, Morphology and evolution of the ejecta of Hale crater in Argyre basin, Mars: Results from high resolution mapping, Icarus, Volume 226, Issue 1, September–October 2013, Pages 905-922, ISSN 0019-1035, http://</a:t>
            </a:r>
            <a:r>
              <a:rPr lang="en-US" sz="750" dirty="0" err="1" smtClean="0"/>
              <a:t>dx.doi.org</a:t>
            </a:r>
            <a:r>
              <a:rPr lang="en-US" sz="750" dirty="0" smtClean="0"/>
              <a:t>/10.1016/j.icarus.2013.07.014.</a:t>
            </a:r>
          </a:p>
          <a:p>
            <a:pPr marL="171450" indent="-171450">
              <a:buFont typeface="Arial"/>
              <a:buChar char="•"/>
            </a:pPr>
            <a:r>
              <a:rPr lang="en-US" sz="750" dirty="0" err="1" smtClean="0"/>
              <a:t>Rishitosh</a:t>
            </a:r>
            <a:r>
              <a:rPr lang="en-US" sz="750" dirty="0" smtClean="0"/>
              <a:t> K. </a:t>
            </a:r>
            <a:r>
              <a:rPr lang="en-US" sz="750" dirty="0" err="1" smtClean="0"/>
              <a:t>Sinha</a:t>
            </a:r>
            <a:r>
              <a:rPr lang="en-US" sz="750" dirty="0" smtClean="0"/>
              <a:t>, S.V.S. </a:t>
            </a:r>
            <a:r>
              <a:rPr lang="en-US" sz="750" dirty="0" err="1" smtClean="0"/>
              <a:t>Murty</a:t>
            </a:r>
            <a:r>
              <a:rPr lang="en-US" sz="750" dirty="0" smtClean="0"/>
              <a:t>, Evidence of extensive glaciation in Deuteronilus Mensae, Mars: Inferences towards multiple glacial events in the past epochs, Planetary and Space Science, Available online 11 September 2013, ISSN 0032-0633, http://</a:t>
            </a:r>
            <a:r>
              <a:rPr lang="en-US" sz="750" dirty="0" err="1" smtClean="0"/>
              <a:t>dx.doi.org</a:t>
            </a:r>
            <a:r>
              <a:rPr lang="en-US" sz="750" dirty="0" smtClean="0"/>
              <a:t>/10.1016/j.pss.2013.09.002.</a:t>
            </a:r>
          </a:p>
          <a:p>
            <a:pPr marL="171450" indent="-171450" algn="just">
              <a:buFont typeface="Arial"/>
              <a:buChar char="•"/>
            </a:pPr>
            <a:r>
              <a:rPr lang="en-US" sz="750" dirty="0" smtClean="0"/>
              <a:t>R.J. </a:t>
            </a:r>
            <a:r>
              <a:rPr lang="en-US" sz="750" dirty="0" err="1" smtClean="0"/>
              <a:t>Soare</a:t>
            </a:r>
            <a:r>
              <a:rPr lang="en-US" sz="750" dirty="0" smtClean="0"/>
              <a:t>, S.J. Conway, G.D. Pearce, J.M. </a:t>
            </a:r>
            <a:r>
              <a:rPr lang="en-US" sz="750" dirty="0" err="1" smtClean="0"/>
              <a:t>Dohm</a:t>
            </a:r>
            <a:r>
              <a:rPr lang="en-US" sz="750" dirty="0" smtClean="0"/>
              <a:t>, P.M. </a:t>
            </a:r>
            <a:r>
              <a:rPr lang="en-US" sz="750" dirty="0" err="1" smtClean="0"/>
              <a:t>Grindrod</a:t>
            </a:r>
            <a:r>
              <a:rPr lang="en-US" sz="750" dirty="0" smtClean="0"/>
              <a:t>, Possible crater-based pingos, </a:t>
            </a:r>
            <a:r>
              <a:rPr lang="en-US" sz="750" dirty="0" err="1" smtClean="0"/>
              <a:t>paleolakes</a:t>
            </a:r>
            <a:r>
              <a:rPr lang="en-US" sz="750" dirty="0" smtClean="0"/>
              <a:t> and periglacial landscapes at the high latitudes of Utopia Planitia, Mars, Icarus, Volume 225, Issue 2, August 2013, Pages 971-981, ISSN 0019-1035, http://</a:t>
            </a:r>
            <a:r>
              <a:rPr lang="en-US" sz="750" dirty="0" err="1" smtClean="0"/>
              <a:t>dx.doi.org</a:t>
            </a:r>
            <a:r>
              <a:rPr lang="en-US" sz="750" dirty="0" smtClean="0"/>
              <a:t>/10.1016/j.icarus.2012.08.041.</a:t>
            </a:r>
          </a:p>
          <a:p>
            <a:pPr marL="171450" indent="-171450">
              <a:buFont typeface="Arial"/>
              <a:buChar char="•"/>
            </a:pPr>
            <a:r>
              <a:rPr lang="en-US" sz="750" dirty="0" smtClean="0"/>
              <a:t>Lorenz Wendt, Janice L. Bishop, Gerhard </a:t>
            </a:r>
            <a:r>
              <a:rPr lang="en-US" sz="750" dirty="0" err="1" smtClean="0"/>
              <a:t>Neukum</a:t>
            </a:r>
            <a:r>
              <a:rPr lang="en-US" sz="750" dirty="0" smtClean="0"/>
              <a:t>, Knob fields in the Terra </a:t>
            </a:r>
            <a:r>
              <a:rPr lang="en-US" sz="750" dirty="0" err="1" smtClean="0"/>
              <a:t>Cimmeria</a:t>
            </a:r>
            <a:r>
              <a:rPr lang="en-US" sz="750" dirty="0" smtClean="0"/>
              <a:t>/Terra </a:t>
            </a:r>
            <a:r>
              <a:rPr lang="en-US" sz="750" dirty="0" err="1" smtClean="0"/>
              <a:t>Sirenum</a:t>
            </a:r>
            <a:r>
              <a:rPr lang="en-US" sz="750" dirty="0" smtClean="0"/>
              <a:t> region of Mars: Stratigraphy, mineralogy and morphology, Icarus, Volume 225, Issue 1, July 2013, Pages 200-215, ISSN 0019-1035, http://</a:t>
            </a:r>
            <a:r>
              <a:rPr lang="en-US" sz="750" dirty="0" err="1" smtClean="0"/>
              <a:t>dx.doi.org</a:t>
            </a:r>
            <a:r>
              <a:rPr lang="en-US" sz="750" dirty="0" smtClean="0"/>
              <a:t>/10.1016/j.icarus.2013.03.020.</a:t>
            </a:r>
          </a:p>
          <a:p>
            <a:pPr marL="171450" indent="-171450">
              <a:buFont typeface="Arial"/>
              <a:buChar char="•"/>
            </a:pPr>
            <a:r>
              <a:rPr lang="en-US" sz="750" dirty="0" smtClean="0"/>
              <a:t>P.C. Thomas, W.M. Calvin, P. </a:t>
            </a:r>
            <a:r>
              <a:rPr lang="en-US" sz="750" dirty="0" err="1" smtClean="0"/>
              <a:t>Gierasch</a:t>
            </a:r>
            <a:r>
              <a:rPr lang="en-US" sz="750" dirty="0" smtClean="0"/>
              <a:t>, R. Haberle, P.B. James, S. Sholes, Time scales of erosion and deposition recorded in the residual south polar cap of Mars, Icarus, Volume 225, Issue 2, August 2013, Pages 923-932, ISSN 0019-1035, http://</a:t>
            </a:r>
            <a:r>
              <a:rPr lang="en-US" sz="750" dirty="0" err="1" smtClean="0"/>
              <a:t>dx.doi.org</a:t>
            </a:r>
            <a:r>
              <a:rPr lang="en-US" sz="750" dirty="0" smtClean="0"/>
              <a:t>/10.1016/j.icarus.2012.08.038.</a:t>
            </a:r>
          </a:p>
          <a:p>
            <a:pPr marL="171450" indent="-171450">
              <a:buFont typeface="Arial"/>
              <a:buChar char="•"/>
            </a:pPr>
            <a:r>
              <a:rPr lang="en-US" sz="750" dirty="0" err="1" smtClean="0"/>
              <a:t>Thiago</a:t>
            </a:r>
            <a:r>
              <a:rPr lang="en-US" sz="750" dirty="0" smtClean="0"/>
              <a:t> </a:t>
            </a:r>
            <a:r>
              <a:rPr lang="en-US" sz="750" dirty="0" err="1" smtClean="0"/>
              <a:t>Statella</a:t>
            </a:r>
            <a:r>
              <a:rPr lang="en-US" sz="750" dirty="0" smtClean="0"/>
              <a:t>, Pedro </a:t>
            </a:r>
            <a:r>
              <a:rPr lang="en-US" sz="750" dirty="0" err="1" smtClean="0"/>
              <a:t>Pina</a:t>
            </a:r>
            <a:r>
              <a:rPr lang="en-US" sz="750" dirty="0" smtClean="0"/>
              <a:t>, </a:t>
            </a:r>
            <a:r>
              <a:rPr lang="en-US" sz="750" dirty="0" err="1" smtClean="0"/>
              <a:t>Erivaldo</a:t>
            </a:r>
            <a:r>
              <a:rPr lang="en-US" sz="750" dirty="0" smtClean="0"/>
              <a:t> </a:t>
            </a:r>
            <a:r>
              <a:rPr lang="en-US" sz="750" dirty="0" err="1" smtClean="0"/>
              <a:t>Antônio</a:t>
            </a:r>
            <a:r>
              <a:rPr lang="en-US" sz="750" dirty="0" smtClean="0"/>
              <a:t> da Silva, Automated determination of the orientation of dust devil tracks in mars orbiter images, Advances in Space Research, Available online 16 May 2013, ISSN 0273-1177, http://</a:t>
            </a:r>
            <a:r>
              <a:rPr lang="en-US" sz="750" dirty="0" err="1" smtClean="0"/>
              <a:t>dx.doi.org</a:t>
            </a:r>
            <a:r>
              <a:rPr lang="en-US" sz="750" dirty="0" smtClean="0"/>
              <a:t>/10.1016/j.asr.2013.05.012.</a:t>
            </a:r>
          </a:p>
          <a:p>
            <a:pPr marL="171450" indent="-171450">
              <a:buFont typeface="Arial"/>
              <a:buChar char="•"/>
            </a:pPr>
            <a:r>
              <a:rPr lang="en-US" sz="750" dirty="0" smtClean="0"/>
              <a:t>T.C. </a:t>
            </a:r>
            <a:r>
              <a:rPr lang="en-US" sz="750" dirty="0" err="1" smtClean="0"/>
              <a:t>Orloff</a:t>
            </a:r>
            <a:r>
              <a:rPr lang="en-US" sz="750" dirty="0" smtClean="0"/>
              <a:t>, M.A. </a:t>
            </a:r>
            <a:r>
              <a:rPr lang="en-US" sz="750" dirty="0" err="1" smtClean="0"/>
              <a:t>Kreslavsky</a:t>
            </a:r>
            <a:r>
              <a:rPr lang="en-US" sz="750" dirty="0" smtClean="0"/>
              <a:t>, E.I. </a:t>
            </a:r>
            <a:r>
              <a:rPr lang="en-US" sz="750" dirty="0" err="1" smtClean="0"/>
              <a:t>Asphaug</a:t>
            </a:r>
            <a:r>
              <a:rPr lang="en-US" sz="750" dirty="0" smtClean="0"/>
              <a:t>, Possible mechanism of boulder clustering on Mars, Icarus, Volume 225, Issue 2, August 2013, Pages 992-999, ISSN 0019-1035, http://</a:t>
            </a:r>
            <a:r>
              <a:rPr lang="en-US" sz="750" dirty="0" err="1" smtClean="0"/>
              <a:t>dx.doi.org</a:t>
            </a:r>
            <a:r>
              <a:rPr lang="en-US" sz="750" dirty="0" smtClean="0"/>
              <a:t>/10.1016/j.icarus.2013.01.002.</a:t>
            </a:r>
          </a:p>
          <a:p>
            <a:pPr marL="171450" indent="-171450">
              <a:buFont typeface="Arial"/>
              <a:buChar char="•"/>
            </a:pPr>
            <a:r>
              <a:rPr lang="en-US" sz="750" dirty="0" smtClean="0"/>
              <a:t>Catherine M. </a:t>
            </a:r>
            <a:r>
              <a:rPr lang="en-US" sz="750" dirty="0" err="1" smtClean="0"/>
              <a:t>Weitz</a:t>
            </a:r>
            <a:r>
              <a:rPr lang="en-US" sz="750" dirty="0" smtClean="0"/>
              <a:t>, Janice L. Bishop, John A. Grant, Gypsum, opal, and fluvial channels within a trough of </a:t>
            </a:r>
            <a:r>
              <a:rPr lang="en-US" sz="750" dirty="0" err="1" smtClean="0"/>
              <a:t>Noctis</a:t>
            </a:r>
            <a:r>
              <a:rPr lang="en-US" sz="750" dirty="0" smtClean="0"/>
              <a:t> </a:t>
            </a:r>
            <a:r>
              <a:rPr lang="en-US" sz="750" dirty="0" err="1" smtClean="0"/>
              <a:t>Labyrinthus</a:t>
            </a:r>
            <a:r>
              <a:rPr lang="en-US" sz="750" dirty="0" smtClean="0"/>
              <a:t>, Mars: Implications for aqueous activity during the Late Hesperian to Amazonian, Planetary and Space Science, Available online 21 August 2013, ISSN 0032-0633, http://</a:t>
            </a:r>
            <a:r>
              <a:rPr lang="en-US" sz="750" dirty="0" err="1" smtClean="0"/>
              <a:t>dx.doi.org</a:t>
            </a:r>
            <a:r>
              <a:rPr lang="en-US" sz="750" dirty="0" smtClean="0"/>
              <a:t>/10.1016/j.pss.2013.08.007.</a:t>
            </a:r>
          </a:p>
          <a:p>
            <a:pPr marL="171450" indent="-171450">
              <a:buFont typeface="Arial"/>
              <a:buChar char="•"/>
            </a:pPr>
            <a:r>
              <a:rPr lang="en-US" sz="750" dirty="0" err="1" smtClean="0"/>
              <a:t>Akos</a:t>
            </a:r>
            <a:r>
              <a:rPr lang="en-US" sz="750" dirty="0" smtClean="0"/>
              <a:t> </a:t>
            </a:r>
            <a:r>
              <a:rPr lang="en-US" sz="750" dirty="0" err="1" smtClean="0"/>
              <a:t>Kereszturi</a:t>
            </a:r>
            <a:r>
              <a:rPr lang="en-US" sz="750" dirty="0" smtClean="0"/>
              <a:t>, An unnamed fluvial valley system formed under different climates at </a:t>
            </a:r>
            <a:r>
              <a:rPr lang="en-US" sz="750" dirty="0" err="1" smtClean="0"/>
              <a:t>Xanthe</a:t>
            </a:r>
            <a:r>
              <a:rPr lang="en-US" sz="750" dirty="0" smtClean="0"/>
              <a:t> Terra, Mars, Planetary and Space Science, Volume 85, 1 September 2013, Pages 220-231, ISSN 0032-0633, http://</a:t>
            </a:r>
            <a:r>
              <a:rPr lang="en-US" sz="750" dirty="0" err="1" smtClean="0"/>
              <a:t>dx.doi.org</a:t>
            </a:r>
            <a:r>
              <a:rPr lang="en-US" sz="750" dirty="0" smtClean="0"/>
              <a:t>/10.1016/j.pss.2013.06.007.</a:t>
            </a:r>
          </a:p>
          <a:p>
            <a:pPr marL="171450" indent="-171450">
              <a:buFont typeface="Arial"/>
              <a:buChar char="•"/>
            </a:pPr>
            <a:r>
              <a:rPr lang="en-US" sz="750" dirty="0" smtClean="0"/>
              <a:t>James R. </a:t>
            </a:r>
            <a:r>
              <a:rPr lang="en-US" sz="750" dirty="0" err="1" smtClean="0"/>
              <a:t>Zimbelman</a:t>
            </a:r>
            <a:r>
              <a:rPr lang="en-US" sz="750" dirty="0" smtClean="0"/>
              <a:t>, Stephen P. </a:t>
            </a:r>
            <a:r>
              <a:rPr lang="en-US" sz="750" dirty="0" err="1" smtClean="0"/>
              <a:t>Scheidt</a:t>
            </a:r>
            <a:r>
              <a:rPr lang="en-US" sz="750" dirty="0" smtClean="0"/>
              <a:t>, Precision topography of a reversing sand dune at </a:t>
            </a:r>
            <a:r>
              <a:rPr lang="en-US" sz="750" dirty="0" err="1" smtClean="0"/>
              <a:t>Bruneau</a:t>
            </a:r>
            <a:r>
              <a:rPr lang="en-US" sz="750" dirty="0" smtClean="0"/>
              <a:t> Dunes, Idaho, as an analog for Transverse Aeolian Ridges on Mars, Icarus, Available online 13 August 2013, ISSN 0019-1035, http://</a:t>
            </a:r>
            <a:r>
              <a:rPr lang="en-US" sz="750" dirty="0" err="1" smtClean="0"/>
              <a:t>dx.doi.org</a:t>
            </a:r>
            <a:r>
              <a:rPr lang="en-US" sz="750" dirty="0" smtClean="0"/>
              <a:t>/10.1016/j.icarus.2013.08.004.</a:t>
            </a:r>
          </a:p>
          <a:p>
            <a:pPr marL="171450" indent="-171450">
              <a:buFont typeface="Arial"/>
              <a:buChar char="•"/>
            </a:pPr>
            <a:r>
              <a:rPr lang="en-US" sz="750" dirty="0" smtClean="0"/>
              <a:t>C.R. Cousins, I.A. Crawford, J.L. </a:t>
            </a:r>
            <a:r>
              <a:rPr lang="en-US" sz="750" dirty="0" err="1" smtClean="0"/>
              <a:t>Carrivick</a:t>
            </a:r>
            <a:r>
              <a:rPr lang="en-US" sz="750" dirty="0" smtClean="0"/>
              <a:t>, M. Gunn, J. Harris, T.P. </a:t>
            </a:r>
            <a:r>
              <a:rPr lang="en-US" sz="750" dirty="0" err="1" smtClean="0"/>
              <a:t>Kee</a:t>
            </a:r>
            <a:r>
              <a:rPr lang="en-US" sz="750" dirty="0" smtClean="0"/>
              <a:t>, M. </a:t>
            </a:r>
            <a:r>
              <a:rPr lang="en-US" sz="750" dirty="0" err="1" smtClean="0"/>
              <a:t>Karlsson</a:t>
            </a:r>
            <a:r>
              <a:rPr lang="en-US" sz="750" dirty="0" smtClean="0"/>
              <a:t>, L. </a:t>
            </a:r>
            <a:r>
              <a:rPr lang="en-US" sz="750" dirty="0" err="1" smtClean="0"/>
              <a:t>Carmody</a:t>
            </a:r>
            <a:r>
              <a:rPr lang="en-US" sz="750" dirty="0" smtClean="0"/>
              <a:t>, C. </a:t>
            </a:r>
            <a:r>
              <a:rPr lang="en-US" sz="750" dirty="0" err="1" smtClean="0"/>
              <a:t>Cockell</a:t>
            </a:r>
            <a:r>
              <a:rPr lang="en-US" sz="750" dirty="0" smtClean="0"/>
              <a:t>, B. </a:t>
            </a:r>
            <a:r>
              <a:rPr lang="en-US" sz="750" dirty="0" err="1" smtClean="0"/>
              <a:t>Herschy</a:t>
            </a:r>
            <a:r>
              <a:rPr lang="en-US" sz="750" dirty="0" smtClean="0"/>
              <a:t>, K.H. Joy, </a:t>
            </a:r>
            <a:r>
              <a:rPr lang="en-US" sz="750" dirty="0" err="1" smtClean="0"/>
              <a:t>Glaciovolcanic</a:t>
            </a:r>
            <a:r>
              <a:rPr lang="en-US" sz="750" dirty="0" smtClean="0"/>
              <a:t> hydrothermal environments in Iceland and implications for their detection on Mars, Journal of Volcanology and Geothermal Research, Volume 256, 15 April 2013, Pages 61-77, ISSN 0377-0273, http://</a:t>
            </a:r>
            <a:r>
              <a:rPr lang="en-US" sz="750" dirty="0" err="1" smtClean="0"/>
              <a:t>dx.doi.org</a:t>
            </a:r>
            <a:r>
              <a:rPr lang="en-US" sz="750" dirty="0" smtClean="0"/>
              <a:t>/10.1016/j.jvolgeores.2013.02.009.</a:t>
            </a:r>
          </a:p>
          <a:p>
            <a:pPr marL="171450" indent="-171450">
              <a:buFont typeface="Arial"/>
              <a:buChar char="•"/>
            </a:pPr>
            <a:r>
              <a:rPr lang="en-US" sz="750" dirty="0" smtClean="0"/>
              <a:t>H. Bernhardt, H. </a:t>
            </a:r>
            <a:r>
              <a:rPr lang="en-US" sz="750" dirty="0" err="1" smtClean="0"/>
              <a:t>Hiesinger</a:t>
            </a:r>
            <a:r>
              <a:rPr lang="en-US" sz="750" dirty="0" smtClean="0"/>
              <a:t>, D. Reiss, M. Ivanov, G. </a:t>
            </a:r>
            <a:r>
              <a:rPr lang="en-US" sz="750" dirty="0" err="1" smtClean="0"/>
              <a:t>Erkeling</a:t>
            </a:r>
            <a:r>
              <a:rPr lang="en-US" sz="750" dirty="0" smtClean="0"/>
              <a:t>, Putative eskers and new insights into </a:t>
            </a:r>
            <a:r>
              <a:rPr lang="en-US" sz="750" dirty="0" err="1" smtClean="0"/>
              <a:t>glacio</a:t>
            </a:r>
            <a:r>
              <a:rPr lang="en-US" sz="750" dirty="0" smtClean="0"/>
              <a:t>-fluvial depositional settings in southern Argyre Planitia, Mars, Planetary and Space Science, Volume 85, 1 September 2013, Pages 261-278, ISSN 0032-0633, http://</a:t>
            </a:r>
            <a:r>
              <a:rPr lang="en-US" sz="750" dirty="0" err="1" smtClean="0"/>
              <a:t>dx.doi.org</a:t>
            </a:r>
            <a:r>
              <a:rPr lang="en-US" sz="750" dirty="0" smtClean="0"/>
              <a:t>/10.1016/j.pss.2013.06.022.</a:t>
            </a:r>
          </a:p>
          <a:p>
            <a:pPr marL="171450" indent="-171450">
              <a:buFont typeface="Arial"/>
              <a:buChar char="•"/>
            </a:pPr>
            <a:r>
              <a:rPr lang="en-US" sz="750" dirty="0" smtClean="0"/>
              <a:t>Rebecca M.E. Williams, </a:t>
            </a:r>
            <a:r>
              <a:rPr lang="en-US" sz="750" dirty="0" err="1" smtClean="0"/>
              <a:t>Rossman</a:t>
            </a:r>
            <a:r>
              <a:rPr lang="en-US" sz="750" dirty="0" smtClean="0"/>
              <a:t> P. Irwin III, Devon M. Burr, Tanya Harrison, Phillip McClelland, Variability in martian sinuous ridge form: Case study of Aeolis </a:t>
            </a:r>
            <a:r>
              <a:rPr lang="en-US" sz="750" dirty="0" err="1" smtClean="0"/>
              <a:t>Serpens</a:t>
            </a:r>
            <a:r>
              <a:rPr lang="en-US" sz="750" dirty="0" smtClean="0"/>
              <a:t> in the Aeolis Dorsa, Mars, and insight from the </a:t>
            </a:r>
            <a:r>
              <a:rPr lang="en-US" sz="750" dirty="0" err="1" smtClean="0"/>
              <a:t>Mirackina</a:t>
            </a:r>
            <a:r>
              <a:rPr lang="en-US" sz="750" dirty="0" smtClean="0"/>
              <a:t> </a:t>
            </a:r>
            <a:r>
              <a:rPr lang="en-US" sz="750" dirty="0" err="1" smtClean="0"/>
              <a:t>paleoriver</a:t>
            </a:r>
            <a:r>
              <a:rPr lang="en-US" sz="750" dirty="0" smtClean="0"/>
              <a:t>, South Australia, Icarus, Volume 225, Issue 1, July 2013, Pages 308-324, ISSN 0019-1035, http://</a:t>
            </a:r>
            <a:r>
              <a:rPr lang="en-US" sz="750" dirty="0" err="1" smtClean="0"/>
              <a:t>dx.doi.org</a:t>
            </a:r>
            <a:r>
              <a:rPr lang="en-US" sz="750" dirty="0" smtClean="0"/>
              <a:t>/10.1016/j.icarus.2013.03.016.</a:t>
            </a:r>
          </a:p>
          <a:p>
            <a:pPr marL="171450" indent="-171450">
              <a:buFont typeface="Arial"/>
              <a:buChar char="•"/>
            </a:pPr>
            <a:r>
              <a:rPr lang="en-US" sz="750" dirty="0" smtClean="0"/>
              <a:t>David A. </a:t>
            </a:r>
            <a:r>
              <a:rPr lang="en-US" sz="750" dirty="0" err="1" smtClean="0"/>
              <a:t>Vaz</a:t>
            </a:r>
            <a:r>
              <a:rPr lang="en-US" sz="750" dirty="0" smtClean="0"/>
              <a:t>, Simone </a:t>
            </a:r>
            <a:r>
              <a:rPr lang="en-US" sz="750" dirty="0" err="1" smtClean="0"/>
              <a:t>Silvestro</a:t>
            </a:r>
            <a:r>
              <a:rPr lang="en-US" sz="750" dirty="0" smtClean="0"/>
              <a:t>, Mapping and characterization of small-scale aeolian structures on Mars: An example from the MSL landing site in Gale Crater, Icarus, Available online 14 August 2013, ISSN 0019-1035, http://</a:t>
            </a:r>
            <a:r>
              <a:rPr lang="en-US" sz="750" dirty="0" err="1" smtClean="0"/>
              <a:t>dx.doi.org</a:t>
            </a:r>
            <a:r>
              <a:rPr lang="en-US" sz="750" dirty="0" smtClean="0"/>
              <a:t>/10.1016/j.icarus.2013.08.007.</a:t>
            </a:r>
          </a:p>
          <a:p>
            <a:pPr marL="171450" indent="-171450">
              <a:buFont typeface="Arial"/>
              <a:buChar char="•"/>
            </a:pPr>
            <a:r>
              <a:rPr lang="en-US" sz="750" dirty="0" smtClean="0"/>
              <a:t>S.K. Harrison, M.R. </a:t>
            </a:r>
            <a:r>
              <a:rPr lang="en-US" sz="750" dirty="0" err="1" smtClean="0"/>
              <a:t>Balme</a:t>
            </a:r>
            <a:r>
              <a:rPr lang="en-US" sz="750" dirty="0" smtClean="0"/>
              <a:t>, A. </a:t>
            </a:r>
            <a:r>
              <a:rPr lang="en-US" sz="750" dirty="0" err="1" smtClean="0"/>
              <a:t>Hagermann</a:t>
            </a:r>
            <a:r>
              <a:rPr lang="en-US" sz="750" dirty="0" smtClean="0"/>
              <a:t>, J.B. Murray, J.-P. Muller, A. Wilson, A branching, positive relief network in the middle member of the </a:t>
            </a:r>
            <a:r>
              <a:rPr lang="en-US" sz="750" dirty="0" err="1" smtClean="0"/>
              <a:t>Medusae</a:t>
            </a:r>
            <a:r>
              <a:rPr lang="en-US" sz="750" dirty="0" smtClean="0"/>
              <a:t> Fossae Formation, equatorial Mars—Evidence for sapping?, Planetary and Space Science, Volume 85, 1 September 2013, Pages 142-163, ISSN 0032-0633, http://</a:t>
            </a:r>
            <a:r>
              <a:rPr lang="en-US" sz="750" dirty="0" err="1" smtClean="0"/>
              <a:t>dx.doi.org</a:t>
            </a:r>
            <a:r>
              <a:rPr lang="en-US" sz="750" dirty="0" smtClean="0"/>
              <a:t>/10.1016/j.pss.2013.06.004.</a:t>
            </a:r>
          </a:p>
          <a:p>
            <a:pPr marL="171450" indent="-171450">
              <a:buFont typeface="Arial"/>
              <a:buChar char="•"/>
            </a:pPr>
            <a:r>
              <a:rPr lang="en-US" sz="750" dirty="0" smtClean="0"/>
              <a:t>J.L. </a:t>
            </a:r>
            <a:r>
              <a:rPr lang="en-US" sz="750" dirty="0" err="1" smtClean="0"/>
              <a:t>Heldmann</a:t>
            </a:r>
            <a:r>
              <a:rPr lang="en-US" sz="750" dirty="0" smtClean="0"/>
              <a:t>, W. Pollard, C.P. McKay, M.M. </a:t>
            </a:r>
            <a:r>
              <a:rPr lang="en-US" sz="750" dirty="0" err="1" smtClean="0"/>
              <a:t>Marinova</a:t>
            </a:r>
            <a:r>
              <a:rPr lang="en-US" sz="750" dirty="0" smtClean="0"/>
              <a:t>, A. Davila, K.E. Williams, D. </a:t>
            </a:r>
            <a:r>
              <a:rPr lang="en-US" sz="750" dirty="0" err="1" smtClean="0"/>
              <a:t>Lacelle</a:t>
            </a:r>
            <a:r>
              <a:rPr lang="en-US" sz="750" dirty="0" smtClean="0"/>
              <a:t>, D.T. Andersen, The high elevation Dry Valleys in Antarctica as analog sites for subsurface ice on Mars, Planetary and Space Science, Volume 85, 1 September 2013, Pages 53-58, ISSN 0032-0633, http://</a:t>
            </a:r>
            <a:r>
              <a:rPr lang="en-US" sz="750" dirty="0" err="1" smtClean="0"/>
              <a:t>dx.doi.org</a:t>
            </a:r>
            <a:r>
              <a:rPr lang="en-US" sz="750" dirty="0" smtClean="0"/>
              <a:t>/10.1016/j.pss.2013.05.019.</a:t>
            </a:r>
          </a:p>
          <a:p>
            <a:pPr marL="171450" indent="-171450">
              <a:buFont typeface="Arial"/>
              <a:buChar char="•"/>
            </a:pPr>
            <a:r>
              <a:rPr lang="en-US" sz="750" dirty="0" smtClean="0"/>
              <a:t>Nathaniel E. Putzig, Michael T. Mellon, Kenneth E. Herkenhoff, Roger J. Phillips, Brian J. Davis, Kenneth J. Ewer, Lauren M. Bowers, Thermal behavior and ice-table depth within the north polar erg of Mars, Icarus, Available online 16 July 2013, ISSN 0019-1035, http://</a:t>
            </a:r>
            <a:r>
              <a:rPr lang="en-US" sz="750" dirty="0" err="1" smtClean="0"/>
              <a:t>dx.doi.org</a:t>
            </a:r>
            <a:r>
              <a:rPr lang="en-US" sz="750" dirty="0" smtClean="0"/>
              <a:t>/10.1016/j.icarus.2013.07.010.</a:t>
            </a:r>
          </a:p>
          <a:p>
            <a:pPr marL="171450" indent="-171450">
              <a:buFont typeface="Arial"/>
              <a:buChar char="•"/>
            </a:pPr>
            <a:r>
              <a:rPr lang="en-US" sz="750" dirty="0" smtClean="0"/>
              <a:t>Richard J. </a:t>
            </a:r>
            <a:r>
              <a:rPr lang="en-US" sz="750" dirty="0" err="1" smtClean="0"/>
              <a:t>Soare</a:t>
            </a:r>
            <a:r>
              <a:rPr lang="en-US" sz="750" dirty="0" smtClean="0"/>
              <a:t>, Susan J. Conway, Geoffrey D. Pearce, François </a:t>
            </a:r>
            <a:r>
              <a:rPr lang="en-US" sz="750" dirty="0" err="1" smtClean="0"/>
              <a:t>Costard</a:t>
            </a:r>
            <a:r>
              <a:rPr lang="en-US" sz="750" dirty="0" smtClean="0"/>
              <a:t>, Antoine </a:t>
            </a:r>
            <a:r>
              <a:rPr lang="en-US" sz="750" dirty="0" err="1" smtClean="0"/>
              <a:t>Séjourné</a:t>
            </a:r>
            <a:r>
              <a:rPr lang="en-US" sz="750" dirty="0" smtClean="0"/>
              <a:t>, Sub-</a:t>
            </a:r>
            <a:r>
              <a:rPr lang="en-US" sz="750" dirty="0" err="1" smtClean="0"/>
              <a:t>kilometre</a:t>
            </a:r>
            <a:r>
              <a:rPr lang="en-US" sz="750" dirty="0" smtClean="0"/>
              <a:t> (intra-crater) mounds in Utopia Planitia, Mars: character, occurrence and possible formation hypotheses, Icarus, Volume 225, Issue 2, August 2013, Pages 982-991, ISSN 0019-1035, http://</a:t>
            </a:r>
            <a:r>
              <a:rPr lang="en-US" sz="750" dirty="0" err="1" smtClean="0"/>
              <a:t>dx.doi.org</a:t>
            </a:r>
            <a:r>
              <a:rPr lang="en-US" sz="750" dirty="0" smtClean="0"/>
              <a:t>/10.1016/j.icarus.2012.06.003.</a:t>
            </a:r>
          </a:p>
          <a:p>
            <a:pPr marL="171450" indent="-171450">
              <a:buFont typeface="Arial"/>
              <a:buChar char="•"/>
            </a:pPr>
            <a:r>
              <a:rPr lang="en-US" sz="750" dirty="0" smtClean="0"/>
              <a:t>R.K. Hayward, L.K. Fenton, T.N. Titus, Mars Global Digital Dune Database (MGD3): Global dune distribution and wind pattern observations, Icarus, Available online 24 April 2013, ISSN 0019-1035, http://</a:t>
            </a:r>
            <a:r>
              <a:rPr lang="en-US" sz="750" dirty="0" err="1" smtClean="0"/>
              <a:t>dx.doi.org</a:t>
            </a:r>
            <a:r>
              <a:rPr lang="en-US" sz="750" dirty="0" smtClean="0"/>
              <a:t>/10.1016/j.icarus.2013.04.011.</a:t>
            </a:r>
          </a:p>
          <a:p>
            <a:pPr marL="171450" indent="-171450">
              <a:buFont typeface="Arial"/>
              <a:buChar char="•"/>
            </a:pPr>
            <a:r>
              <a:rPr lang="en-US" sz="750" dirty="0" smtClean="0"/>
              <a:t>S. Christian, J.W. Holt, S. Byrne, K.E. Fishbaugh, Integrating radar stratigraphy with high resolution visible stratigraphy of the north polar layered deposits, Mars, Icarus, Volume 226, Issue 2, November–December 2013, Pages 1241-1251, ISSN 0019-1035, http://</a:t>
            </a:r>
            <a:r>
              <a:rPr lang="en-US" sz="750" dirty="0" err="1" smtClean="0"/>
              <a:t>dx.doi.org</a:t>
            </a:r>
            <a:r>
              <a:rPr lang="en-US" sz="750" dirty="0" smtClean="0"/>
              <a:t>/10.1016/j.icarus.2013.07.003.</a:t>
            </a:r>
          </a:p>
          <a:p>
            <a:pPr marL="171450" indent="-171450">
              <a:buFont typeface="Arial"/>
              <a:buChar char="•"/>
            </a:pPr>
            <a:r>
              <a:rPr lang="en-US" sz="750" dirty="0" smtClean="0"/>
              <a:t>Gordon R. </a:t>
            </a:r>
            <a:r>
              <a:rPr lang="en-US" sz="750" dirty="0" err="1" smtClean="0"/>
              <a:t>Osinski</a:t>
            </a:r>
            <a:r>
              <a:rPr lang="en-US" sz="750" dirty="0" smtClean="0"/>
              <a:t>, </a:t>
            </a:r>
            <a:r>
              <a:rPr lang="en-US" sz="750" dirty="0" err="1" smtClean="0"/>
              <a:t>Livio</a:t>
            </a:r>
            <a:r>
              <a:rPr lang="en-US" sz="750" dirty="0" smtClean="0"/>
              <a:t> L. Tornabene, Neil R. Banerjee, Charles S. </a:t>
            </a:r>
            <a:r>
              <a:rPr lang="en-US" sz="750" dirty="0" err="1" smtClean="0"/>
              <a:t>Cockell</a:t>
            </a:r>
            <a:r>
              <a:rPr lang="en-US" sz="750" dirty="0" smtClean="0"/>
              <a:t>, Roberta </a:t>
            </a:r>
            <a:r>
              <a:rPr lang="en-US" sz="750" dirty="0" err="1" smtClean="0"/>
              <a:t>Flemming</a:t>
            </a:r>
            <a:r>
              <a:rPr lang="en-US" sz="750" dirty="0" smtClean="0"/>
              <a:t>, Matthew R.M. Izawa, </a:t>
            </a:r>
            <a:r>
              <a:rPr lang="en-US" sz="750" dirty="0" err="1" smtClean="0"/>
              <a:t>Jenine</a:t>
            </a:r>
            <a:r>
              <a:rPr lang="en-US" sz="750" dirty="0" smtClean="0"/>
              <a:t> McCutcheon, John Parnell, Louisa J. Preston, Annemarie E. </a:t>
            </a:r>
            <a:r>
              <a:rPr lang="en-US" sz="750" dirty="0" err="1" smtClean="0"/>
              <a:t>Pickersgill</a:t>
            </a:r>
            <a:r>
              <a:rPr lang="en-US" sz="750" dirty="0" smtClean="0"/>
              <a:t>, Alexandra </a:t>
            </a:r>
            <a:r>
              <a:rPr lang="en-US" sz="750" dirty="0" err="1" smtClean="0"/>
              <a:t>Pontefract</a:t>
            </a:r>
            <a:r>
              <a:rPr lang="en-US" sz="750" dirty="0" smtClean="0"/>
              <a:t>, Haley M. </a:t>
            </a:r>
            <a:r>
              <a:rPr lang="en-US" sz="750" dirty="0" err="1" smtClean="0"/>
              <a:t>Sapers</a:t>
            </a:r>
            <a:r>
              <a:rPr lang="en-US" sz="750" dirty="0" smtClean="0"/>
              <a:t>, Gordon </a:t>
            </a:r>
            <a:r>
              <a:rPr lang="en-US" sz="750" dirty="0" err="1" smtClean="0"/>
              <a:t>Southam</a:t>
            </a:r>
            <a:r>
              <a:rPr lang="en-US" sz="750" dirty="0" smtClean="0"/>
              <a:t>, Impact-generated hydrothermal systems on Earth and Mars, Icarus, Volume 224, Issue 2, June 2013, Pages 347-363, ISSN 0019-1035, http://</a:t>
            </a:r>
            <a:r>
              <a:rPr lang="en-US" sz="750" dirty="0" err="1" smtClean="0"/>
              <a:t>dx.doi.org</a:t>
            </a:r>
            <a:r>
              <a:rPr lang="en-US" sz="750" dirty="0" smtClean="0"/>
              <a:t>/10.1016/j.icarus.2012.08.030.</a:t>
            </a:r>
          </a:p>
          <a:p>
            <a:pPr marL="171450" indent="-171450">
              <a:buFont typeface="Arial"/>
              <a:buChar char="•"/>
            </a:pPr>
            <a:r>
              <a:rPr lang="en-US" sz="750" dirty="0" smtClean="0"/>
              <a:t>Liang Cheng, Lei Ma, Kang Yang, </a:t>
            </a:r>
            <a:r>
              <a:rPr lang="en-US" sz="750" dirty="0" err="1" smtClean="0"/>
              <a:t>Yongxue</a:t>
            </a:r>
            <a:r>
              <a:rPr lang="en-US" sz="750" dirty="0" smtClean="0"/>
              <a:t> Liu, </a:t>
            </a:r>
            <a:r>
              <a:rPr lang="en-US" sz="750" dirty="0" err="1" smtClean="0"/>
              <a:t>Manchun</a:t>
            </a:r>
            <a:r>
              <a:rPr lang="en-US" sz="750" dirty="0" smtClean="0"/>
              <a:t> Li, Registration of Mars remote sensing images under the crater constraint, Planetary and Space Science, Volume 85, 1 September 2013, Pages 13-23, ISSN 0032-0633, http://</a:t>
            </a:r>
            <a:r>
              <a:rPr lang="en-US" sz="750" dirty="0" err="1" smtClean="0"/>
              <a:t>dx.doi.org</a:t>
            </a:r>
            <a:r>
              <a:rPr lang="en-US" sz="750" dirty="0" smtClean="0"/>
              <a:t>/10.1016/j.pss.2013.05.002.</a:t>
            </a:r>
          </a:p>
          <a:p>
            <a:pPr marL="171450" indent="-171450">
              <a:buFont typeface="Arial"/>
              <a:buChar char="•"/>
            </a:pPr>
            <a:r>
              <a:rPr lang="en-US" sz="750" dirty="0" smtClean="0"/>
              <a:t>S.W. Hobbs, D.J. </a:t>
            </a:r>
            <a:r>
              <a:rPr lang="en-US" sz="750" dirty="0" err="1" smtClean="0"/>
              <a:t>Paull</a:t>
            </a:r>
            <a:r>
              <a:rPr lang="en-US" sz="750" dirty="0" smtClean="0"/>
              <a:t>, J.D.A. Clarke, The influence of slope morphology on gullies: Terrestrial gullies in Lake George as analogues for Mars, Planetary and Space Science, Volume 81, June 2013, Pages 1-17, ISSN 0032-0633, http://</a:t>
            </a:r>
            <a:r>
              <a:rPr lang="en-US" sz="750" dirty="0" err="1" smtClean="0"/>
              <a:t>dx.doi.org</a:t>
            </a:r>
            <a:r>
              <a:rPr lang="en-US" sz="750" dirty="0" smtClean="0"/>
              <a:t>/10.1016/j.pss.2012.10.009.</a:t>
            </a:r>
          </a:p>
        </p:txBody>
      </p:sp>
      <p:sp>
        <p:nvSpPr>
          <p:cNvPr id="5" name="TextBox 4"/>
          <p:cNvSpPr txBox="1"/>
          <p:nvPr/>
        </p:nvSpPr>
        <p:spPr>
          <a:xfrm>
            <a:off x="0" y="0"/>
            <a:ext cx="9144000" cy="523220"/>
          </a:xfrm>
          <a:prstGeom prst="rect">
            <a:avLst/>
          </a:prstGeom>
          <a:noFill/>
          <a:ln>
            <a:solidFill>
              <a:schemeClr val="tx1"/>
            </a:solidFill>
          </a:ln>
        </p:spPr>
        <p:txBody>
          <a:bodyPr wrap="square" rtlCol="0">
            <a:spAutoFit/>
          </a:bodyPr>
          <a:lstStyle/>
          <a:p>
            <a:pPr algn="r"/>
            <a:r>
              <a:rPr lang="en-US" sz="2800" b="1" dirty="0" smtClean="0"/>
              <a:t>All HiRISE publications 1/4</a:t>
            </a:r>
            <a:endParaRPr lang="en-US" sz="2800" b="1" dirty="0"/>
          </a:p>
        </p:txBody>
      </p:sp>
    </p:spTree>
    <p:extLst>
      <p:ext uri="{BB962C8B-B14F-4D97-AF65-F5344CB8AC3E}">
        <p14:creationId xmlns:p14="http://schemas.microsoft.com/office/powerpoint/2010/main" val="380755723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85959"/>
            <a:ext cx="9144000" cy="6440225"/>
          </a:xfrm>
          <a:prstGeom prst="rect">
            <a:avLst/>
          </a:prstGeom>
          <a:noFill/>
        </p:spPr>
        <p:txBody>
          <a:bodyPr wrap="square" rtlCol="0">
            <a:spAutoFit/>
          </a:bodyPr>
          <a:lstStyle/>
          <a:p>
            <a:pPr marL="171450" indent="-171450">
              <a:buFont typeface="Arial"/>
              <a:buChar char="•"/>
            </a:pPr>
            <a:r>
              <a:rPr lang="en-US" sz="750" dirty="0" smtClean="0"/>
              <a:t>S.W. Hobbs, D.J. </a:t>
            </a:r>
            <a:r>
              <a:rPr lang="en-US" sz="750" dirty="0" err="1" smtClean="0"/>
              <a:t>Paull</a:t>
            </a:r>
            <a:r>
              <a:rPr lang="en-US" sz="750" dirty="0" smtClean="0"/>
              <a:t>, J.D.A. Clarke, A comparison of semiarid and </a:t>
            </a:r>
            <a:r>
              <a:rPr lang="en-US" sz="750" dirty="0" err="1" smtClean="0"/>
              <a:t>subhumid</a:t>
            </a:r>
            <a:r>
              <a:rPr lang="en-US" sz="750" dirty="0" smtClean="0"/>
              <a:t> terrestrial gullies with gullies on Mars: Implications for Martian gully erosion, Geomorphology, Available online 30 August 2013, ISSN 0169-555X, http://</a:t>
            </a:r>
            <a:r>
              <a:rPr lang="en-US" sz="750" dirty="0" err="1" smtClean="0"/>
              <a:t>dx.doi.org</a:t>
            </a:r>
            <a:r>
              <a:rPr lang="en-US" sz="750" dirty="0" smtClean="0"/>
              <a:t>/10.1016/j.geomorph.2013.08.018.</a:t>
            </a:r>
          </a:p>
          <a:p>
            <a:pPr marL="171450" indent="-171450">
              <a:buFont typeface="Arial"/>
              <a:buChar char="•"/>
            </a:pPr>
            <a:r>
              <a:rPr lang="en-US" sz="750" dirty="0" smtClean="0"/>
              <a:t>Joseph R. </a:t>
            </a:r>
            <a:r>
              <a:rPr lang="en-US" sz="750" dirty="0" err="1" smtClean="0"/>
              <a:t>Michalski</a:t>
            </a:r>
            <a:r>
              <a:rPr lang="en-US" sz="750" dirty="0" smtClean="0"/>
              <a:t>, P.B. Niles, J. </a:t>
            </a:r>
            <a:r>
              <a:rPr lang="en-US" sz="750" dirty="0" err="1" smtClean="0"/>
              <a:t>Cuadros</a:t>
            </a:r>
            <a:r>
              <a:rPr lang="en-US" sz="750" dirty="0" smtClean="0"/>
              <a:t>, A.M. </a:t>
            </a:r>
            <a:r>
              <a:rPr lang="en-US" sz="750" dirty="0" err="1" smtClean="0"/>
              <a:t>Baldridge</a:t>
            </a:r>
            <a:r>
              <a:rPr lang="en-US" sz="750" dirty="0" smtClean="0"/>
              <a:t>, Multiple working hypotheses for the formation of compositional stratigraphy on Mars: Insights from the </a:t>
            </a:r>
            <a:r>
              <a:rPr lang="en-US" sz="750" dirty="0" err="1" smtClean="0"/>
              <a:t>Mawrth</a:t>
            </a:r>
            <a:r>
              <a:rPr lang="en-US" sz="750" dirty="0" smtClean="0"/>
              <a:t> </a:t>
            </a:r>
            <a:r>
              <a:rPr lang="en-US" sz="750" dirty="0" err="1" smtClean="0"/>
              <a:t>Vallis</a:t>
            </a:r>
            <a:r>
              <a:rPr lang="en-US" sz="750" dirty="0" smtClean="0"/>
              <a:t> region, Icarus, Volume 226, Issue 1, September–October 2013, Pages 816-840, ISSN 0019-1035, http://</a:t>
            </a:r>
            <a:r>
              <a:rPr lang="en-US" sz="750" dirty="0" err="1" smtClean="0"/>
              <a:t>dx.doi.org</a:t>
            </a:r>
            <a:r>
              <a:rPr lang="en-US" sz="750" dirty="0" smtClean="0"/>
              <a:t>/10.1016/j.icarus.2013.05.024.</a:t>
            </a:r>
          </a:p>
          <a:p>
            <a:pPr marL="171450" indent="-171450">
              <a:buFont typeface="Arial"/>
              <a:buChar char="•"/>
            </a:pPr>
            <a:r>
              <a:rPr lang="en-US" sz="750" dirty="0" smtClean="0"/>
              <a:t>Janice L. Bishop, Damien </a:t>
            </a:r>
            <a:r>
              <a:rPr lang="en-US" sz="750" dirty="0" err="1" smtClean="0"/>
              <a:t>Loizeau</a:t>
            </a:r>
            <a:r>
              <a:rPr lang="en-US" sz="750" dirty="0" smtClean="0"/>
              <a:t>, Nancy K. </a:t>
            </a:r>
            <a:r>
              <a:rPr lang="en-US" sz="750" dirty="0" err="1" smtClean="0"/>
              <a:t>McKeown</a:t>
            </a:r>
            <a:r>
              <a:rPr lang="en-US" sz="750" dirty="0" smtClean="0"/>
              <a:t>, Lee </a:t>
            </a:r>
            <a:r>
              <a:rPr lang="en-US" sz="750" dirty="0" err="1" smtClean="0"/>
              <a:t>Saper</a:t>
            </a:r>
            <a:r>
              <a:rPr lang="en-US" sz="750" dirty="0" smtClean="0"/>
              <a:t>, M. Darby </a:t>
            </a:r>
            <a:r>
              <a:rPr lang="en-US" sz="750" dirty="0" err="1" smtClean="0"/>
              <a:t>Dyar</a:t>
            </a:r>
            <a:r>
              <a:rPr lang="en-US" sz="750" dirty="0" smtClean="0"/>
              <a:t>, David J. Des Marais, Mario </a:t>
            </a:r>
            <a:r>
              <a:rPr lang="en-US" sz="750" dirty="0" err="1" smtClean="0"/>
              <a:t>Parente</a:t>
            </a:r>
            <a:r>
              <a:rPr lang="en-US" sz="750" dirty="0" smtClean="0"/>
              <a:t>, Scott L. Murchie, What the ancient </a:t>
            </a:r>
            <a:r>
              <a:rPr lang="en-US" sz="750" dirty="0" err="1" smtClean="0"/>
              <a:t>phyllosilicates</a:t>
            </a:r>
            <a:r>
              <a:rPr lang="en-US" sz="750" dirty="0" smtClean="0"/>
              <a:t> at </a:t>
            </a:r>
            <a:r>
              <a:rPr lang="en-US" sz="750" dirty="0" err="1" smtClean="0"/>
              <a:t>Mawrth</a:t>
            </a:r>
            <a:r>
              <a:rPr lang="en-US" sz="750" dirty="0" smtClean="0"/>
              <a:t> </a:t>
            </a:r>
            <a:r>
              <a:rPr lang="en-US" sz="750" dirty="0" err="1" smtClean="0"/>
              <a:t>Vallis</a:t>
            </a:r>
            <a:r>
              <a:rPr lang="en-US" sz="750" dirty="0" smtClean="0"/>
              <a:t> can tell us about possible habitability on early Mars, Planetary and Space Science, Available online 24 May 2013, ISSN 0032-0633, http://</a:t>
            </a:r>
            <a:r>
              <a:rPr lang="en-US" sz="750" dirty="0" err="1" smtClean="0"/>
              <a:t>dx.doi.org</a:t>
            </a:r>
            <a:r>
              <a:rPr lang="en-US" sz="750" dirty="0" smtClean="0"/>
              <a:t>/10.1016/j.pss.2013.05.006.</a:t>
            </a:r>
          </a:p>
          <a:p>
            <a:pPr marL="171450" indent="-171450">
              <a:buFont typeface="Arial"/>
              <a:buChar char="•"/>
            </a:pPr>
            <a:r>
              <a:rPr lang="en-US" sz="750" dirty="0" smtClean="0"/>
              <a:t>Edwin S. Kite, Antoine Lucas, Caleb I. </a:t>
            </a:r>
            <a:r>
              <a:rPr lang="en-US" sz="750" dirty="0" err="1" smtClean="0"/>
              <a:t>Fassett</a:t>
            </a:r>
            <a:r>
              <a:rPr lang="en-US" sz="750" dirty="0" smtClean="0"/>
              <a:t>, Pacing early Mars river activity: Embedded craters in the Aeolis Dorsa region imply river activity spanned ≳(1–20)&amp;#xa0;Myr, Icarus, Volume 225, Issue 1, July 2013, Pages 850-855, ISSN 0019-1035, http://</a:t>
            </a:r>
            <a:r>
              <a:rPr lang="en-US" sz="750" dirty="0" err="1" smtClean="0"/>
              <a:t>dx.doi.org</a:t>
            </a:r>
            <a:r>
              <a:rPr lang="en-US" sz="750" dirty="0" smtClean="0"/>
              <a:t>/10.1016/j.icarus.2013.03.029.</a:t>
            </a:r>
          </a:p>
          <a:p>
            <a:pPr marL="171450" indent="-171450">
              <a:buFont typeface="Arial"/>
              <a:buChar char="•"/>
            </a:pPr>
            <a:r>
              <a:rPr lang="en-US" sz="750" dirty="0" smtClean="0"/>
              <a:t>J.H.P. </a:t>
            </a:r>
            <a:r>
              <a:rPr lang="en-US" sz="750" dirty="0" err="1" smtClean="0"/>
              <a:t>Oosthoek</a:t>
            </a:r>
            <a:r>
              <a:rPr lang="en-US" sz="750" dirty="0" smtClean="0"/>
              <a:t>, J. </a:t>
            </a:r>
            <a:r>
              <a:rPr lang="en-US" sz="750" dirty="0" err="1" smtClean="0"/>
              <a:t>Flahaut</a:t>
            </a:r>
            <a:r>
              <a:rPr lang="en-US" sz="750" dirty="0" smtClean="0"/>
              <a:t>, A.P. Rossi, P. Baumann, D. </a:t>
            </a:r>
            <a:r>
              <a:rPr lang="en-US" sz="750" dirty="0" err="1" smtClean="0"/>
              <a:t>Misev</a:t>
            </a:r>
            <a:r>
              <a:rPr lang="en-US" sz="750" dirty="0" smtClean="0"/>
              <a:t>, P. </a:t>
            </a:r>
            <a:r>
              <a:rPr lang="en-US" sz="750" dirty="0" err="1" smtClean="0"/>
              <a:t>Campalani</a:t>
            </a:r>
            <a:r>
              <a:rPr lang="en-US" sz="750" dirty="0" smtClean="0"/>
              <a:t>, V. </a:t>
            </a:r>
            <a:r>
              <a:rPr lang="en-US" sz="750" dirty="0" err="1" smtClean="0"/>
              <a:t>Unnithan</a:t>
            </a:r>
            <a:r>
              <a:rPr lang="en-US" sz="750" dirty="0" smtClean="0"/>
              <a:t>, </a:t>
            </a:r>
            <a:r>
              <a:rPr lang="en-US" sz="750" dirty="0" err="1" smtClean="0"/>
              <a:t>PlanetServer</a:t>
            </a:r>
            <a:r>
              <a:rPr lang="en-US" sz="750" dirty="0" smtClean="0"/>
              <a:t>: Innovative approaches for the online analysis of hyperspectral satellite data from Mars, Advances in Space Research, Available online 11 July 2013, ISSN 0273-1177, http://</a:t>
            </a:r>
            <a:r>
              <a:rPr lang="en-US" sz="750" dirty="0" err="1" smtClean="0"/>
              <a:t>dx.doi.org</a:t>
            </a:r>
            <a:r>
              <a:rPr lang="en-US" sz="750" dirty="0" smtClean="0"/>
              <a:t>/10.1016/j.asr.2013.07.002.</a:t>
            </a:r>
          </a:p>
          <a:p>
            <a:pPr marL="171450" indent="-171450">
              <a:buFont typeface="Arial"/>
              <a:buChar char="•"/>
            </a:pPr>
            <a:r>
              <a:rPr lang="en-US" sz="750" dirty="0" smtClean="0"/>
              <a:t>Donald M. Hooper, Cynthia L. Dinwiddie, Debris flows on the Great Kobuk Sand Dunes, Alaska: Implications for analogous processes on Mars, Icarus, Available online 16 July 2013, ISSN 0019-1035, http://</a:t>
            </a:r>
            <a:r>
              <a:rPr lang="en-US" sz="750" dirty="0" err="1" smtClean="0"/>
              <a:t>dx.doi.org</a:t>
            </a:r>
            <a:r>
              <a:rPr lang="en-US" sz="750" dirty="0" smtClean="0"/>
              <a:t>/10.1016/j.icarus.2013.07.006.</a:t>
            </a:r>
          </a:p>
          <a:p>
            <a:pPr marL="171450" indent="-171450">
              <a:buFont typeface="Arial"/>
              <a:buChar char="•"/>
            </a:pPr>
            <a:r>
              <a:rPr lang="en-US" sz="750" dirty="0" err="1" smtClean="0"/>
              <a:t>Jacek</a:t>
            </a:r>
            <a:r>
              <a:rPr lang="en-US" sz="750" dirty="0" smtClean="0"/>
              <a:t> </a:t>
            </a:r>
            <a:r>
              <a:rPr lang="en-US" sz="750" dirty="0" err="1" smtClean="0"/>
              <a:t>Wierzchos</a:t>
            </a:r>
            <a:r>
              <a:rPr lang="en-US" sz="750" dirty="0" smtClean="0"/>
              <a:t>, Alfonso F. Davila, Octavio </a:t>
            </a:r>
            <a:r>
              <a:rPr lang="en-US" sz="750" dirty="0" err="1" smtClean="0"/>
              <a:t>Artieda</a:t>
            </a:r>
            <a:r>
              <a:rPr lang="en-US" sz="750" dirty="0" smtClean="0"/>
              <a:t>, Beatriz </a:t>
            </a:r>
            <a:r>
              <a:rPr lang="en-US" sz="750" dirty="0" err="1" smtClean="0"/>
              <a:t>Cámara-Gallego</a:t>
            </a:r>
            <a:r>
              <a:rPr lang="en-US" sz="750" dirty="0" smtClean="0"/>
              <a:t>, Asunción de los Ríos, Kenneth H. </a:t>
            </a:r>
            <a:r>
              <a:rPr lang="en-US" sz="750" dirty="0" err="1" smtClean="0"/>
              <a:t>Nealson</a:t>
            </a:r>
            <a:r>
              <a:rPr lang="en-US" sz="750" dirty="0" smtClean="0"/>
              <a:t>, Sergio </a:t>
            </a:r>
            <a:r>
              <a:rPr lang="en-US" sz="750" dirty="0" err="1" smtClean="0"/>
              <a:t>Valea</a:t>
            </a:r>
            <a:r>
              <a:rPr lang="en-US" sz="750" dirty="0" smtClean="0"/>
              <a:t>, M. Teresa </a:t>
            </a:r>
            <a:r>
              <a:rPr lang="en-US" sz="750" dirty="0" err="1" smtClean="0"/>
              <a:t>García</a:t>
            </a:r>
            <a:r>
              <a:rPr lang="en-US" sz="750" dirty="0" smtClean="0"/>
              <a:t>-González, Carmen </a:t>
            </a:r>
            <a:r>
              <a:rPr lang="en-US" sz="750" dirty="0" err="1" smtClean="0"/>
              <a:t>Ascaso</a:t>
            </a:r>
            <a:r>
              <a:rPr lang="en-US" sz="750" dirty="0" smtClean="0"/>
              <a:t>, Ignimbrite as a substrate for </a:t>
            </a:r>
            <a:r>
              <a:rPr lang="en-US" sz="750" dirty="0" err="1" smtClean="0"/>
              <a:t>endolithic</a:t>
            </a:r>
            <a:r>
              <a:rPr lang="en-US" sz="750" dirty="0" smtClean="0"/>
              <a:t> life in the hyper-arid Atacama Desert: Implications for the search for life on Mars, Icarus, Volume 224, Issue 2, June 2013, Pages 334-346, ISSN 0019-1035, http://</a:t>
            </a:r>
            <a:r>
              <a:rPr lang="en-US" sz="750" dirty="0" err="1" smtClean="0"/>
              <a:t>dx.doi.org</a:t>
            </a:r>
            <a:r>
              <a:rPr lang="en-US" sz="750" dirty="0" smtClean="0"/>
              <a:t>/10.1016/j.icarus.2012.06.009.</a:t>
            </a:r>
          </a:p>
          <a:p>
            <a:pPr marL="171450" indent="-171450">
              <a:buFont typeface="Arial"/>
              <a:buChar char="•"/>
            </a:pPr>
            <a:r>
              <a:rPr lang="en-US" sz="750" dirty="0" smtClean="0"/>
              <a:t>Joshua L. </a:t>
            </a:r>
            <a:r>
              <a:rPr lang="en-US" sz="750" dirty="0" err="1" smtClean="0"/>
              <a:t>Bandfield</a:t>
            </a:r>
            <a:r>
              <a:rPr lang="en-US" sz="750" dirty="0" smtClean="0"/>
              <a:t>, Elena S. Amador, Nancy H. Thomas, Extensive hydrated silica materials in western Hellas Basin, Mars, Icarus, Volume 226, Issue 2, November–December 2013, Pages 1489-1498, ISSN 0019-1035, http://</a:t>
            </a:r>
            <a:r>
              <a:rPr lang="en-US" sz="750" dirty="0" err="1" smtClean="0"/>
              <a:t>dx.doi.org</a:t>
            </a:r>
            <a:r>
              <a:rPr lang="en-US" sz="750" dirty="0" smtClean="0"/>
              <a:t>/10.1016/j.icarus.2013.08.005.</a:t>
            </a:r>
          </a:p>
          <a:p>
            <a:pPr marL="171450" indent="-171450">
              <a:buFont typeface="Arial"/>
              <a:buChar char="•"/>
            </a:pPr>
            <a:r>
              <a:rPr lang="en-US" sz="750" dirty="0" smtClean="0"/>
              <a:t>Ralph D. Lorenz, Irregular dust devil pressure drops on Earth and Mars: Effect of </a:t>
            </a:r>
            <a:r>
              <a:rPr lang="en-US" sz="750" dirty="0" err="1" smtClean="0"/>
              <a:t>cycloidal</a:t>
            </a:r>
            <a:r>
              <a:rPr lang="en-US" sz="750" dirty="0" smtClean="0"/>
              <a:t> tracks, Planetary and Space Science, Volume 76, February 2013, Pages 96-103, ISSN 0032-0633, http://</a:t>
            </a:r>
            <a:r>
              <a:rPr lang="en-US" sz="750" dirty="0" err="1" smtClean="0"/>
              <a:t>dx.doi.org</a:t>
            </a:r>
            <a:r>
              <a:rPr lang="en-US" sz="750" dirty="0" smtClean="0"/>
              <a:t>/10.1016/j.pss.2013.01.001.</a:t>
            </a:r>
          </a:p>
          <a:p>
            <a:pPr marL="171450" indent="-171450">
              <a:buFont typeface="Arial"/>
              <a:buChar char="•"/>
            </a:pPr>
            <a:r>
              <a:rPr lang="en-US" sz="750" dirty="0" smtClean="0"/>
              <a:t>Justin R. </a:t>
            </a:r>
            <a:r>
              <a:rPr lang="en-US" sz="750" dirty="0" err="1" smtClean="0"/>
              <a:t>Bergonio</a:t>
            </a:r>
            <a:r>
              <a:rPr lang="en-US" sz="750" dirty="0" smtClean="0"/>
              <a:t>, Kimberly M. </a:t>
            </a:r>
            <a:r>
              <a:rPr lang="en-US" sz="750" dirty="0" err="1" smtClean="0"/>
              <a:t>Rottas</a:t>
            </a:r>
            <a:r>
              <a:rPr lang="en-US" sz="750" dirty="0" smtClean="0"/>
              <a:t>, Norbert Schorghofer, Properties of martian slope streak populations, Icarus, Volume 225, Issue 1, July 2013, Pages 194-199, ISSN 0019-1035, http://</a:t>
            </a:r>
            <a:r>
              <a:rPr lang="en-US" sz="750" dirty="0" err="1" smtClean="0"/>
              <a:t>dx.doi.org</a:t>
            </a:r>
            <a:r>
              <a:rPr lang="en-US" sz="750" dirty="0" smtClean="0"/>
              <a:t>/10.1016/j.icarus.2013.03.023.</a:t>
            </a:r>
          </a:p>
          <a:p>
            <a:pPr marL="171450" indent="-171450">
              <a:buFont typeface="Arial"/>
              <a:buChar char="•"/>
            </a:pPr>
            <a:r>
              <a:rPr lang="en-US" sz="750" dirty="0" smtClean="0"/>
              <a:t>Natalia </a:t>
            </a:r>
            <a:r>
              <a:rPr lang="en-US" sz="750" dirty="0" err="1" smtClean="0"/>
              <a:t>Zalewska</a:t>
            </a:r>
            <a:r>
              <a:rPr lang="en-US" sz="750" dirty="0" smtClean="0"/>
              <a:t> (</a:t>
            </a:r>
            <a:r>
              <a:rPr lang="en-US" sz="750" dirty="0" err="1" smtClean="0"/>
              <a:t>Andrzejewska</a:t>
            </a:r>
            <a:r>
              <a:rPr lang="en-US" sz="750" dirty="0" smtClean="0"/>
              <a:t>), Hellas Planitia as a potential site of sedimentary minerals, Planetary and Space Science, Volume 78, April 2013, Pages 25-32, ISSN 0032-0633, http://</a:t>
            </a:r>
            <a:r>
              <a:rPr lang="en-US" sz="750" dirty="0" err="1" smtClean="0"/>
              <a:t>dx.doi.org</a:t>
            </a:r>
            <a:r>
              <a:rPr lang="en-US" sz="750" dirty="0" smtClean="0"/>
              <a:t>/10.1016/j.pss.2012.12.006.</a:t>
            </a:r>
          </a:p>
          <a:p>
            <a:pPr marL="171450" indent="-171450">
              <a:buFont typeface="Arial"/>
              <a:buChar char="•"/>
            </a:pPr>
            <a:r>
              <a:rPr lang="en-US" sz="750" dirty="0" smtClean="0"/>
              <a:t>Yasutaka </a:t>
            </a:r>
            <a:r>
              <a:rPr lang="en-US" sz="750" dirty="0" err="1" smtClean="0"/>
              <a:t>Iijima</a:t>
            </a:r>
            <a:r>
              <a:rPr lang="en-US" sz="750" dirty="0" smtClean="0"/>
              <a:t>, Kazuhisa </a:t>
            </a:r>
            <a:r>
              <a:rPr lang="en-US" sz="750" dirty="0" err="1" smtClean="0"/>
              <a:t>Goto</a:t>
            </a:r>
            <a:r>
              <a:rPr lang="en-US" sz="750" dirty="0" smtClean="0"/>
              <a:t>, Koji Minoura, </a:t>
            </a:r>
            <a:r>
              <a:rPr lang="en-US" sz="750" dirty="0" err="1" smtClean="0"/>
              <a:t>Goro</a:t>
            </a:r>
            <a:r>
              <a:rPr lang="en-US" sz="750" dirty="0" smtClean="0"/>
              <a:t> Komatsu, </a:t>
            </a:r>
            <a:r>
              <a:rPr lang="en-US" sz="750" dirty="0" err="1" smtClean="0"/>
              <a:t>Fumihiko</a:t>
            </a:r>
            <a:r>
              <a:rPr lang="en-US" sz="750" dirty="0" smtClean="0"/>
              <a:t> Imamura, Hydrodynamics of impact-induced tsunami over the Martian ocean, Planetary and Space Science, Available online 27 September 2013, ISSN 0032-0633, http://</a:t>
            </a:r>
            <a:r>
              <a:rPr lang="en-US" sz="750" dirty="0" err="1" smtClean="0"/>
              <a:t>dx.doi.org</a:t>
            </a:r>
            <a:r>
              <a:rPr lang="en-US" sz="750" dirty="0" smtClean="0"/>
              <a:t>/10.1016/j.pss.2013.09.014.</a:t>
            </a:r>
          </a:p>
          <a:p>
            <a:pPr marL="171450" indent="-171450">
              <a:buFont typeface="Arial"/>
              <a:buChar char="•"/>
            </a:pPr>
            <a:r>
              <a:rPr lang="en-US" sz="750" dirty="0" smtClean="0"/>
              <a:t>I.J. Daubar, A.S. McEwen, S. Byrne, M.R. Kennedy, B. Ivanov, The current martian cratering rate, Icarus, Volume 225, Issue 1, July 2013, Pages 506-516, ISSN 0019-1035, http://</a:t>
            </a:r>
            <a:r>
              <a:rPr lang="en-US" sz="750" dirty="0" err="1" smtClean="0"/>
              <a:t>dx.doi.org</a:t>
            </a:r>
            <a:r>
              <a:rPr lang="en-US" sz="750" dirty="0" smtClean="0"/>
              <a:t>/10.1016/j.icarus.2013.04.009.</a:t>
            </a:r>
          </a:p>
          <a:p>
            <a:pPr marL="171450" indent="-171450">
              <a:buFont typeface="Arial"/>
              <a:buChar char="•"/>
            </a:pPr>
            <a:r>
              <a:rPr lang="en-US" sz="750" dirty="0" err="1" smtClean="0"/>
              <a:t>Davide</a:t>
            </a:r>
            <a:r>
              <a:rPr lang="en-US" sz="750" dirty="0" smtClean="0"/>
              <a:t> </a:t>
            </a:r>
            <a:r>
              <a:rPr lang="en-US" sz="750" dirty="0" err="1" smtClean="0"/>
              <a:t>Baioni</a:t>
            </a:r>
            <a:r>
              <a:rPr lang="en-US" sz="750" dirty="0" smtClean="0"/>
              <a:t>, Maria </a:t>
            </a:r>
            <a:r>
              <a:rPr lang="en-US" sz="750" dirty="0" err="1" smtClean="0"/>
              <a:t>Sgavetti</a:t>
            </a:r>
            <a:r>
              <a:rPr lang="en-US" sz="750" dirty="0" smtClean="0"/>
              <a:t>, Karst terrains as possible </a:t>
            </a:r>
            <a:r>
              <a:rPr lang="en-US" sz="750" dirty="0" err="1" smtClean="0"/>
              <a:t>lithologic</a:t>
            </a:r>
            <a:r>
              <a:rPr lang="en-US" sz="750" dirty="0" smtClean="0"/>
              <a:t> and stratigraphic markers in northern Sinus </a:t>
            </a:r>
            <a:r>
              <a:rPr lang="en-US" sz="750" dirty="0" err="1" smtClean="0"/>
              <a:t>Meridiani</a:t>
            </a:r>
            <a:r>
              <a:rPr lang="en-US" sz="750" dirty="0" smtClean="0"/>
              <a:t>, Mars, Planetary and Space Science, Volume 75, January 2013, Pages 173-181, ISSN 0032-0633, http://</a:t>
            </a:r>
            <a:r>
              <a:rPr lang="en-US" sz="750" dirty="0" err="1" smtClean="0"/>
              <a:t>dx.doi.org</a:t>
            </a:r>
            <a:r>
              <a:rPr lang="en-US" sz="750" dirty="0" smtClean="0"/>
              <a:t>/10.1016/j.pss.2012.08.011.</a:t>
            </a:r>
          </a:p>
          <a:p>
            <a:pPr marL="171450" indent="-171450">
              <a:buFont typeface="Arial"/>
              <a:buChar char="•"/>
            </a:pPr>
            <a:r>
              <a:rPr lang="en-US" sz="750" dirty="0" smtClean="0"/>
              <a:t>Colin J. </a:t>
            </a:r>
            <a:r>
              <a:rPr lang="en-US" sz="750" dirty="0" err="1" smtClean="0"/>
              <a:t>Souness</a:t>
            </a:r>
            <a:r>
              <a:rPr lang="en-US" sz="750" dirty="0" smtClean="0"/>
              <a:t>, Bryn Hubbard, An alternative interpretation of late Amazonian ice flow: Protonilus Mensae, Mars, Icarus, Volume 225, Issue 1, July 2013, Pages 495-505, ISSN 0019-1035, http://</a:t>
            </a:r>
            <a:r>
              <a:rPr lang="en-US" sz="750" dirty="0" err="1" smtClean="0"/>
              <a:t>dx.doi.org</a:t>
            </a:r>
            <a:r>
              <a:rPr lang="en-US" sz="750" dirty="0" smtClean="0"/>
              <a:t>/10.1016/j.icarus.2013.03.030.</a:t>
            </a:r>
          </a:p>
          <a:p>
            <a:pPr marL="171450" indent="-171450">
              <a:buFont typeface="Arial"/>
              <a:buChar char="•"/>
            </a:pPr>
            <a:r>
              <a:rPr lang="en-US" sz="750" dirty="0" smtClean="0"/>
              <a:t>Melissa M. Battler, Gordon R. </a:t>
            </a:r>
            <a:r>
              <a:rPr lang="en-US" sz="750" dirty="0" err="1" smtClean="0"/>
              <a:t>Osinski</a:t>
            </a:r>
            <a:r>
              <a:rPr lang="en-US" sz="750" dirty="0" smtClean="0"/>
              <a:t>, Neil R. Banerjee, Mineralogy of saline perennial cold springs on Axel Heiberg Island, Nunavut, Canada and implications for spring deposits on Mars, Icarus, Volume 224, Issue 2, June 2013, Pages 364-381, ISSN 0019-1035, http://</a:t>
            </a:r>
            <a:r>
              <a:rPr lang="en-US" sz="750" dirty="0" err="1" smtClean="0"/>
              <a:t>dx.doi.org</a:t>
            </a:r>
            <a:r>
              <a:rPr lang="en-US" sz="750" dirty="0" smtClean="0"/>
              <a:t>/10.1016/j.icarus.2012.08.031.</a:t>
            </a:r>
          </a:p>
          <a:p>
            <a:pPr marL="171450" indent="-171450">
              <a:buFont typeface="Arial"/>
              <a:buChar char="•"/>
            </a:pPr>
            <a:r>
              <a:rPr lang="en-US" sz="750" dirty="0" err="1" smtClean="0"/>
              <a:t>Csilla</a:t>
            </a:r>
            <a:r>
              <a:rPr lang="en-US" sz="750" dirty="0" smtClean="0"/>
              <a:t> </a:t>
            </a:r>
            <a:r>
              <a:rPr lang="en-US" sz="750" dirty="0" err="1" smtClean="0"/>
              <a:t>Orgel</a:t>
            </a:r>
            <a:r>
              <a:rPr lang="en-US" sz="750" dirty="0" smtClean="0"/>
              <a:t>, </a:t>
            </a:r>
            <a:r>
              <a:rPr lang="en-US" sz="750" dirty="0" err="1" smtClean="0"/>
              <a:t>Ákos</a:t>
            </a:r>
            <a:r>
              <a:rPr lang="en-US" sz="750" dirty="0" smtClean="0"/>
              <a:t> </a:t>
            </a:r>
            <a:r>
              <a:rPr lang="en-US" sz="750" dirty="0" err="1" smtClean="0"/>
              <a:t>Kereszturi</a:t>
            </a:r>
            <a:r>
              <a:rPr lang="en-US" sz="750" dirty="0" smtClean="0"/>
              <a:t>, </a:t>
            </a:r>
            <a:r>
              <a:rPr lang="en-US" sz="750" dirty="0" err="1" smtClean="0"/>
              <a:t>Tamás</a:t>
            </a:r>
            <a:r>
              <a:rPr lang="en-US" sz="750" dirty="0" smtClean="0"/>
              <a:t> </a:t>
            </a:r>
            <a:r>
              <a:rPr lang="en-US" sz="750" dirty="0" err="1" smtClean="0"/>
              <a:t>Váczi</a:t>
            </a:r>
            <a:r>
              <a:rPr lang="en-US" sz="750" dirty="0" smtClean="0"/>
              <a:t>, </a:t>
            </a:r>
            <a:r>
              <a:rPr lang="en-US" sz="750" dirty="0" err="1" smtClean="0"/>
              <a:t>Gernot</a:t>
            </a:r>
            <a:r>
              <a:rPr lang="en-US" sz="750" dirty="0" smtClean="0"/>
              <a:t> </a:t>
            </a:r>
            <a:r>
              <a:rPr lang="en-US" sz="750" dirty="0" err="1" smtClean="0"/>
              <a:t>Groemer</a:t>
            </a:r>
            <a:r>
              <a:rPr lang="en-US" sz="750" dirty="0" smtClean="0"/>
              <a:t>, Birgit Sattler, Scientific Results and Lessons Learned from an Integrated Crewed Mars Exploration Simulation at the Rio Tinto Mars Analogue Site, </a:t>
            </a:r>
            <a:r>
              <a:rPr lang="en-US" sz="750" dirty="0" err="1" smtClean="0"/>
              <a:t>Acta</a:t>
            </a:r>
            <a:r>
              <a:rPr lang="en-US" sz="750" dirty="0" smtClean="0"/>
              <a:t> </a:t>
            </a:r>
            <a:r>
              <a:rPr lang="en-US" sz="750" dirty="0" err="1" smtClean="0"/>
              <a:t>Astronautica</a:t>
            </a:r>
            <a:r>
              <a:rPr lang="en-US" sz="750" dirty="0" smtClean="0"/>
              <a:t>, Available online 8 October 2013, ISSN 0094-5765, http://</a:t>
            </a:r>
            <a:r>
              <a:rPr lang="en-US" sz="750" dirty="0" err="1" smtClean="0"/>
              <a:t>dx.doi.org</a:t>
            </a:r>
            <a:r>
              <a:rPr lang="en-US" sz="750" dirty="0" smtClean="0"/>
              <a:t>/10.1016/j.actaastro.2013.09.014.</a:t>
            </a:r>
          </a:p>
          <a:p>
            <a:pPr marL="171450" indent="-171450">
              <a:buFont typeface="Arial"/>
              <a:buChar char="•"/>
            </a:pPr>
            <a:r>
              <a:rPr lang="en-US" sz="750" dirty="0" smtClean="0"/>
              <a:t>Genevieve </a:t>
            </a:r>
            <a:r>
              <a:rPr lang="en-US" sz="750" dirty="0" err="1" smtClean="0"/>
              <a:t>Berard</a:t>
            </a:r>
            <a:r>
              <a:rPr lang="en-US" sz="750" dirty="0" smtClean="0"/>
              <a:t>, Daniel </a:t>
            </a:r>
            <a:r>
              <a:rPr lang="en-US" sz="750" dirty="0" err="1" smtClean="0"/>
              <a:t>Applin</a:t>
            </a:r>
            <a:r>
              <a:rPr lang="en-US" sz="750" dirty="0" smtClean="0"/>
              <a:t>, Edward </a:t>
            </a:r>
            <a:r>
              <a:rPr lang="en-US" sz="750" dirty="0" err="1" smtClean="0"/>
              <a:t>Cloutis</a:t>
            </a:r>
            <a:r>
              <a:rPr lang="en-US" sz="750" dirty="0" smtClean="0"/>
              <a:t>, Jessica Stromberg, Raven Sharma, Paul Mann, Stephen </a:t>
            </a:r>
            <a:r>
              <a:rPr lang="en-US" sz="750" dirty="0" err="1" smtClean="0"/>
              <a:t>Grasby</a:t>
            </a:r>
            <a:r>
              <a:rPr lang="en-US" sz="750" dirty="0" smtClean="0"/>
              <a:t>, Ruth </a:t>
            </a:r>
            <a:r>
              <a:rPr lang="en-US" sz="750" dirty="0" err="1" smtClean="0"/>
              <a:t>Bezys</a:t>
            </a:r>
            <a:r>
              <a:rPr lang="en-US" sz="750" dirty="0" smtClean="0"/>
              <a:t>, </a:t>
            </a:r>
            <a:r>
              <a:rPr lang="en-US" sz="750" dirty="0" err="1" smtClean="0"/>
              <a:t>Briony</a:t>
            </a:r>
            <a:r>
              <a:rPr lang="en-US" sz="750" dirty="0" smtClean="0"/>
              <a:t> </a:t>
            </a:r>
            <a:r>
              <a:rPr lang="en-US" sz="750" dirty="0" err="1" smtClean="0"/>
              <a:t>Horgan</a:t>
            </a:r>
            <a:r>
              <a:rPr lang="en-US" sz="750" dirty="0" smtClean="0"/>
              <a:t>, Kathleen </a:t>
            </a:r>
            <a:r>
              <a:rPr lang="en-US" sz="750" dirty="0" err="1" smtClean="0"/>
              <a:t>Londry</a:t>
            </a:r>
            <a:r>
              <a:rPr lang="en-US" sz="750" dirty="0" smtClean="0"/>
              <a:t>, Melissa Rice, Bill Last, Fawn Last, Pascal </a:t>
            </a:r>
            <a:r>
              <a:rPr lang="en-US" sz="750" dirty="0" err="1" smtClean="0"/>
              <a:t>Badiou</a:t>
            </a:r>
            <a:r>
              <a:rPr lang="en-US" sz="750" dirty="0" smtClean="0"/>
              <a:t>, Gordon Goldsborough, James Bell III, A </a:t>
            </a:r>
            <a:r>
              <a:rPr lang="en-US" sz="750" dirty="0" err="1" smtClean="0"/>
              <a:t>hypersaline</a:t>
            </a:r>
            <a:r>
              <a:rPr lang="en-US" sz="750" dirty="0" smtClean="0"/>
              <a:t> spring analogue in Manitoba, Canada for potential ancient spring deposits on Mars, Icarus, Volume 224, Issue 2, June 2013, Pages 399-412, ISSN 0019-1035, http://</a:t>
            </a:r>
            <a:r>
              <a:rPr lang="en-US" sz="750" dirty="0" err="1" smtClean="0"/>
              <a:t>dx.doi.org</a:t>
            </a:r>
            <a:r>
              <a:rPr lang="en-US" sz="750" dirty="0" smtClean="0"/>
              <a:t>/10.1016/j.icarus.2012.12.024.</a:t>
            </a:r>
          </a:p>
          <a:p>
            <a:pPr marL="171450" indent="-171450">
              <a:buFont typeface="Arial"/>
              <a:buChar char="•"/>
            </a:pPr>
            <a:r>
              <a:rPr lang="en-US" sz="750" dirty="0" smtClean="0"/>
              <a:t>M.A. de Pablo, G.G. Michael, J.D. </a:t>
            </a:r>
            <a:r>
              <a:rPr lang="en-US" sz="750" dirty="0" err="1" smtClean="0"/>
              <a:t>Centeno</a:t>
            </a:r>
            <a:r>
              <a:rPr lang="en-US" sz="750" dirty="0" smtClean="0"/>
              <a:t>, Age and evolution of the lower NW flank of the </a:t>
            </a:r>
            <a:r>
              <a:rPr lang="en-US" sz="750" dirty="0" err="1" smtClean="0"/>
              <a:t>Hecates</a:t>
            </a:r>
            <a:r>
              <a:rPr lang="en-US" sz="750" dirty="0" smtClean="0"/>
              <a:t> </a:t>
            </a:r>
            <a:r>
              <a:rPr lang="en-US" sz="750" dirty="0" err="1" smtClean="0"/>
              <a:t>Tholus</a:t>
            </a:r>
            <a:r>
              <a:rPr lang="en-US" sz="750" dirty="0" smtClean="0"/>
              <a:t> volcano, Mars, based on crater size–frequency distribution on CTX images, Icarus, Volume 226, Issue 1, September–October 2013, Pages 455-469, ISSN 0019-1035, http://</a:t>
            </a:r>
            <a:r>
              <a:rPr lang="en-US" sz="750" dirty="0" err="1" smtClean="0"/>
              <a:t>dx.doi.org</a:t>
            </a:r>
            <a:r>
              <a:rPr lang="en-US" sz="750" dirty="0" smtClean="0"/>
              <a:t>/10.1016/j.icarus.2013.05.012.</a:t>
            </a:r>
          </a:p>
          <a:p>
            <a:pPr marL="171450" indent="-171450">
              <a:buFont typeface="Arial"/>
              <a:buChar char="•"/>
            </a:pPr>
            <a:r>
              <a:rPr lang="en-US" sz="750" dirty="0" smtClean="0"/>
              <a:t>Nicolas </a:t>
            </a:r>
            <a:r>
              <a:rPr lang="en-US" sz="750" dirty="0" err="1" smtClean="0"/>
              <a:t>Mangold</a:t>
            </a:r>
            <a:r>
              <a:rPr lang="en-US" sz="750" dirty="0" smtClean="0"/>
              <a:t>, Alan D. Howard, Outflow channels with deltaic deposits in </a:t>
            </a:r>
            <a:r>
              <a:rPr lang="en-US" sz="750" dirty="0" err="1" smtClean="0"/>
              <a:t>Ismenius</a:t>
            </a:r>
            <a:r>
              <a:rPr lang="en-US" sz="750" dirty="0" smtClean="0"/>
              <a:t> Lacus, Mars, Icarus, Volume 226, Issue 1, September–October 2013, Pages 385-401, ISSN 0019-1035, http://</a:t>
            </a:r>
            <a:r>
              <a:rPr lang="en-US" sz="750" dirty="0" err="1" smtClean="0"/>
              <a:t>dx.doi.org</a:t>
            </a:r>
            <a:r>
              <a:rPr lang="en-US" sz="750" dirty="0" smtClean="0"/>
              <a:t>/10.1016/j.icarus.2013.05.040.</a:t>
            </a:r>
          </a:p>
          <a:p>
            <a:pPr marL="171450" indent="-171450">
              <a:buFont typeface="Arial"/>
              <a:buChar char="•"/>
            </a:pPr>
            <a:r>
              <a:rPr lang="en-US" sz="750" dirty="0" smtClean="0"/>
              <a:t>Giuseppe </a:t>
            </a:r>
            <a:r>
              <a:rPr lang="en-US" sz="750" dirty="0" err="1" smtClean="0"/>
              <a:t>Etiope</a:t>
            </a:r>
            <a:r>
              <a:rPr lang="en-US" sz="750" dirty="0" smtClean="0"/>
              <a:t>, Bethany L. </a:t>
            </a:r>
            <a:r>
              <a:rPr lang="en-US" sz="750" dirty="0" err="1" smtClean="0"/>
              <a:t>Ehlmann</a:t>
            </a:r>
            <a:r>
              <a:rPr lang="en-US" sz="750" dirty="0" smtClean="0"/>
              <a:t>, Martin </a:t>
            </a:r>
            <a:r>
              <a:rPr lang="en-US" sz="750" dirty="0" err="1" smtClean="0"/>
              <a:t>Schoell</a:t>
            </a:r>
            <a:r>
              <a:rPr lang="en-US" sz="750" dirty="0" smtClean="0"/>
              <a:t>, Low temperature production and exhalation of methane from </a:t>
            </a:r>
            <a:r>
              <a:rPr lang="en-US" sz="750" dirty="0" err="1" smtClean="0"/>
              <a:t>serpentinized</a:t>
            </a:r>
            <a:r>
              <a:rPr lang="en-US" sz="750" dirty="0" smtClean="0"/>
              <a:t> rocks on Earth: A potential analog for methane production on Mars, Icarus, Volume 224, Issue 2, June 2013, Pages 276-285, ISSN 0019-1035, http://</a:t>
            </a:r>
            <a:r>
              <a:rPr lang="en-US" sz="750" dirty="0" err="1" smtClean="0"/>
              <a:t>dx.doi.org</a:t>
            </a:r>
            <a:r>
              <a:rPr lang="en-US" sz="750" dirty="0" smtClean="0"/>
              <a:t>/10.1016/j.icarus.2012.05.009.</a:t>
            </a:r>
          </a:p>
          <a:p>
            <a:pPr marL="171450" indent="-171450">
              <a:buFont typeface="Arial"/>
              <a:buChar char="•"/>
            </a:pPr>
            <a:r>
              <a:rPr lang="en-US" sz="750" dirty="0" smtClean="0"/>
              <a:t>Thomas </a:t>
            </a:r>
            <a:r>
              <a:rPr lang="en-US" sz="750" dirty="0" err="1" smtClean="0"/>
              <a:t>Platz</a:t>
            </a:r>
            <a:r>
              <a:rPr lang="en-US" sz="750" dirty="0" smtClean="0"/>
              <a:t>, Gregory Michael, Kenneth L. Tanaka, James A. Skinner Jr., Corey M. Fortezzo, Crater-based dating of geological units on Mars: Methods and application for the new global geological map, Icarus, Volume 225, Issue 1, July 2013, Pages 806-827, ISSN 0019-1035, http://</a:t>
            </a:r>
            <a:r>
              <a:rPr lang="en-US" sz="750" dirty="0" err="1" smtClean="0"/>
              <a:t>dx.doi.org</a:t>
            </a:r>
            <a:r>
              <a:rPr lang="en-US" sz="750" dirty="0" smtClean="0"/>
              <a:t>/10.1016/j.icarus.2013.04.021.</a:t>
            </a:r>
          </a:p>
          <a:p>
            <a:pPr marL="171450" indent="-171450">
              <a:buFont typeface="Arial"/>
              <a:buChar char="•"/>
            </a:pPr>
            <a:r>
              <a:rPr lang="en-US" sz="750" dirty="0" smtClean="0"/>
              <a:t>J. Carter, F. </a:t>
            </a:r>
            <a:r>
              <a:rPr lang="en-US" sz="750" dirty="0" err="1" smtClean="0"/>
              <a:t>Poulet</a:t>
            </a:r>
            <a:r>
              <a:rPr lang="en-US" sz="750" dirty="0" smtClean="0"/>
              <a:t>, S. Murchie, J.P. </a:t>
            </a:r>
            <a:r>
              <a:rPr lang="en-US" sz="750" dirty="0" err="1" smtClean="0"/>
              <a:t>Bibring</a:t>
            </a:r>
            <a:r>
              <a:rPr lang="en-US" sz="750" dirty="0" smtClean="0"/>
              <a:t>, Automated processing of planetary hyperspectral datasets for the extraction of weak mineral signatures and applications to CRISM observations of hydrated silicates on Mars, Planetary and Space Science, Volume 76, February 2013, Pages 53-67, ISSN 0032-0633, http://</a:t>
            </a:r>
            <a:r>
              <a:rPr lang="en-US" sz="750" dirty="0" err="1" smtClean="0"/>
              <a:t>dx.doi.org</a:t>
            </a:r>
            <a:r>
              <a:rPr lang="en-US" sz="750" dirty="0" smtClean="0"/>
              <a:t>/10.1016/j.pss.2012.11.007.</a:t>
            </a:r>
          </a:p>
          <a:p>
            <a:pPr marL="171450" indent="-171450">
              <a:buFont typeface="Arial"/>
              <a:buChar char="•"/>
            </a:pPr>
            <a:r>
              <a:rPr lang="en-US" sz="750" dirty="0" smtClean="0"/>
              <a:t>J. </a:t>
            </a:r>
            <a:r>
              <a:rPr lang="en-US" sz="750" dirty="0" err="1" smtClean="0"/>
              <a:t>Korteniemi</a:t>
            </a:r>
            <a:r>
              <a:rPr lang="en-US" sz="750" dirty="0" smtClean="0"/>
              <a:t>, M.A. </a:t>
            </a:r>
            <a:r>
              <a:rPr lang="en-US" sz="750" dirty="0" err="1" smtClean="0"/>
              <a:t>Kreslavsky</a:t>
            </a:r>
            <a:r>
              <a:rPr lang="en-US" sz="750" dirty="0" smtClean="0"/>
              <a:t>, Patterned ground in martian high northern latitudes: Morphology and age constraints, Icarus, Volume 225, Issue 2, August 2013, Pages 960-970, ISSN 0019-1035, http://</a:t>
            </a:r>
            <a:r>
              <a:rPr lang="en-US" sz="750" dirty="0" err="1" smtClean="0"/>
              <a:t>dx.doi.org</a:t>
            </a:r>
            <a:r>
              <a:rPr lang="en-US" sz="750" dirty="0" smtClean="0"/>
              <a:t>/10.1016/j.icarus.2012.09.032.</a:t>
            </a:r>
          </a:p>
          <a:p>
            <a:pPr marL="171450" indent="-171450">
              <a:buFont typeface="Arial"/>
              <a:buChar char="•"/>
            </a:pPr>
            <a:r>
              <a:rPr lang="en-US" sz="750" dirty="0" smtClean="0"/>
              <a:t>Stephen M. Clifford, Kenji Yoshikawa, Shane Byrne, William Durham, David Fisher, Francois Forget, Michael Hecht, Peter Smith, Leslie </a:t>
            </a:r>
            <a:r>
              <a:rPr lang="en-US" sz="750" dirty="0" err="1" smtClean="0"/>
              <a:t>Tamppari</a:t>
            </a:r>
            <a:r>
              <a:rPr lang="en-US" sz="750" dirty="0" smtClean="0"/>
              <a:t>, Timothy Titus, Richard </a:t>
            </a:r>
            <a:r>
              <a:rPr lang="en-US" sz="750" dirty="0" err="1" smtClean="0"/>
              <a:t>Zurek</a:t>
            </a:r>
            <a:r>
              <a:rPr lang="en-US" sz="750" dirty="0" smtClean="0"/>
              <a:t>, Introduction to the fifth Mars Polar Science special issue: Key questions, needed observations, and recommended investigations, Icarus, Volume 225, Issue 2, August 2013, Pages 864-868, ISSN 0019-1035, http://</a:t>
            </a:r>
            <a:r>
              <a:rPr lang="en-US" sz="750" dirty="0" err="1" smtClean="0"/>
              <a:t>dx.doi.org</a:t>
            </a:r>
            <a:r>
              <a:rPr lang="en-US" sz="750" dirty="0" smtClean="0"/>
              <a:t>/10.1016/j.icarus.2013.04.005.</a:t>
            </a:r>
          </a:p>
          <a:p>
            <a:pPr marL="171450" indent="-171450">
              <a:buFont typeface="Arial"/>
              <a:buChar char="•"/>
            </a:pPr>
            <a:r>
              <a:rPr lang="en-US" sz="750" dirty="0" smtClean="0"/>
              <a:t>Colin M. Dundas, Laszlo P. </a:t>
            </a:r>
            <a:r>
              <a:rPr lang="en-US" sz="750" dirty="0" err="1" smtClean="0"/>
              <a:t>Keszthelyi</a:t>
            </a:r>
            <a:r>
              <a:rPr lang="en-US" sz="750" dirty="0" smtClean="0"/>
              <a:t>, Modeling steam pressure under martian lava flows, Icarus, Volume 226, Issue 1, September–October 2013, Pages 1058-1067, ISSN 0019-1035, http://</a:t>
            </a:r>
            <a:r>
              <a:rPr lang="en-US" sz="750" dirty="0" err="1" smtClean="0"/>
              <a:t>dx.doi.org</a:t>
            </a:r>
            <a:r>
              <a:rPr lang="en-US" sz="750" dirty="0" smtClean="0"/>
              <a:t>/10.1016/j.icarus.2013.06.036.</a:t>
            </a:r>
          </a:p>
          <a:p>
            <a:pPr marL="171450" indent="-171450">
              <a:buFont typeface="Arial"/>
              <a:buChar char="•"/>
            </a:pPr>
            <a:r>
              <a:rPr lang="en-US" sz="750" dirty="0" smtClean="0"/>
              <a:t>Mikhail A. Ivanov, H. </a:t>
            </a:r>
            <a:r>
              <a:rPr lang="en-US" sz="750" dirty="0" err="1" smtClean="0"/>
              <a:t>Hiesinger</a:t>
            </a:r>
            <a:r>
              <a:rPr lang="en-US" sz="750" dirty="0" smtClean="0"/>
              <a:t>, G. </a:t>
            </a:r>
            <a:r>
              <a:rPr lang="en-US" sz="750" dirty="0" err="1" smtClean="0"/>
              <a:t>Erkeling</a:t>
            </a:r>
            <a:r>
              <a:rPr lang="en-US" sz="750" dirty="0" smtClean="0"/>
              <a:t>, D. Reiss, Mud volcanism and morphology of impact craters in Utopia Planitia on Mars: Evidence for the ancient ocean, Icarus, Available online 8 October 2013, ISSN 0019-1035, http://</a:t>
            </a:r>
            <a:r>
              <a:rPr lang="en-US" sz="750" dirty="0" err="1" smtClean="0"/>
              <a:t>dx.doi.org</a:t>
            </a:r>
            <a:r>
              <a:rPr lang="en-US" sz="750" dirty="0" smtClean="0"/>
              <a:t>/10.1016/j.icarus.2013.09.018.</a:t>
            </a:r>
          </a:p>
          <a:p>
            <a:pPr marL="171450" indent="-171450">
              <a:buFont typeface="Arial"/>
              <a:buChar char="•"/>
            </a:pPr>
            <a:r>
              <a:rPr lang="en-US" sz="750" dirty="0" smtClean="0"/>
              <a:t>Anna </a:t>
            </a:r>
            <a:r>
              <a:rPr lang="en-US" sz="750" dirty="0" err="1" smtClean="0"/>
              <a:t>Szynkiewicz</a:t>
            </a:r>
            <a:r>
              <a:rPr lang="en-US" sz="750" dirty="0" smtClean="0"/>
              <a:t>, Magdalena </a:t>
            </a:r>
            <a:r>
              <a:rPr lang="en-US" sz="750" dirty="0" err="1" smtClean="0"/>
              <a:t>Modelska</a:t>
            </a:r>
            <a:r>
              <a:rPr lang="en-US" sz="750" dirty="0" smtClean="0"/>
              <a:t>, Sebastian </a:t>
            </a:r>
            <a:r>
              <a:rPr lang="en-US" sz="750" dirty="0" err="1" smtClean="0"/>
              <a:t>Buczyński</a:t>
            </a:r>
            <a:r>
              <a:rPr lang="en-US" sz="750" dirty="0" smtClean="0"/>
              <a:t>, David M. </a:t>
            </a:r>
            <a:r>
              <a:rPr lang="en-US" sz="750" dirty="0" err="1" smtClean="0"/>
              <a:t>Borrok</a:t>
            </a:r>
            <a:r>
              <a:rPr lang="en-US" sz="750" dirty="0" smtClean="0"/>
              <a:t>, Jonathan P. </a:t>
            </a:r>
            <a:r>
              <a:rPr lang="en-US" sz="750" dirty="0" err="1" smtClean="0"/>
              <a:t>Merrison</a:t>
            </a:r>
            <a:r>
              <a:rPr lang="en-US" sz="750" dirty="0" smtClean="0"/>
              <a:t>, The polar sulfur cycle in the </a:t>
            </a:r>
            <a:r>
              <a:rPr lang="en-US" sz="750" dirty="0" err="1" smtClean="0"/>
              <a:t>Werenskioldbreen</a:t>
            </a:r>
            <a:r>
              <a:rPr lang="en-US" sz="750" dirty="0" smtClean="0"/>
              <a:t>, Spitsbergen: Possible implications for understanding the deposition of sulfate minerals in the North Polar Region of Mars, </a:t>
            </a:r>
            <a:r>
              <a:rPr lang="en-US" sz="750" dirty="0" err="1" smtClean="0"/>
              <a:t>Geochimica</a:t>
            </a:r>
            <a:r>
              <a:rPr lang="en-US" sz="750" dirty="0" smtClean="0"/>
              <a:t> et </a:t>
            </a:r>
            <a:r>
              <a:rPr lang="en-US" sz="750" dirty="0" err="1" smtClean="0"/>
              <a:t>Cosmochimica</a:t>
            </a:r>
            <a:r>
              <a:rPr lang="en-US" sz="750" dirty="0" smtClean="0"/>
              <a:t> </a:t>
            </a:r>
            <a:r>
              <a:rPr lang="en-US" sz="750" dirty="0" err="1" smtClean="0"/>
              <a:t>Acta</a:t>
            </a:r>
            <a:r>
              <a:rPr lang="en-US" sz="750" dirty="0" smtClean="0"/>
              <a:t>, Volume 106, 1 April 2013, Pages 326-343, ISSN 0016-7037, http://</a:t>
            </a:r>
            <a:r>
              <a:rPr lang="en-US" sz="750" dirty="0" err="1" smtClean="0"/>
              <a:t>dx.doi.org</a:t>
            </a:r>
            <a:r>
              <a:rPr lang="en-US" sz="750" dirty="0" smtClean="0"/>
              <a:t>/10.1016/j.gca.2012.12.041.</a:t>
            </a:r>
          </a:p>
        </p:txBody>
      </p:sp>
      <p:sp>
        <p:nvSpPr>
          <p:cNvPr id="3" name="TextBox 2"/>
          <p:cNvSpPr txBox="1"/>
          <p:nvPr/>
        </p:nvSpPr>
        <p:spPr>
          <a:xfrm>
            <a:off x="0" y="0"/>
            <a:ext cx="9144000" cy="523220"/>
          </a:xfrm>
          <a:prstGeom prst="rect">
            <a:avLst/>
          </a:prstGeom>
          <a:noFill/>
          <a:ln>
            <a:solidFill>
              <a:schemeClr val="tx1"/>
            </a:solidFill>
          </a:ln>
        </p:spPr>
        <p:txBody>
          <a:bodyPr wrap="square" rtlCol="0">
            <a:spAutoFit/>
          </a:bodyPr>
          <a:lstStyle/>
          <a:p>
            <a:pPr algn="r"/>
            <a:r>
              <a:rPr lang="en-US" sz="2800" b="1" dirty="0" smtClean="0"/>
              <a:t>All HiRISE publications 2/4</a:t>
            </a:r>
            <a:endParaRPr lang="en-US" sz="2800" b="1" dirty="0"/>
          </a:p>
        </p:txBody>
      </p:sp>
    </p:spTree>
    <p:extLst>
      <p:ext uri="{BB962C8B-B14F-4D97-AF65-F5344CB8AC3E}">
        <p14:creationId xmlns:p14="http://schemas.microsoft.com/office/powerpoint/2010/main" val="84340470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86803"/>
            <a:ext cx="9144000" cy="6440225"/>
          </a:xfrm>
          <a:prstGeom prst="rect">
            <a:avLst/>
          </a:prstGeom>
          <a:noFill/>
        </p:spPr>
        <p:txBody>
          <a:bodyPr wrap="square" rtlCol="0">
            <a:spAutoFit/>
          </a:bodyPr>
          <a:lstStyle/>
          <a:p>
            <a:pPr marL="171450" indent="-171450">
              <a:buFont typeface="Arial"/>
              <a:buChar char="•"/>
            </a:pPr>
            <a:r>
              <a:rPr lang="en-US" sz="750" dirty="0" smtClean="0"/>
              <a:t>Matthew R. Smith, Joshua L. </a:t>
            </a:r>
            <a:r>
              <a:rPr lang="en-US" sz="750" dirty="0" err="1" smtClean="0"/>
              <a:t>Bandfield</a:t>
            </a:r>
            <a:r>
              <a:rPr lang="en-US" sz="750" dirty="0" smtClean="0"/>
              <a:t>, Edward A. </a:t>
            </a:r>
            <a:r>
              <a:rPr lang="en-US" sz="750" dirty="0" err="1" smtClean="0"/>
              <a:t>Cloutis</a:t>
            </a:r>
            <a:r>
              <a:rPr lang="en-US" sz="750" dirty="0" smtClean="0"/>
              <a:t>, Melissa S. Rice, Hydrated silica on Mars: Combined analysis with near-infrared and thermal-infrared spectroscopy, Icarus, Volume 223, Issue 2, April 2013, Pages 633-648, ISSN 0019-1035, http://</a:t>
            </a:r>
            <a:r>
              <a:rPr lang="en-US" sz="750" dirty="0" err="1" smtClean="0"/>
              <a:t>dx.doi.org</a:t>
            </a:r>
            <a:r>
              <a:rPr lang="en-US" sz="750" dirty="0" smtClean="0"/>
              <a:t>/10.1016/j.icarus.2013.01.024.</a:t>
            </a:r>
          </a:p>
          <a:p>
            <a:pPr marL="171450" indent="-171450">
              <a:buFont typeface="Arial"/>
              <a:buChar char="•"/>
            </a:pPr>
            <a:r>
              <a:rPr lang="en-US" sz="750" dirty="0" err="1" smtClean="0"/>
              <a:t>Pascual</a:t>
            </a:r>
            <a:r>
              <a:rPr lang="en-US" sz="750" dirty="0" smtClean="0"/>
              <a:t> </a:t>
            </a:r>
            <a:r>
              <a:rPr lang="en-US" sz="750" dirty="0" err="1" smtClean="0"/>
              <a:t>Tabares-Rodenas</a:t>
            </a:r>
            <a:r>
              <a:rPr lang="en-US" sz="750" dirty="0" smtClean="0"/>
              <a:t>, Jens </a:t>
            </a:r>
            <a:r>
              <a:rPr lang="en-US" sz="750" dirty="0" err="1" smtClean="0"/>
              <a:t>Ormö</a:t>
            </a:r>
            <a:r>
              <a:rPr lang="en-US" sz="750" dirty="0" smtClean="0"/>
              <a:t>, David T. King Jr., Cosmic </a:t>
            </a:r>
            <a:r>
              <a:rPr lang="en-US" sz="750" dirty="0" err="1" smtClean="0"/>
              <a:t>wabi-sabi</a:t>
            </a:r>
            <a:r>
              <a:rPr lang="en-US" sz="750" dirty="0" smtClean="0"/>
              <a:t>: Tell-tale morphological imperfections in impact crater shapes revealed by numerical analysis, Earth and Planetary Science Letters, Volumes 377–378, September 2013, Pages 211-217, ISSN 0012-821X, http://</a:t>
            </a:r>
            <a:r>
              <a:rPr lang="en-US" sz="750" dirty="0" err="1" smtClean="0"/>
              <a:t>dx.doi.org</a:t>
            </a:r>
            <a:r>
              <a:rPr lang="en-US" sz="750" dirty="0" smtClean="0"/>
              <a:t>/10.1016/j.epsl.2013.06.043.</a:t>
            </a:r>
          </a:p>
          <a:p>
            <a:pPr marL="171450" indent="-171450">
              <a:buFont typeface="Arial"/>
              <a:buChar char="•"/>
            </a:pPr>
            <a:r>
              <a:rPr lang="en-US" sz="750" dirty="0" smtClean="0"/>
              <a:t>Matthew </a:t>
            </a:r>
            <a:r>
              <a:rPr lang="en-US" sz="750" dirty="0" err="1" smtClean="0"/>
              <a:t>Chojnacki</a:t>
            </a:r>
            <a:r>
              <a:rPr lang="en-US" sz="750" dirty="0" smtClean="0"/>
              <a:t>, Devon M. Burr, Jeffrey E. </a:t>
            </a:r>
            <a:r>
              <a:rPr lang="en-US" sz="750" dirty="0" err="1" smtClean="0"/>
              <a:t>Moersch</a:t>
            </a:r>
            <a:r>
              <a:rPr lang="en-US" sz="750" dirty="0" smtClean="0"/>
              <a:t>, Valles </a:t>
            </a:r>
            <a:r>
              <a:rPr lang="en-US" sz="750" dirty="0" err="1" smtClean="0"/>
              <a:t>Marineris</a:t>
            </a:r>
            <a:r>
              <a:rPr lang="en-US" sz="750" dirty="0" smtClean="0"/>
              <a:t> dune fields as compared with other martian populations: Diversity of dune compositions, morphologies, and thermophysical properties, Icarus, Available online 22 August 2013, ISSN 0019-1035, http://</a:t>
            </a:r>
            <a:r>
              <a:rPr lang="en-US" sz="750" dirty="0" err="1" smtClean="0"/>
              <a:t>dx.doi.org</a:t>
            </a:r>
            <a:r>
              <a:rPr lang="en-US" sz="750" dirty="0" smtClean="0"/>
              <a:t>/10.1016/j.icarus.2013.08.018.</a:t>
            </a:r>
          </a:p>
          <a:p>
            <a:pPr marL="171450" indent="-171450">
              <a:buFont typeface="Arial"/>
              <a:buChar char="•"/>
            </a:pPr>
            <a:r>
              <a:rPr lang="en-US" sz="750" dirty="0" smtClean="0"/>
              <a:t>S. Diniega, C.J. Hansen, J.N. </a:t>
            </a:r>
            <a:r>
              <a:rPr lang="en-US" sz="750" dirty="0" err="1" smtClean="0"/>
              <a:t>McElwaine</a:t>
            </a:r>
            <a:r>
              <a:rPr lang="en-US" sz="750" dirty="0" smtClean="0"/>
              <a:t>, C.H. </a:t>
            </a:r>
            <a:r>
              <a:rPr lang="en-US" sz="750" dirty="0" err="1" smtClean="0"/>
              <a:t>Hugenholtz</a:t>
            </a:r>
            <a:r>
              <a:rPr lang="en-US" sz="750" dirty="0" smtClean="0"/>
              <a:t>, C.M. Dundas, A.S. McEwen, M.C. Bourke, A new dry hypothesis for the formation of martian linear gullies, Icarus, Volume 225, Issue 1, July 2013, Pages 526-537, ISSN 0019-1035, http://</a:t>
            </a:r>
            <a:r>
              <a:rPr lang="en-US" sz="750" dirty="0" err="1" smtClean="0"/>
              <a:t>dx.doi.org</a:t>
            </a:r>
            <a:r>
              <a:rPr lang="en-US" sz="750" dirty="0" smtClean="0"/>
              <a:t>/10.1016/j.icarus.2013.04.006.</a:t>
            </a:r>
          </a:p>
          <a:p>
            <a:pPr marL="171450" indent="-171450">
              <a:buFont typeface="Arial"/>
              <a:buChar char="•"/>
            </a:pPr>
            <a:r>
              <a:rPr lang="en-US" sz="750" dirty="0" smtClean="0"/>
              <a:t>Luke A. McGuire, Jon D. Pelletier, Relationships between debris fan morphology and flow rheology for wet and dry flows on Earth and Mars: A numerical modeling investigation, Geomorphology, Volume 197, 1 September 2013, Pages 145-155, ISSN 0169-555X, http://</a:t>
            </a:r>
            <a:r>
              <a:rPr lang="en-US" sz="750" dirty="0" err="1" smtClean="0"/>
              <a:t>dx.doi.org</a:t>
            </a:r>
            <a:r>
              <a:rPr lang="en-US" sz="750" dirty="0" smtClean="0"/>
              <a:t>/10.1016/j.geomorph.2013.05.005.</a:t>
            </a:r>
          </a:p>
          <a:p>
            <a:pPr marL="171450" indent="-171450">
              <a:buFont typeface="Arial"/>
              <a:buChar char="•"/>
            </a:pPr>
            <a:r>
              <a:rPr lang="en-US" sz="750" dirty="0" smtClean="0"/>
              <a:t>Joshua L. </a:t>
            </a:r>
            <a:r>
              <a:rPr lang="en-US" sz="750" dirty="0" err="1" smtClean="0"/>
              <a:t>Bandfield</a:t>
            </a:r>
            <a:r>
              <a:rPr lang="en-US" sz="750" dirty="0" smtClean="0"/>
              <a:t>, Christopher S. Edwards, David R. Montgomery, Brittany D. Brand, The dual nature of the martian crust: Young lavas and old </a:t>
            </a:r>
            <a:r>
              <a:rPr lang="en-US" sz="750" dirty="0" err="1" smtClean="0"/>
              <a:t>clastic</a:t>
            </a:r>
            <a:r>
              <a:rPr lang="en-US" sz="750" dirty="0" smtClean="0"/>
              <a:t> materials, Icarus, Volume 222, Issue 1, January 2013, Pages 188-199, ISSN 0019-1035, http://</a:t>
            </a:r>
            <a:r>
              <a:rPr lang="en-US" sz="750" dirty="0" err="1" smtClean="0"/>
              <a:t>dx.doi.org</a:t>
            </a:r>
            <a:r>
              <a:rPr lang="en-US" sz="750" dirty="0" smtClean="0"/>
              <a:t>/10.1016/j.icarus.2012.10.023.</a:t>
            </a:r>
          </a:p>
          <a:p>
            <a:pPr marL="171450" indent="-171450">
              <a:buFont typeface="Arial"/>
              <a:buChar char="•"/>
            </a:pPr>
            <a:r>
              <a:rPr lang="en-US" sz="750" dirty="0" smtClean="0"/>
              <a:t>Marine </a:t>
            </a:r>
            <a:r>
              <a:rPr lang="en-US" sz="750" dirty="0" err="1" smtClean="0"/>
              <a:t>Gourronc</a:t>
            </a:r>
            <a:r>
              <a:rPr lang="en-US" sz="750" dirty="0" smtClean="0"/>
              <a:t>, Olivier Bourgeois, Daniel </a:t>
            </a:r>
            <a:r>
              <a:rPr lang="en-US" sz="750" dirty="0" err="1" smtClean="0"/>
              <a:t>Mège</a:t>
            </a:r>
            <a:r>
              <a:rPr lang="en-US" sz="750" dirty="0" smtClean="0"/>
              <a:t>, </a:t>
            </a:r>
            <a:r>
              <a:rPr lang="en-US" sz="750" dirty="0" err="1" smtClean="0"/>
              <a:t>Stéphane</a:t>
            </a:r>
            <a:r>
              <a:rPr lang="en-US" sz="750" dirty="0" smtClean="0"/>
              <a:t> </a:t>
            </a:r>
            <a:r>
              <a:rPr lang="en-US" sz="750" dirty="0" err="1" smtClean="0"/>
              <a:t>Pochat</a:t>
            </a:r>
            <a:r>
              <a:rPr lang="en-US" sz="750" dirty="0" smtClean="0"/>
              <a:t>, Benjamin </a:t>
            </a:r>
            <a:r>
              <a:rPr lang="en-US" sz="750" dirty="0" err="1" smtClean="0"/>
              <a:t>Bultel</a:t>
            </a:r>
            <a:r>
              <a:rPr lang="en-US" sz="750" dirty="0" smtClean="0"/>
              <a:t>, Marion </a:t>
            </a:r>
            <a:r>
              <a:rPr lang="en-US" sz="750" dirty="0" err="1" smtClean="0"/>
              <a:t>Massé</a:t>
            </a:r>
            <a:r>
              <a:rPr lang="en-US" sz="750" dirty="0" smtClean="0"/>
              <a:t>, </a:t>
            </a:r>
            <a:r>
              <a:rPr lang="en-US" sz="750" dirty="0" err="1" smtClean="0"/>
              <a:t>Laetitia</a:t>
            </a:r>
            <a:r>
              <a:rPr lang="en-US" sz="750" dirty="0" smtClean="0"/>
              <a:t> Le </a:t>
            </a:r>
            <a:r>
              <a:rPr lang="en-US" sz="750" dirty="0" err="1" smtClean="0"/>
              <a:t>Deit</a:t>
            </a:r>
            <a:r>
              <a:rPr lang="en-US" sz="750" dirty="0" smtClean="0"/>
              <a:t>, </a:t>
            </a:r>
            <a:r>
              <a:rPr lang="en-US" sz="750" dirty="0" err="1" smtClean="0"/>
              <a:t>Stéphane</a:t>
            </a:r>
            <a:r>
              <a:rPr lang="en-US" sz="750" dirty="0" smtClean="0"/>
              <a:t> Le </a:t>
            </a:r>
            <a:r>
              <a:rPr lang="en-US" sz="750" dirty="0" err="1" smtClean="0"/>
              <a:t>Mouélic</a:t>
            </a:r>
            <a:r>
              <a:rPr lang="en-US" sz="750" dirty="0" smtClean="0"/>
              <a:t>, Denis Mercier, One million cubic kilometers of fossil ice in Valles </a:t>
            </a:r>
            <a:r>
              <a:rPr lang="en-US" sz="750" dirty="0" err="1" smtClean="0"/>
              <a:t>Marineris</a:t>
            </a:r>
            <a:r>
              <a:rPr lang="en-US" sz="750" dirty="0" smtClean="0"/>
              <a:t>: Relicts of a 3.5&amp;#xa0;Gy old glacial </a:t>
            </a:r>
            <a:r>
              <a:rPr lang="en-US" sz="750" dirty="0" err="1" smtClean="0"/>
              <a:t>landsystem</a:t>
            </a:r>
            <a:r>
              <a:rPr lang="en-US" sz="750" dirty="0" smtClean="0"/>
              <a:t> along the Martian equator, Geomorphology, Available online 20 August 2013, ISSN 0169-555X, http://</a:t>
            </a:r>
            <a:r>
              <a:rPr lang="en-US" sz="750" dirty="0" err="1" smtClean="0"/>
              <a:t>dx.doi.org</a:t>
            </a:r>
            <a:r>
              <a:rPr lang="en-US" sz="750" dirty="0" smtClean="0"/>
              <a:t>/10.1016/j.geomorph.2013.08.009.</a:t>
            </a:r>
          </a:p>
          <a:p>
            <a:pPr marL="171450" indent="-171450">
              <a:buFont typeface="Arial"/>
              <a:buChar char="•"/>
            </a:pPr>
            <a:r>
              <a:rPr lang="en-US" sz="750" dirty="0" smtClean="0"/>
              <a:t>William K. Hartmann, Veronique </a:t>
            </a:r>
            <a:r>
              <a:rPr lang="en-US" sz="750" dirty="0" err="1" smtClean="0"/>
              <a:t>Ansan</a:t>
            </a:r>
            <a:r>
              <a:rPr lang="en-US" sz="750" dirty="0" smtClean="0"/>
              <a:t>, Daniel C. Berman, Nicolas </a:t>
            </a:r>
            <a:r>
              <a:rPr lang="en-US" sz="750" dirty="0" err="1" smtClean="0"/>
              <a:t>Mangold</a:t>
            </a:r>
            <a:r>
              <a:rPr lang="en-US" sz="750" dirty="0" smtClean="0"/>
              <a:t>, Francois Forget, Comprehensive Analysis of Glaciated Martian Crater Greg, Icarus, Available online 2 October 2013, ISSN 0019-1035, http://</a:t>
            </a:r>
            <a:r>
              <a:rPr lang="en-US" sz="750" dirty="0" err="1" smtClean="0"/>
              <a:t>dx.doi.org</a:t>
            </a:r>
            <a:r>
              <a:rPr lang="en-US" sz="750" dirty="0" smtClean="0"/>
              <a:t>/10.1016/j.icarus.2013.09.016.</a:t>
            </a:r>
          </a:p>
          <a:p>
            <a:pPr marL="171450" indent="-171450">
              <a:buFont typeface="Arial"/>
              <a:buChar char="•"/>
            </a:pPr>
            <a:r>
              <a:rPr lang="en-US" sz="750" dirty="0" smtClean="0"/>
              <a:t>J.R. </a:t>
            </a:r>
            <a:r>
              <a:rPr lang="en-US" sz="750" dirty="0" err="1" smtClean="0"/>
              <a:t>Zimbelman</a:t>
            </a:r>
            <a:r>
              <a:rPr lang="en-US" sz="750" dirty="0" smtClean="0"/>
              <a:t>, M.C. Bourke, R.D. Lorenz, Recent developments in planetary Aeolian studies and their terrestrial analogs, Aeolian Research, Available online 10 July 2013, ISSN 1875-9637, http://</a:t>
            </a:r>
            <a:r>
              <a:rPr lang="en-US" sz="750" dirty="0" err="1" smtClean="0"/>
              <a:t>dx.doi.org</a:t>
            </a:r>
            <a:r>
              <a:rPr lang="en-US" sz="750" dirty="0" smtClean="0"/>
              <a:t>/10.1016/j.aeolia.2013.04.004.</a:t>
            </a:r>
          </a:p>
          <a:p>
            <a:pPr marL="171450" indent="-171450">
              <a:buFont typeface="Arial"/>
              <a:buChar char="•"/>
            </a:pPr>
            <a:r>
              <a:rPr lang="en-US" sz="750" dirty="0" smtClean="0"/>
              <a:t>Lori K. Fenton, Rosalyn K. Hayward, </a:t>
            </a:r>
            <a:r>
              <a:rPr lang="en-US" sz="750" dirty="0" err="1" smtClean="0"/>
              <a:t>Briony</a:t>
            </a:r>
            <a:r>
              <a:rPr lang="en-US" sz="750" dirty="0" smtClean="0"/>
              <a:t> H.N. </a:t>
            </a:r>
            <a:r>
              <a:rPr lang="en-US" sz="750" dirty="0" err="1" smtClean="0"/>
              <a:t>Horgan</a:t>
            </a:r>
            <a:r>
              <a:rPr lang="en-US" sz="750" dirty="0" smtClean="0"/>
              <a:t>, David M. Rubin, Timothy N. Titus, Mark A. Bishop, Devon M. Burr, Matthew </a:t>
            </a:r>
            <a:r>
              <a:rPr lang="en-US" sz="750" dirty="0" err="1" smtClean="0"/>
              <a:t>Chojnacki</a:t>
            </a:r>
            <a:r>
              <a:rPr lang="en-US" sz="750" dirty="0" smtClean="0"/>
              <a:t>, Cynthia L. Dinwiddie, Laura </a:t>
            </a:r>
            <a:r>
              <a:rPr lang="en-US" sz="750" dirty="0" err="1" smtClean="0"/>
              <a:t>Kerber</a:t>
            </a:r>
            <a:r>
              <a:rPr lang="en-US" sz="750" dirty="0" smtClean="0"/>
              <a:t>, Alice Le Gall, Timothy I. Michaels, Lynn D.V. </a:t>
            </a:r>
            <a:r>
              <a:rPr lang="en-US" sz="750" dirty="0" err="1" smtClean="0"/>
              <a:t>Neakrase</a:t>
            </a:r>
            <a:r>
              <a:rPr lang="en-US" sz="750" dirty="0" smtClean="0"/>
              <a:t>, Claire E. Newman, Daniela </a:t>
            </a:r>
            <a:r>
              <a:rPr lang="en-US" sz="750" dirty="0" err="1" smtClean="0"/>
              <a:t>Tirsch</a:t>
            </a:r>
            <a:r>
              <a:rPr lang="en-US" sz="750" dirty="0" smtClean="0"/>
              <a:t>, </a:t>
            </a:r>
            <a:r>
              <a:rPr lang="en-US" sz="750" dirty="0" err="1" smtClean="0"/>
              <a:t>Hezi</a:t>
            </a:r>
            <a:r>
              <a:rPr lang="en-US" sz="750" dirty="0" smtClean="0"/>
              <a:t> </a:t>
            </a:r>
            <a:r>
              <a:rPr lang="en-US" sz="750" dirty="0" err="1" smtClean="0"/>
              <a:t>Yizhaq</a:t>
            </a:r>
            <a:r>
              <a:rPr lang="en-US" sz="750" dirty="0" smtClean="0"/>
              <a:t>, James R. </a:t>
            </a:r>
            <a:r>
              <a:rPr lang="en-US" sz="750" dirty="0" err="1" smtClean="0"/>
              <a:t>Zimbelman</a:t>
            </a:r>
            <a:r>
              <a:rPr lang="en-US" sz="750" dirty="0" smtClean="0"/>
              <a:t>, Summary of the Third International Planetary Dunes Workshop: Remote Sensing and Image Analysis of Planetary Dunes, Flagstaff, Arizona, USA, June 12–15, 2012, Aeolian Research, Volume 8, March 2013, Pages 29-38.</a:t>
            </a:r>
          </a:p>
          <a:p>
            <a:pPr marL="171450" indent="-171450">
              <a:buFont typeface="Arial"/>
              <a:buChar char="•"/>
            </a:pPr>
            <a:r>
              <a:rPr lang="en-US" sz="750" dirty="0" smtClean="0"/>
              <a:t>Carlton C. Allen, Dorothy Z. </a:t>
            </a:r>
            <a:r>
              <a:rPr lang="en-US" sz="750" dirty="0" err="1" smtClean="0"/>
              <a:t>Oehler</a:t>
            </a:r>
            <a:r>
              <a:rPr lang="en-US" sz="750" dirty="0" smtClean="0"/>
              <a:t>, Giuseppe </a:t>
            </a:r>
            <a:r>
              <a:rPr lang="en-US" sz="750" dirty="0" err="1" smtClean="0"/>
              <a:t>Etiope</a:t>
            </a:r>
            <a:r>
              <a:rPr lang="en-US" sz="750" dirty="0" smtClean="0"/>
              <a:t>, Pieter Van </a:t>
            </a:r>
            <a:r>
              <a:rPr lang="en-US" sz="750" dirty="0" err="1" smtClean="0"/>
              <a:t>Rensbergen</a:t>
            </a:r>
            <a:r>
              <a:rPr lang="en-US" sz="750" dirty="0" smtClean="0"/>
              <a:t>, </a:t>
            </a:r>
            <a:r>
              <a:rPr lang="en-US" sz="750" dirty="0" err="1" smtClean="0"/>
              <a:t>Calin</a:t>
            </a:r>
            <a:r>
              <a:rPr lang="en-US" sz="750" dirty="0" smtClean="0"/>
              <a:t> </a:t>
            </a:r>
            <a:r>
              <a:rPr lang="en-US" sz="750" dirty="0" err="1" smtClean="0"/>
              <a:t>Baciu</a:t>
            </a:r>
            <a:r>
              <a:rPr lang="en-US" sz="750" dirty="0" smtClean="0"/>
              <a:t>, </a:t>
            </a:r>
            <a:r>
              <a:rPr lang="en-US" sz="750" dirty="0" err="1" smtClean="0"/>
              <a:t>Akper</a:t>
            </a:r>
            <a:r>
              <a:rPr lang="en-US" sz="750" dirty="0" smtClean="0"/>
              <a:t> </a:t>
            </a:r>
            <a:r>
              <a:rPr lang="en-US" sz="750" dirty="0" err="1" smtClean="0"/>
              <a:t>Feyzullayev</a:t>
            </a:r>
            <a:r>
              <a:rPr lang="en-US" sz="750" dirty="0" smtClean="0"/>
              <a:t>, Giovanni </a:t>
            </a:r>
            <a:r>
              <a:rPr lang="en-US" sz="750" dirty="0" err="1" smtClean="0"/>
              <a:t>Martinelli</a:t>
            </a:r>
            <a:r>
              <a:rPr lang="en-US" sz="750" dirty="0" smtClean="0"/>
              <a:t>, Kazuhiro Tanaka, David Van </a:t>
            </a:r>
            <a:r>
              <a:rPr lang="en-US" sz="750" dirty="0" err="1" smtClean="0"/>
              <a:t>Rooij</a:t>
            </a:r>
            <a:r>
              <a:rPr lang="en-US" sz="750" dirty="0" smtClean="0"/>
              <a:t>, Fluid expulsion in terrestrial sedimentary basins: A process providing potential analogs for giant polygons and mounds in the martian lowlands, Icarus, Volume 224, Issue 2, June 2013, Pages 424-432, ISSN 0019-1035, http://</a:t>
            </a:r>
            <a:r>
              <a:rPr lang="en-US" sz="750" dirty="0" err="1" smtClean="0"/>
              <a:t>dx.doi.org</a:t>
            </a:r>
            <a:r>
              <a:rPr lang="en-US" sz="750" dirty="0" smtClean="0"/>
              <a:t>/10.1016/j.icarus.2012.09.018.</a:t>
            </a:r>
          </a:p>
          <a:p>
            <a:pPr marL="171450" indent="-171450">
              <a:buFont typeface="Arial"/>
              <a:buChar char="•"/>
            </a:pPr>
            <a:r>
              <a:rPr lang="en-US" sz="750" dirty="0" smtClean="0"/>
              <a:t>G.B.M. Pedersen, Frozen Martian lahars? Evaluation of morphology, degradation and geologic development in the Utopia–Elysium transition zone, Planetary and Space Science, Volume 85, 1 September 2013, Pages 59-77, ISSN 0032-0633, http://</a:t>
            </a:r>
            <a:r>
              <a:rPr lang="en-US" sz="750" dirty="0" err="1" smtClean="0"/>
              <a:t>dx.doi.org</a:t>
            </a:r>
            <a:r>
              <a:rPr lang="en-US" sz="750" dirty="0" smtClean="0"/>
              <a:t>/10.1016/j.pss.2013.05.020.</a:t>
            </a:r>
          </a:p>
          <a:p>
            <a:pPr marL="171450" indent="-171450">
              <a:buFont typeface="Arial"/>
              <a:buChar char="•"/>
            </a:pPr>
            <a:r>
              <a:rPr lang="en-US" sz="750" dirty="0" smtClean="0"/>
              <a:t>P. </a:t>
            </a:r>
            <a:r>
              <a:rPr lang="en-US" sz="750" dirty="0" err="1" smtClean="0"/>
              <a:t>Gläser</a:t>
            </a:r>
            <a:r>
              <a:rPr lang="en-US" sz="750" dirty="0" smtClean="0"/>
              <a:t>, I. </a:t>
            </a:r>
            <a:r>
              <a:rPr lang="en-US" sz="750" dirty="0" err="1" smtClean="0"/>
              <a:t>Haase</a:t>
            </a:r>
            <a:r>
              <a:rPr lang="en-US" sz="750" dirty="0" smtClean="0"/>
              <a:t>, J. </a:t>
            </a:r>
            <a:r>
              <a:rPr lang="en-US" sz="750" dirty="0" err="1" smtClean="0"/>
              <a:t>Oberst</a:t>
            </a:r>
            <a:r>
              <a:rPr lang="en-US" sz="750" dirty="0" smtClean="0"/>
              <a:t>, G.A. Neumann, Co-registration of laser altimeter tracks with digital terrain models and applications in planetary science, Planetary and Space Science, Available online 25 September 2013, ISSN 0032-0633, http://</a:t>
            </a:r>
            <a:r>
              <a:rPr lang="en-US" sz="750" dirty="0" err="1" smtClean="0"/>
              <a:t>dx.doi.org</a:t>
            </a:r>
            <a:r>
              <a:rPr lang="en-US" sz="750" dirty="0" smtClean="0"/>
              <a:t>/10.1016/j.pss.2013.09.012.</a:t>
            </a:r>
          </a:p>
          <a:p>
            <a:pPr marL="171450" indent="-171450">
              <a:buFont typeface="Arial"/>
              <a:buChar char="•"/>
            </a:pPr>
            <a:r>
              <a:rPr lang="en-US" sz="750" dirty="0" smtClean="0"/>
              <a:t>Daniel R. </a:t>
            </a:r>
            <a:r>
              <a:rPr lang="en-US" sz="750" dirty="0" err="1" smtClean="0"/>
              <a:t>Muhs</a:t>
            </a:r>
            <a:r>
              <a:rPr lang="en-US" sz="750" dirty="0" smtClean="0"/>
              <a:t>, The geologic records of dust in the Quaternary, Aeolian Research, Volume 9, June 2013, Pages 3-48, ISSN 1875-9637, http://</a:t>
            </a:r>
            <a:r>
              <a:rPr lang="en-US" sz="750" dirty="0" err="1" smtClean="0"/>
              <a:t>dx.doi.org</a:t>
            </a:r>
            <a:r>
              <a:rPr lang="en-US" sz="750" dirty="0" smtClean="0"/>
              <a:t>/10.1016/j.aeolia.2012.08.001.</a:t>
            </a:r>
          </a:p>
          <a:p>
            <a:pPr marL="171450" indent="-171450">
              <a:buFont typeface="Arial"/>
              <a:buChar char="•"/>
            </a:pPr>
            <a:r>
              <a:rPr lang="en-US" sz="750" dirty="0" err="1" smtClean="0"/>
              <a:t>Apostolos</a:t>
            </a:r>
            <a:r>
              <a:rPr lang="en-US" sz="750" dirty="0" smtClean="0"/>
              <a:t> A. </a:t>
            </a:r>
            <a:r>
              <a:rPr lang="en-US" sz="750" dirty="0" err="1" smtClean="0"/>
              <a:t>Christou</a:t>
            </a:r>
            <a:r>
              <a:rPr lang="en-US" sz="750" dirty="0" smtClean="0"/>
              <a:t>, Jürgen </a:t>
            </a:r>
            <a:r>
              <a:rPr lang="en-US" sz="750" dirty="0" err="1" smtClean="0"/>
              <a:t>Oberst</a:t>
            </a:r>
            <a:r>
              <a:rPr lang="en-US" sz="750" dirty="0" smtClean="0"/>
              <a:t>, Valery </a:t>
            </a:r>
            <a:r>
              <a:rPr lang="en-US" sz="750" dirty="0" err="1" smtClean="0"/>
              <a:t>Lupovka</a:t>
            </a:r>
            <a:r>
              <a:rPr lang="en-US" sz="750" dirty="0" smtClean="0"/>
              <a:t>, </a:t>
            </a:r>
            <a:r>
              <a:rPr lang="en-US" sz="750" dirty="0" err="1" smtClean="0"/>
              <a:t>Vasily</a:t>
            </a:r>
            <a:r>
              <a:rPr lang="en-US" sz="750" dirty="0" smtClean="0"/>
              <a:t> </a:t>
            </a:r>
            <a:r>
              <a:rPr lang="en-US" sz="750" dirty="0" err="1" smtClean="0"/>
              <a:t>Dmitriev</a:t>
            </a:r>
            <a:r>
              <a:rPr lang="en-US" sz="750" dirty="0" smtClean="0"/>
              <a:t>, Maria </a:t>
            </a:r>
            <a:r>
              <a:rPr lang="en-US" sz="750" dirty="0" err="1" smtClean="0"/>
              <a:t>Gritsevich</a:t>
            </a:r>
            <a:r>
              <a:rPr lang="en-US" sz="750" dirty="0" smtClean="0"/>
              <a:t>, The meteoroid environment and impacts on Phobos, Planetary and Space Science, Available online 21 August 2013, ISSN 0032-0633, http://</a:t>
            </a:r>
            <a:r>
              <a:rPr lang="en-US" sz="750" dirty="0" err="1" smtClean="0"/>
              <a:t>dx.doi.org</a:t>
            </a:r>
            <a:r>
              <a:rPr lang="en-US" sz="750" dirty="0" smtClean="0"/>
              <a:t>/10.1016/j.pss.2013.07.012.</a:t>
            </a:r>
          </a:p>
          <a:p>
            <a:pPr marL="171450" indent="-171450">
              <a:buFont typeface="Arial"/>
              <a:buChar char="•"/>
            </a:pPr>
            <a:r>
              <a:rPr lang="en-US" sz="750" dirty="0" smtClean="0"/>
              <a:t>Richard A. Schultz, Christian </a:t>
            </a:r>
            <a:r>
              <a:rPr lang="en-US" sz="750" dirty="0" err="1" smtClean="0"/>
              <a:t>Klimczak</a:t>
            </a:r>
            <a:r>
              <a:rPr lang="en-US" sz="750" dirty="0" smtClean="0"/>
              <a:t>, Haakon </a:t>
            </a:r>
            <a:r>
              <a:rPr lang="en-US" sz="750" dirty="0" err="1" smtClean="0"/>
              <a:t>Fossen</a:t>
            </a:r>
            <a:r>
              <a:rPr lang="en-US" sz="750" dirty="0" smtClean="0"/>
              <a:t>, Jon E. Olson, Ulrike </a:t>
            </a:r>
            <a:r>
              <a:rPr lang="en-US" sz="750" dirty="0" err="1" smtClean="0"/>
              <a:t>Exner</a:t>
            </a:r>
            <a:r>
              <a:rPr lang="en-US" sz="750" dirty="0" smtClean="0"/>
              <a:t>, Donald M. Reeves, Roger </a:t>
            </a:r>
            <a:r>
              <a:rPr lang="en-US" sz="750" dirty="0" err="1" smtClean="0"/>
              <a:t>Soliva</a:t>
            </a:r>
            <a:r>
              <a:rPr lang="en-US" sz="750" dirty="0" smtClean="0"/>
              <a:t>, Statistical tests of scaling relationships for geologic structures, Journal of Structural Geology, Volume 48, March 2013, Pages 85-94, ISSN 0191-8141, http://</a:t>
            </a:r>
            <a:r>
              <a:rPr lang="en-US" sz="750" dirty="0" err="1" smtClean="0"/>
              <a:t>dx.doi.org</a:t>
            </a:r>
            <a:r>
              <a:rPr lang="en-US" sz="750" dirty="0" smtClean="0"/>
              <a:t>/10.1016/j.jsg.2012.12.005.</a:t>
            </a:r>
          </a:p>
          <a:p>
            <a:pPr marL="171450" indent="-171450">
              <a:buFont typeface="Arial"/>
              <a:buChar char="•"/>
            </a:pPr>
            <a:r>
              <a:rPr lang="en-US" sz="750" dirty="0" smtClean="0"/>
              <a:t>Joseph Paul Cohen, Wei Ding, Crater detection via genetic search methods to reduce image features, Advances in Space Research, Available online 16 May 2013, ISSN 0273-1177</a:t>
            </a:r>
          </a:p>
          <a:p>
            <a:pPr marL="171450" indent="-171450">
              <a:buFont typeface="Arial"/>
              <a:buChar char="•"/>
            </a:pPr>
            <a:r>
              <a:rPr lang="en-US" sz="750" dirty="0" smtClean="0"/>
              <a:t>Bo Wu, </a:t>
            </a:r>
            <a:r>
              <a:rPr lang="en-US" sz="750" dirty="0" err="1" smtClean="0"/>
              <a:t>Jian</a:t>
            </a:r>
            <a:r>
              <a:rPr lang="en-US" sz="750" dirty="0" smtClean="0"/>
              <a:t> </a:t>
            </a:r>
            <a:r>
              <a:rPr lang="en-US" sz="750" dirty="0" err="1" smtClean="0"/>
              <a:t>Guo</a:t>
            </a:r>
            <a:r>
              <a:rPr lang="en-US" sz="750" dirty="0" smtClean="0"/>
              <a:t>, Han Hu, </a:t>
            </a:r>
            <a:r>
              <a:rPr lang="en-US" sz="750" dirty="0" err="1" smtClean="0"/>
              <a:t>Zhilin</a:t>
            </a:r>
            <a:r>
              <a:rPr lang="en-US" sz="750" dirty="0" smtClean="0"/>
              <a:t> Li, </a:t>
            </a:r>
            <a:r>
              <a:rPr lang="en-US" sz="750" dirty="0" err="1" smtClean="0"/>
              <a:t>Yongqi</a:t>
            </a:r>
            <a:r>
              <a:rPr lang="en-US" sz="750" dirty="0" smtClean="0"/>
              <a:t> Chen, Co-registration of lunar topographic models derived from Chang’E-1, SELENE, and LRO laser altimeter data based on a novel surface matching method, Earth and Planetary Science Letters, Volume 364, 15 February 2013, Pages 68-84, ISSN 0012-821X, http://</a:t>
            </a:r>
            <a:r>
              <a:rPr lang="en-US" sz="750" dirty="0" err="1" smtClean="0"/>
              <a:t>dx.doi.org</a:t>
            </a:r>
            <a:r>
              <a:rPr lang="en-US" sz="750" dirty="0" smtClean="0"/>
              <a:t>/10.1016/j.epsl.2012.12.024.</a:t>
            </a:r>
          </a:p>
          <a:p>
            <a:pPr marL="171450" indent="-171450">
              <a:buFont typeface="Arial"/>
              <a:buChar char="•"/>
            </a:pPr>
            <a:r>
              <a:rPr lang="en-US" sz="750" dirty="0" smtClean="0"/>
              <a:t>F.C. </a:t>
            </a:r>
            <a:r>
              <a:rPr lang="en-US" sz="750" dirty="0" err="1" smtClean="0"/>
              <a:t>Wasiak</a:t>
            </a:r>
            <a:r>
              <a:rPr lang="en-US" sz="750" dirty="0" smtClean="0"/>
              <a:t>, A. </a:t>
            </a:r>
            <a:r>
              <a:rPr lang="en-US" sz="750" dirty="0" err="1" smtClean="0"/>
              <a:t>Luspay-Kuti</a:t>
            </a:r>
            <a:r>
              <a:rPr lang="en-US" sz="750" dirty="0" smtClean="0"/>
              <a:t>, W.D.D.P. </a:t>
            </a:r>
            <a:r>
              <a:rPr lang="en-US" sz="750" dirty="0" err="1" smtClean="0"/>
              <a:t>Welivitiya</a:t>
            </a:r>
            <a:r>
              <a:rPr lang="en-US" sz="750" dirty="0" smtClean="0"/>
              <a:t>, L.A. Roe, V.F. </a:t>
            </a:r>
            <a:r>
              <a:rPr lang="en-US" sz="750" dirty="0" err="1" smtClean="0"/>
              <a:t>Chevrier</a:t>
            </a:r>
            <a:r>
              <a:rPr lang="en-US" sz="750" dirty="0" smtClean="0"/>
              <a:t>, D.G. Blackburn, T. Cornet, A facility for simulating Titan’s environment, Advances in Space Research, Volume 51, Issue 7, 1 April 2013, Pages 1213-1220, ISSN 0273-1177, http://</a:t>
            </a:r>
            <a:r>
              <a:rPr lang="en-US" sz="750" dirty="0" err="1" smtClean="0"/>
              <a:t>dx.doi.org</a:t>
            </a:r>
            <a:r>
              <a:rPr lang="en-US" sz="750" dirty="0" smtClean="0"/>
              <a:t>/10.1016/j.asr.2012.10.020.</a:t>
            </a:r>
          </a:p>
          <a:p>
            <a:pPr marL="171450" indent="-171450">
              <a:buFont typeface="Arial"/>
              <a:buChar char="•"/>
            </a:pPr>
            <a:r>
              <a:rPr lang="en-US" sz="750" dirty="0" smtClean="0"/>
              <a:t>Chris R. Stokes, Andrew C. Fowler, Chris D. Clark, Richard C.A. </a:t>
            </a:r>
            <a:r>
              <a:rPr lang="en-US" sz="750" dirty="0" err="1" smtClean="0"/>
              <a:t>Hindmarsh</a:t>
            </a:r>
            <a:r>
              <a:rPr lang="en-US" sz="750" dirty="0" smtClean="0"/>
              <a:t>, </a:t>
            </a:r>
            <a:r>
              <a:rPr lang="en-US" sz="750" dirty="0" err="1" smtClean="0"/>
              <a:t>Matteo</a:t>
            </a:r>
            <a:r>
              <a:rPr lang="en-US" sz="750" dirty="0" smtClean="0"/>
              <a:t> </a:t>
            </a:r>
            <a:r>
              <a:rPr lang="en-US" sz="750" dirty="0" err="1" smtClean="0"/>
              <a:t>Spagnolo</a:t>
            </a:r>
            <a:r>
              <a:rPr lang="en-US" sz="750" dirty="0" smtClean="0"/>
              <a:t>, The instability theory of drumlin formation and its explanation of their varied composition and internal structure, Quaternary Science Reviews, Volume 62, 15 February 2013, Pages 77-96, ISSN 0277-3791, http://</a:t>
            </a:r>
            <a:r>
              <a:rPr lang="en-US" sz="750" dirty="0" err="1" smtClean="0"/>
              <a:t>dx.doi.org</a:t>
            </a:r>
            <a:r>
              <a:rPr lang="en-US" sz="750" dirty="0" smtClean="0"/>
              <a:t>/10.1016/j.quascirev.2012.11.011.</a:t>
            </a:r>
          </a:p>
          <a:p>
            <a:pPr marL="171450" indent="-171450">
              <a:buFont typeface="Arial"/>
              <a:buChar char="•"/>
            </a:pPr>
            <a:r>
              <a:rPr lang="en-US" sz="750" dirty="0" smtClean="0"/>
              <a:t>Curiosity at Gale Crater, Mars: Characterization and Analysis of the </a:t>
            </a:r>
            <a:r>
              <a:rPr lang="en-US" sz="750" dirty="0" err="1" smtClean="0"/>
              <a:t>Rocknest</a:t>
            </a:r>
            <a:r>
              <a:rPr lang="en-US" sz="750" dirty="0" smtClean="0"/>
              <a:t> Sand Shadow, D. F. Blake, R. V. Morris, G. </a:t>
            </a:r>
            <a:r>
              <a:rPr lang="en-US" sz="750" dirty="0" err="1" smtClean="0"/>
              <a:t>Kocurek</a:t>
            </a:r>
            <a:r>
              <a:rPr lang="en-US" sz="750" dirty="0" smtClean="0"/>
              <a:t>, S. M. Morrison, R. T. Downs, D. </a:t>
            </a:r>
            <a:r>
              <a:rPr lang="en-US" sz="750" dirty="0" err="1" smtClean="0"/>
              <a:t>Bish</a:t>
            </a:r>
            <a:r>
              <a:rPr lang="en-US" sz="750" dirty="0" smtClean="0"/>
              <a:t>, D. W. Ming, K. S. Edgett, D. Rubin, W. Goetz, M. B. Madsen, R. Sullivan, R. </a:t>
            </a:r>
            <a:r>
              <a:rPr lang="en-US" sz="750" dirty="0" err="1" smtClean="0"/>
              <a:t>Gellert</a:t>
            </a:r>
            <a:r>
              <a:rPr lang="en-US" sz="750" dirty="0" smtClean="0"/>
              <a:t>, I. Campbell, A. H. </a:t>
            </a:r>
            <a:r>
              <a:rPr lang="en-US" sz="750" dirty="0" err="1" smtClean="0"/>
              <a:t>Treiman</a:t>
            </a:r>
            <a:r>
              <a:rPr lang="en-US" sz="750" dirty="0" smtClean="0"/>
              <a:t>, S. M. McLennan, A. S. Yen, J. Grotzinger, D. T. </a:t>
            </a:r>
            <a:r>
              <a:rPr lang="en-US" sz="750" dirty="0" err="1" smtClean="0"/>
              <a:t>Vaniman</a:t>
            </a:r>
            <a:r>
              <a:rPr lang="en-US" sz="750" dirty="0" smtClean="0"/>
              <a:t>, S. J. </a:t>
            </a:r>
            <a:r>
              <a:rPr lang="en-US" sz="750" dirty="0" err="1" smtClean="0"/>
              <a:t>Chipera</a:t>
            </a:r>
            <a:r>
              <a:rPr lang="en-US" sz="750" dirty="0" smtClean="0"/>
              <a:t>, C. N. Achilles, E. B. </a:t>
            </a:r>
            <a:r>
              <a:rPr lang="en-US" sz="750" dirty="0" err="1" smtClean="0"/>
              <a:t>Rampe</a:t>
            </a:r>
            <a:r>
              <a:rPr lang="en-US" sz="750" dirty="0" smtClean="0"/>
              <a:t>, D. Sumner, P.-Y. </a:t>
            </a:r>
            <a:r>
              <a:rPr lang="en-US" sz="750" dirty="0" err="1" smtClean="0"/>
              <a:t>Meslin</a:t>
            </a:r>
            <a:r>
              <a:rPr lang="en-US" sz="750" dirty="0" smtClean="0"/>
              <a:t>, S. Maurice, O. </a:t>
            </a:r>
            <a:r>
              <a:rPr lang="en-US" sz="750" dirty="0" err="1" smtClean="0"/>
              <a:t>Forni</a:t>
            </a:r>
            <a:r>
              <a:rPr lang="en-US" sz="750" dirty="0" smtClean="0"/>
              <a:t>, O. </a:t>
            </a:r>
            <a:r>
              <a:rPr lang="en-US" sz="750" dirty="0" err="1" smtClean="0"/>
              <a:t>Gasnault</a:t>
            </a:r>
            <a:r>
              <a:rPr lang="en-US" sz="750" dirty="0" smtClean="0"/>
              <a:t>, M. Fisk, M. Schmidt, P. </a:t>
            </a:r>
            <a:r>
              <a:rPr lang="en-US" sz="750" dirty="0" err="1" smtClean="0"/>
              <a:t>Mahaffy</a:t>
            </a:r>
            <a:r>
              <a:rPr lang="en-US" sz="750" dirty="0" smtClean="0"/>
              <a:t>, L. A. </a:t>
            </a:r>
            <a:r>
              <a:rPr lang="en-US" sz="750" dirty="0" err="1" smtClean="0"/>
              <a:t>Leshin</a:t>
            </a:r>
            <a:r>
              <a:rPr lang="en-US" sz="750" dirty="0" smtClean="0"/>
              <a:t>, D. </a:t>
            </a:r>
            <a:r>
              <a:rPr lang="en-US" sz="750" dirty="0" err="1" smtClean="0"/>
              <a:t>Glavin</a:t>
            </a:r>
            <a:r>
              <a:rPr lang="en-US" sz="750" dirty="0" smtClean="0"/>
              <a:t>, A. Steele, C. </a:t>
            </a:r>
            <a:r>
              <a:rPr lang="en-US" sz="750" dirty="0" err="1" smtClean="0"/>
              <a:t>Freissinet</a:t>
            </a:r>
            <a:r>
              <a:rPr lang="en-US" sz="750" dirty="0" smtClean="0"/>
              <a:t>, R. Navarro-González, R. A. </a:t>
            </a:r>
            <a:r>
              <a:rPr lang="en-US" sz="750" dirty="0" err="1" smtClean="0"/>
              <a:t>Yingst</a:t>
            </a:r>
            <a:r>
              <a:rPr lang="en-US" sz="750" dirty="0" smtClean="0"/>
              <a:t>, L. C. </a:t>
            </a:r>
            <a:r>
              <a:rPr lang="en-US" sz="750" dirty="0" err="1" smtClean="0"/>
              <a:t>Kah</a:t>
            </a:r>
            <a:r>
              <a:rPr lang="en-US" sz="750" dirty="0" smtClean="0"/>
              <a:t>, N. Bridges, K. W. Lewis, T. F. Bristow, J. D. Farmer, J. A. Crisp, E. M. </a:t>
            </a:r>
            <a:r>
              <a:rPr lang="en-US" sz="750" dirty="0" err="1" smtClean="0"/>
              <a:t>Stolper</a:t>
            </a:r>
            <a:r>
              <a:rPr lang="en-US" sz="750" dirty="0" smtClean="0"/>
              <a:t>, D. J. Des Marais, P. </a:t>
            </a:r>
            <a:r>
              <a:rPr lang="en-US" sz="750" dirty="0" err="1" smtClean="0"/>
              <a:t>Sarrazin</a:t>
            </a:r>
            <a:r>
              <a:rPr lang="en-US" sz="750" dirty="0" smtClean="0"/>
              <a:t>, and MSL Science Team, Science 27 September 2013: 341 (6153).</a:t>
            </a:r>
          </a:p>
          <a:p>
            <a:pPr marL="171450" indent="-171450">
              <a:buFont typeface="Arial"/>
              <a:buChar char="•"/>
            </a:pPr>
            <a:r>
              <a:rPr lang="en-US" sz="750" dirty="0" smtClean="0"/>
              <a:t>Martian Fluvial Conglomerates at Gale Crater, R. M. E. Williams, J. P. Grotzinger, W. E. Dietrich, S. Gupta, D. Y. Sumner, R. C. </a:t>
            </a:r>
            <a:r>
              <a:rPr lang="en-US" sz="750" dirty="0" err="1" smtClean="0"/>
              <a:t>Wiens</a:t>
            </a:r>
            <a:r>
              <a:rPr lang="en-US" sz="750" dirty="0" smtClean="0"/>
              <a:t>, N. </a:t>
            </a:r>
            <a:r>
              <a:rPr lang="en-US" sz="750" dirty="0" err="1" smtClean="0"/>
              <a:t>Mangold</a:t>
            </a:r>
            <a:r>
              <a:rPr lang="en-US" sz="750" dirty="0" smtClean="0"/>
              <a:t>, M. C. Malin, K. S. Edgett, S. Maurice, O. </a:t>
            </a:r>
            <a:r>
              <a:rPr lang="en-US" sz="750" dirty="0" err="1" smtClean="0"/>
              <a:t>Forni</a:t>
            </a:r>
            <a:r>
              <a:rPr lang="en-US" sz="750" dirty="0" smtClean="0"/>
              <a:t>, O. </a:t>
            </a:r>
            <a:r>
              <a:rPr lang="en-US" sz="750" dirty="0" err="1" smtClean="0"/>
              <a:t>Gasnault</a:t>
            </a:r>
            <a:r>
              <a:rPr lang="en-US" sz="750" dirty="0" smtClean="0"/>
              <a:t>, A. </a:t>
            </a:r>
            <a:r>
              <a:rPr lang="en-US" sz="750" dirty="0" err="1" smtClean="0"/>
              <a:t>Ollila</a:t>
            </a:r>
            <a:r>
              <a:rPr lang="en-US" sz="750" dirty="0" smtClean="0"/>
              <a:t>, H. E. Newsom, G. </a:t>
            </a:r>
            <a:r>
              <a:rPr lang="en-US" sz="750" dirty="0" err="1" smtClean="0"/>
              <a:t>Dromart</a:t>
            </a:r>
            <a:r>
              <a:rPr lang="en-US" sz="750" dirty="0" smtClean="0"/>
              <a:t>, M. C. </a:t>
            </a:r>
            <a:r>
              <a:rPr lang="en-US" sz="750" dirty="0" err="1" smtClean="0"/>
              <a:t>Palucis</a:t>
            </a:r>
            <a:r>
              <a:rPr lang="en-US" sz="750" dirty="0" smtClean="0"/>
              <a:t>, R. A. </a:t>
            </a:r>
            <a:r>
              <a:rPr lang="en-US" sz="750" dirty="0" err="1" smtClean="0"/>
              <a:t>Yingst</a:t>
            </a:r>
            <a:r>
              <a:rPr lang="en-US" sz="750" dirty="0" smtClean="0"/>
              <a:t>, R. B. Anderson, K. E. Herkenhoff, S. Le </a:t>
            </a:r>
            <a:r>
              <a:rPr lang="en-US" sz="750" dirty="0" err="1" smtClean="0"/>
              <a:t>Mouélic</a:t>
            </a:r>
            <a:r>
              <a:rPr lang="en-US" sz="750" dirty="0" smtClean="0"/>
              <a:t>, W. Goetz, M. B. Madsen, A. </a:t>
            </a:r>
            <a:r>
              <a:rPr lang="en-US" sz="750" dirty="0" err="1" smtClean="0"/>
              <a:t>Koefoed</a:t>
            </a:r>
            <a:r>
              <a:rPr lang="en-US" sz="750" dirty="0" smtClean="0"/>
              <a:t>, J. K. Jensen, J. C. Bridges, S. P. </a:t>
            </a:r>
            <a:r>
              <a:rPr lang="en-US" sz="750" dirty="0" err="1" smtClean="0"/>
              <a:t>Schwenzer</a:t>
            </a:r>
            <a:r>
              <a:rPr lang="en-US" sz="750" dirty="0" smtClean="0"/>
              <a:t>, K. W. Lewis, K. M. Stack, D. Rubin, L. C. </a:t>
            </a:r>
            <a:r>
              <a:rPr lang="en-US" sz="750" dirty="0" err="1" smtClean="0"/>
              <a:t>Kah</a:t>
            </a:r>
            <a:r>
              <a:rPr lang="en-US" sz="750" dirty="0" smtClean="0"/>
              <a:t>, J. F. Bell III, J. D. Farmer, R. Sullivan, T. Van </a:t>
            </a:r>
            <a:r>
              <a:rPr lang="en-US" sz="750" dirty="0" err="1" smtClean="0"/>
              <a:t>Beek</a:t>
            </a:r>
            <a:r>
              <a:rPr lang="en-US" sz="750" dirty="0" smtClean="0"/>
              <a:t>, D. L. </a:t>
            </a:r>
            <a:r>
              <a:rPr lang="en-US" sz="750" dirty="0" err="1" smtClean="0"/>
              <a:t>Blaney</a:t>
            </a:r>
            <a:r>
              <a:rPr lang="en-US" sz="750" dirty="0" smtClean="0"/>
              <a:t>, O. </a:t>
            </a:r>
            <a:r>
              <a:rPr lang="en-US" sz="750" dirty="0" err="1" smtClean="0"/>
              <a:t>Pariser</a:t>
            </a:r>
            <a:r>
              <a:rPr lang="en-US" sz="750" dirty="0" smtClean="0"/>
              <a:t>, R. G. </a:t>
            </a:r>
            <a:r>
              <a:rPr lang="en-US" sz="750" dirty="0" err="1" smtClean="0"/>
              <a:t>Deen</a:t>
            </a:r>
            <a:r>
              <a:rPr lang="en-US" sz="750" dirty="0" smtClean="0"/>
              <a:t>, and MSL Science Team, Science 31 May 2013: 340 (6136), 1068-1072.</a:t>
            </a:r>
          </a:p>
          <a:p>
            <a:pPr marL="171450" indent="-171450">
              <a:buFont typeface="Arial"/>
              <a:buChar char="•"/>
            </a:pPr>
            <a:r>
              <a:rPr lang="en-US" sz="750" dirty="0" smtClean="0"/>
              <a:t>Supervolcanoes within an ancient volcanic province in Arabia Terra, Mars, Joseph R. </a:t>
            </a:r>
            <a:r>
              <a:rPr lang="en-US" sz="750" dirty="0" err="1" smtClean="0"/>
              <a:t>Michalski</a:t>
            </a:r>
            <a:r>
              <a:rPr lang="en-US" sz="750" dirty="0" smtClean="0"/>
              <a:t> &amp; Jacob E. Bleacher, Nature 502, 47-52 doi:10.1038/nature12482</a:t>
            </a:r>
          </a:p>
          <a:p>
            <a:pPr marL="171450" indent="-171450">
              <a:buFont typeface="Arial"/>
              <a:buChar char="•"/>
            </a:pPr>
            <a:r>
              <a:rPr lang="en-US" sz="750" dirty="0" smtClean="0"/>
              <a:t>Groundwater activity on Mars and implications for a deep biosphere, Joseph R. </a:t>
            </a:r>
            <a:r>
              <a:rPr lang="en-US" sz="750" dirty="0" err="1" smtClean="0"/>
              <a:t>Michalski</a:t>
            </a:r>
            <a:r>
              <a:rPr lang="en-US" sz="750" dirty="0" smtClean="0"/>
              <a:t>, Javier </a:t>
            </a:r>
            <a:r>
              <a:rPr lang="en-US" sz="750" dirty="0" err="1" smtClean="0"/>
              <a:t>Cuadros</a:t>
            </a:r>
            <a:r>
              <a:rPr lang="en-US" sz="750" dirty="0" smtClean="0"/>
              <a:t>, Paul B. Niles, John Parnell, A. Deanne Rogers et al., Nature Geoscience 6, 133-138 doi:10.1038/ngeo1706 </a:t>
            </a:r>
          </a:p>
          <a:p>
            <a:pPr marL="171450" indent="-171450">
              <a:buFont typeface="Arial"/>
              <a:buChar char="•"/>
            </a:pPr>
            <a:r>
              <a:rPr lang="en-US" sz="750" dirty="0" smtClean="0"/>
              <a:t>Water and Brines on Mars: Current Evidence and Implications for MSL, G. M. </a:t>
            </a:r>
            <a:r>
              <a:rPr lang="en-US" sz="750" dirty="0" err="1" smtClean="0"/>
              <a:t>Martínez</a:t>
            </a:r>
            <a:r>
              <a:rPr lang="en-US" sz="750" dirty="0" smtClean="0"/>
              <a:t>, N. O. </a:t>
            </a:r>
            <a:r>
              <a:rPr lang="en-US" sz="750" dirty="0" err="1" smtClean="0"/>
              <a:t>Renno</a:t>
            </a:r>
            <a:r>
              <a:rPr lang="en-US" sz="750" dirty="0" smtClean="0"/>
              <a:t> in Space Science Reviews (2013)</a:t>
            </a:r>
          </a:p>
          <a:p>
            <a:pPr marL="171450" indent="-171450">
              <a:buFont typeface="Arial"/>
              <a:buChar char="•"/>
            </a:pPr>
            <a:r>
              <a:rPr lang="en-US" sz="750" dirty="0" smtClean="0"/>
              <a:t>Quantitative Assessments of the Martian Hydrosphere, </a:t>
            </a:r>
            <a:r>
              <a:rPr lang="en-US" sz="750" dirty="0" err="1" smtClean="0"/>
              <a:t>Jeremie</a:t>
            </a:r>
            <a:r>
              <a:rPr lang="en-US" sz="750" dirty="0" smtClean="0"/>
              <a:t> </a:t>
            </a:r>
            <a:r>
              <a:rPr lang="en-US" sz="750" dirty="0" err="1" smtClean="0"/>
              <a:t>Lasue</a:t>
            </a:r>
            <a:r>
              <a:rPr lang="en-US" sz="750" dirty="0" smtClean="0"/>
              <a:t>, Nicolas </a:t>
            </a:r>
            <a:r>
              <a:rPr lang="en-US" sz="750" dirty="0" err="1" smtClean="0"/>
              <a:t>Mangold</a:t>
            </a:r>
            <a:r>
              <a:rPr lang="en-US" sz="750" dirty="0" smtClean="0"/>
              <a:t>, Ernst </a:t>
            </a:r>
            <a:r>
              <a:rPr lang="en-US" sz="750" dirty="0" err="1" smtClean="0"/>
              <a:t>Hauber</a:t>
            </a:r>
            <a:r>
              <a:rPr lang="en-US" sz="750" dirty="0" smtClean="0"/>
              <a:t>, Steve Clifford… in Space Science Reviews (2013)</a:t>
            </a:r>
          </a:p>
          <a:p>
            <a:pPr marL="171450" indent="-171450">
              <a:buFont typeface="Arial"/>
              <a:buChar char="•"/>
            </a:pPr>
            <a:r>
              <a:rPr lang="en-US" sz="750" dirty="0" smtClean="0"/>
              <a:t>Long-Term Evolution of the Martian Crust-Mantle System, M. </a:t>
            </a:r>
            <a:r>
              <a:rPr lang="en-US" sz="750" dirty="0" err="1" smtClean="0"/>
              <a:t>Grott</a:t>
            </a:r>
            <a:r>
              <a:rPr lang="en-US" sz="750" dirty="0" smtClean="0"/>
              <a:t>, D. </a:t>
            </a:r>
            <a:r>
              <a:rPr lang="en-US" sz="750" dirty="0" err="1" smtClean="0"/>
              <a:t>Baratoux</a:t>
            </a:r>
            <a:r>
              <a:rPr lang="en-US" sz="750" dirty="0" smtClean="0"/>
              <a:t>, E. </a:t>
            </a:r>
            <a:r>
              <a:rPr lang="en-US" sz="750" dirty="0" err="1" smtClean="0"/>
              <a:t>Hauber</a:t>
            </a:r>
            <a:r>
              <a:rPr lang="en-US" sz="750" dirty="0" smtClean="0"/>
              <a:t>, V. </a:t>
            </a:r>
            <a:r>
              <a:rPr lang="en-US" sz="750" dirty="0" err="1" smtClean="0"/>
              <a:t>Sautter</a:t>
            </a:r>
            <a:r>
              <a:rPr lang="en-US" sz="750" dirty="0" smtClean="0"/>
              <a:t>, J. Mustard… in Space Science Reviews (2013)</a:t>
            </a:r>
          </a:p>
          <a:p>
            <a:pPr marL="171450" indent="-171450">
              <a:buFont typeface="Arial"/>
              <a:buChar char="•"/>
            </a:pPr>
            <a:r>
              <a:rPr lang="en-US" sz="750" dirty="0" smtClean="0"/>
              <a:t>Geochemical Consequences of Widespread Clay Mineral Formation in Mars’ Ancient Crust, Bethany L. </a:t>
            </a:r>
            <a:r>
              <a:rPr lang="en-US" sz="750" dirty="0" err="1" smtClean="0"/>
              <a:t>Ehlmann</a:t>
            </a:r>
            <a:r>
              <a:rPr lang="en-US" sz="750" dirty="0" smtClean="0"/>
              <a:t>, Gilles Berger, Nicolas </a:t>
            </a:r>
            <a:r>
              <a:rPr lang="en-US" sz="750" dirty="0" err="1" smtClean="0"/>
              <a:t>Mangold</a:t>
            </a:r>
            <a:r>
              <a:rPr lang="en-US" sz="750" dirty="0" smtClean="0"/>
              <a:t>… in Space Science Reviews (2013)</a:t>
            </a:r>
          </a:p>
          <a:p>
            <a:pPr marL="171450" indent="-171450">
              <a:buFont typeface="Arial"/>
              <a:buChar char="•"/>
            </a:pPr>
            <a:r>
              <a:rPr lang="en-US" sz="750" dirty="0" smtClean="0"/>
              <a:t>Geochemistry of Carbonates on Mars: Implications for Climate History and Nature of Aqueous Environments, Paul B. Niles, David C. </a:t>
            </a:r>
            <a:r>
              <a:rPr lang="en-US" sz="750" dirty="0" err="1" smtClean="0"/>
              <a:t>Catling</a:t>
            </a:r>
            <a:r>
              <a:rPr lang="en-US" sz="750" dirty="0" smtClean="0"/>
              <a:t>, Gilles Berger, Eric </a:t>
            </a:r>
            <a:r>
              <a:rPr lang="en-US" sz="750" dirty="0" err="1" smtClean="0"/>
              <a:t>Chassefière</a:t>
            </a:r>
            <a:r>
              <a:rPr lang="en-US" sz="750" dirty="0" smtClean="0"/>
              <a:t>… in Space Science Reviews (2013) </a:t>
            </a:r>
          </a:p>
          <a:p>
            <a:pPr marL="171450" indent="-171450">
              <a:buFont typeface="Arial"/>
              <a:buChar char="•"/>
            </a:pPr>
            <a:r>
              <a:rPr lang="en-US" sz="750" dirty="0" smtClean="0"/>
              <a:t>Variability of rock texture and morphology correlated with the clay-bearing units at </a:t>
            </a:r>
            <a:r>
              <a:rPr lang="en-US" sz="750" dirty="0" err="1" smtClean="0"/>
              <a:t>Mawrth</a:t>
            </a:r>
            <a:r>
              <a:rPr lang="en-US" sz="750" dirty="0" smtClean="0"/>
              <a:t> </a:t>
            </a:r>
            <a:r>
              <a:rPr lang="en-US" sz="750" dirty="0" err="1" smtClean="0"/>
              <a:t>Vallis</a:t>
            </a:r>
            <a:r>
              <a:rPr lang="en-US" sz="750" dirty="0" smtClean="0"/>
              <a:t>, Mars, J. Geophys. Res., Volume 118, Issue 6, June 2013, Pages: 1245–1256, Nancy K. </a:t>
            </a:r>
            <a:r>
              <a:rPr lang="en-US" sz="750" dirty="0" err="1" smtClean="0"/>
              <a:t>McKeown</a:t>
            </a:r>
            <a:r>
              <a:rPr lang="en-US" sz="750" dirty="0" smtClean="0"/>
              <a:t>, Janice L. Bishop and Eli A. Silver</a:t>
            </a:r>
          </a:p>
          <a:p>
            <a:pPr marL="171450" indent="-171450">
              <a:buFont typeface="Arial"/>
              <a:buChar char="•"/>
            </a:pPr>
            <a:r>
              <a:rPr lang="en-US" sz="750" dirty="0" smtClean="0"/>
              <a:t>Bed thickness distributions on Mars: An orbital perspective, J. Geophys. Res., Volume 118, Issue 6, June 2013, Pages: 1323–1349, K. M. Stack, J. P. Grotzinger and R. E. Milliken</a:t>
            </a:r>
          </a:p>
        </p:txBody>
      </p:sp>
      <p:sp>
        <p:nvSpPr>
          <p:cNvPr id="3" name="TextBox 2"/>
          <p:cNvSpPr txBox="1"/>
          <p:nvPr/>
        </p:nvSpPr>
        <p:spPr>
          <a:xfrm>
            <a:off x="0" y="0"/>
            <a:ext cx="9144000" cy="523220"/>
          </a:xfrm>
          <a:prstGeom prst="rect">
            <a:avLst/>
          </a:prstGeom>
          <a:noFill/>
          <a:ln>
            <a:solidFill>
              <a:schemeClr val="tx1"/>
            </a:solidFill>
          </a:ln>
        </p:spPr>
        <p:txBody>
          <a:bodyPr wrap="square" rtlCol="0">
            <a:spAutoFit/>
          </a:bodyPr>
          <a:lstStyle/>
          <a:p>
            <a:pPr algn="r"/>
            <a:r>
              <a:rPr lang="en-US" sz="2800" b="1" dirty="0" smtClean="0"/>
              <a:t>All HiRISE publications 3/4</a:t>
            </a:r>
            <a:endParaRPr lang="en-US" sz="2800" b="1" dirty="0"/>
          </a:p>
        </p:txBody>
      </p:sp>
    </p:spTree>
    <p:extLst>
      <p:ext uri="{BB962C8B-B14F-4D97-AF65-F5344CB8AC3E}">
        <p14:creationId xmlns:p14="http://schemas.microsoft.com/office/powerpoint/2010/main" val="84340470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87022"/>
            <a:ext cx="9144000" cy="6324808"/>
          </a:xfrm>
          <a:prstGeom prst="rect">
            <a:avLst/>
          </a:prstGeom>
          <a:noFill/>
        </p:spPr>
        <p:txBody>
          <a:bodyPr wrap="square" rtlCol="0">
            <a:spAutoFit/>
          </a:bodyPr>
          <a:lstStyle/>
          <a:p>
            <a:pPr marL="171450" indent="-171450">
              <a:buFont typeface="Arial"/>
              <a:buChar char="•"/>
            </a:pPr>
            <a:r>
              <a:rPr lang="en-US" sz="750" dirty="0" smtClean="0"/>
              <a:t>Mineralogy and morphology of geologic units at Libya Montes, Mars: Ancient </a:t>
            </a:r>
            <a:r>
              <a:rPr lang="en-US" sz="750" dirty="0" err="1" smtClean="0"/>
              <a:t>aqueously</a:t>
            </a:r>
            <a:r>
              <a:rPr lang="en-US" sz="750" dirty="0" smtClean="0"/>
              <a:t> derived outcrops, mafic flows, fluvial features, and impacts, J. Geophys. Res., Volume 118, Issue 3, March 2013, Pages: 487–513, Janice L. Bishop, Daniela </a:t>
            </a:r>
            <a:r>
              <a:rPr lang="en-US" sz="750" dirty="0" err="1" smtClean="0"/>
              <a:t>Tirsch</a:t>
            </a:r>
            <a:r>
              <a:rPr lang="en-US" sz="750" dirty="0" smtClean="0"/>
              <a:t>, </a:t>
            </a:r>
            <a:r>
              <a:rPr lang="en-US" sz="750" dirty="0" err="1" smtClean="0"/>
              <a:t>Livio</a:t>
            </a:r>
            <a:r>
              <a:rPr lang="en-US" sz="750" dirty="0" smtClean="0"/>
              <a:t> L. Tornabene, Ralf </a:t>
            </a:r>
            <a:r>
              <a:rPr lang="en-US" sz="750" dirty="0" err="1" smtClean="0"/>
              <a:t>Jaumann</a:t>
            </a:r>
            <a:r>
              <a:rPr lang="en-US" sz="750" dirty="0" smtClean="0"/>
              <a:t>, Alfred S. McEwen, Patrick C. McGuire, </a:t>
            </a:r>
            <a:r>
              <a:rPr lang="en-US" sz="750" dirty="0" err="1" smtClean="0"/>
              <a:t>Anouck</a:t>
            </a:r>
            <a:r>
              <a:rPr lang="en-US" sz="750" dirty="0" smtClean="0"/>
              <a:t> </a:t>
            </a:r>
            <a:r>
              <a:rPr lang="en-US" sz="750" dirty="0" err="1" smtClean="0"/>
              <a:t>Ody</a:t>
            </a:r>
            <a:r>
              <a:rPr lang="en-US" sz="750" dirty="0" smtClean="0"/>
              <a:t>, Francois </a:t>
            </a:r>
            <a:r>
              <a:rPr lang="en-US" sz="750" dirty="0" err="1" smtClean="0"/>
              <a:t>Poulet</a:t>
            </a:r>
            <a:r>
              <a:rPr lang="en-US" sz="750" dirty="0" smtClean="0"/>
              <a:t>, Roger N. Clark, Mario </a:t>
            </a:r>
            <a:r>
              <a:rPr lang="en-US" sz="750" dirty="0" err="1" smtClean="0"/>
              <a:t>Parente</a:t>
            </a:r>
            <a:r>
              <a:rPr lang="en-US" sz="750" dirty="0" smtClean="0"/>
              <a:t>, Nancy K. </a:t>
            </a:r>
            <a:r>
              <a:rPr lang="en-US" sz="750" dirty="0" err="1" smtClean="0"/>
              <a:t>McKeown</a:t>
            </a:r>
            <a:r>
              <a:rPr lang="en-US" sz="750" dirty="0" smtClean="0"/>
              <a:t>, John F. Mustard, Scott L. Murchie, Joana Voigt, </a:t>
            </a:r>
            <a:r>
              <a:rPr lang="en-US" sz="750" dirty="0" err="1" smtClean="0"/>
              <a:t>Zeynep</a:t>
            </a:r>
            <a:r>
              <a:rPr lang="en-US" sz="750" dirty="0" smtClean="0"/>
              <a:t> </a:t>
            </a:r>
            <a:r>
              <a:rPr lang="en-US" sz="750" dirty="0" err="1" smtClean="0"/>
              <a:t>Aydin</a:t>
            </a:r>
            <a:r>
              <a:rPr lang="en-US" sz="750" dirty="0" smtClean="0"/>
              <a:t>, Marlene Bamberg, Andreas </a:t>
            </a:r>
            <a:r>
              <a:rPr lang="en-US" sz="750" dirty="0" err="1" smtClean="0"/>
              <a:t>Petau</a:t>
            </a:r>
            <a:r>
              <a:rPr lang="en-US" sz="750" dirty="0" smtClean="0"/>
              <a:t>, Gregory Michael, Frank P. </a:t>
            </a:r>
            <a:r>
              <a:rPr lang="en-US" sz="750" dirty="0" err="1" smtClean="0"/>
              <a:t>Seelos</a:t>
            </a:r>
            <a:r>
              <a:rPr lang="en-US" sz="750" dirty="0" smtClean="0"/>
              <a:t>, Christopher D. Hash, Gregg A. Swayze and Gerhard </a:t>
            </a:r>
            <a:r>
              <a:rPr lang="en-US" sz="750" dirty="0" err="1" smtClean="0"/>
              <a:t>Neukum</a:t>
            </a:r>
            <a:endParaRPr lang="en-US" sz="750" dirty="0" smtClean="0"/>
          </a:p>
          <a:p>
            <a:pPr marL="171450" indent="-171450">
              <a:buFont typeface="Arial"/>
              <a:buChar char="•"/>
            </a:pPr>
            <a:r>
              <a:rPr lang="en-US" sz="750" dirty="0" smtClean="0"/>
              <a:t>Deltaic deposits at Aeolis Dorsa: Sedimentary evidence for a standing body of water on the northern plains of Mars, J. Geophys. Res., Volume 118, Issue 6, June 2013, Pages: 1285–1302, Roman A. </a:t>
            </a:r>
            <a:r>
              <a:rPr lang="en-US" sz="750" dirty="0" err="1" smtClean="0"/>
              <a:t>DiBiase</a:t>
            </a:r>
            <a:r>
              <a:rPr lang="en-US" sz="750" dirty="0" smtClean="0"/>
              <a:t>, Ajay B. </a:t>
            </a:r>
            <a:r>
              <a:rPr lang="en-US" sz="750" dirty="0" err="1" smtClean="0"/>
              <a:t>Limaye</a:t>
            </a:r>
            <a:r>
              <a:rPr lang="en-US" sz="750" dirty="0" smtClean="0"/>
              <a:t>, Joel S. </a:t>
            </a:r>
            <a:r>
              <a:rPr lang="en-US" sz="750" dirty="0" err="1" smtClean="0"/>
              <a:t>Scheingross</a:t>
            </a:r>
            <a:r>
              <a:rPr lang="en-US" sz="750" dirty="0" smtClean="0"/>
              <a:t>, Woodward W. Fischer and Michael P. Lamb</a:t>
            </a:r>
          </a:p>
          <a:p>
            <a:pPr marL="171450" indent="-171450">
              <a:buFont typeface="Arial"/>
              <a:buChar char="•"/>
            </a:pPr>
            <a:r>
              <a:rPr lang="en-US" sz="750" dirty="0" smtClean="0"/>
              <a:t>Evidence for Noachian flood volcanism in </a:t>
            </a:r>
            <a:r>
              <a:rPr lang="en-US" sz="750" dirty="0" err="1" smtClean="0"/>
              <a:t>Noachis</a:t>
            </a:r>
            <a:r>
              <a:rPr lang="en-US" sz="750" dirty="0" smtClean="0"/>
              <a:t> Terra, Mars, and the possible role of Hellas impact basin tectonics, J. Geophys. Res., Volume 118, Issue 5, May 2013, Pages: 1094–1113, A. D. Rogers and A. H. </a:t>
            </a:r>
            <a:r>
              <a:rPr lang="en-US" sz="750" dirty="0" err="1" smtClean="0"/>
              <a:t>Nazarian</a:t>
            </a:r>
            <a:endParaRPr lang="en-US" sz="750" dirty="0" smtClean="0"/>
          </a:p>
          <a:p>
            <a:pPr marL="171450" indent="-171450">
              <a:buFont typeface="Arial"/>
              <a:buChar char="•"/>
            </a:pPr>
            <a:r>
              <a:rPr lang="en-US" sz="750" dirty="0" smtClean="0"/>
              <a:t>Geomorphic signatures of glacial activity in the Alba </a:t>
            </a:r>
            <a:r>
              <a:rPr lang="en-US" sz="750" dirty="0" err="1" smtClean="0"/>
              <a:t>Patera</a:t>
            </a:r>
            <a:r>
              <a:rPr lang="en-US" sz="750" dirty="0" smtClean="0"/>
              <a:t> volcanic province: Implications for recent frost accumulation on Mars, J. Geophys. Res., Volume 118, Issue 8, August 2013, Pages: 1609–1631, </a:t>
            </a:r>
            <a:r>
              <a:rPr lang="en-US" sz="750" dirty="0" err="1" smtClean="0"/>
              <a:t>Rishitosh</a:t>
            </a:r>
            <a:r>
              <a:rPr lang="en-US" sz="750" dirty="0" smtClean="0"/>
              <a:t> K. </a:t>
            </a:r>
            <a:r>
              <a:rPr lang="en-US" sz="750" dirty="0" err="1" smtClean="0"/>
              <a:t>Sinha</a:t>
            </a:r>
            <a:r>
              <a:rPr lang="en-US" sz="750" dirty="0" smtClean="0"/>
              <a:t> and </a:t>
            </a:r>
            <a:r>
              <a:rPr lang="en-US" sz="750" dirty="0" err="1" smtClean="0"/>
              <a:t>Sripada</a:t>
            </a:r>
            <a:r>
              <a:rPr lang="en-US" sz="750" dirty="0" smtClean="0"/>
              <a:t> V. S. </a:t>
            </a:r>
            <a:r>
              <a:rPr lang="en-US" sz="750" dirty="0" err="1" smtClean="0"/>
              <a:t>Murty</a:t>
            </a:r>
            <a:endParaRPr lang="en-US" sz="750" dirty="0" smtClean="0"/>
          </a:p>
          <a:p>
            <a:pPr marL="171450" indent="-171450">
              <a:buFont typeface="Arial"/>
              <a:buChar char="•"/>
            </a:pPr>
            <a:r>
              <a:rPr lang="en-US" sz="750" dirty="0" smtClean="0"/>
              <a:t>Distribution of polygon characteristic scale in Martian patterned ground terrain in the northern hemisphere using the Fourier transform, J. Geophys. Res., Volume 118, Issue 7, July 2013, Pages: 1558–1566, T. </a:t>
            </a:r>
            <a:r>
              <a:rPr lang="en-US" sz="750" dirty="0" err="1" smtClean="0"/>
              <a:t>Orloff</a:t>
            </a:r>
            <a:r>
              <a:rPr lang="en-US" sz="750" dirty="0" smtClean="0"/>
              <a:t>, M. </a:t>
            </a:r>
            <a:r>
              <a:rPr lang="en-US" sz="750" dirty="0" err="1" smtClean="0"/>
              <a:t>Kreslavsky</a:t>
            </a:r>
            <a:r>
              <a:rPr lang="en-US" sz="750" dirty="0" smtClean="0"/>
              <a:t> and E. </a:t>
            </a:r>
            <a:r>
              <a:rPr lang="en-US" sz="750" dirty="0" err="1" smtClean="0"/>
              <a:t>Asphaug</a:t>
            </a:r>
            <a:endParaRPr lang="en-US" sz="750" dirty="0" smtClean="0"/>
          </a:p>
          <a:p>
            <a:pPr marL="171450" indent="-171450">
              <a:buFont typeface="Arial"/>
              <a:buChar char="•"/>
            </a:pPr>
            <a:r>
              <a:rPr lang="en-US" sz="750" dirty="0" smtClean="0"/>
              <a:t>Surface scattering properties at the Opportunity Mars rover's traverse region measured by CRISM, J. Geophys. Res., Volume 118, Issue 8, August 2013, Pages: 1699–1717, Amy Shaw, M. J. Wolff, F. P. </a:t>
            </a:r>
            <a:r>
              <a:rPr lang="en-US" sz="750" dirty="0" err="1" smtClean="0"/>
              <a:t>Seelos</a:t>
            </a:r>
            <a:r>
              <a:rPr lang="en-US" sz="750" dirty="0" smtClean="0"/>
              <a:t>, S. M. Wiseman and S. Cull</a:t>
            </a:r>
          </a:p>
          <a:p>
            <a:pPr marL="171450" indent="-171450">
              <a:buFont typeface="Arial"/>
              <a:buChar char="•"/>
            </a:pPr>
            <a:r>
              <a:rPr lang="en-US" sz="750" dirty="0" smtClean="0"/>
              <a:t>An impact origin for hydrated silicates on Mars: A synthesis, J. Geophys. Res., Volume 118, Issue 5, May 2013, Pages: 994–1012, </a:t>
            </a:r>
            <a:r>
              <a:rPr lang="en-US" sz="750" dirty="0" err="1" smtClean="0"/>
              <a:t>Livio</a:t>
            </a:r>
            <a:r>
              <a:rPr lang="en-US" sz="750" dirty="0" smtClean="0"/>
              <a:t> L. Tornabene, Gordon R. </a:t>
            </a:r>
            <a:r>
              <a:rPr lang="en-US" sz="750" dirty="0" err="1" smtClean="0"/>
              <a:t>Osinski</a:t>
            </a:r>
            <a:r>
              <a:rPr lang="en-US" sz="750" dirty="0" smtClean="0"/>
              <a:t>, Alfred S. McEwen, James J. Wray, Michael A. Craig, Haley M. </a:t>
            </a:r>
            <a:r>
              <a:rPr lang="en-US" sz="750" dirty="0" err="1" smtClean="0"/>
              <a:t>Sapers</a:t>
            </a:r>
            <a:r>
              <a:rPr lang="en-US" sz="750" dirty="0" smtClean="0"/>
              <a:t> and Philip R. Christensen</a:t>
            </a:r>
          </a:p>
          <a:p>
            <a:pPr marL="171450" indent="-171450">
              <a:buFont typeface="Arial"/>
              <a:buChar char="•"/>
            </a:pPr>
            <a:r>
              <a:rPr lang="en-US" sz="750" dirty="0" smtClean="0"/>
              <a:t>Identification of possible recent water/lava source vents in the Cerberus plains: Stratigraphic and crater count age constraints, J. Geophys. Res., Volume 118, Issue 4, April 2013, Pages: 789–802, Rebecca J. Thomas</a:t>
            </a:r>
          </a:p>
          <a:p>
            <a:pPr marL="171450" indent="-171450">
              <a:buFont typeface="Arial"/>
              <a:buChar char="•"/>
            </a:pPr>
            <a:r>
              <a:rPr lang="en-US" sz="750" dirty="0" smtClean="0"/>
              <a:t>Exposures of olivine-rich rocks in the vicinity of Ares </a:t>
            </a:r>
            <a:r>
              <a:rPr lang="en-US" sz="750" dirty="0" err="1" smtClean="0"/>
              <a:t>Vallis</a:t>
            </a:r>
            <a:r>
              <a:rPr lang="en-US" sz="750" dirty="0" smtClean="0"/>
              <a:t>: Implications for Noachian and Hesperian volcanism, J. Geophys. Res., Volume 118, Issue 5, May 2013, Pages: 916–929, J. H. Wilson and J. F. Mustard</a:t>
            </a:r>
          </a:p>
          <a:p>
            <a:pPr marL="171450" indent="-171450">
              <a:buFont typeface="Arial"/>
              <a:buChar char="•"/>
            </a:pPr>
            <a:r>
              <a:rPr lang="en-US" sz="750" dirty="0" smtClean="0"/>
              <a:t>Searching at the right time of day: Evidence for aqueous minerals in Columbus crater with TES and THEMIS data, J. Geophys. Res., Volume 118, Issue 2, February 2013, Pages: 179–189, Alice M. </a:t>
            </a:r>
            <a:r>
              <a:rPr lang="en-US" sz="750" dirty="0" err="1" smtClean="0"/>
              <a:t>Baldridge</a:t>
            </a:r>
            <a:r>
              <a:rPr lang="en-US" sz="750" dirty="0" smtClean="0"/>
              <a:t>, Melissa D. Lane and Christopher S. Edwards</a:t>
            </a:r>
          </a:p>
          <a:p>
            <a:pPr marL="171450" indent="-171450">
              <a:buFont typeface="Arial"/>
              <a:buChar char="•"/>
            </a:pPr>
            <a:r>
              <a:rPr lang="en-US" sz="750" dirty="0" smtClean="0"/>
              <a:t>Global investigation of olivine on Mars: Insights into crust and mantle compositions, J. Geophys. Res., Volume 118, Issue 2, February 2013, Pages: 234–262, A. </a:t>
            </a:r>
            <a:r>
              <a:rPr lang="en-US" sz="750" dirty="0" err="1" smtClean="0"/>
              <a:t>Ody</a:t>
            </a:r>
            <a:r>
              <a:rPr lang="en-US" sz="750" dirty="0" smtClean="0"/>
              <a:t>, F. </a:t>
            </a:r>
            <a:r>
              <a:rPr lang="en-US" sz="750" dirty="0" err="1" smtClean="0"/>
              <a:t>Poulet</a:t>
            </a:r>
            <a:r>
              <a:rPr lang="en-US" sz="750" dirty="0" smtClean="0"/>
              <a:t>, J.-P. </a:t>
            </a:r>
            <a:r>
              <a:rPr lang="en-US" sz="750" dirty="0" err="1" smtClean="0"/>
              <a:t>Bibring</a:t>
            </a:r>
            <a:r>
              <a:rPr lang="en-US" sz="750" dirty="0" smtClean="0"/>
              <a:t>, D. </a:t>
            </a:r>
            <a:r>
              <a:rPr lang="en-US" sz="750" dirty="0" err="1" smtClean="0"/>
              <a:t>Loizeau</a:t>
            </a:r>
            <a:r>
              <a:rPr lang="en-US" sz="750" dirty="0" smtClean="0"/>
              <a:t>, J. Carter, B. </a:t>
            </a:r>
            <a:r>
              <a:rPr lang="en-US" sz="750" dirty="0" err="1" smtClean="0"/>
              <a:t>Gondet</a:t>
            </a:r>
            <a:r>
              <a:rPr lang="en-US" sz="750" dirty="0" smtClean="0"/>
              <a:t> and Y. </a:t>
            </a:r>
            <a:r>
              <a:rPr lang="en-US" sz="750" dirty="0" err="1" smtClean="0"/>
              <a:t>Langevin</a:t>
            </a:r>
            <a:endParaRPr lang="en-US" sz="750" dirty="0" smtClean="0"/>
          </a:p>
          <a:p>
            <a:pPr marL="171450" indent="-171450">
              <a:buFont typeface="Arial"/>
              <a:buChar char="•"/>
            </a:pPr>
            <a:r>
              <a:rPr lang="en-US" sz="750" dirty="0" smtClean="0"/>
              <a:t>Orbital radar, imagery, and atmospheric modeling reveal an aeolian origin for </a:t>
            </a:r>
            <a:r>
              <a:rPr lang="en-US" sz="750" dirty="0" err="1" smtClean="0"/>
              <a:t>Abalos</a:t>
            </a:r>
            <a:r>
              <a:rPr lang="en-US" sz="750" dirty="0" smtClean="0"/>
              <a:t> Mensa, Mars, Geophys. Res. </a:t>
            </a:r>
            <a:r>
              <a:rPr lang="en-US" sz="750" dirty="0" err="1" smtClean="0"/>
              <a:t>Lett</a:t>
            </a:r>
            <a:r>
              <a:rPr lang="en-US" sz="750" dirty="0" smtClean="0"/>
              <a:t>., Volume 40, Issue 7, 16 April 2013, Pages: 1334–1339, T. C. Brothers, J. W. Holt and A. </a:t>
            </a:r>
            <a:r>
              <a:rPr lang="en-US" sz="750" dirty="0" err="1" smtClean="0"/>
              <a:t>Spiga</a:t>
            </a:r>
            <a:endParaRPr lang="en-US" sz="750" dirty="0" smtClean="0"/>
          </a:p>
          <a:p>
            <a:pPr marL="171450" indent="-171450">
              <a:buFont typeface="Arial"/>
              <a:buChar char="•"/>
            </a:pPr>
            <a:r>
              <a:rPr lang="en-US" sz="750" dirty="0" smtClean="0"/>
              <a:t>Photometric properties of Mars soils analogs, J. Geophys. Res., A. </a:t>
            </a:r>
            <a:r>
              <a:rPr lang="en-US" sz="750" dirty="0" err="1" smtClean="0"/>
              <a:t>Pommerol</a:t>
            </a:r>
            <a:r>
              <a:rPr lang="en-US" sz="750" dirty="0" smtClean="0"/>
              <a:t>, N. Thomas, B. </a:t>
            </a:r>
            <a:r>
              <a:rPr lang="en-US" sz="750" dirty="0" err="1" smtClean="0"/>
              <a:t>Jost</a:t>
            </a:r>
            <a:r>
              <a:rPr lang="en-US" sz="750" dirty="0" smtClean="0"/>
              <a:t>, P. Beck, C. Okubo and A. S. McEwen</a:t>
            </a:r>
          </a:p>
          <a:p>
            <a:pPr marL="171450" indent="-171450">
              <a:buFont typeface="Arial"/>
              <a:buChar char="•"/>
            </a:pPr>
            <a:r>
              <a:rPr lang="en-US" sz="750" dirty="0" smtClean="0"/>
              <a:t>Asynchronous formation of Hesperian and Amazonian-aged deltas on Mars and implications for climate, J. Geophys. Res., Volume 118, Issue 7, July 2013, Pages: 1529–1544, E. </a:t>
            </a:r>
            <a:r>
              <a:rPr lang="en-US" sz="750" dirty="0" err="1" smtClean="0"/>
              <a:t>Hauber</a:t>
            </a:r>
            <a:r>
              <a:rPr lang="en-US" sz="750" dirty="0" smtClean="0"/>
              <a:t>, T. </a:t>
            </a:r>
            <a:r>
              <a:rPr lang="en-US" sz="750" dirty="0" err="1" smtClean="0"/>
              <a:t>Platz</a:t>
            </a:r>
            <a:r>
              <a:rPr lang="en-US" sz="750" dirty="0" smtClean="0"/>
              <a:t>, D. Reiss, L. Le </a:t>
            </a:r>
            <a:r>
              <a:rPr lang="en-US" sz="750" dirty="0" err="1" smtClean="0"/>
              <a:t>Deit</a:t>
            </a:r>
            <a:r>
              <a:rPr lang="en-US" sz="750" dirty="0" smtClean="0"/>
              <a:t>, M. G. </a:t>
            </a:r>
            <a:r>
              <a:rPr lang="en-US" sz="750" dirty="0" err="1" smtClean="0"/>
              <a:t>Kleinhans</a:t>
            </a:r>
            <a:r>
              <a:rPr lang="en-US" sz="750" dirty="0" smtClean="0"/>
              <a:t>, W. A. </a:t>
            </a:r>
            <a:r>
              <a:rPr lang="en-US" sz="750" dirty="0" err="1" smtClean="0"/>
              <a:t>Marra</a:t>
            </a:r>
            <a:r>
              <a:rPr lang="en-US" sz="750" dirty="0" smtClean="0"/>
              <a:t>, T. de Haas and P. </a:t>
            </a:r>
            <a:r>
              <a:rPr lang="en-US" sz="750" dirty="0" err="1" smtClean="0"/>
              <a:t>Carbonneau</a:t>
            </a:r>
            <a:endParaRPr lang="en-US" sz="750" dirty="0" smtClean="0"/>
          </a:p>
          <a:p>
            <a:pPr marL="171450" indent="-171450">
              <a:buFont typeface="Arial"/>
              <a:buChar char="•"/>
            </a:pPr>
            <a:r>
              <a:rPr lang="en-US" sz="750" dirty="0" smtClean="0"/>
              <a:t>Avalanche slope angles in low-gravity environments from active Martian sand dunes, Geophys. Res. </a:t>
            </a:r>
            <a:r>
              <a:rPr lang="en-US" sz="750" dirty="0" err="1" smtClean="0"/>
              <a:t>Lett</a:t>
            </a:r>
            <a:r>
              <a:rPr lang="en-US" sz="750" dirty="0" smtClean="0"/>
              <a:t>., Volume 40, Issue 12, 28 June 2013, Pages: 2929–2934, Corwin Atwood-Stone and Alfred S. McEwen</a:t>
            </a:r>
          </a:p>
          <a:p>
            <a:pPr marL="171450" indent="-171450">
              <a:buFont typeface="Arial"/>
              <a:buChar char="•"/>
            </a:pPr>
            <a:r>
              <a:rPr lang="en-US" sz="750" dirty="0" smtClean="0"/>
              <a:t>Roughness and near-surface density of Mars from SHARAD radar echoes, J. Geophys. Res., Volume 118, Issue 3, March 2013, Pages: 436–450, Bruce A. Campbell, Nathaniel E. Putzig, Lynn M. Carter, Gareth A. Morgan, Roger. J. Phillips and Jeffrey J. Plaut</a:t>
            </a:r>
          </a:p>
          <a:p>
            <a:pPr marL="171450" indent="-171450">
              <a:buFont typeface="Arial"/>
              <a:buChar char="•"/>
            </a:pPr>
            <a:r>
              <a:rPr lang="en-US" sz="750" dirty="0" smtClean="0"/>
              <a:t>The spiral troughs of Mars as cyclic steps, J. Geophys. Res., Isaac B. Smith, John W. Holt, </a:t>
            </a:r>
            <a:r>
              <a:rPr lang="en-US" sz="750" dirty="0" err="1" smtClean="0"/>
              <a:t>Aymeric</a:t>
            </a:r>
            <a:r>
              <a:rPr lang="en-US" sz="750" dirty="0" smtClean="0"/>
              <a:t> </a:t>
            </a:r>
            <a:r>
              <a:rPr lang="en-US" sz="750" dirty="0" err="1" smtClean="0"/>
              <a:t>Spiga</a:t>
            </a:r>
            <a:r>
              <a:rPr lang="en-US" sz="750" dirty="0" smtClean="0"/>
              <a:t>, Alan D. Howard and Gary Parker</a:t>
            </a:r>
          </a:p>
          <a:p>
            <a:pPr marL="171450" indent="-171450">
              <a:buFont typeface="Arial"/>
              <a:buChar char="•"/>
            </a:pPr>
            <a:r>
              <a:rPr lang="en-US" sz="750" dirty="0" smtClean="0"/>
              <a:t>Local late Amazonian boulder breakdown and denudation rate on Mars, Geophys. Res. </a:t>
            </a:r>
            <a:r>
              <a:rPr lang="en-US" sz="750" dirty="0" err="1" smtClean="0"/>
              <a:t>Lett</a:t>
            </a:r>
            <a:r>
              <a:rPr lang="en-US" sz="750" dirty="0" smtClean="0"/>
              <a:t>., Volume 40, Issue 14, 28 July 2013, Pages: 3527–3531, </a:t>
            </a:r>
            <a:r>
              <a:rPr lang="en-US" sz="750" dirty="0" err="1" smtClean="0"/>
              <a:t>Tjalling</a:t>
            </a:r>
            <a:r>
              <a:rPr lang="en-US" sz="750" dirty="0" smtClean="0"/>
              <a:t> de Haas, Ernst </a:t>
            </a:r>
            <a:r>
              <a:rPr lang="en-US" sz="750" dirty="0" err="1" smtClean="0"/>
              <a:t>Hauber</a:t>
            </a:r>
            <a:r>
              <a:rPr lang="en-US" sz="750" dirty="0" smtClean="0"/>
              <a:t> and Maarten G. </a:t>
            </a:r>
            <a:r>
              <a:rPr lang="en-US" sz="750" dirty="0" err="1" smtClean="0"/>
              <a:t>Kleinhans</a:t>
            </a:r>
            <a:endParaRPr lang="en-US" sz="750" dirty="0" smtClean="0"/>
          </a:p>
          <a:p>
            <a:pPr marL="171450" indent="-171450">
              <a:buFont typeface="Arial"/>
              <a:buChar char="•"/>
            </a:pPr>
            <a:r>
              <a:rPr lang="en-US" sz="750" dirty="0" err="1" smtClean="0"/>
              <a:t>Hydrovolcanic</a:t>
            </a:r>
            <a:r>
              <a:rPr lang="en-US" sz="750" dirty="0" smtClean="0"/>
              <a:t> tuff rings and cones as indicators for </a:t>
            </a:r>
            <a:r>
              <a:rPr lang="en-US" sz="750" dirty="0" err="1" smtClean="0"/>
              <a:t>phreatomagmatic</a:t>
            </a:r>
            <a:r>
              <a:rPr lang="en-US" sz="750" dirty="0" smtClean="0"/>
              <a:t> explosive eruptions on Mars, J. Geophys. Res., Volume 118, Issue 8, August 2013, Pages: 1656–1675, P. </a:t>
            </a:r>
            <a:r>
              <a:rPr lang="en-US" sz="750" dirty="0" err="1" smtClean="0"/>
              <a:t>Brož</a:t>
            </a:r>
            <a:r>
              <a:rPr lang="en-US" sz="750" dirty="0" smtClean="0"/>
              <a:t> and E. </a:t>
            </a:r>
            <a:r>
              <a:rPr lang="en-US" sz="750" dirty="0" err="1" smtClean="0"/>
              <a:t>Hauber</a:t>
            </a:r>
            <a:endParaRPr lang="en-US" sz="750" dirty="0" smtClean="0"/>
          </a:p>
          <a:p>
            <a:pPr marL="171450" indent="-171450">
              <a:buFont typeface="Arial"/>
              <a:buChar char="•"/>
            </a:pPr>
            <a:r>
              <a:rPr lang="en-US" sz="750" dirty="0" smtClean="0"/>
              <a:t>Hydrous minerals on Mars as seen by the CRISM and OMEGA imaging spectrometers: Updated global view, J. Geophys. Res., Volume 118, Issue 4, April 2013, Pages: 831–858, J. Carter, F. </a:t>
            </a:r>
            <a:r>
              <a:rPr lang="en-US" sz="750" dirty="0" err="1" smtClean="0"/>
              <a:t>Poulet</a:t>
            </a:r>
            <a:r>
              <a:rPr lang="en-US" sz="750" dirty="0" smtClean="0"/>
              <a:t>, J.-P. </a:t>
            </a:r>
            <a:r>
              <a:rPr lang="en-US" sz="750" dirty="0" err="1" smtClean="0"/>
              <a:t>Bibring</a:t>
            </a:r>
            <a:r>
              <a:rPr lang="en-US" sz="750" dirty="0" smtClean="0"/>
              <a:t>, N. </a:t>
            </a:r>
            <a:r>
              <a:rPr lang="en-US" sz="750" dirty="0" err="1" smtClean="0"/>
              <a:t>Mangold</a:t>
            </a:r>
            <a:r>
              <a:rPr lang="en-US" sz="750" dirty="0" smtClean="0"/>
              <a:t> and S. Murchie</a:t>
            </a:r>
          </a:p>
          <a:p>
            <a:pPr marL="171450" indent="-171450">
              <a:buFont typeface="Arial"/>
              <a:buChar char="•"/>
            </a:pPr>
            <a:r>
              <a:rPr lang="en-US" sz="750" dirty="0" smtClean="0"/>
              <a:t>Extensive linear ridge networks in </a:t>
            </a:r>
            <a:r>
              <a:rPr lang="en-US" sz="750" dirty="0" err="1" smtClean="0"/>
              <a:t>Nili</a:t>
            </a:r>
            <a:r>
              <a:rPr lang="en-US" sz="750" dirty="0" smtClean="0"/>
              <a:t> Fossae and Nilosyrtis, Mars: implications for fluid flow in the ancient crust, Geophys. Res. </a:t>
            </a:r>
            <a:r>
              <a:rPr lang="en-US" sz="750" dirty="0" err="1" smtClean="0"/>
              <a:t>Lett</a:t>
            </a:r>
            <a:r>
              <a:rPr lang="en-US" sz="750" dirty="0" smtClean="0"/>
              <a:t>., Volume 40, Issue 2, 28 January 2013, Pages: 245–249, Lee </a:t>
            </a:r>
            <a:r>
              <a:rPr lang="en-US" sz="750" dirty="0" err="1" smtClean="0"/>
              <a:t>Saper</a:t>
            </a:r>
            <a:r>
              <a:rPr lang="en-US" sz="750" dirty="0" smtClean="0"/>
              <a:t> and John F. Mustard</a:t>
            </a:r>
          </a:p>
          <a:p>
            <a:pPr marL="171450" indent="-171450">
              <a:buFont typeface="Arial"/>
              <a:buChar char="•"/>
            </a:pPr>
            <a:r>
              <a:rPr lang="en-US" sz="750" dirty="0" smtClean="0"/>
              <a:t>Rocket dust storms and detached dust layers in the Martian atmosphere, J. Geophys. Res., Volume 118, Issue 4, April 2013, Pages: 746–767, </a:t>
            </a:r>
            <a:r>
              <a:rPr lang="en-US" sz="750" dirty="0" err="1" smtClean="0"/>
              <a:t>Aymeric</a:t>
            </a:r>
            <a:r>
              <a:rPr lang="en-US" sz="750" dirty="0" smtClean="0"/>
              <a:t> </a:t>
            </a:r>
            <a:r>
              <a:rPr lang="en-US" sz="750" dirty="0" err="1" smtClean="0"/>
              <a:t>Spiga</a:t>
            </a:r>
            <a:r>
              <a:rPr lang="en-US" sz="750" dirty="0" smtClean="0"/>
              <a:t>, </a:t>
            </a:r>
            <a:r>
              <a:rPr lang="en-US" sz="750" dirty="0" err="1" smtClean="0"/>
              <a:t>Julien</a:t>
            </a:r>
            <a:r>
              <a:rPr lang="en-US" sz="750" dirty="0" smtClean="0"/>
              <a:t> Faure, Jean-Baptiste Madeleine, </a:t>
            </a:r>
            <a:r>
              <a:rPr lang="en-US" sz="750" dirty="0" err="1" smtClean="0"/>
              <a:t>Anni</a:t>
            </a:r>
            <a:r>
              <a:rPr lang="en-US" sz="750" dirty="0" smtClean="0"/>
              <a:t> </a:t>
            </a:r>
            <a:r>
              <a:rPr lang="en-US" sz="750" dirty="0" err="1" smtClean="0"/>
              <a:t>Määttänen</a:t>
            </a:r>
            <a:r>
              <a:rPr lang="en-US" sz="750" dirty="0" smtClean="0"/>
              <a:t> and François Forget</a:t>
            </a:r>
          </a:p>
          <a:p>
            <a:pPr marL="171450" indent="-171450">
              <a:buFont typeface="Arial"/>
              <a:buChar char="•"/>
            </a:pPr>
            <a:r>
              <a:rPr lang="en-US" sz="750" dirty="0" smtClean="0"/>
              <a:t>A mechanism for bringing ice and brines to the near surface of Mars, J. Geophys. Res., Volume 118, Issue 5, May 2013, Pages: 877–890, Bryan J. Travis, William C. Feldman and </a:t>
            </a:r>
            <a:r>
              <a:rPr lang="en-US" sz="750" dirty="0" err="1" smtClean="0"/>
              <a:t>Sylvestre</a:t>
            </a:r>
            <a:r>
              <a:rPr lang="en-US" sz="750" dirty="0" smtClean="0"/>
              <a:t> Maurice</a:t>
            </a:r>
          </a:p>
          <a:p>
            <a:pPr marL="171450" indent="-171450">
              <a:buFont typeface="Arial"/>
              <a:buChar char="•"/>
            </a:pPr>
            <a:r>
              <a:rPr lang="en-US" sz="750" dirty="0" smtClean="0"/>
              <a:t>Implications for early hydrothermal environments on Mars through the spectral evidence for carbonation and </a:t>
            </a:r>
            <a:r>
              <a:rPr lang="en-US" sz="750" dirty="0" err="1" smtClean="0"/>
              <a:t>chloritization</a:t>
            </a:r>
            <a:r>
              <a:rPr lang="en-US" sz="750" dirty="0" smtClean="0"/>
              <a:t> reactions in the </a:t>
            </a:r>
            <a:r>
              <a:rPr lang="en-US" sz="750" dirty="0" err="1" smtClean="0"/>
              <a:t>Nili</a:t>
            </a:r>
            <a:r>
              <a:rPr lang="en-US" sz="750" dirty="0" smtClean="0"/>
              <a:t> Fossae region, J. Geophys. Res., Christina E. </a:t>
            </a:r>
            <a:r>
              <a:rPr lang="en-US" sz="750" dirty="0" err="1" smtClean="0"/>
              <a:t>Viviano</a:t>
            </a:r>
            <a:r>
              <a:rPr lang="en-US" sz="750" dirty="0" smtClean="0"/>
              <a:t>, Jeffrey E. </a:t>
            </a:r>
            <a:r>
              <a:rPr lang="en-US" sz="750" dirty="0" err="1" smtClean="0"/>
              <a:t>Moersch</a:t>
            </a:r>
            <a:r>
              <a:rPr lang="en-US" sz="750" dirty="0" smtClean="0"/>
              <a:t> and Harry Y. </a:t>
            </a:r>
            <a:r>
              <a:rPr lang="en-US" sz="750" dirty="0" err="1" smtClean="0"/>
              <a:t>McSween</a:t>
            </a:r>
            <a:endParaRPr lang="en-US" sz="750" dirty="0" smtClean="0"/>
          </a:p>
          <a:p>
            <a:pPr marL="171450" indent="-171450">
              <a:buFont typeface="Arial"/>
              <a:buChar char="•"/>
            </a:pPr>
            <a:r>
              <a:rPr lang="en-US" sz="750" dirty="0" smtClean="0"/>
              <a:t>Experimental delta formation in crater lakes and implications for interpretation of Martian deltas, J. Geophys. Res., Volume 118, Issue 4, April 2013, Pages: 651–670, </a:t>
            </a:r>
            <a:r>
              <a:rPr lang="en-US" sz="750" dirty="0" err="1" smtClean="0"/>
              <a:t>Germari</a:t>
            </a:r>
            <a:r>
              <a:rPr lang="en-US" sz="750" dirty="0" smtClean="0"/>
              <a:t> de Villiers, Maarten G. </a:t>
            </a:r>
            <a:r>
              <a:rPr lang="en-US" sz="750" dirty="0" err="1" smtClean="0"/>
              <a:t>Kleinhans</a:t>
            </a:r>
            <a:r>
              <a:rPr lang="en-US" sz="750" dirty="0" smtClean="0"/>
              <a:t> and George </a:t>
            </a:r>
            <a:r>
              <a:rPr lang="en-US" sz="750" dirty="0" err="1" smtClean="0"/>
              <a:t>Postma</a:t>
            </a:r>
            <a:endParaRPr lang="en-US" sz="750" dirty="0" smtClean="0"/>
          </a:p>
          <a:p>
            <a:pPr marL="171450" indent="-171450">
              <a:buFont typeface="Arial"/>
              <a:buChar char="•"/>
            </a:pPr>
            <a:r>
              <a:rPr lang="en-US" sz="750" dirty="0" smtClean="0"/>
              <a:t>Hydrology of early Mars: Valley network incision, J. Geophys. Res., Volume 118, Issue 6, June 2013, Pages: 1365–1387, </a:t>
            </a:r>
            <a:r>
              <a:rPr lang="en-US" sz="750" dirty="0" err="1" smtClean="0"/>
              <a:t>Yo</a:t>
            </a:r>
            <a:r>
              <a:rPr lang="en-US" sz="750" dirty="0" smtClean="0"/>
              <a:t> Matsubara, Alan D. Howard and J. Parker </a:t>
            </a:r>
            <a:r>
              <a:rPr lang="en-US" sz="750" dirty="0" err="1" smtClean="0"/>
              <a:t>Gochenour</a:t>
            </a:r>
            <a:endParaRPr lang="en-US" sz="750" dirty="0" smtClean="0"/>
          </a:p>
          <a:p>
            <a:pPr marL="171450" indent="-171450">
              <a:buFont typeface="Arial"/>
              <a:buChar char="•"/>
            </a:pPr>
            <a:r>
              <a:rPr lang="en-US" sz="750" dirty="0" smtClean="0"/>
              <a:t>Determining olivine composition of basaltic dunes in Gale Crater, Mars, from orbit: Awaiting ground truth from Curiosity, Geophys. Res. </a:t>
            </a:r>
            <a:r>
              <a:rPr lang="en-US" sz="750" dirty="0" err="1" smtClean="0"/>
              <a:t>Lett</a:t>
            </a:r>
            <a:r>
              <a:rPr lang="en-US" sz="750" dirty="0" smtClean="0"/>
              <a:t>., Volume 40, Issue 14, 28 July 2013, Pages: 3517–3521, Melissa D. Lane and Philip R. Christensen</a:t>
            </a:r>
          </a:p>
          <a:p>
            <a:pPr marL="171450" indent="-171450">
              <a:buFont typeface="Arial"/>
              <a:buChar char="•"/>
            </a:pPr>
            <a:r>
              <a:rPr lang="en-US" sz="750" dirty="0" smtClean="0"/>
              <a:t>Evidence for a short period of hydrologic activity in Newton crater, Mars, near the Hesperian-Amazonian transition, J. Geophys. Res., Volume 118, Issue 5, May 2013, Pages: 1082–1093, R. A. Parsons, J. M. Moore and A. D</a:t>
            </a:r>
          </a:p>
          <a:p>
            <a:pPr marL="171450" indent="-171450">
              <a:buFont typeface="Arial"/>
              <a:buChar char="•"/>
            </a:pPr>
            <a:r>
              <a:rPr lang="en-US" sz="750" dirty="0" smtClean="0"/>
              <a:t>Ground penetrating radar geologic field studies of the ejecta of </a:t>
            </a:r>
            <a:r>
              <a:rPr lang="en-US" sz="750" dirty="0" err="1" smtClean="0"/>
              <a:t>Barringer</a:t>
            </a:r>
            <a:r>
              <a:rPr lang="en-US" sz="750" dirty="0" smtClean="0"/>
              <a:t> Meteorite Crater, Arizona, as a planetary analog, J. Geophys. Res., Patrick S. Russell, John A. Grant, Kevin K. Williams, Lynn M. Carter, W. Brent Garry and Ingrid J. Daubar</a:t>
            </a:r>
          </a:p>
          <a:p>
            <a:pPr marL="171450" indent="-171450">
              <a:buFont typeface="Arial"/>
              <a:buChar char="•"/>
            </a:pPr>
            <a:r>
              <a:rPr lang="en-US" sz="750" dirty="0" smtClean="0"/>
              <a:t>Cryovolcanism on Titan: New results from Cassini RADAR and VIMS, J. Geophys. Res., Volume 118, Issue 3, March 2013, Pages: 416–435, R. M. C. Lopes, R. L. Kirk, K. L. Mitchell, A. </a:t>
            </a:r>
            <a:r>
              <a:rPr lang="en-US" sz="750" dirty="0" err="1" smtClean="0"/>
              <a:t>LeGall</a:t>
            </a:r>
            <a:r>
              <a:rPr lang="en-US" sz="750" dirty="0" smtClean="0"/>
              <a:t>, J. W. Barnes, A. Hayes, J. </a:t>
            </a:r>
            <a:r>
              <a:rPr lang="en-US" sz="750" dirty="0" err="1" smtClean="0"/>
              <a:t>Kargel</a:t>
            </a:r>
            <a:r>
              <a:rPr lang="en-US" sz="750" dirty="0" smtClean="0"/>
              <a:t>, L. Wye, J. </a:t>
            </a:r>
            <a:r>
              <a:rPr lang="en-US" sz="750" dirty="0" err="1" smtClean="0"/>
              <a:t>Radebaugh</a:t>
            </a:r>
            <a:r>
              <a:rPr lang="en-US" sz="750" dirty="0" smtClean="0"/>
              <a:t>, E. R. Stofan, M. A. Janssen, C. D. </a:t>
            </a:r>
            <a:r>
              <a:rPr lang="en-US" sz="750" dirty="0" err="1" smtClean="0"/>
              <a:t>Neish</a:t>
            </a:r>
            <a:r>
              <a:rPr lang="en-US" sz="750" dirty="0" smtClean="0"/>
              <a:t>, S. D. Wall, C. A. Wood, J. I. </a:t>
            </a:r>
            <a:r>
              <a:rPr lang="en-US" sz="750" dirty="0" err="1" smtClean="0"/>
              <a:t>Lunine</a:t>
            </a:r>
            <a:r>
              <a:rPr lang="en-US" sz="750" dirty="0" smtClean="0"/>
              <a:t> and M. J. </a:t>
            </a:r>
            <a:r>
              <a:rPr lang="en-US" sz="750" dirty="0" err="1" smtClean="0"/>
              <a:t>Malaska</a:t>
            </a:r>
            <a:endParaRPr lang="en-US" sz="750" dirty="0" smtClean="0"/>
          </a:p>
          <a:p>
            <a:pPr marL="171450" indent="-171450">
              <a:buFont typeface="Arial"/>
              <a:buChar char="•"/>
            </a:pPr>
            <a:r>
              <a:rPr lang="en-US" sz="750" dirty="0" smtClean="0"/>
              <a:t>D. Reiss, A. </a:t>
            </a:r>
            <a:r>
              <a:rPr lang="en-US" sz="750" dirty="0" err="1" smtClean="0"/>
              <a:t>Spiga</a:t>
            </a:r>
            <a:r>
              <a:rPr lang="en-US" sz="750" dirty="0" smtClean="0"/>
              <a:t>, G. </a:t>
            </a:r>
            <a:r>
              <a:rPr lang="en-US" sz="750" dirty="0" err="1" smtClean="0"/>
              <a:t>Erkeling</a:t>
            </a:r>
            <a:r>
              <a:rPr lang="en-US" sz="750" dirty="0" smtClean="0"/>
              <a:t>, The horizontal motion of dust devils on Mars derived from CRISM and CTX/HiRISE observations, Icarus, Volume 227, 1 January 2014, Pages 8-20, ISSN 0019-1035, http://</a:t>
            </a:r>
            <a:r>
              <a:rPr lang="en-US" sz="750" dirty="0" err="1" smtClean="0"/>
              <a:t>dx.doi.org</a:t>
            </a:r>
            <a:r>
              <a:rPr lang="en-US" sz="750" dirty="0" smtClean="0"/>
              <a:t>/10.1016/j.icarus.2013.08.028.</a:t>
            </a:r>
          </a:p>
          <a:p>
            <a:pPr marL="171450" indent="-171450">
              <a:buFont typeface="Arial"/>
              <a:buChar char="•"/>
            </a:pPr>
            <a:r>
              <a:rPr lang="en-US" sz="750" dirty="0" smtClean="0"/>
              <a:t>A. </a:t>
            </a:r>
            <a:r>
              <a:rPr lang="en-US" sz="750" dirty="0" err="1" smtClean="0"/>
              <a:t>Pommerol</a:t>
            </a:r>
            <a:r>
              <a:rPr lang="en-US" sz="750" dirty="0" smtClean="0"/>
              <a:t>, T. </a:t>
            </a:r>
            <a:r>
              <a:rPr lang="en-US" sz="750" dirty="0" err="1" smtClean="0"/>
              <a:t>Appéré</a:t>
            </a:r>
            <a:r>
              <a:rPr lang="en-US" sz="750" dirty="0" smtClean="0"/>
              <a:t>, G. Portyankina, K.-M. Aye, N. Thomas, C.J. Hansen, Observations of the northern seasonal polar cap on Mars III: CRISM/HiRISE observations of spring sublimation, Icarus, Volume 225, Issue 2, August 2013, Pages 911-922, ISSN 0019-1035, http://</a:t>
            </a:r>
            <a:r>
              <a:rPr lang="en-US" sz="750" dirty="0" err="1" smtClean="0"/>
              <a:t>dx.doi.org</a:t>
            </a:r>
            <a:r>
              <a:rPr lang="en-US" sz="750" dirty="0" smtClean="0"/>
              <a:t>/10.1016/j.icarus.2012.08.039.</a:t>
            </a:r>
          </a:p>
          <a:p>
            <a:pPr marL="171450" indent="-171450">
              <a:buFont typeface="Arial"/>
              <a:buChar char="•"/>
            </a:pPr>
            <a:r>
              <a:rPr lang="en-US" sz="750" dirty="0" smtClean="0"/>
              <a:t>Lori K. Fenton, Timothy I. Michaels, Matthew </a:t>
            </a:r>
            <a:r>
              <a:rPr lang="en-US" sz="750" dirty="0" err="1" smtClean="0"/>
              <a:t>Chojnacki</a:t>
            </a:r>
            <a:r>
              <a:rPr lang="en-US" sz="750" dirty="0" smtClean="0"/>
              <a:t>, Ross A. Beyer, Inverse maximum gross </a:t>
            </a:r>
            <a:r>
              <a:rPr lang="en-US" sz="750" dirty="0" err="1" smtClean="0"/>
              <a:t>bedform</a:t>
            </a:r>
            <a:r>
              <a:rPr lang="en-US" sz="750" dirty="0" smtClean="0"/>
              <a:t>-normal transport 2: Application to a dune field in Ganges Chasma, Mars and comparison with HiRISE repeat imagery and MRAMS, Icarus, Available online 16 July 2013, ISSN 0019-1035, http://</a:t>
            </a:r>
            <a:r>
              <a:rPr lang="en-US" sz="750" dirty="0" err="1" smtClean="0"/>
              <a:t>dx.doi.org</a:t>
            </a:r>
            <a:r>
              <a:rPr lang="en-US" sz="750" dirty="0" smtClean="0"/>
              <a:t>/10.1016/j.icarus.2013.07.009.</a:t>
            </a:r>
          </a:p>
          <a:p>
            <a:endParaRPr lang="en-US" sz="750" dirty="0" smtClean="0"/>
          </a:p>
        </p:txBody>
      </p:sp>
      <p:sp>
        <p:nvSpPr>
          <p:cNvPr id="6" name="TextBox 5"/>
          <p:cNvSpPr txBox="1"/>
          <p:nvPr/>
        </p:nvSpPr>
        <p:spPr>
          <a:xfrm>
            <a:off x="0" y="0"/>
            <a:ext cx="9144000" cy="523220"/>
          </a:xfrm>
          <a:prstGeom prst="rect">
            <a:avLst/>
          </a:prstGeom>
          <a:noFill/>
          <a:ln>
            <a:solidFill>
              <a:schemeClr val="tx1"/>
            </a:solidFill>
          </a:ln>
        </p:spPr>
        <p:txBody>
          <a:bodyPr wrap="square" rtlCol="0">
            <a:spAutoFit/>
          </a:bodyPr>
          <a:lstStyle/>
          <a:p>
            <a:pPr algn="r"/>
            <a:r>
              <a:rPr lang="en-US" sz="2800" b="1" dirty="0" smtClean="0"/>
              <a:t>All HiRISE publications 4/4</a:t>
            </a:r>
            <a:endParaRPr lang="en-US" sz="2800" b="1" dirty="0"/>
          </a:p>
        </p:txBody>
      </p:sp>
    </p:spTree>
    <p:extLst>
      <p:ext uri="{BB962C8B-B14F-4D97-AF65-F5344CB8AC3E}">
        <p14:creationId xmlns:p14="http://schemas.microsoft.com/office/powerpoint/2010/main" val="84340470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p:cNvSpPr>
          <p:nvPr/>
        </p:nvSpPr>
        <p:spPr bwMode="auto">
          <a:xfrm>
            <a:off x="1830586" y="0"/>
            <a:ext cx="548282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3400">
                <a:solidFill>
                  <a:srgbClr val="FFFFFF"/>
                </a:solidFill>
                <a:latin typeface="Gill Sans" charset="0"/>
                <a:ea typeface="ＭＳ Ｐゴシック" charset="0"/>
                <a:cs typeface="Gill Sans" charset="0"/>
                <a:sym typeface="Gill Sans" charset="0"/>
              </a:rPr>
              <a:t>HiRISE DTMs in Publication</a:t>
            </a:r>
          </a:p>
        </p:txBody>
      </p:sp>
      <p:sp>
        <p:nvSpPr>
          <p:cNvPr id="17410" name="Rectangle 2"/>
          <p:cNvSpPr>
            <a:spLocks/>
          </p:cNvSpPr>
          <p:nvPr/>
        </p:nvSpPr>
        <p:spPr bwMode="auto">
          <a:xfrm>
            <a:off x="3100852" y="5642736"/>
            <a:ext cx="3520082" cy="65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defTabSz="642915" fontAlgn="base">
              <a:spcBef>
                <a:spcPct val="0"/>
              </a:spcBef>
              <a:spcAft>
                <a:spcPct val="0"/>
              </a:spcAft>
            </a:pPr>
            <a:r>
              <a:rPr lang="en-US" dirty="0" smtClean="0">
                <a:solidFill>
                  <a:srgbClr val="FFFFFF"/>
                </a:solidFill>
                <a:latin typeface="Helvetica Neue" charset="0"/>
                <a:ea typeface="ＭＳ Ｐゴシック" charset="0"/>
                <a:cs typeface="Helvetica Neue" charset="0"/>
                <a:sym typeface="Helvetica Neue" charset="0"/>
              </a:rPr>
              <a:t>* Including 9 from Icarus special issue published Jan., 2010</a:t>
            </a:r>
          </a:p>
        </p:txBody>
      </p:sp>
      <p:graphicFrame>
        <p:nvGraphicFramePr>
          <p:cNvPr id="17411" name="Object 3"/>
          <p:cNvGraphicFramePr>
            <a:graphicFrameLocks/>
          </p:cNvGraphicFramePr>
          <p:nvPr/>
        </p:nvGraphicFramePr>
        <p:xfrm>
          <a:off x="165199" y="1035844"/>
          <a:ext cx="8274472" cy="4438055"/>
        </p:xfrm>
        <a:graphic>
          <a:graphicData uri="http://schemas.openxmlformats.org/presentationml/2006/ole">
            <mc:AlternateContent xmlns:mc="http://schemas.openxmlformats.org/markup-compatibility/2006">
              <mc:Choice xmlns:v="urn:schemas-microsoft-com:vml" Requires="v">
                <p:oleObj spid="_x0000_s6179" name="Chart" r:id="rId3" imgW="16533333" imgH="8866808" progId="MSGraph.Chart.8">
                  <p:embed/>
                </p:oleObj>
              </mc:Choice>
              <mc:Fallback>
                <p:oleObj name="Chart" r:id="rId3" imgW="16533333" imgH="8866808" progId="MSGraph.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99" y="1035844"/>
                        <a:ext cx="8274472" cy="44380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883555980"/>
      </p:ext>
    </p:extLst>
  </p:cSld>
  <p:clrMapOvr>
    <a:masterClrMapping/>
  </p:clrMapOvr>
  <p:transition xmlns:p14="http://schemas.microsoft.com/office/powerpoint/2010/mai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817563" y="120650"/>
            <a:ext cx="7585075" cy="520700"/>
          </a:xfrm>
        </p:spPr>
        <p:txBody>
          <a:bodyPr>
            <a:normAutofit fontScale="90000"/>
          </a:bodyPr>
          <a:lstStyle/>
          <a:p>
            <a:r>
              <a:rPr lang="en-US">
                <a:latin typeface="Times" charset="0"/>
                <a:ea typeface="ＭＳ Ｐゴシック" charset="0"/>
                <a:cs typeface="ＭＳ Ｐゴシック" charset="0"/>
              </a:rPr>
              <a:t>Instrument Hardware Issues</a:t>
            </a:r>
          </a:p>
        </p:txBody>
      </p:sp>
      <p:sp>
        <p:nvSpPr>
          <p:cNvPr id="16387" name="Content Placeholder 4"/>
          <p:cNvSpPr>
            <a:spLocks noGrp="1"/>
          </p:cNvSpPr>
          <p:nvPr>
            <p:ph idx="1"/>
          </p:nvPr>
        </p:nvSpPr>
        <p:spPr>
          <a:xfrm>
            <a:off x="0" y="914400"/>
            <a:ext cx="9144000" cy="5602288"/>
          </a:xfrm>
        </p:spPr>
        <p:txBody>
          <a:bodyPr>
            <a:normAutofit/>
          </a:bodyPr>
          <a:lstStyle/>
          <a:p>
            <a:pPr>
              <a:spcBef>
                <a:spcPct val="0"/>
              </a:spcBef>
            </a:pPr>
            <a:r>
              <a:rPr lang="en-US" sz="2800" dirty="0">
                <a:latin typeface="Times" charset="0"/>
                <a:ea typeface="ＭＳ Ｐゴシック" charset="0"/>
                <a:cs typeface="ＭＳ Ｐゴシック" charset="0"/>
              </a:rPr>
              <a:t>Same 3 instrument issues:</a:t>
            </a:r>
          </a:p>
          <a:p>
            <a:pPr lvl="1">
              <a:spcBef>
                <a:spcPct val="0"/>
              </a:spcBef>
            </a:pPr>
            <a:r>
              <a:rPr lang="en-US" sz="2400" dirty="0">
                <a:latin typeface="Times" charset="0"/>
                <a:ea typeface="ＭＳ Ｐゴシック" charset="0"/>
              </a:rPr>
              <a:t>BG13 smear in TDI 64 and 128 </a:t>
            </a:r>
          </a:p>
          <a:p>
            <a:pPr lvl="2">
              <a:spcBef>
                <a:spcPct val="0"/>
              </a:spcBef>
            </a:pPr>
            <a:r>
              <a:rPr lang="en-US" sz="2000" dirty="0">
                <a:latin typeface="Times" charset="0"/>
                <a:ea typeface="ＭＳ Ｐゴシック" charset="0"/>
              </a:rPr>
              <a:t>Pre-launch issue, rarely seen in flight</a:t>
            </a:r>
          </a:p>
          <a:p>
            <a:pPr lvl="2">
              <a:spcBef>
                <a:spcPct val="0"/>
              </a:spcBef>
            </a:pPr>
            <a:r>
              <a:rPr lang="en-US" sz="2000" dirty="0">
                <a:latin typeface="Times" charset="0"/>
                <a:ea typeface="ＭＳ Ｐゴシック" charset="0"/>
              </a:rPr>
              <a:t>More common recently, but just affects first lines of image due to 2x brightness of bottom of ramp (reverse and forward-clocked data</a:t>
            </a:r>
            <a:r>
              <a:rPr lang="en-US" sz="2000" dirty="0" smtClean="0">
                <a:latin typeface="Times" charset="0"/>
                <a:ea typeface="ＭＳ Ｐゴシック" charset="0"/>
              </a:rPr>
              <a:t>)</a:t>
            </a:r>
          </a:p>
          <a:p>
            <a:pPr lvl="2">
              <a:spcBef>
                <a:spcPct val="0"/>
              </a:spcBef>
            </a:pPr>
            <a:endParaRPr lang="en-US" sz="2000" dirty="0">
              <a:latin typeface="Times" charset="0"/>
              <a:ea typeface="ＭＳ Ｐゴシック" charset="0"/>
            </a:endParaRPr>
          </a:p>
          <a:p>
            <a:pPr lvl="1">
              <a:spcBef>
                <a:spcPct val="0"/>
              </a:spcBef>
            </a:pPr>
            <a:r>
              <a:rPr lang="en-US" sz="2400" dirty="0">
                <a:latin typeface="Times" charset="0"/>
                <a:ea typeface="ＭＳ Ｐゴシック" charset="0"/>
              </a:rPr>
              <a:t>Bit-flip noise (since launch)</a:t>
            </a:r>
          </a:p>
          <a:p>
            <a:pPr lvl="2">
              <a:spcBef>
                <a:spcPct val="0"/>
              </a:spcBef>
            </a:pPr>
            <a:r>
              <a:rPr lang="en-US" sz="2000" dirty="0" smtClean="0">
                <a:latin typeface="Times" charset="0"/>
                <a:ea typeface="ＭＳ Ｐゴシック" charset="0"/>
              </a:rPr>
              <a:t>Likely </a:t>
            </a:r>
            <a:r>
              <a:rPr lang="en-US" sz="2000" dirty="0" err="1" smtClean="0">
                <a:latin typeface="Times" charset="0"/>
                <a:ea typeface="ＭＳ Ｐゴシック" charset="0"/>
              </a:rPr>
              <a:t>Cl</a:t>
            </a:r>
            <a:r>
              <a:rPr lang="en-US" sz="2000" dirty="0" smtClean="0">
                <a:latin typeface="Times" charset="0"/>
                <a:ea typeface="ＭＳ Ｐゴシック" charset="0"/>
              </a:rPr>
              <a:t> </a:t>
            </a:r>
            <a:r>
              <a:rPr lang="en-US" sz="2000" dirty="0">
                <a:latin typeface="Times" charset="0"/>
                <a:ea typeface="ＭＳ Ｐゴシック" charset="0"/>
              </a:rPr>
              <a:t>contamination of ADCs, worsens over </a:t>
            </a:r>
            <a:r>
              <a:rPr lang="en-US" sz="2000" dirty="0" smtClean="0">
                <a:latin typeface="Times" charset="0"/>
                <a:ea typeface="ＭＳ Ｐゴシック" charset="0"/>
              </a:rPr>
              <a:t>time, </a:t>
            </a:r>
            <a:r>
              <a:rPr lang="en-US" sz="2000" dirty="0">
                <a:latin typeface="Times" charset="0"/>
                <a:ea typeface="ＭＳ Ｐゴシック" charset="0"/>
              </a:rPr>
              <a:t>but only to a certain level</a:t>
            </a:r>
          </a:p>
          <a:p>
            <a:pPr lvl="2">
              <a:spcBef>
                <a:spcPct val="0"/>
              </a:spcBef>
            </a:pPr>
            <a:r>
              <a:rPr lang="en-US" sz="2000" dirty="0">
                <a:latin typeface="Times" charset="0"/>
                <a:ea typeface="ＭＳ Ｐゴシック" charset="0"/>
              </a:rPr>
              <a:t>Mitigated by warming electronics prior to </a:t>
            </a:r>
            <a:r>
              <a:rPr lang="en-US" sz="2000" dirty="0" smtClean="0">
                <a:latin typeface="Times" charset="0"/>
                <a:ea typeface="ＭＳ Ｐゴシック" charset="0"/>
              </a:rPr>
              <a:t>imaging</a:t>
            </a:r>
          </a:p>
          <a:p>
            <a:pPr lvl="2">
              <a:spcBef>
                <a:spcPct val="0"/>
              </a:spcBef>
            </a:pPr>
            <a:endParaRPr lang="en-US" sz="2000" dirty="0">
              <a:latin typeface="Times" charset="0"/>
              <a:ea typeface="ＭＳ Ｐゴシック" charset="0"/>
            </a:endParaRPr>
          </a:p>
          <a:p>
            <a:pPr lvl="1">
              <a:spcBef>
                <a:spcPct val="0"/>
              </a:spcBef>
            </a:pPr>
            <a:r>
              <a:rPr lang="en-US" sz="2400" dirty="0">
                <a:latin typeface="Times" charset="0"/>
                <a:ea typeface="ＭＳ Ｐゴシック" charset="0"/>
              </a:rPr>
              <a:t>CPMM13 (RED9) stopped responding to commands Aug 2011</a:t>
            </a:r>
          </a:p>
          <a:p>
            <a:pPr lvl="2">
              <a:spcBef>
                <a:spcPct val="0"/>
              </a:spcBef>
            </a:pPr>
            <a:r>
              <a:rPr lang="en-US" sz="2000" dirty="0">
                <a:latin typeface="Times" charset="0"/>
                <a:ea typeface="ＭＳ Ｐゴシック" charset="0"/>
              </a:rPr>
              <a:t>Narrows RED swath width by 10%</a:t>
            </a:r>
          </a:p>
          <a:p>
            <a:pPr lvl="2">
              <a:spcBef>
                <a:spcPct val="0"/>
              </a:spcBef>
            </a:pPr>
            <a:r>
              <a:rPr lang="en-US" sz="2000" dirty="0" smtClean="0">
                <a:latin typeface="Times" charset="0"/>
                <a:ea typeface="ＭＳ Ｐゴシック" charset="0"/>
              </a:rPr>
              <a:t>Can</a:t>
            </a:r>
            <a:r>
              <a:rPr lang="en-US" altLang="ja-JP" sz="2000" dirty="0" smtClean="0">
                <a:latin typeface="Times" charset="0"/>
                <a:ea typeface="ＭＳ Ｐゴシック" charset="0"/>
              </a:rPr>
              <a:t>’</a:t>
            </a:r>
            <a:r>
              <a:rPr lang="en-US" sz="2000" dirty="0" smtClean="0">
                <a:latin typeface="Times" charset="0"/>
                <a:ea typeface="ＭＳ Ｐゴシック" charset="0"/>
              </a:rPr>
              <a:t>t </a:t>
            </a:r>
            <a:r>
              <a:rPr lang="en-US" sz="2000" dirty="0">
                <a:latin typeface="Times" charset="0"/>
                <a:ea typeface="ＭＳ Ｐゴシック" charset="0"/>
              </a:rPr>
              <a:t>predict future with 1 data point</a:t>
            </a:r>
          </a:p>
          <a:p>
            <a:pPr lvl="2">
              <a:spcBef>
                <a:spcPct val="0"/>
              </a:spcBef>
            </a:pPr>
            <a:r>
              <a:rPr lang="en-US" sz="2000" dirty="0">
                <a:latin typeface="Times" charset="0"/>
                <a:ea typeface="ＭＳ Ｐゴシック" charset="0"/>
              </a:rPr>
              <a:t>No further failures for </a:t>
            </a:r>
            <a:r>
              <a:rPr lang="en-US" sz="2000" dirty="0" smtClean="0">
                <a:latin typeface="Times" charset="0"/>
                <a:ea typeface="ＭＳ Ｐゴシック" charset="0"/>
              </a:rPr>
              <a:t>&gt;2 </a:t>
            </a:r>
            <a:r>
              <a:rPr lang="en-US" sz="2000" dirty="0">
                <a:latin typeface="Times" charset="0"/>
                <a:ea typeface="ＭＳ Ｐゴシック" charset="0"/>
              </a:rPr>
              <a:t>years is reassuring</a:t>
            </a:r>
          </a:p>
        </p:txBody>
      </p:sp>
    </p:spTree>
    <p:extLst>
      <p:ext uri="{BB962C8B-B14F-4D97-AF65-F5344CB8AC3E}">
        <p14:creationId xmlns:p14="http://schemas.microsoft.com/office/powerpoint/2010/main" val="1853722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irise_obs_4ppd_f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8887" y="3473904"/>
            <a:ext cx="7615113" cy="3384095"/>
          </a:xfrm>
          <a:prstGeom prst="rect">
            <a:avLst/>
          </a:prstGeom>
        </p:spPr>
      </p:pic>
      <p:sp>
        <p:nvSpPr>
          <p:cNvPr id="5" name="TextBox 4"/>
          <p:cNvSpPr txBox="1"/>
          <p:nvPr/>
        </p:nvSpPr>
        <p:spPr>
          <a:xfrm>
            <a:off x="1" y="8090"/>
            <a:ext cx="9144000" cy="3847207"/>
          </a:xfrm>
          <a:prstGeom prst="rect">
            <a:avLst/>
          </a:prstGeom>
          <a:noFill/>
        </p:spPr>
        <p:txBody>
          <a:bodyPr wrap="square" rtlCol="0">
            <a:spAutoFit/>
          </a:bodyPr>
          <a:lstStyle/>
          <a:p>
            <a:pPr algn="r"/>
            <a:r>
              <a:rPr lang="en-US" sz="2800" b="1" dirty="0" smtClean="0"/>
              <a:t>Science Highlights</a:t>
            </a:r>
          </a:p>
          <a:p>
            <a:pPr marL="285750" indent="-285750">
              <a:buFont typeface="Arial"/>
              <a:buChar char="•"/>
            </a:pPr>
            <a:r>
              <a:rPr lang="en-US" dirty="0" smtClean="0"/>
              <a:t>HiRISE has transitioned into an experiment that investigates rates of surface change and interannual variability </a:t>
            </a:r>
          </a:p>
          <a:p>
            <a:pPr marL="285750" indent="-285750">
              <a:buFont typeface="Arial"/>
              <a:buChar char="•"/>
            </a:pPr>
            <a:r>
              <a:rPr lang="en-US" dirty="0" smtClean="0"/>
              <a:t>Repeat coverage of study sites and identification of new study sites is now as important as the ‘static’ surface investigations that dominated the earlier mission (see coverage map below)</a:t>
            </a:r>
            <a:endParaRPr lang="en-US" dirty="0"/>
          </a:p>
          <a:p>
            <a:pPr marL="1200150" lvl="2" indent="-285750">
              <a:buFont typeface="Wingdings" charset="2"/>
              <a:buChar char="q"/>
            </a:pPr>
            <a:r>
              <a:rPr lang="en-US" dirty="0" smtClean="0"/>
              <a:t>RSL behavior</a:t>
            </a:r>
          </a:p>
          <a:p>
            <a:pPr marL="1200150" lvl="2" indent="-285750">
              <a:buFont typeface="Wingdings" charset="2"/>
              <a:buChar char="q"/>
            </a:pPr>
            <a:r>
              <a:rPr lang="en-US" dirty="0" smtClean="0"/>
              <a:t>Dune motion</a:t>
            </a:r>
          </a:p>
          <a:p>
            <a:pPr marL="1200150" lvl="2" indent="-285750">
              <a:buFont typeface="Wingdings" charset="2"/>
              <a:buChar char="q"/>
            </a:pPr>
            <a:r>
              <a:rPr lang="en-US" dirty="0" smtClean="0"/>
              <a:t>Gully activity in craters and on dunes</a:t>
            </a:r>
          </a:p>
          <a:p>
            <a:pPr marL="1200150" lvl="2" indent="-285750">
              <a:buFont typeface="Wingdings" charset="2"/>
              <a:buChar char="q"/>
            </a:pPr>
            <a:r>
              <a:rPr lang="en-US" dirty="0" smtClean="0"/>
              <a:t>Seasonal CO</a:t>
            </a:r>
            <a:r>
              <a:rPr lang="en-US" baseline="-25000" dirty="0" smtClean="0"/>
              <a:t>2</a:t>
            </a:r>
            <a:r>
              <a:rPr lang="en-US" dirty="0" smtClean="0"/>
              <a:t> frost activity</a:t>
            </a:r>
          </a:p>
          <a:p>
            <a:pPr marL="1200150" lvl="2" indent="-285750">
              <a:buFont typeface="Wingdings" charset="2"/>
              <a:buChar char="q"/>
            </a:pPr>
            <a:r>
              <a:rPr lang="en-US" dirty="0"/>
              <a:t>Changes in the residual caps over decadal timescales</a:t>
            </a:r>
          </a:p>
          <a:p>
            <a:pPr marL="1200150" lvl="2" indent="-285750">
              <a:buFont typeface="Wingdings" charset="2"/>
              <a:buChar char="q"/>
            </a:pPr>
            <a:r>
              <a:rPr lang="en-US" dirty="0" smtClean="0"/>
              <a:t>New impact craters – including those that probe ground ice distribution</a:t>
            </a:r>
          </a:p>
          <a:p>
            <a:pPr marL="285750" indent="-285750">
              <a:buFont typeface="Arial"/>
              <a:buChar char="•"/>
            </a:pPr>
            <a:endParaRPr lang="en-US" dirty="0"/>
          </a:p>
        </p:txBody>
      </p:sp>
      <p:sp>
        <p:nvSpPr>
          <p:cNvPr id="6" name="TextBox 5"/>
          <p:cNvSpPr txBox="1"/>
          <p:nvPr/>
        </p:nvSpPr>
        <p:spPr>
          <a:xfrm>
            <a:off x="124406" y="4174257"/>
            <a:ext cx="1488441" cy="2062103"/>
          </a:xfrm>
          <a:prstGeom prst="rect">
            <a:avLst/>
          </a:prstGeom>
          <a:noFill/>
        </p:spPr>
        <p:txBody>
          <a:bodyPr wrap="square" rtlCol="0">
            <a:spAutoFit/>
          </a:bodyPr>
          <a:lstStyle/>
          <a:p>
            <a:pPr algn="ctr"/>
            <a:r>
              <a:rPr lang="en-US" sz="3200" dirty="0" smtClean="0"/>
              <a:t>HiRISE images within 250km</a:t>
            </a:r>
            <a:endParaRPr lang="en-US" sz="3200" dirty="0"/>
          </a:p>
        </p:txBody>
      </p:sp>
    </p:spTree>
    <p:extLst>
      <p:ext uri="{BB962C8B-B14F-4D97-AF65-F5344CB8AC3E}">
        <p14:creationId xmlns:p14="http://schemas.microsoft.com/office/powerpoint/2010/main" val="660159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2"/>
          <p:cNvSpPr>
            <a:spLocks noGrp="1" noChangeArrowheads="1"/>
          </p:cNvSpPr>
          <p:nvPr>
            <p:ph type="ctrTitle" idx="4294967295"/>
          </p:nvPr>
        </p:nvSpPr>
        <p:spPr>
          <a:xfrm>
            <a:off x="3505200" y="0"/>
            <a:ext cx="5638800" cy="609600"/>
          </a:xfrm>
          <a:ln w="28575">
            <a:solidFill>
              <a:srgbClr val="800000"/>
            </a:solidFill>
            <a:miter lim="800000"/>
            <a:headEnd/>
            <a:tailEnd/>
          </a:ln>
        </p:spPr>
        <p:txBody>
          <a:bodyPr>
            <a:normAutofit fontScale="90000"/>
          </a:bodyPr>
          <a:lstStyle/>
          <a:p>
            <a:pPr indent="39688" eaLnBrk="1" hangingPunct="1"/>
            <a:r>
              <a:rPr lang="en-US" sz="2400" b="1">
                <a:solidFill>
                  <a:schemeClr val="tx1"/>
                </a:solidFill>
                <a:latin typeface="Times New Roman Bold" charset="0"/>
                <a:ea typeface="ヒラギノ角ゴ Pro W3" charset="0"/>
                <a:cs typeface="ヒラギノ角ゴ Pro W3" charset="0"/>
              </a:rPr>
              <a:t>Seasonal Flows on Warm Martian Slopes</a:t>
            </a:r>
            <a:r>
              <a:rPr lang="en-US" sz="3600">
                <a:solidFill>
                  <a:schemeClr val="tx1"/>
                </a:solidFill>
                <a:latin typeface="Times New Roman Bold" charset="0"/>
                <a:ea typeface="ヒラギノ角ゴ Pro W3" charset="0"/>
                <a:cs typeface="ヒラギノ角ゴ Pro W3" charset="0"/>
              </a:rPr>
              <a:t/>
            </a:r>
            <a:br>
              <a:rPr lang="en-US" sz="3600">
                <a:solidFill>
                  <a:schemeClr val="tx1"/>
                </a:solidFill>
                <a:latin typeface="Times New Roman Bold" charset="0"/>
                <a:ea typeface="ヒラギノ角ゴ Pro W3" charset="0"/>
                <a:cs typeface="ヒラギノ角ゴ Pro W3" charset="0"/>
              </a:rPr>
            </a:br>
            <a:r>
              <a:rPr lang="en-US" sz="1600">
                <a:solidFill>
                  <a:schemeClr val="tx1"/>
                </a:solidFill>
                <a:latin typeface="Times New Roman Bold" charset="0"/>
                <a:ea typeface="ヒラギノ角ゴ Pro W3" charset="0"/>
                <a:cs typeface="ヒラギノ角ゴ Pro W3" charset="0"/>
              </a:rPr>
              <a:t>(McEwen et al., Science, 5 Aug 2011)</a:t>
            </a:r>
            <a:endParaRPr lang="en-US" sz="1600">
              <a:latin typeface="Times" charset="0"/>
              <a:ea typeface="ＭＳ Ｐゴシック" charset="0"/>
              <a:cs typeface="ＭＳ Ｐゴシック" charset="0"/>
            </a:endParaRPr>
          </a:p>
        </p:txBody>
      </p:sp>
      <p:sp>
        <p:nvSpPr>
          <p:cNvPr id="4098" name="Rectangle 3"/>
          <p:cNvSpPr txBox="1">
            <a:spLocks noChangeArrowheads="1"/>
          </p:cNvSpPr>
          <p:nvPr/>
        </p:nvSpPr>
        <p:spPr bwMode="auto">
          <a:xfrm>
            <a:off x="0" y="536962"/>
            <a:ext cx="3065463" cy="6244837"/>
          </a:xfrm>
          <a:prstGeom prst="rect">
            <a:avLst/>
          </a:prstGeom>
          <a:noFill/>
          <a:ln w="2540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163513" indent="-3429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a:lnSpc>
                <a:spcPct val="90000"/>
              </a:lnSpc>
              <a:spcBef>
                <a:spcPts val="438"/>
              </a:spcBef>
              <a:buClr>
                <a:srgbClr val="54638C"/>
              </a:buClr>
              <a:buSzPct val="89000"/>
            </a:pPr>
            <a:r>
              <a:rPr lang="en-US" sz="2000" b="1">
                <a:solidFill>
                  <a:srgbClr val="800000"/>
                </a:solidFill>
                <a:latin typeface="Times New Roman" charset="0"/>
                <a:ea typeface="ヒラギノ角ゴ Pro W3" charset="0"/>
                <a:cs typeface="ヒラギノ角ゴ Pro W3" charset="0"/>
                <a:sym typeface="Century Gothic" charset="0"/>
              </a:rPr>
              <a:t>What we knew 2 years ago:</a:t>
            </a:r>
          </a:p>
          <a:p>
            <a:pPr algn="l">
              <a:lnSpc>
                <a:spcPct val="90000"/>
              </a:lnSpc>
              <a:spcBef>
                <a:spcPts val="438"/>
              </a:spcBef>
              <a:buClr>
                <a:srgbClr val="54638C"/>
              </a:buClr>
              <a:buSzPct val="89000"/>
              <a:buFont typeface="Wingdings 2" charset="0"/>
              <a:buChar char="Ü"/>
            </a:pPr>
            <a:r>
              <a:rPr lang="en-US" sz="1700">
                <a:latin typeface="Times New Roman" charset="0"/>
                <a:ea typeface="ヒラギノ角ゴ Pro W3" charset="0"/>
                <a:cs typeface="ヒラギノ角ゴ Pro W3" charset="0"/>
                <a:sym typeface="Century Gothic" charset="0"/>
              </a:rPr>
              <a:t>Recurring Slope Lineae (RSL) are narrow (0.5-5 m), dark markings on steep slopes (&gt;25°)</a:t>
            </a:r>
          </a:p>
          <a:p>
            <a:pPr algn="l">
              <a:lnSpc>
                <a:spcPct val="90000"/>
              </a:lnSpc>
              <a:spcBef>
                <a:spcPts val="438"/>
              </a:spcBef>
              <a:buClr>
                <a:srgbClr val="54638C"/>
              </a:buClr>
              <a:buSzPct val="89000"/>
              <a:buFont typeface="Wingdings 2" charset="0"/>
              <a:buChar char="Ü"/>
            </a:pPr>
            <a:r>
              <a:rPr lang="en-US" sz="1700">
                <a:latin typeface="Times New Roman" charset="0"/>
                <a:ea typeface="ヒラギノ角ゴ Pro W3" charset="0"/>
                <a:cs typeface="ヒラギノ角ゴ Pro W3" charset="0"/>
                <a:sym typeface="Century Gothic" charset="0"/>
              </a:rPr>
              <a:t>Concentrated in southern hemisphere (32°S to 48°S), favoring equator-facing slopes. </a:t>
            </a:r>
          </a:p>
          <a:p>
            <a:pPr algn="l">
              <a:lnSpc>
                <a:spcPct val="90000"/>
              </a:lnSpc>
              <a:spcBef>
                <a:spcPts val="438"/>
              </a:spcBef>
              <a:buClr>
                <a:srgbClr val="54638C"/>
              </a:buClr>
              <a:buSzPct val="89000"/>
              <a:buFont typeface="Wingdings 2" charset="0"/>
              <a:buChar char="Ü"/>
            </a:pPr>
            <a:r>
              <a:rPr lang="en-US" sz="1700">
                <a:latin typeface="Times New Roman" charset="0"/>
                <a:ea typeface="ヒラギノ角ゴ Pro W3" charset="0"/>
                <a:cs typeface="ヒラギノ角ゴ Pro W3" charset="0"/>
                <a:sym typeface="Century Gothic" charset="0"/>
              </a:rPr>
              <a:t>Form and incrementally grow in late spring to summer, then fade or disappear in fall.</a:t>
            </a:r>
          </a:p>
          <a:p>
            <a:pPr algn="l">
              <a:lnSpc>
                <a:spcPct val="90000"/>
              </a:lnSpc>
              <a:spcBef>
                <a:spcPts val="438"/>
              </a:spcBef>
              <a:buClr>
                <a:srgbClr val="54638C"/>
              </a:buClr>
              <a:buSzPct val="89000"/>
              <a:buFont typeface="Wingdings 2" charset="0"/>
              <a:buChar char="Ü"/>
            </a:pPr>
            <a:r>
              <a:rPr lang="en-US" sz="1700">
                <a:latin typeface="Times New Roman" charset="0"/>
                <a:ea typeface="ヒラギノ角ゴ Pro W3" charset="0"/>
                <a:cs typeface="ヒラギノ角ゴ Pro W3" charset="0"/>
                <a:sym typeface="Century Gothic" charset="0"/>
              </a:rPr>
              <a:t>Reform at nearly same locations in multiple Mars years.</a:t>
            </a:r>
          </a:p>
          <a:p>
            <a:pPr algn="l">
              <a:lnSpc>
                <a:spcPct val="90000"/>
              </a:lnSpc>
              <a:spcBef>
                <a:spcPts val="438"/>
              </a:spcBef>
              <a:buClr>
                <a:srgbClr val="54638C"/>
              </a:buClr>
              <a:buSzPct val="89000"/>
              <a:buFont typeface="Wingdings 2" charset="0"/>
              <a:buChar char="Ü"/>
            </a:pPr>
            <a:r>
              <a:rPr lang="en-US" sz="1700">
                <a:latin typeface="Times New Roman" charset="0"/>
                <a:ea typeface="ヒラギノ角ゴ Pro W3" charset="0"/>
                <a:cs typeface="ヒラギノ角ゴ Pro W3" charset="0"/>
                <a:sym typeface="Century Gothic" charset="0"/>
              </a:rPr>
              <a:t>Extend downslope from bedrock outcrops or rocky areas; often associated with small gullies.  </a:t>
            </a:r>
          </a:p>
          <a:p>
            <a:pPr algn="l">
              <a:lnSpc>
                <a:spcPct val="90000"/>
              </a:lnSpc>
              <a:spcBef>
                <a:spcPts val="438"/>
              </a:spcBef>
              <a:buClr>
                <a:srgbClr val="54638C"/>
              </a:buClr>
              <a:buSzPct val="89000"/>
              <a:buFont typeface="Wingdings 2" charset="0"/>
              <a:buChar char="Ü"/>
            </a:pPr>
            <a:r>
              <a:rPr lang="en-US" sz="1700">
                <a:latin typeface="Times New Roman" charset="0"/>
                <a:ea typeface="ヒラギノ角ゴ Pro W3" charset="0"/>
                <a:cs typeface="ヒラギノ角ゴ Pro W3" charset="0"/>
                <a:sym typeface="Century Gothic" charset="0"/>
              </a:rPr>
              <a:t>Form and grow at temperatures at which brines  would be liquid.</a:t>
            </a:r>
          </a:p>
          <a:p>
            <a:pPr algn="l">
              <a:lnSpc>
                <a:spcPct val="90000"/>
              </a:lnSpc>
              <a:spcBef>
                <a:spcPts val="438"/>
              </a:spcBef>
              <a:buClr>
                <a:srgbClr val="54638C"/>
              </a:buClr>
              <a:buSzPct val="89000"/>
              <a:buFont typeface="Wingdings 2" charset="0"/>
              <a:buChar char="Ü"/>
            </a:pPr>
            <a:r>
              <a:rPr lang="en-US" sz="1700">
                <a:latin typeface="Times New Roman" charset="0"/>
                <a:ea typeface="ヒラギノ角ゴ Pro W3" charset="0"/>
                <a:cs typeface="ヒラギノ角ゴ Pro W3" charset="0"/>
                <a:sym typeface="Century Gothic" charset="0"/>
              </a:rPr>
              <a:t>Exact mechanism not understood, but activity of brines is current best model.</a:t>
            </a:r>
          </a:p>
        </p:txBody>
      </p:sp>
      <p:pic>
        <p:nvPicPr>
          <p:cNvPr id="4099" name="Picture 4" descr="23045-22834-22689-22267-21555-11428_1380_IRB_A.ORth-enh-crop1-small.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685800"/>
            <a:ext cx="59309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427994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3"/>
          <p:cNvSpPr txBox="1">
            <a:spLocks noChangeArrowheads="1"/>
          </p:cNvSpPr>
          <p:nvPr/>
        </p:nvSpPr>
        <p:spPr bwMode="auto">
          <a:xfrm>
            <a:off x="150511" y="501174"/>
            <a:ext cx="6557787" cy="5378926"/>
          </a:xfrm>
          <a:prstGeom prst="rect">
            <a:avLst/>
          </a:prstGeom>
          <a:noFill/>
          <a:ln w="349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163513" indent="-3429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a:lnSpc>
                <a:spcPct val="90000"/>
              </a:lnSpc>
              <a:spcBef>
                <a:spcPts val="438"/>
              </a:spcBef>
              <a:buClr>
                <a:srgbClr val="54638C"/>
              </a:buClr>
              <a:buSzPct val="89000"/>
            </a:pPr>
            <a:r>
              <a:rPr lang="en-US" b="1" dirty="0">
                <a:solidFill>
                  <a:srgbClr val="800000"/>
                </a:solidFill>
                <a:latin typeface="Times New Roman" charset="0"/>
                <a:ea typeface="ヒラギノ角ゴ Pro W3" charset="0"/>
                <a:cs typeface="ヒラギノ角ゴ Pro W3" charset="0"/>
                <a:sym typeface="Century Gothic" charset="0"/>
              </a:rPr>
              <a:t>What we know today</a:t>
            </a:r>
            <a:r>
              <a:rPr lang="en-US" b="1" dirty="0" smtClean="0">
                <a:solidFill>
                  <a:srgbClr val="800000"/>
                </a:solidFill>
                <a:latin typeface="Times New Roman" charset="0"/>
                <a:ea typeface="ヒラギノ角ゴ Pro W3" charset="0"/>
                <a:cs typeface="ヒラギノ角ゴ Pro W3" charset="0"/>
                <a:sym typeface="Century Gothic" charset="0"/>
              </a:rPr>
              <a:t>: (McEwen et al. Nature Geoscience, In Press)</a:t>
            </a:r>
            <a:endParaRPr lang="en-US" b="1" dirty="0">
              <a:solidFill>
                <a:srgbClr val="800000"/>
              </a:solidFill>
              <a:latin typeface="Times New Roman" charset="0"/>
              <a:ea typeface="ヒラギノ角ゴ Pro W3" charset="0"/>
              <a:cs typeface="ヒラギノ角ゴ Pro W3" charset="0"/>
              <a:sym typeface="Century Gothic" charset="0"/>
            </a:endParaRPr>
          </a:p>
          <a:p>
            <a:pPr algn="l">
              <a:lnSpc>
                <a:spcPct val="90000"/>
              </a:lnSpc>
              <a:spcBef>
                <a:spcPts val="438"/>
              </a:spcBef>
              <a:buClr>
                <a:srgbClr val="54638C"/>
              </a:buClr>
              <a:buSzPct val="89000"/>
              <a:buFont typeface="Wingdings 2" charset="0"/>
              <a:buChar char="Ü"/>
            </a:pPr>
            <a:r>
              <a:rPr lang="en-US" sz="2000" dirty="0">
                <a:latin typeface="Times New Roman" charset="0"/>
                <a:ea typeface="ヒラギノ角ゴ Pro W3" charset="0"/>
                <a:cs typeface="ヒラギノ角ゴ Pro W3" charset="0"/>
                <a:sym typeface="Century Gothic" charset="0"/>
              </a:rPr>
              <a:t>RSL also concentrated in Valles </a:t>
            </a:r>
            <a:r>
              <a:rPr lang="en-US" sz="2000" dirty="0" err="1">
                <a:latin typeface="Times New Roman" charset="0"/>
                <a:ea typeface="ヒラギノ角ゴ Pro W3" charset="0"/>
                <a:cs typeface="ヒラギノ角ゴ Pro W3" charset="0"/>
                <a:sym typeface="Century Gothic" charset="0"/>
              </a:rPr>
              <a:t>Marineris</a:t>
            </a:r>
            <a:r>
              <a:rPr lang="en-US" sz="2000" dirty="0">
                <a:latin typeface="Times New Roman" charset="0"/>
                <a:ea typeface="ヒラギノ角ゴ Pro W3" charset="0"/>
                <a:cs typeface="ヒラギノ角ゴ Pro W3" charset="0"/>
                <a:sym typeface="Century Gothic" charset="0"/>
              </a:rPr>
              <a:t> (VM) on all slope aspects. </a:t>
            </a:r>
          </a:p>
          <a:p>
            <a:pPr algn="l">
              <a:lnSpc>
                <a:spcPct val="90000"/>
              </a:lnSpc>
              <a:spcBef>
                <a:spcPts val="438"/>
              </a:spcBef>
              <a:buClr>
                <a:srgbClr val="54638C"/>
              </a:buClr>
              <a:buSzPct val="89000"/>
              <a:buFont typeface="Wingdings 2" charset="0"/>
              <a:buChar char="Ü"/>
            </a:pPr>
            <a:r>
              <a:rPr lang="en-US" sz="2000" dirty="0">
                <a:latin typeface="Times New Roman" charset="0"/>
                <a:ea typeface="ヒラギノ角ゴ Pro W3" charset="0"/>
                <a:cs typeface="ヒラギノ角ゴ Pro W3" charset="0"/>
                <a:sym typeface="Century Gothic" charset="0"/>
              </a:rPr>
              <a:t>There are a few RSL sites in other equatorial regions</a:t>
            </a:r>
          </a:p>
          <a:p>
            <a:pPr algn="l">
              <a:lnSpc>
                <a:spcPct val="90000"/>
              </a:lnSpc>
              <a:spcBef>
                <a:spcPts val="438"/>
              </a:spcBef>
              <a:buClr>
                <a:srgbClr val="54638C"/>
              </a:buClr>
              <a:buSzPct val="89000"/>
              <a:buFont typeface="Wingdings 2" charset="0"/>
              <a:buChar char="Ü"/>
            </a:pPr>
            <a:r>
              <a:rPr lang="en-US" sz="2000" dirty="0">
                <a:latin typeface="Times New Roman" charset="0"/>
                <a:ea typeface="ヒラギノ角ゴ Pro W3" charset="0"/>
                <a:cs typeface="ヒラギノ角ゴ Pro W3" charset="0"/>
                <a:sym typeface="Century Gothic" charset="0"/>
              </a:rPr>
              <a:t>In VM they form and grow in N spring/summer on N-facing slopes, S spring/summer on S-facing slopes, then fade or disappear. </a:t>
            </a:r>
          </a:p>
          <a:p>
            <a:pPr algn="l">
              <a:lnSpc>
                <a:spcPct val="90000"/>
              </a:lnSpc>
              <a:spcBef>
                <a:spcPts val="438"/>
              </a:spcBef>
              <a:buClr>
                <a:srgbClr val="54638C"/>
              </a:buClr>
              <a:buSzPct val="89000"/>
              <a:buFont typeface="Wingdings 2" charset="0"/>
              <a:buChar char="Ü"/>
            </a:pPr>
            <a:r>
              <a:rPr lang="en-US" sz="2000" dirty="0">
                <a:latin typeface="Times New Roman" charset="0"/>
                <a:ea typeface="ヒラギノ角ゴ Pro W3" charset="0"/>
                <a:cs typeface="ヒラギノ角ゴ Pro W3" charset="0"/>
                <a:sym typeface="Century Gothic" charset="0"/>
              </a:rPr>
              <a:t>Recur at nearly same locations in multiple Mars years.</a:t>
            </a:r>
          </a:p>
          <a:p>
            <a:pPr algn="l">
              <a:lnSpc>
                <a:spcPct val="90000"/>
              </a:lnSpc>
              <a:spcBef>
                <a:spcPts val="438"/>
              </a:spcBef>
              <a:buClr>
                <a:srgbClr val="54638C"/>
              </a:buClr>
              <a:buSzPct val="89000"/>
              <a:buFont typeface="Wingdings 2" charset="0"/>
              <a:buChar char="Ü"/>
            </a:pPr>
            <a:r>
              <a:rPr lang="en-US" sz="2000" dirty="0">
                <a:latin typeface="Times New Roman" charset="0"/>
                <a:ea typeface="ヒラギノ角ゴ Pro W3" charset="0"/>
                <a:cs typeface="ヒラギノ角ゴ Pro W3" charset="0"/>
                <a:sym typeface="Century Gothic" charset="0"/>
              </a:rPr>
              <a:t>Extend downslope from bedrock outcrops or rocky areas; often associated with </a:t>
            </a:r>
            <a:r>
              <a:rPr lang="ja-JP" altLang="en-US" sz="2000" dirty="0">
                <a:latin typeface="Times New Roman" charset="0"/>
                <a:ea typeface="ヒラギノ角ゴ Pro W3" charset="0"/>
                <a:cs typeface="ヒラギノ角ゴ Pro W3" charset="0"/>
                <a:sym typeface="Century Gothic" charset="0"/>
              </a:rPr>
              <a:t>“</a:t>
            </a:r>
            <a:r>
              <a:rPr lang="en-US" altLang="ja-JP" sz="2000" dirty="0">
                <a:latin typeface="Times New Roman" charset="0"/>
                <a:ea typeface="ヒラギノ角ゴ Pro W3" charset="0"/>
                <a:cs typeface="ヒラギノ角ゴ Pro W3" charset="0"/>
                <a:sym typeface="Century Gothic" charset="0"/>
              </a:rPr>
              <a:t>small</a:t>
            </a:r>
            <a:r>
              <a:rPr lang="ja-JP" altLang="en-US" sz="2000" dirty="0">
                <a:latin typeface="Times New Roman" charset="0"/>
                <a:ea typeface="ヒラギノ角ゴ Pro W3" charset="0"/>
                <a:cs typeface="ヒラギノ角ゴ Pro W3" charset="0"/>
                <a:sym typeface="Century Gothic" charset="0"/>
              </a:rPr>
              <a:t>”</a:t>
            </a:r>
            <a:r>
              <a:rPr lang="en-US" altLang="ja-JP" sz="2000" dirty="0">
                <a:latin typeface="Times New Roman" charset="0"/>
                <a:ea typeface="ヒラギノ角ゴ Pro W3" charset="0"/>
                <a:cs typeface="ヒラギノ角ゴ Pro W3" charset="0"/>
                <a:sym typeface="Century Gothic" charset="0"/>
              </a:rPr>
              <a:t> gullies (some are larger in VM).</a:t>
            </a:r>
          </a:p>
          <a:p>
            <a:pPr algn="l">
              <a:lnSpc>
                <a:spcPct val="90000"/>
              </a:lnSpc>
              <a:spcBef>
                <a:spcPts val="438"/>
              </a:spcBef>
              <a:buClr>
                <a:srgbClr val="54638C"/>
              </a:buClr>
              <a:buSzPct val="89000"/>
              <a:buFont typeface="Wingdings 2" charset="0"/>
              <a:buChar char="Ü"/>
            </a:pPr>
            <a:r>
              <a:rPr lang="en-US" sz="2000" dirty="0">
                <a:latin typeface="Times New Roman" charset="0"/>
                <a:ea typeface="ヒラギノ角ゴ Pro W3" charset="0"/>
                <a:cs typeface="ヒラギノ角ゴ Pro W3" charset="0"/>
                <a:sym typeface="Century Gothic" charset="0"/>
              </a:rPr>
              <a:t>Associated with fans that have Fe</a:t>
            </a:r>
            <a:r>
              <a:rPr lang="en-US" sz="2000" baseline="30000" dirty="0">
                <a:latin typeface="Times New Roman" charset="0"/>
                <a:ea typeface="ヒラギノ角ゴ Pro W3" charset="0"/>
                <a:cs typeface="ヒラギノ角ゴ Pro W3" charset="0"/>
                <a:sym typeface="Century Gothic" charset="0"/>
              </a:rPr>
              <a:t>2+ </a:t>
            </a:r>
            <a:r>
              <a:rPr lang="en-US" sz="2000" dirty="0">
                <a:latin typeface="Times New Roman" charset="0"/>
                <a:ea typeface="ヒラギノ角ゴ Pro W3" charset="0"/>
                <a:cs typeface="ヒラギノ角ゴ Pro W3" charset="0"/>
                <a:sym typeface="Century Gothic" charset="0"/>
              </a:rPr>
              <a:t>and Fe</a:t>
            </a:r>
            <a:r>
              <a:rPr lang="en-US" sz="2000" baseline="30000" dirty="0">
                <a:latin typeface="Times New Roman" charset="0"/>
                <a:ea typeface="ヒラギノ角ゴ Pro W3" charset="0"/>
                <a:cs typeface="ヒラギノ角ゴ Pro W3" charset="0"/>
                <a:sym typeface="Century Gothic" charset="0"/>
              </a:rPr>
              <a:t>3+ </a:t>
            </a:r>
            <a:r>
              <a:rPr lang="en-US" sz="2000" dirty="0">
                <a:latin typeface="Times New Roman" charset="0"/>
                <a:ea typeface="ヒラギノ角ゴ Pro W3" charset="0"/>
                <a:cs typeface="ヒラギノ角ゴ Pro W3" charset="0"/>
                <a:sym typeface="Century Gothic" charset="0"/>
              </a:rPr>
              <a:t>absorptions (greenish in HiRISE IRB color)</a:t>
            </a:r>
          </a:p>
          <a:p>
            <a:pPr algn="l">
              <a:lnSpc>
                <a:spcPct val="90000"/>
              </a:lnSpc>
              <a:spcBef>
                <a:spcPts val="438"/>
              </a:spcBef>
              <a:buClr>
                <a:srgbClr val="54638C"/>
              </a:buClr>
              <a:buSzPct val="89000"/>
              <a:buFont typeface="Wingdings 2" charset="0"/>
              <a:buChar char="Ü"/>
            </a:pPr>
            <a:r>
              <a:rPr lang="en-US" sz="2000" dirty="0">
                <a:latin typeface="Times New Roman" charset="0"/>
                <a:ea typeface="ヒラギノ角ゴ Pro W3" charset="0"/>
                <a:cs typeface="ヒラギノ角ゴ Pro W3" charset="0"/>
                <a:sym typeface="Century Gothic" charset="0"/>
              </a:rPr>
              <a:t>Longer RSL in VM, &gt;1 km</a:t>
            </a:r>
          </a:p>
          <a:p>
            <a:pPr algn="l">
              <a:lnSpc>
                <a:spcPct val="90000"/>
              </a:lnSpc>
              <a:spcBef>
                <a:spcPts val="438"/>
              </a:spcBef>
              <a:buClr>
                <a:srgbClr val="54638C"/>
              </a:buClr>
              <a:buSzPct val="89000"/>
              <a:buFont typeface="Wingdings 2" charset="0"/>
              <a:buChar char="Ü"/>
            </a:pPr>
            <a:r>
              <a:rPr lang="en-US" sz="2000" dirty="0">
                <a:latin typeface="Times New Roman" charset="0"/>
                <a:ea typeface="ヒラギノ角ゴ Pro W3" charset="0"/>
                <a:cs typeface="ヒラギノ角ゴ Pro W3" charset="0"/>
                <a:sym typeface="Century Gothic" charset="0"/>
              </a:rPr>
              <a:t>Shallow ice origin less likely; deeper sources more plausible</a:t>
            </a:r>
          </a:p>
        </p:txBody>
      </p:sp>
      <p:pic>
        <p:nvPicPr>
          <p:cNvPr id="6146" name="Picture 4" descr="ESP_032100_1645_IRB.NOMAP-Eos-rotat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10425" y="0"/>
            <a:ext cx="1933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5"/>
          <p:cNvSpPr txBox="1">
            <a:spLocks noChangeArrowheads="1"/>
          </p:cNvSpPr>
          <p:nvPr/>
        </p:nvSpPr>
        <p:spPr bwMode="auto">
          <a:xfrm>
            <a:off x="838200" y="5880100"/>
            <a:ext cx="6324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r"/>
            <a:r>
              <a:rPr lang="en-US" sz="1800"/>
              <a:t>RSL is Eos/Capri Chasma.  RSL start at top of this image and extend beyond the bottom, ~1.2 km total length</a:t>
            </a:r>
          </a:p>
        </p:txBody>
      </p:sp>
    </p:spTree>
    <p:extLst>
      <p:ext uri="{BB962C8B-B14F-4D97-AF65-F5344CB8AC3E}">
        <p14:creationId xmlns:p14="http://schemas.microsoft.com/office/powerpoint/2010/main" val="320739254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6541" y="1362810"/>
            <a:ext cx="7986286" cy="5495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3"/>
          <p:cNvSpPr txBox="1">
            <a:spLocks noChangeArrowheads="1"/>
          </p:cNvSpPr>
          <p:nvPr/>
        </p:nvSpPr>
        <p:spPr bwMode="auto">
          <a:xfrm>
            <a:off x="1447800" y="698500"/>
            <a:ext cx="309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chemeClr val="bg1"/>
                </a:solidFill>
              </a:rPr>
              <a:t>MOLA elevations</a:t>
            </a:r>
          </a:p>
        </p:txBody>
      </p:sp>
      <p:pic>
        <p:nvPicPr>
          <p:cNvPr id="6" name="Content Placeholder 4" descr="ESP_027802-28501-29213_1685_IRB.NOMAP-VM-crater-10x.jpg"/>
          <p:cNvPicPr>
            <a:picLocks noChangeAspect="1"/>
          </p:cNvPicPr>
          <p:nvPr/>
        </p:nvPicPr>
        <p:blipFill>
          <a:blip r:embed="rId3">
            <a:extLst>
              <a:ext uri="{28A0092B-C50C-407E-A947-70E740481C1C}">
                <a14:useLocalDpi xmlns:a14="http://schemas.microsoft.com/office/drawing/2010/main" val="0"/>
              </a:ext>
            </a:extLst>
          </a:blip>
          <a:srcRect t="-30074" b="-30074"/>
          <a:stretch>
            <a:fillRect/>
          </a:stretch>
        </p:blipFill>
        <p:spPr>
          <a:xfrm>
            <a:off x="466542" y="-552961"/>
            <a:ext cx="8011240" cy="5755297"/>
          </a:xfrm>
          <a:prstGeom prst="rect">
            <a:avLst/>
          </a:prstGeom>
        </p:spPr>
      </p:pic>
      <p:sp>
        <p:nvSpPr>
          <p:cNvPr id="2" name="TextBox 1"/>
          <p:cNvSpPr txBox="1"/>
          <p:nvPr/>
        </p:nvSpPr>
        <p:spPr>
          <a:xfrm>
            <a:off x="1961203" y="74534"/>
            <a:ext cx="5596404" cy="369332"/>
          </a:xfrm>
          <a:prstGeom prst="rect">
            <a:avLst/>
          </a:prstGeom>
          <a:noFill/>
        </p:spPr>
        <p:txBody>
          <a:bodyPr wrap="none" rtlCol="0">
            <a:spAutoFit/>
          </a:bodyPr>
          <a:lstStyle/>
          <a:p>
            <a:r>
              <a:rPr lang="en-US" dirty="0" smtClean="0"/>
              <a:t>Image Sequence of </a:t>
            </a:r>
            <a:r>
              <a:rPr lang="en-US" dirty="0" err="1" smtClean="0"/>
              <a:t>Melas</a:t>
            </a:r>
            <a:r>
              <a:rPr lang="en-US" dirty="0" smtClean="0"/>
              <a:t> Chasm &amp; map of confirmed RSL</a:t>
            </a:r>
            <a:endParaRPr lang="en-US" dirty="0"/>
          </a:p>
        </p:txBody>
      </p:sp>
    </p:spTree>
    <p:extLst>
      <p:ext uri="{BB962C8B-B14F-4D97-AF65-F5344CB8AC3E}">
        <p14:creationId xmlns:p14="http://schemas.microsoft.com/office/powerpoint/2010/main" val="314623505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4" descr="Fig4-Melas-T-activity cop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4688" y="524935"/>
            <a:ext cx="8286044" cy="621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1261533" y="400110"/>
            <a:ext cx="7882467" cy="400110"/>
          </a:xfrm>
          <a:prstGeom prst="rect">
            <a:avLst/>
          </a:prstGeom>
          <a:solidFill>
            <a:schemeClr val="accent1">
              <a:lumMod val="20000"/>
              <a:lumOff val="80000"/>
            </a:schemeClr>
          </a:solidFill>
          <a:ln>
            <a:noFill/>
          </a:ln>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defRPr/>
            </a:pPr>
            <a:r>
              <a:rPr lang="en-US" sz="2000" b="1" dirty="0" smtClean="0">
                <a:latin typeface="Calibri" charset="0"/>
              </a:rPr>
              <a:t>Temperatures of crater in </a:t>
            </a:r>
            <a:r>
              <a:rPr lang="en-US" sz="2000" b="1" dirty="0" err="1" smtClean="0">
                <a:latin typeface="Calibri" charset="0"/>
              </a:rPr>
              <a:t>Melas</a:t>
            </a:r>
            <a:r>
              <a:rPr lang="en-US" sz="2000" b="1" dirty="0" smtClean="0">
                <a:latin typeface="Calibri" charset="0"/>
              </a:rPr>
              <a:t> </a:t>
            </a:r>
            <a:r>
              <a:rPr lang="en-US" sz="2000" b="1" dirty="0" err="1" smtClean="0">
                <a:latin typeface="Calibri" charset="0"/>
              </a:rPr>
              <a:t>Chasma</a:t>
            </a:r>
            <a:r>
              <a:rPr lang="en-US" sz="2000" b="1" dirty="0" smtClean="0">
                <a:latin typeface="Calibri" charset="0"/>
              </a:rPr>
              <a:t>, thermal inertia 650, Slope 40°</a:t>
            </a:r>
          </a:p>
        </p:txBody>
      </p:sp>
    </p:spTree>
    <p:extLst>
      <p:ext uri="{BB962C8B-B14F-4D97-AF65-F5344CB8AC3E}">
        <p14:creationId xmlns:p14="http://schemas.microsoft.com/office/powerpoint/2010/main" val="154411762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3-10-10 at 4.32.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1868" y="0"/>
            <a:ext cx="4819704" cy="2406829"/>
          </a:xfrm>
          <a:prstGeom prst="rect">
            <a:avLst/>
          </a:prstGeom>
        </p:spPr>
      </p:pic>
      <p:pic>
        <p:nvPicPr>
          <p:cNvPr id="11" name="Picture 10"/>
          <p:cNvPicPr>
            <a:picLocks noChangeAspect="1"/>
          </p:cNvPicPr>
          <p:nvPr/>
        </p:nvPicPr>
        <p:blipFill>
          <a:blip r:embed="rId3"/>
          <a:stretch>
            <a:fillRect/>
          </a:stretch>
        </p:blipFill>
        <p:spPr>
          <a:xfrm>
            <a:off x="2218267" y="2430048"/>
            <a:ext cx="4413304" cy="4059673"/>
          </a:xfrm>
          <a:prstGeom prst="rect">
            <a:avLst/>
          </a:prstGeom>
        </p:spPr>
      </p:pic>
      <p:sp>
        <p:nvSpPr>
          <p:cNvPr id="12" name="TextBox 11"/>
          <p:cNvSpPr txBox="1"/>
          <p:nvPr/>
        </p:nvSpPr>
        <p:spPr>
          <a:xfrm>
            <a:off x="203200" y="926066"/>
            <a:ext cx="1608667" cy="646331"/>
          </a:xfrm>
          <a:prstGeom prst="rect">
            <a:avLst/>
          </a:prstGeom>
          <a:noFill/>
        </p:spPr>
        <p:txBody>
          <a:bodyPr wrap="square" rtlCol="0">
            <a:spAutoFit/>
          </a:bodyPr>
          <a:lstStyle/>
          <a:p>
            <a:r>
              <a:rPr lang="en-US" dirty="0" smtClean="0"/>
              <a:t>Bridges et al. 2013</a:t>
            </a:r>
            <a:endParaRPr lang="en-US" dirty="0"/>
          </a:p>
        </p:txBody>
      </p:sp>
      <p:pic>
        <p:nvPicPr>
          <p:cNvPr id="13" name="Picture 12" descr="Herschel_dunes.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1571" y="0"/>
            <a:ext cx="2512429" cy="6858000"/>
          </a:xfrm>
          <a:prstGeom prst="rect">
            <a:avLst/>
          </a:prstGeom>
        </p:spPr>
      </p:pic>
      <p:sp>
        <p:nvSpPr>
          <p:cNvPr id="14" name="TextBox 13"/>
          <p:cNvSpPr txBox="1"/>
          <p:nvPr/>
        </p:nvSpPr>
        <p:spPr>
          <a:xfrm>
            <a:off x="0" y="2887134"/>
            <a:ext cx="2311400" cy="3416320"/>
          </a:xfrm>
          <a:prstGeom prst="rect">
            <a:avLst/>
          </a:prstGeom>
          <a:noFill/>
        </p:spPr>
        <p:txBody>
          <a:bodyPr wrap="square" rtlCol="0">
            <a:spAutoFit/>
          </a:bodyPr>
          <a:lstStyle/>
          <a:p>
            <a:r>
              <a:rPr lang="en-US" dirty="0" smtClean="0"/>
              <a:t>We’ve moved beyond change detection to rate measurements.</a:t>
            </a:r>
          </a:p>
          <a:p>
            <a:endParaRPr lang="en-US" dirty="0"/>
          </a:p>
          <a:p>
            <a:r>
              <a:rPr lang="en-US" dirty="0" smtClean="0"/>
              <a:t>What’s the real distribution of near-surface wind speeds?</a:t>
            </a:r>
          </a:p>
          <a:p>
            <a:endParaRPr lang="en-US" dirty="0"/>
          </a:p>
          <a:p>
            <a:r>
              <a:rPr lang="en-US" dirty="0" smtClean="0"/>
              <a:t>More time allows the slower/less-frequent motion to be quantified. </a:t>
            </a:r>
            <a:endParaRPr lang="en-US" dirty="0"/>
          </a:p>
        </p:txBody>
      </p:sp>
    </p:spTree>
    <p:extLst>
      <p:ext uri="{BB962C8B-B14F-4D97-AF65-F5344CB8AC3E}">
        <p14:creationId xmlns:p14="http://schemas.microsoft.com/office/powerpoint/2010/main" val="403200292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3034722"/>
            <a:ext cx="8430381" cy="830243"/>
          </a:xfrm>
        </p:spPr>
        <p:txBody>
          <a:bodyPr>
            <a:normAutofit/>
          </a:bodyPr>
          <a:lstStyle/>
          <a:p>
            <a:r>
              <a:rPr lang="en-US" sz="2800" dirty="0" smtClean="0"/>
              <a:t>Cracks on crest become source of </a:t>
            </a:r>
            <a:r>
              <a:rPr lang="en-US" sz="2800" dirty="0" err="1" smtClean="0"/>
              <a:t>sandfalls</a:t>
            </a:r>
            <a:endParaRPr lang="en-US" sz="2800" dirty="0"/>
          </a:p>
        </p:txBody>
      </p:sp>
      <p:pic>
        <p:nvPicPr>
          <p:cNvPr id="5" name="Picture 4" descr="12362_fig_13.tif"/>
          <p:cNvPicPr>
            <a:picLocks noChangeAspect="1"/>
          </p:cNvPicPr>
          <p:nvPr/>
        </p:nvPicPr>
        <p:blipFill>
          <a:blip r:embed="rId2"/>
          <a:stretch>
            <a:fillRect/>
          </a:stretch>
        </p:blipFill>
        <p:spPr>
          <a:xfrm>
            <a:off x="-1" y="755247"/>
            <a:ext cx="9144000" cy="2279475"/>
          </a:xfrm>
          <a:prstGeom prst="rect">
            <a:avLst/>
          </a:prstGeom>
        </p:spPr>
      </p:pic>
      <p:sp>
        <p:nvSpPr>
          <p:cNvPr id="6" name="TextBox 5"/>
          <p:cNvSpPr txBox="1"/>
          <p:nvPr/>
        </p:nvSpPr>
        <p:spPr>
          <a:xfrm>
            <a:off x="5784223" y="6396335"/>
            <a:ext cx="3359777" cy="461665"/>
          </a:xfrm>
          <a:prstGeom prst="rect">
            <a:avLst/>
          </a:prstGeom>
          <a:noFill/>
        </p:spPr>
        <p:txBody>
          <a:bodyPr wrap="none" rtlCol="0">
            <a:spAutoFit/>
          </a:bodyPr>
          <a:lstStyle/>
          <a:p>
            <a:r>
              <a:rPr lang="en-US" sz="2400" b="1" dirty="0" smtClean="0"/>
              <a:t>“</a:t>
            </a:r>
            <a:r>
              <a:rPr lang="en-US" sz="2400" b="1" dirty="0" err="1" smtClean="0"/>
              <a:t>Buzzel</a:t>
            </a:r>
            <a:r>
              <a:rPr lang="en-US" sz="2400" b="1" dirty="0" smtClean="0"/>
              <a:t>” </a:t>
            </a:r>
            <a:r>
              <a:rPr lang="en-US" dirty="0" err="1" smtClean="0"/>
              <a:t>Lat</a:t>
            </a:r>
            <a:r>
              <a:rPr lang="en-US" dirty="0" smtClean="0"/>
              <a:t> / Lon:  84N / 233E </a:t>
            </a:r>
            <a:endParaRPr lang="en-US" dirty="0"/>
          </a:p>
        </p:txBody>
      </p:sp>
      <p:sp>
        <p:nvSpPr>
          <p:cNvPr id="7" name="Content Placeholder 2"/>
          <p:cNvSpPr txBox="1">
            <a:spLocks/>
          </p:cNvSpPr>
          <p:nvPr/>
        </p:nvSpPr>
        <p:spPr>
          <a:xfrm>
            <a:off x="1" y="6027757"/>
            <a:ext cx="5584893" cy="83024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mtClean="0"/>
              <a:t>Landscape restoration</a:t>
            </a:r>
            <a:endParaRPr lang="en-US" dirty="0"/>
          </a:p>
        </p:txBody>
      </p:sp>
      <p:pic>
        <p:nvPicPr>
          <p:cNvPr id="8" name="Picture 7" descr="12362_fig_16_color.tif"/>
          <p:cNvPicPr>
            <a:picLocks noChangeAspect="1"/>
          </p:cNvPicPr>
          <p:nvPr/>
        </p:nvPicPr>
        <p:blipFill>
          <a:blip r:embed="rId3"/>
          <a:stretch>
            <a:fillRect/>
          </a:stretch>
        </p:blipFill>
        <p:spPr>
          <a:xfrm>
            <a:off x="3" y="3598490"/>
            <a:ext cx="9144000" cy="2501584"/>
          </a:xfrm>
          <a:prstGeom prst="rect">
            <a:avLst/>
          </a:prstGeom>
        </p:spPr>
      </p:pic>
    </p:spTree>
    <p:extLst>
      <p:ext uri="{BB962C8B-B14F-4D97-AF65-F5344CB8AC3E}">
        <p14:creationId xmlns:p14="http://schemas.microsoft.com/office/powerpoint/2010/main" val="279906008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r="5628"/>
          <a:stretch/>
        </p:blipFill>
        <p:spPr>
          <a:xfrm>
            <a:off x="6539345" y="4061625"/>
            <a:ext cx="2604655" cy="2796375"/>
          </a:xfrm>
          <a:prstGeom prst="rect">
            <a:avLst/>
          </a:prstGeom>
        </p:spPr>
      </p:pic>
      <p:sp>
        <p:nvSpPr>
          <p:cNvPr id="15" name="TextBox 5"/>
          <p:cNvSpPr txBox="1"/>
          <p:nvPr/>
        </p:nvSpPr>
        <p:spPr>
          <a:xfrm>
            <a:off x="1886372" y="0"/>
            <a:ext cx="668655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latin typeface="Times New Roman" pitchFamily="18" charset="0"/>
                <a:cs typeface="Times New Roman" pitchFamily="18" charset="0"/>
              </a:rPr>
              <a:t>Dry ice blocks ‘hovercraft’ down Martian dunes</a:t>
            </a:r>
            <a:endParaRPr lang="en-US" sz="2400" b="1" dirty="0">
              <a:latin typeface="Times New Roman" pitchFamily="18" charset="0"/>
              <a:cs typeface="Times New Roman" pitchFamily="18" charset="0"/>
            </a:endParaRPr>
          </a:p>
        </p:txBody>
      </p:sp>
      <p:pic>
        <p:nvPicPr>
          <p:cNvPr id="16" name="Picture 15"/>
          <p:cNvPicPr>
            <a:picLocks noChangeAspect="1" noChangeArrowheads="1"/>
          </p:cNvPicPr>
          <p:nvPr/>
        </p:nvPicPr>
        <p:blipFill>
          <a:blip r:embed="rId3" cstate="print"/>
          <a:srcRect l="53614" r="2089"/>
          <a:stretch>
            <a:fillRect/>
          </a:stretch>
        </p:blipFill>
        <p:spPr bwMode="auto">
          <a:xfrm>
            <a:off x="-4852" y="3641814"/>
            <a:ext cx="2252330" cy="3124200"/>
          </a:xfrm>
          <a:prstGeom prst="rect">
            <a:avLst/>
          </a:prstGeom>
          <a:noFill/>
          <a:ln w="9525">
            <a:noFill/>
            <a:miter lim="800000"/>
            <a:headEnd/>
            <a:tailEnd/>
          </a:ln>
        </p:spPr>
      </p:pic>
      <p:cxnSp>
        <p:nvCxnSpPr>
          <p:cNvPr id="19" name="Straight Connector 18"/>
          <p:cNvCxnSpPr/>
          <p:nvPr/>
        </p:nvCxnSpPr>
        <p:spPr>
          <a:xfrm flipH="1">
            <a:off x="0" y="1752600"/>
            <a:ext cx="1066800" cy="1500776"/>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600200" y="1775824"/>
            <a:ext cx="990600" cy="1500776"/>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25" name="Group 124"/>
          <p:cNvGrpSpPr/>
          <p:nvPr/>
        </p:nvGrpSpPr>
        <p:grpSpPr>
          <a:xfrm>
            <a:off x="76200" y="776889"/>
            <a:ext cx="8534400" cy="3185511"/>
            <a:chOff x="138288" y="3352800"/>
            <a:chExt cx="7486880" cy="2880711"/>
          </a:xfrm>
        </p:grpSpPr>
        <p:sp>
          <p:nvSpPr>
            <p:cNvPr id="11" name="Rectangle 10"/>
            <p:cNvSpPr/>
            <p:nvPr/>
          </p:nvSpPr>
          <p:spPr>
            <a:xfrm rot="1683894">
              <a:off x="568914" y="3833965"/>
              <a:ext cx="1828800" cy="2461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97"/>
            <p:cNvGrpSpPr/>
            <p:nvPr/>
          </p:nvGrpSpPr>
          <p:grpSpPr>
            <a:xfrm rot="1493366">
              <a:off x="380029" y="3989324"/>
              <a:ext cx="1991561" cy="195227"/>
              <a:chOff x="4495800" y="4114800"/>
              <a:chExt cx="5943600" cy="685800"/>
            </a:xfrm>
          </p:grpSpPr>
          <p:grpSp>
            <p:nvGrpSpPr>
              <p:cNvPr id="86" name="Group 85"/>
              <p:cNvGrpSpPr/>
              <p:nvPr/>
            </p:nvGrpSpPr>
            <p:grpSpPr>
              <a:xfrm>
                <a:off x="4495800" y="4114800"/>
                <a:ext cx="2286000" cy="609600"/>
                <a:chOff x="4495800" y="4114800"/>
                <a:chExt cx="2286000" cy="609600"/>
              </a:xfrm>
            </p:grpSpPr>
            <p:sp>
              <p:nvSpPr>
                <p:cNvPr id="113" name="Oval 112"/>
                <p:cNvSpPr/>
                <p:nvPr/>
              </p:nvSpPr>
              <p:spPr>
                <a:xfrm>
                  <a:off x="4495800" y="41910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4724400" y="41148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4724400" y="43434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5105400" y="41148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5029200" y="44196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5334000" y="42672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5562600" y="44196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5562600" y="41148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5791200" y="42672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5943600" y="44196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6096000" y="41910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6324600" y="43434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p:cNvGrpSpPr/>
              <p:nvPr/>
            </p:nvGrpSpPr>
            <p:grpSpPr>
              <a:xfrm>
                <a:off x="6324600" y="4114800"/>
                <a:ext cx="2286000" cy="609600"/>
                <a:chOff x="4495800" y="4114800"/>
                <a:chExt cx="2286000" cy="609600"/>
              </a:xfrm>
            </p:grpSpPr>
            <p:sp>
              <p:nvSpPr>
                <p:cNvPr id="101" name="Oval 100"/>
                <p:cNvSpPr/>
                <p:nvPr/>
              </p:nvSpPr>
              <p:spPr>
                <a:xfrm>
                  <a:off x="4495800" y="41910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4724400" y="41148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4724400" y="43434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5105400" y="41148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5029200" y="44196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5334000" y="42672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5562600" y="44196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5562600" y="41148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5791200" y="42672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5943600" y="44196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6096000" y="41910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6324600" y="43434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3"/>
              <p:cNvGrpSpPr/>
              <p:nvPr/>
            </p:nvGrpSpPr>
            <p:grpSpPr>
              <a:xfrm>
                <a:off x="8153400" y="4191000"/>
                <a:ext cx="2286000" cy="609600"/>
                <a:chOff x="4495800" y="4114800"/>
                <a:chExt cx="2286000" cy="609600"/>
              </a:xfrm>
            </p:grpSpPr>
            <p:sp>
              <p:nvSpPr>
                <p:cNvPr id="89" name="Oval 88"/>
                <p:cNvSpPr/>
                <p:nvPr/>
              </p:nvSpPr>
              <p:spPr>
                <a:xfrm>
                  <a:off x="4495800" y="41910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4724400" y="41148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4724400" y="43434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5105400" y="41148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5029200" y="44196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5334000" y="42672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5562600" y="44196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5562600" y="41148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5791200" y="42672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5943600" y="44196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6096000" y="41910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6324600" y="43434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3" name="Straight Connector 12"/>
            <p:cNvCxnSpPr/>
            <p:nvPr/>
          </p:nvCxnSpPr>
          <p:spPr>
            <a:xfrm>
              <a:off x="138288" y="3505200"/>
              <a:ext cx="4724400" cy="2438400"/>
            </a:xfrm>
            <a:prstGeom prst="line">
              <a:avLst/>
            </a:prstGeom>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rot="281919">
              <a:off x="5319888" y="5761650"/>
              <a:ext cx="16764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rot="281919" flipV="1">
              <a:off x="4828821" y="6048454"/>
              <a:ext cx="2796347" cy="179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976488" y="3429000"/>
              <a:ext cx="11430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281919">
              <a:off x="7015568" y="5983543"/>
              <a:ext cx="152400" cy="76201"/>
            </a:xfrm>
            <a:prstGeom prst="line">
              <a:avLst/>
            </a:prstGeom>
          </p:spPr>
          <p:style>
            <a:lnRef idx="1">
              <a:schemeClr val="accent1"/>
            </a:lnRef>
            <a:fillRef idx="0">
              <a:schemeClr val="accent1"/>
            </a:fillRef>
            <a:effectRef idx="0">
              <a:schemeClr val="accent1"/>
            </a:effectRef>
            <a:fontRef idx="minor">
              <a:schemeClr val="tx1"/>
            </a:fontRef>
          </p:style>
        </p:cxnSp>
        <p:grpSp>
          <p:nvGrpSpPr>
            <p:cNvPr id="26" name="Group 230"/>
            <p:cNvGrpSpPr/>
            <p:nvPr/>
          </p:nvGrpSpPr>
          <p:grpSpPr>
            <a:xfrm>
              <a:off x="2243667" y="4374444"/>
              <a:ext cx="237066" cy="254002"/>
              <a:chOff x="3019779" y="1402644"/>
              <a:chExt cx="237066" cy="254002"/>
            </a:xfrm>
          </p:grpSpPr>
          <p:cxnSp>
            <p:nvCxnSpPr>
              <p:cNvPr id="83" name="Straight Connector 82"/>
              <p:cNvCxnSpPr/>
              <p:nvPr/>
            </p:nvCxnSpPr>
            <p:spPr>
              <a:xfrm flipV="1">
                <a:off x="3079533" y="1402644"/>
                <a:ext cx="137802" cy="93003"/>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019779" y="1580445"/>
                <a:ext cx="152400" cy="76201"/>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104445" y="1569156"/>
                <a:ext cx="1524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8" name="Group 177"/>
            <p:cNvGrpSpPr/>
            <p:nvPr/>
          </p:nvGrpSpPr>
          <p:grpSpPr>
            <a:xfrm rot="281919">
              <a:off x="5176407" y="5929427"/>
              <a:ext cx="1991561" cy="195227"/>
              <a:chOff x="4495800" y="4114800"/>
              <a:chExt cx="5943600" cy="685800"/>
            </a:xfrm>
          </p:grpSpPr>
          <p:grpSp>
            <p:nvGrpSpPr>
              <p:cNvPr id="41" name="Group 69"/>
              <p:cNvGrpSpPr/>
              <p:nvPr/>
            </p:nvGrpSpPr>
            <p:grpSpPr>
              <a:xfrm>
                <a:off x="4495800" y="4114800"/>
                <a:ext cx="2286000" cy="609600"/>
                <a:chOff x="4495800" y="4114800"/>
                <a:chExt cx="2286000" cy="609600"/>
              </a:xfrm>
            </p:grpSpPr>
            <p:sp>
              <p:nvSpPr>
                <p:cNvPr id="68" name="Oval 67"/>
                <p:cNvSpPr/>
                <p:nvPr/>
              </p:nvSpPr>
              <p:spPr>
                <a:xfrm>
                  <a:off x="4495800" y="41910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4724400" y="41148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4724400" y="43434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5105400" y="41148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5029200" y="44196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5334000" y="42672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5562600" y="44196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5562600" y="41148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5791200" y="42672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5943600" y="44196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6096000" y="41910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6324600" y="43434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70"/>
              <p:cNvGrpSpPr/>
              <p:nvPr/>
            </p:nvGrpSpPr>
            <p:grpSpPr>
              <a:xfrm>
                <a:off x="6324600" y="4114800"/>
                <a:ext cx="2286000" cy="609600"/>
                <a:chOff x="4495800" y="4114800"/>
                <a:chExt cx="2286000" cy="609600"/>
              </a:xfrm>
            </p:grpSpPr>
            <p:sp>
              <p:nvSpPr>
                <p:cNvPr id="56" name="Oval 55"/>
                <p:cNvSpPr/>
                <p:nvPr/>
              </p:nvSpPr>
              <p:spPr>
                <a:xfrm>
                  <a:off x="4495800" y="41910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4724400" y="41148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4724400" y="43434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5105400" y="41148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5029200" y="44196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5334000" y="42672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5562600" y="44196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5562600" y="41148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5791200" y="42672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5943600" y="44196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6096000" y="41910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6324600" y="43434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83"/>
              <p:cNvGrpSpPr/>
              <p:nvPr/>
            </p:nvGrpSpPr>
            <p:grpSpPr>
              <a:xfrm>
                <a:off x="8153400" y="4191000"/>
                <a:ext cx="2286000" cy="609600"/>
                <a:chOff x="4495800" y="4114800"/>
                <a:chExt cx="2286000" cy="609600"/>
              </a:xfrm>
            </p:grpSpPr>
            <p:sp>
              <p:nvSpPr>
                <p:cNvPr id="44" name="Oval 43"/>
                <p:cNvSpPr/>
                <p:nvPr/>
              </p:nvSpPr>
              <p:spPr>
                <a:xfrm>
                  <a:off x="4495800" y="41910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724400" y="41148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724400" y="43434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5105400" y="41148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5029200" y="44196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334000" y="42672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5562600" y="44196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5562600" y="41148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5791200" y="42672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5943600" y="44196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6096000" y="41910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6324600" y="434340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 name="Group 218"/>
            <p:cNvGrpSpPr/>
            <p:nvPr/>
          </p:nvGrpSpPr>
          <p:grpSpPr>
            <a:xfrm rot="281919">
              <a:off x="7091768" y="5805741"/>
              <a:ext cx="214488" cy="242713"/>
              <a:chOff x="318912" y="911577"/>
              <a:chExt cx="214488" cy="242713"/>
            </a:xfrm>
          </p:grpSpPr>
          <p:cxnSp>
            <p:nvCxnSpPr>
              <p:cNvPr id="38" name="Straight Connector 37"/>
              <p:cNvCxnSpPr/>
              <p:nvPr/>
            </p:nvCxnSpPr>
            <p:spPr>
              <a:xfrm flipV="1">
                <a:off x="356088" y="911577"/>
                <a:ext cx="137802" cy="93003"/>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18912" y="1078089"/>
                <a:ext cx="152400" cy="762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1000" y="1066800"/>
                <a:ext cx="1524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0" name="Group 222"/>
            <p:cNvGrpSpPr/>
            <p:nvPr/>
          </p:nvGrpSpPr>
          <p:grpSpPr>
            <a:xfrm rot="281919" flipH="1">
              <a:off x="4958168" y="5819854"/>
              <a:ext cx="214488" cy="242713"/>
              <a:chOff x="318912" y="911577"/>
              <a:chExt cx="214488" cy="242713"/>
            </a:xfrm>
          </p:grpSpPr>
          <p:cxnSp>
            <p:nvCxnSpPr>
              <p:cNvPr id="35" name="Straight Connector 34"/>
              <p:cNvCxnSpPr/>
              <p:nvPr/>
            </p:nvCxnSpPr>
            <p:spPr>
              <a:xfrm flipV="1">
                <a:off x="356088" y="911577"/>
                <a:ext cx="137802" cy="93003"/>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18912" y="1078089"/>
                <a:ext cx="152400" cy="7620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81000" y="1066800"/>
                <a:ext cx="152400"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1" name="Straight Connector 30"/>
            <p:cNvCxnSpPr/>
            <p:nvPr/>
          </p:nvCxnSpPr>
          <p:spPr>
            <a:xfrm flipH="1" flipV="1">
              <a:off x="443088" y="3352800"/>
              <a:ext cx="61602" cy="1692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299154" y="3505200"/>
              <a:ext cx="152400" cy="76201"/>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366888" y="3429000"/>
              <a:ext cx="76200" cy="87490"/>
            </a:xfrm>
            <a:prstGeom prst="line">
              <a:avLst/>
            </a:prstGeom>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rot="281919">
              <a:off x="5088797" y="6048454"/>
              <a:ext cx="2231571" cy="185057"/>
            </a:xfrm>
            <a:custGeom>
              <a:avLst/>
              <a:gdLst>
                <a:gd name="connsiteX0" fmla="*/ 0 w 2231571"/>
                <a:gd name="connsiteY0" fmla="*/ 0 h 185057"/>
                <a:gd name="connsiteX1" fmla="*/ 1197428 w 2231571"/>
                <a:gd name="connsiteY1" fmla="*/ 185057 h 185057"/>
                <a:gd name="connsiteX2" fmla="*/ 2231571 w 2231571"/>
                <a:gd name="connsiteY2" fmla="*/ 0 h 185057"/>
                <a:gd name="connsiteX3" fmla="*/ 2231571 w 2231571"/>
                <a:gd name="connsiteY3" fmla="*/ 0 h 185057"/>
              </a:gdLst>
              <a:ahLst/>
              <a:cxnLst>
                <a:cxn ang="0">
                  <a:pos x="connsiteX0" y="connsiteY0"/>
                </a:cxn>
                <a:cxn ang="0">
                  <a:pos x="connsiteX1" y="connsiteY1"/>
                </a:cxn>
                <a:cxn ang="0">
                  <a:pos x="connsiteX2" y="connsiteY2"/>
                </a:cxn>
                <a:cxn ang="0">
                  <a:pos x="connsiteX3" y="connsiteY3"/>
                </a:cxn>
              </a:cxnLst>
              <a:rect l="l" t="t" r="r" b="b"/>
              <a:pathLst>
                <a:path w="2231571" h="185057">
                  <a:moveTo>
                    <a:pt x="0" y="0"/>
                  </a:moveTo>
                  <a:cubicBezTo>
                    <a:pt x="412750" y="92528"/>
                    <a:pt x="825500" y="185057"/>
                    <a:pt x="1197428" y="185057"/>
                  </a:cubicBezTo>
                  <a:cubicBezTo>
                    <a:pt x="1569356" y="185057"/>
                    <a:pt x="2231571" y="0"/>
                    <a:pt x="2231571" y="0"/>
                  </a:cubicBezTo>
                  <a:lnTo>
                    <a:pt x="2231571"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6" name="TextBox 9"/>
          <p:cNvSpPr txBox="1"/>
          <p:nvPr/>
        </p:nvSpPr>
        <p:spPr>
          <a:xfrm>
            <a:off x="2362200" y="4572000"/>
            <a:ext cx="4191000" cy="203132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latin typeface="Times New Roman" pitchFamily="18" charset="0"/>
                <a:cs typeface="Times New Roman" pitchFamily="18" charset="0"/>
              </a:rPr>
              <a:t>Over many winters, downhill motion of broken dry ice blocks can perhaps form the large linear gullies (up to 2km long!) seen on Martian dunes. </a:t>
            </a:r>
          </a:p>
          <a:p>
            <a:pPr algn="r"/>
            <a:endParaRPr lang="en-US" dirty="0" smtClean="0">
              <a:latin typeface="Times New Roman" pitchFamily="18" charset="0"/>
              <a:cs typeface="Times New Roman" pitchFamily="18" charset="0"/>
            </a:endParaRPr>
          </a:p>
          <a:p>
            <a:pPr algn="r"/>
            <a:r>
              <a:rPr lang="en-US" dirty="0" smtClean="0">
                <a:latin typeface="Times New Roman" pitchFamily="18" charset="0"/>
                <a:cs typeface="Times New Roman" pitchFamily="18" charset="0"/>
              </a:rPr>
              <a:t>For more info, see Diniega et al., 2013, </a:t>
            </a:r>
            <a:r>
              <a:rPr lang="en-US" dirty="0" err="1" smtClean="0">
                <a:latin typeface="Times New Roman" pitchFamily="18" charset="0"/>
                <a:cs typeface="Times New Roman" pitchFamily="18" charset="0"/>
              </a:rPr>
              <a:t>Icarus</a:t>
            </a:r>
            <a:r>
              <a:rPr lang="en-US" dirty="0" smtClean="0">
                <a:latin typeface="Times New Roman" pitchFamily="18" charset="0"/>
                <a:cs typeface="Times New Roman" pitchFamily="18" charset="0"/>
              </a:rPr>
              <a:t>, </a:t>
            </a:r>
            <a:r>
              <a:rPr lang="en-US" i="1" dirty="0" smtClean="0">
                <a:latin typeface="Times New Roman" pitchFamily="18" charset="0"/>
                <a:cs typeface="Times New Roman" pitchFamily="18" charset="0"/>
              </a:rPr>
              <a:t>doi:/10.1016/j.icarus.2013.04.006. </a:t>
            </a:r>
          </a:p>
        </p:txBody>
      </p:sp>
      <p:sp>
        <p:nvSpPr>
          <p:cNvPr id="127" name="TextBox 9"/>
          <p:cNvSpPr txBox="1"/>
          <p:nvPr/>
        </p:nvSpPr>
        <p:spPr>
          <a:xfrm>
            <a:off x="3657600" y="2362200"/>
            <a:ext cx="5486400"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latin typeface="Times New Roman" pitchFamily="18" charset="0"/>
                <a:cs typeface="Times New Roman" pitchFamily="18" charset="0"/>
              </a:rPr>
              <a:t>When the block stops, it continues sublimating and the gas flow can dig out a pit. The block will eventually disappear, leaving  just  the track and ending-pit.</a:t>
            </a:r>
          </a:p>
        </p:txBody>
      </p:sp>
      <p:sp>
        <p:nvSpPr>
          <p:cNvPr id="128" name="TextBox 9"/>
          <p:cNvSpPr txBox="1"/>
          <p:nvPr/>
        </p:nvSpPr>
        <p:spPr>
          <a:xfrm>
            <a:off x="2286000" y="1143000"/>
            <a:ext cx="6324600"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latin typeface="Times New Roman" pitchFamily="18" charset="0"/>
                <a:cs typeface="Times New Roman" pitchFamily="18" charset="0"/>
              </a:rPr>
              <a:t>When warmed, dry ice blocks sublimate (go directly from solid </a:t>
            </a:r>
          </a:p>
          <a:p>
            <a:pPr algn="r"/>
            <a:r>
              <a:rPr lang="en-US" dirty="0" smtClean="0">
                <a:latin typeface="Times New Roman" pitchFamily="18" charset="0"/>
                <a:cs typeface="Times New Roman" pitchFamily="18" charset="0"/>
              </a:rPr>
              <a:t>to gas), rather than melt.  This creates a cushion of gas beneath </a:t>
            </a:r>
          </a:p>
          <a:p>
            <a:pPr algn="r"/>
            <a:r>
              <a:rPr lang="en-US" dirty="0" smtClean="0">
                <a:latin typeface="Times New Roman" pitchFamily="18" charset="0"/>
                <a:cs typeface="Times New Roman" pitchFamily="18" charset="0"/>
              </a:rPr>
              <a:t>the block that makes it very easy for the block to slide or roll </a:t>
            </a:r>
          </a:p>
          <a:p>
            <a:pPr algn="r"/>
            <a:r>
              <a:rPr lang="en-US" dirty="0" smtClean="0">
                <a:latin typeface="Times New Roman" pitchFamily="18" charset="0"/>
                <a:cs typeface="Times New Roman" pitchFamily="18" charset="0"/>
              </a:rPr>
              <a:t>down the dune slope, carving out a shallow trough.</a:t>
            </a:r>
          </a:p>
        </p:txBody>
      </p:sp>
      <p:sp>
        <p:nvSpPr>
          <p:cNvPr id="129" name="TextBox 9"/>
          <p:cNvSpPr txBox="1"/>
          <p:nvPr/>
        </p:nvSpPr>
        <p:spPr>
          <a:xfrm>
            <a:off x="1600200" y="457200"/>
            <a:ext cx="7543800"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latin typeface="Times New Roman" pitchFamily="18" charset="0"/>
                <a:cs typeface="Times New Roman" pitchFamily="18" charset="0"/>
              </a:rPr>
              <a:t>Dry ice (frozen carbon dioxide) blocks form naturally every winter in the Martian polar regions. </a:t>
            </a:r>
          </a:p>
          <a:p>
            <a:pPr algn="r"/>
            <a:endParaRPr lang="en-US" dirty="0" smtClean="0">
              <a:latin typeface="Times New Roman" pitchFamily="18" charset="0"/>
              <a:cs typeface="Times New Roman" pitchFamily="18" charset="0"/>
            </a:endParaRPr>
          </a:p>
        </p:txBody>
      </p:sp>
      <p:sp>
        <p:nvSpPr>
          <p:cNvPr id="130" name="TextBox 129"/>
          <p:cNvSpPr txBox="1"/>
          <p:nvPr/>
        </p:nvSpPr>
        <p:spPr>
          <a:xfrm>
            <a:off x="0" y="2235875"/>
            <a:ext cx="6096000" cy="2031325"/>
          </a:xfrm>
          <a:prstGeom prst="rect">
            <a:avLst/>
          </a:prstGeom>
          <a:noFill/>
        </p:spPr>
        <p:txBody>
          <a:bodyPr wrap="square" rtlCol="0">
            <a:spAutoFit/>
          </a:bodyPr>
          <a:lstStyle/>
          <a:p>
            <a:r>
              <a:rPr lang="en-US" dirty="0" smtClean="0">
                <a:latin typeface="Times New Roman" pitchFamily="18" charset="0"/>
                <a:cs typeface="Times New Roman" pitchFamily="18" charset="0"/>
              </a:rPr>
              <a:t>Although Mars is </a:t>
            </a:r>
          </a:p>
          <a:p>
            <a:r>
              <a:rPr lang="en-US" dirty="0" smtClean="0">
                <a:latin typeface="Times New Roman" pitchFamily="18" charset="0"/>
                <a:cs typeface="Times New Roman" pitchFamily="18" charset="0"/>
              </a:rPr>
              <a:t>colder and has much lower </a:t>
            </a:r>
          </a:p>
          <a:p>
            <a:r>
              <a:rPr lang="en-US" dirty="0" smtClean="0">
                <a:latin typeface="Times New Roman" pitchFamily="18" charset="0"/>
                <a:cs typeface="Times New Roman" pitchFamily="18" charset="0"/>
              </a:rPr>
              <a:t>atmospheric pressure, calculations </a:t>
            </a:r>
          </a:p>
          <a:p>
            <a:r>
              <a:rPr lang="en-US" dirty="0" smtClean="0">
                <a:latin typeface="Times New Roman" pitchFamily="18" charset="0"/>
                <a:cs typeface="Times New Roman" pitchFamily="18" charset="0"/>
              </a:rPr>
              <a:t>predict the same behavior as seen </a:t>
            </a:r>
          </a:p>
          <a:p>
            <a:r>
              <a:rPr lang="en-US" dirty="0" smtClean="0">
                <a:latin typeface="Times New Roman" pitchFamily="18" charset="0"/>
                <a:cs typeface="Times New Roman" pitchFamily="18" charset="0"/>
              </a:rPr>
              <a:t>with experiments on Earth dunes. Videos can be </a:t>
            </a:r>
          </a:p>
          <a:p>
            <a:r>
              <a:rPr lang="en-US" dirty="0" smtClean="0">
                <a:latin typeface="Times New Roman" pitchFamily="18" charset="0"/>
                <a:cs typeface="Times New Roman" pitchFamily="18" charset="0"/>
              </a:rPr>
              <a:t>		          found at </a:t>
            </a:r>
            <a:r>
              <a:rPr lang="en-US" i="1" dirty="0" smtClean="0">
                <a:latin typeface="Times New Roman" pitchFamily="18" charset="0"/>
                <a:cs typeface="Times New Roman" pitchFamily="18" charset="0"/>
              </a:rPr>
              <a:t>http://www.jpl.nasa.gov/</a:t>
            </a:r>
          </a:p>
          <a:p>
            <a:r>
              <a:rPr lang="en-US" i="1" dirty="0" smtClean="0">
                <a:latin typeface="Times New Roman" pitchFamily="18" charset="0"/>
                <a:cs typeface="Times New Roman" pitchFamily="18" charset="0"/>
              </a:rPr>
              <a:t>		         news/</a:t>
            </a:r>
            <a:r>
              <a:rPr lang="en-US" i="1" dirty="0" err="1" smtClean="0">
                <a:latin typeface="Times New Roman" pitchFamily="18" charset="0"/>
                <a:cs typeface="Times New Roman" pitchFamily="18" charset="0"/>
              </a:rPr>
              <a:t>news.php?release</a:t>
            </a:r>
            <a:r>
              <a:rPr lang="en-US" i="1" dirty="0" smtClean="0">
                <a:latin typeface="Times New Roman" pitchFamily="18" charset="0"/>
                <a:cs typeface="Times New Roman" pitchFamily="18" charset="0"/>
              </a:rPr>
              <a:t>=2013-200.</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475106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2"/>
          <p:cNvSpPr txBox="1">
            <a:spLocks noChangeArrowheads="1"/>
          </p:cNvSpPr>
          <p:nvPr/>
        </p:nvSpPr>
        <p:spPr bwMode="auto">
          <a:xfrm>
            <a:off x="6562725" y="6232825"/>
            <a:ext cx="25812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err="1">
                <a:solidFill>
                  <a:srgbClr val="000000"/>
                </a:solidFill>
              </a:rPr>
              <a:t>Gasa</a:t>
            </a:r>
            <a:r>
              <a:rPr lang="en-US" sz="1800" b="1" dirty="0">
                <a:solidFill>
                  <a:srgbClr val="000000"/>
                </a:solidFill>
              </a:rPr>
              <a:t> crater: new deposit between L</a:t>
            </a:r>
            <a:r>
              <a:rPr lang="en-US" sz="1800" b="1" baseline="-25000" dirty="0">
                <a:solidFill>
                  <a:srgbClr val="000000"/>
                </a:solidFill>
              </a:rPr>
              <a:t>S</a:t>
            </a:r>
            <a:r>
              <a:rPr lang="en-US" sz="1800" b="1" dirty="0">
                <a:solidFill>
                  <a:srgbClr val="000000"/>
                </a:solidFill>
              </a:rPr>
              <a:t> 128-141. </a:t>
            </a:r>
          </a:p>
        </p:txBody>
      </p:sp>
      <p:sp>
        <p:nvSpPr>
          <p:cNvPr id="2" name="Title 1"/>
          <p:cNvSpPr>
            <a:spLocks noGrp="1"/>
          </p:cNvSpPr>
          <p:nvPr>
            <p:ph type="title"/>
          </p:nvPr>
        </p:nvSpPr>
        <p:spPr>
          <a:xfrm>
            <a:off x="0" y="22075"/>
            <a:ext cx="3445933" cy="1143000"/>
          </a:xfrm>
        </p:spPr>
        <p:txBody>
          <a:bodyPr>
            <a:normAutofit fontScale="90000"/>
          </a:bodyPr>
          <a:lstStyle/>
          <a:p>
            <a:r>
              <a:rPr lang="en-US" b="1" dirty="0" smtClean="0">
                <a:solidFill>
                  <a:schemeClr val="bg1"/>
                </a:solidFill>
              </a:rPr>
              <a:t>Frost and Gully Activity</a:t>
            </a:r>
            <a:endParaRPr lang="en-US" b="1" dirty="0">
              <a:solidFill>
                <a:schemeClr val="bg1"/>
              </a:solidFill>
            </a:endParaRPr>
          </a:p>
        </p:txBody>
      </p:sp>
      <p:sp>
        <p:nvSpPr>
          <p:cNvPr id="4" name="Content Placeholder 3"/>
          <p:cNvSpPr>
            <a:spLocks noGrp="1"/>
          </p:cNvSpPr>
          <p:nvPr>
            <p:ph sz="half" idx="2"/>
          </p:nvPr>
        </p:nvSpPr>
        <p:spPr>
          <a:xfrm>
            <a:off x="5020733" y="29291"/>
            <a:ext cx="4123267" cy="2138176"/>
          </a:xfrm>
          <a:solidFill>
            <a:schemeClr val="bg1">
              <a:alpha val="50000"/>
            </a:schemeClr>
          </a:solidFill>
        </p:spPr>
        <p:txBody>
          <a:bodyPr>
            <a:normAutofit fontScale="85000" lnSpcReduction="10000"/>
          </a:bodyPr>
          <a:lstStyle/>
          <a:p>
            <a:r>
              <a:rPr lang="en-US" sz="1800" b="1" dirty="0" smtClean="0"/>
              <a:t>Mass movements in gullies occur when CO</a:t>
            </a:r>
            <a:r>
              <a:rPr lang="en-US" sz="1800" b="1" baseline="-25000" dirty="0" smtClean="0"/>
              <a:t>2</a:t>
            </a:r>
            <a:r>
              <a:rPr lang="en-US" sz="1800" b="1" dirty="0" smtClean="0"/>
              <a:t> frost is present, or during defrosting. </a:t>
            </a:r>
          </a:p>
          <a:p>
            <a:r>
              <a:rPr lang="en-US" sz="1800" b="1" dirty="0" smtClean="0"/>
              <a:t>Defrosting spots and flows often concentrate in gullies. </a:t>
            </a:r>
          </a:p>
          <a:p>
            <a:r>
              <a:rPr lang="en-US" sz="1800" b="1" dirty="0" smtClean="0"/>
              <a:t>Frost activity is largely repeatable from year to year, but major mass movements are stochastic. </a:t>
            </a:r>
          </a:p>
          <a:p>
            <a:r>
              <a:rPr lang="en-US" sz="1800" b="1" dirty="0" smtClean="0"/>
              <a:t>Current activity may be a major component of gully formation</a:t>
            </a:r>
            <a:endParaRPr lang="en-US" sz="1800" b="1" dirty="0"/>
          </a:p>
        </p:txBody>
      </p:sp>
      <p:pic>
        <p:nvPicPr>
          <p:cNvPr id="3" name="Picture 2" descr="polar_pit_29_31.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90900"/>
            <a:ext cx="4622800" cy="3467100"/>
          </a:xfrm>
          <a:prstGeom prst="rect">
            <a:avLst/>
          </a:prstGeom>
        </p:spPr>
      </p:pic>
    </p:spTree>
    <p:extLst>
      <p:ext uri="{BB962C8B-B14F-4D97-AF65-F5344CB8AC3E}">
        <p14:creationId xmlns:p14="http://schemas.microsoft.com/office/powerpoint/2010/main" val="149843190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le 1"/>
          <p:cNvSpPr>
            <a:spLocks noGrp="1"/>
          </p:cNvSpPr>
          <p:nvPr>
            <p:ph type="title"/>
          </p:nvPr>
        </p:nvSpPr>
        <p:spPr>
          <a:xfrm>
            <a:off x="1038225" y="0"/>
            <a:ext cx="7504113" cy="354013"/>
          </a:xfrm>
        </p:spPr>
        <p:txBody>
          <a:bodyPr>
            <a:normAutofit fontScale="90000"/>
          </a:bodyPr>
          <a:lstStyle/>
          <a:p>
            <a:r>
              <a:rPr lang="en-US" sz="2000">
                <a:latin typeface="Arial" charset="0"/>
                <a:ea typeface="ＭＳ Ｐゴシック" charset="0"/>
                <a:cs typeface="ＭＳ Ｐゴシック" charset="0"/>
              </a:rPr>
              <a:t>Change in the CO</a:t>
            </a:r>
            <a:r>
              <a:rPr lang="en-US" sz="1800" baseline="-25000">
                <a:latin typeface="Arial" charset="0"/>
                <a:ea typeface="ＭＳ Ｐゴシック" charset="0"/>
                <a:cs typeface="ＭＳ Ｐゴシック" charset="0"/>
              </a:rPr>
              <a:t>2</a:t>
            </a:r>
            <a:r>
              <a:rPr lang="en-US" sz="2000">
                <a:latin typeface="Arial" charset="0"/>
                <a:ea typeface="ＭＳ Ｐゴシック" charset="0"/>
                <a:cs typeface="ＭＳ Ｐゴシック" charset="0"/>
              </a:rPr>
              <a:t> Residual Cap</a:t>
            </a:r>
          </a:p>
        </p:txBody>
      </p:sp>
      <p:sp>
        <p:nvSpPr>
          <p:cNvPr id="4098" name="Content Placeholder 2"/>
          <p:cNvSpPr>
            <a:spLocks noGrp="1"/>
          </p:cNvSpPr>
          <p:nvPr>
            <p:ph idx="1"/>
          </p:nvPr>
        </p:nvSpPr>
        <p:spPr>
          <a:xfrm>
            <a:off x="3640138" y="525463"/>
            <a:ext cx="5503862" cy="2489200"/>
          </a:xfrm>
        </p:spPr>
        <p:txBody>
          <a:bodyPr/>
          <a:lstStyle/>
          <a:p>
            <a:r>
              <a:rPr lang="en-US" sz="1800" dirty="0">
                <a:latin typeface="Arial" charset="0"/>
                <a:ea typeface="ＭＳ Ｐゴシック" charset="0"/>
                <a:cs typeface="ＭＳ Ｐゴシック" charset="0"/>
              </a:rPr>
              <a:t>South polar residual cap is a few-meter-thick slab of CO</a:t>
            </a:r>
            <a:r>
              <a:rPr lang="en-US" sz="1800" baseline="-25000" dirty="0">
                <a:latin typeface="Arial" charset="0"/>
                <a:ea typeface="ＭＳ Ｐゴシック" charset="0"/>
                <a:cs typeface="ＭＳ Ｐゴシック" charset="0"/>
              </a:rPr>
              <a:t>2</a:t>
            </a:r>
            <a:r>
              <a:rPr lang="en-US" sz="1800" dirty="0">
                <a:latin typeface="Arial" charset="0"/>
                <a:ea typeface="ＭＳ Ｐゴシック" charset="0"/>
                <a:cs typeface="ＭＳ Ｐゴシック" charset="0"/>
              </a:rPr>
              <a:t> ice</a:t>
            </a:r>
          </a:p>
          <a:p>
            <a:pPr lvl="1"/>
            <a:r>
              <a:rPr lang="en-US" sz="1600" dirty="0">
                <a:latin typeface="Arial" charset="0"/>
                <a:ea typeface="ＭＳ Ｐゴシック" charset="0"/>
              </a:rPr>
              <a:t>Pits below are a distinct population, each ~200m across </a:t>
            </a:r>
            <a:endParaRPr lang="en-US" sz="1400" dirty="0">
              <a:latin typeface="Arial" charset="0"/>
              <a:ea typeface="ＭＳ Ｐゴシック" charset="0"/>
            </a:endParaRPr>
          </a:p>
          <a:p>
            <a:pPr lvl="1"/>
            <a:r>
              <a:rPr lang="en-US" sz="1600" dirty="0">
                <a:latin typeface="Arial" charset="0"/>
                <a:ea typeface="ＭＳ Ｐゴシック" charset="0"/>
              </a:rPr>
              <a:t>Expanding (m/</a:t>
            </a:r>
            <a:r>
              <a:rPr lang="en-US" sz="1600" dirty="0" err="1">
                <a:latin typeface="Arial" charset="0"/>
                <a:ea typeface="ＭＳ Ｐゴシック" charset="0"/>
              </a:rPr>
              <a:t>yr</a:t>
            </a:r>
            <a:r>
              <a:rPr lang="en-US" sz="1600" dirty="0">
                <a:latin typeface="Arial" charset="0"/>
                <a:ea typeface="ＭＳ Ｐゴシック" charset="0"/>
              </a:rPr>
              <a:t>) pits indicate CO</a:t>
            </a:r>
            <a:r>
              <a:rPr lang="en-US" sz="1600" baseline="-25000" dirty="0">
                <a:latin typeface="Arial" charset="0"/>
                <a:ea typeface="ＭＳ Ｐゴシック" charset="0"/>
              </a:rPr>
              <a:t>2</a:t>
            </a:r>
            <a:r>
              <a:rPr lang="en-US" sz="1600" dirty="0">
                <a:latin typeface="Arial" charset="0"/>
                <a:ea typeface="ＭＳ Ｐゴシック" charset="0"/>
              </a:rPr>
              <a:t> being returned to the atmosphere</a:t>
            </a:r>
          </a:p>
          <a:p>
            <a:pPr lvl="1"/>
            <a:r>
              <a:rPr lang="en-US" sz="1600" dirty="0">
                <a:latin typeface="Arial" charset="0"/>
                <a:ea typeface="ＭＳ Ｐゴシック" charset="0"/>
              </a:rPr>
              <a:t>Climate change?</a:t>
            </a:r>
          </a:p>
        </p:txBody>
      </p:sp>
      <p:pic>
        <p:nvPicPr>
          <p:cNvPr id="410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9232"/>
            <a:ext cx="3953933" cy="2891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Oval 5"/>
          <p:cNvSpPr>
            <a:spLocks noChangeArrowheads="1"/>
          </p:cNvSpPr>
          <p:nvPr/>
        </p:nvSpPr>
        <p:spPr bwMode="auto">
          <a:xfrm>
            <a:off x="3195105" y="5236632"/>
            <a:ext cx="355600" cy="346075"/>
          </a:xfrm>
          <a:prstGeom prst="ellipse">
            <a:avLst/>
          </a:prstGeom>
          <a:noFill/>
          <a:ln w="38100">
            <a:solidFill>
              <a:srgbClr val="FF0000"/>
            </a:solidFill>
            <a:round/>
            <a:headEnd type="arrow" w="lg" len="lg"/>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4102" name="Straight Arrow Connector 7"/>
          <p:cNvCxnSpPr>
            <a:cxnSpLocks noChangeShapeType="1"/>
            <a:stCxn id="4101" idx="7"/>
            <a:endCxn id="2" idx="1"/>
          </p:cNvCxnSpPr>
          <p:nvPr/>
        </p:nvCxnSpPr>
        <p:spPr bwMode="auto">
          <a:xfrm flipV="1">
            <a:off x="3498629" y="4835961"/>
            <a:ext cx="548438" cy="451353"/>
          </a:xfrm>
          <a:prstGeom prst="straightConnector1">
            <a:avLst/>
          </a:prstGeom>
          <a:noFill/>
          <a:ln w="38100">
            <a:solidFill>
              <a:srgbClr val="FF0000"/>
            </a:solidFill>
            <a:round/>
            <a:headEnd type="none" w="lg" len="lg"/>
            <a:tailEnd type="arrow" w="med" len="med"/>
          </a:ln>
          <a:extLst>
            <a:ext uri="{909E8E84-426E-40dd-AFC4-6F175D3DCCD1}">
              <a14:hiddenFill xmlns:a14="http://schemas.microsoft.com/office/drawing/2010/main">
                <a:noFill/>
              </a14:hiddenFill>
            </a:ext>
          </a:extLst>
        </p:spPr>
      </p:cxnSp>
      <p:pic>
        <p:nvPicPr>
          <p:cNvPr id="4103"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82600"/>
            <a:ext cx="35052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TextBox 11"/>
          <p:cNvSpPr txBox="1">
            <a:spLocks noChangeArrowheads="1"/>
          </p:cNvSpPr>
          <p:nvPr/>
        </p:nvSpPr>
        <p:spPr bwMode="auto">
          <a:xfrm>
            <a:off x="290513" y="6213475"/>
            <a:ext cx="3344862"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ea typeface="ＭＳ Ｐゴシック" charset="0"/>
                <a:cs typeface="ＭＳ Ｐゴシック" charset="0"/>
              </a:defRPr>
            </a:lvl1pPr>
            <a:lvl2pPr marL="742950" indent="-285750">
              <a:defRPr sz="1600" b="1">
                <a:solidFill>
                  <a:schemeClr val="tx1"/>
                </a:solidFill>
                <a:latin typeface="Arial" charset="0"/>
                <a:ea typeface="ＭＳ Ｐゴシック" charset="0"/>
              </a:defRPr>
            </a:lvl2pPr>
            <a:lvl3pPr marL="1143000" indent="-228600">
              <a:defRPr sz="1600" b="1">
                <a:solidFill>
                  <a:schemeClr val="tx1"/>
                </a:solidFill>
                <a:latin typeface="Arial" charset="0"/>
                <a:ea typeface="ＭＳ Ｐゴシック" charset="0"/>
              </a:defRPr>
            </a:lvl3pPr>
            <a:lvl4pPr marL="1600200" indent="-228600">
              <a:defRPr sz="1600" b="1">
                <a:solidFill>
                  <a:schemeClr val="tx1"/>
                </a:solidFill>
                <a:latin typeface="Arial" charset="0"/>
                <a:ea typeface="ＭＳ Ｐゴシック" charset="0"/>
              </a:defRPr>
            </a:lvl4pPr>
            <a:lvl5pPr marL="2057400" indent="-228600">
              <a:defRPr sz="1600" b="1">
                <a:solidFill>
                  <a:schemeClr val="tx1"/>
                </a:solidFill>
                <a:latin typeface="Arial" charset="0"/>
                <a:ea typeface="ＭＳ Ｐゴシック" charset="0"/>
              </a:defRPr>
            </a:lvl5pPr>
            <a:lvl6pPr marL="2514600" indent="-228600" algn="ctr"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2971800" indent="-228600" algn="ctr"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3429000" indent="-228600" algn="ctr"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3886200" indent="-228600" algn="ctr"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b="0"/>
              <a:t>G11_022329_0931_XN_86S006W</a:t>
            </a:r>
          </a:p>
        </p:txBody>
      </p:sp>
      <p:pic>
        <p:nvPicPr>
          <p:cNvPr id="2" name="Picture 1" descr="four_year.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7067" y="2813921"/>
            <a:ext cx="5096933" cy="4044079"/>
          </a:xfrm>
          <a:prstGeom prst="rect">
            <a:avLst/>
          </a:prstGeom>
        </p:spPr>
      </p:pic>
    </p:spTree>
    <p:extLst>
      <p:ext uri="{BB962C8B-B14F-4D97-AF65-F5344CB8AC3E}">
        <p14:creationId xmlns:p14="http://schemas.microsoft.com/office/powerpoint/2010/main" val="3323807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0"/>
            <a:ext cx="8229600" cy="821163"/>
          </a:xfrm>
        </p:spPr>
        <p:txBody>
          <a:bodyPr/>
          <a:lstStyle/>
          <a:p>
            <a:r>
              <a:rPr lang="en-US" dirty="0">
                <a:latin typeface="Times" charset="0"/>
                <a:ea typeface="ＭＳ Ｐゴシック" charset="0"/>
                <a:cs typeface="ＭＳ Ｐゴシック" charset="0"/>
              </a:rPr>
              <a:t>Systematic pointing offsets</a:t>
            </a:r>
          </a:p>
        </p:txBody>
      </p:sp>
      <p:pic>
        <p:nvPicPr>
          <p:cNvPr id="3" name="Picture 2"/>
          <p:cNvPicPr>
            <a:picLocks noChangeAspect="1"/>
          </p:cNvPicPr>
          <p:nvPr/>
        </p:nvPicPr>
        <p:blipFill>
          <a:blip r:embed="rId2"/>
          <a:stretch>
            <a:fillRect/>
          </a:stretch>
        </p:blipFill>
        <p:spPr>
          <a:xfrm>
            <a:off x="0" y="821882"/>
            <a:ext cx="9144000" cy="6036118"/>
          </a:xfrm>
          <a:prstGeom prst="rect">
            <a:avLst/>
          </a:prstGeom>
        </p:spPr>
      </p:pic>
    </p:spTree>
    <p:extLst>
      <p:ext uri="{BB962C8B-B14F-4D97-AF65-F5344CB8AC3E}">
        <p14:creationId xmlns:p14="http://schemas.microsoft.com/office/powerpoint/2010/main" val="2862532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06270_032431_0955.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42771"/>
          </a:xfrm>
          <a:prstGeom prst="rect">
            <a:avLst/>
          </a:prstGeom>
        </p:spPr>
      </p:pic>
      <p:sp>
        <p:nvSpPr>
          <p:cNvPr id="2" name="TextBox 1"/>
          <p:cNvSpPr txBox="1"/>
          <p:nvPr/>
        </p:nvSpPr>
        <p:spPr>
          <a:xfrm>
            <a:off x="6731000" y="0"/>
            <a:ext cx="2441268" cy="400110"/>
          </a:xfrm>
          <a:prstGeom prst="rect">
            <a:avLst/>
          </a:prstGeom>
          <a:noFill/>
        </p:spPr>
        <p:txBody>
          <a:bodyPr wrap="none" rtlCol="0">
            <a:spAutoFit/>
          </a:bodyPr>
          <a:lstStyle/>
          <a:p>
            <a:r>
              <a:rPr lang="en-US" sz="2000" b="1" dirty="0" smtClean="0"/>
              <a:t>SRC - </a:t>
            </a:r>
            <a:r>
              <a:rPr lang="en-US" sz="2000" b="1" dirty="0" err="1" smtClean="0"/>
              <a:t>reaccumulation</a:t>
            </a:r>
            <a:endParaRPr lang="en-US" sz="2000" b="1" dirty="0"/>
          </a:p>
        </p:txBody>
      </p:sp>
    </p:spTree>
    <p:extLst>
      <p:ext uri="{BB962C8B-B14F-4D97-AF65-F5344CB8AC3E}">
        <p14:creationId xmlns:p14="http://schemas.microsoft.com/office/powerpoint/2010/main" val="78989141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1132" y="0"/>
            <a:ext cx="7272868" cy="1007533"/>
          </a:xfrm>
        </p:spPr>
        <p:txBody>
          <a:bodyPr>
            <a:normAutofit/>
          </a:bodyPr>
          <a:lstStyle/>
          <a:p>
            <a:pPr algn="l"/>
            <a:r>
              <a:rPr lang="en-US" dirty="0" smtClean="0"/>
              <a:t>South polar Halos</a:t>
            </a:r>
            <a:endParaRPr lang="en-US" dirty="0"/>
          </a:p>
        </p:txBody>
      </p:sp>
      <p:sp>
        <p:nvSpPr>
          <p:cNvPr id="6" name="Content Placeholder 4"/>
          <p:cNvSpPr txBox="1">
            <a:spLocks/>
          </p:cNvSpPr>
          <p:nvPr/>
        </p:nvSpPr>
        <p:spPr>
          <a:xfrm>
            <a:off x="4419600" y="1066799"/>
            <a:ext cx="4724400" cy="1701801"/>
          </a:xfrm>
          <a:prstGeom prst="rect">
            <a:avLst/>
          </a:prstGeom>
        </p:spPr>
        <p:txBody>
          <a:bodyPr vert="horz" lIns="91440" tIns="45720" rIns="91440" bIns="45720" rtlCol="0">
            <a:noAutofit/>
          </a:bodyPr>
          <a:lstStyle/>
          <a:p>
            <a:pPr>
              <a:spcBef>
                <a:spcPct val="20000"/>
              </a:spcBef>
            </a:pPr>
            <a:r>
              <a:rPr lang="en-US" dirty="0" smtClean="0">
                <a:cs typeface="Eurostile"/>
              </a:rPr>
              <a:t>Observed only during one particular Mars year (MY 28)</a:t>
            </a:r>
          </a:p>
          <a:p>
            <a:pPr>
              <a:spcBef>
                <a:spcPct val="20000"/>
              </a:spcBef>
            </a:pPr>
            <a:r>
              <a:rPr lang="en-US" dirty="0" smtClean="0">
                <a:cs typeface="Eurostile"/>
              </a:rPr>
              <a:t>Also the year of a perihelion </a:t>
            </a:r>
            <a:r>
              <a:rPr lang="en-US" dirty="0" err="1" smtClean="0">
                <a:cs typeface="Eurostile"/>
              </a:rPr>
              <a:t>duststorm</a:t>
            </a:r>
            <a:endParaRPr lang="en-US" dirty="0" smtClean="0">
              <a:cs typeface="Eurostile"/>
            </a:endParaRPr>
          </a:p>
          <a:p>
            <a:pPr>
              <a:spcBef>
                <a:spcPct val="20000"/>
              </a:spcBef>
            </a:pPr>
            <a:endParaRPr lang="en-US" dirty="0">
              <a:cs typeface="Eurostile"/>
            </a:endParaRPr>
          </a:p>
          <a:p>
            <a:pPr>
              <a:spcBef>
                <a:spcPct val="20000"/>
              </a:spcBef>
            </a:pPr>
            <a:r>
              <a:rPr lang="en-US" dirty="0" smtClean="0">
                <a:cs typeface="Eurostile"/>
              </a:rPr>
              <a:t>MY 25 had equinox </a:t>
            </a:r>
            <a:r>
              <a:rPr lang="en-US" dirty="0" err="1" smtClean="0">
                <a:cs typeface="Eurostile"/>
              </a:rPr>
              <a:t>duststorm</a:t>
            </a:r>
            <a:r>
              <a:rPr lang="en-US" dirty="0" smtClean="0">
                <a:cs typeface="Eurostile"/>
              </a:rPr>
              <a:t> – no halo effect</a:t>
            </a:r>
          </a:p>
          <a:p>
            <a:pPr lvl="0">
              <a:spcBef>
                <a:spcPct val="20000"/>
              </a:spcBef>
            </a:pPr>
            <a:endParaRPr lang="en-US" dirty="0">
              <a:cs typeface="Eurostile"/>
            </a:endParaRPr>
          </a:p>
          <a:p>
            <a:pPr lvl="0">
              <a:spcBef>
                <a:spcPct val="20000"/>
              </a:spcBef>
            </a:pPr>
            <a:endParaRPr lang="en-US" dirty="0" smtClean="0">
              <a:cs typeface="Eurostile"/>
            </a:endParaRPr>
          </a:p>
          <a:p>
            <a:pPr lvl="0">
              <a:spcBef>
                <a:spcPct val="20000"/>
              </a:spcBef>
            </a:pPr>
            <a:endParaRPr kumimoji="0" lang="en-US" b="0" i="0" u="none" strike="noStrike" kern="1200" cap="none" spc="0" normalizeH="0" baseline="0" noProof="0" dirty="0" smtClean="0">
              <a:ln>
                <a:noFill/>
              </a:ln>
              <a:effectLst/>
              <a:uLnTx/>
              <a:uFillTx/>
              <a:cs typeface="Eurostile"/>
            </a:endParaRPr>
          </a:p>
          <a:p>
            <a:pPr lvl="0">
              <a:spcBef>
                <a:spcPct val="20000"/>
              </a:spcBef>
            </a:pPr>
            <a:endParaRPr kumimoji="0" lang="en-US" b="0" i="0" u="none" strike="noStrike" kern="1200" cap="none" spc="0" normalizeH="0" baseline="0" noProof="0" dirty="0" smtClean="0">
              <a:ln>
                <a:noFill/>
              </a:ln>
              <a:effectLst/>
              <a:uLnTx/>
              <a:uFillTx/>
              <a:cs typeface="Eurostile"/>
            </a:endParaRPr>
          </a:p>
          <a:p>
            <a:pPr lvl="0">
              <a:spcBef>
                <a:spcPct val="20000"/>
              </a:spcBef>
            </a:pPr>
            <a:endParaRPr lang="en-US" dirty="0" smtClean="0">
              <a:cs typeface="Eurostile"/>
            </a:endParaRPr>
          </a:p>
          <a:p>
            <a:pPr lvl="0">
              <a:spcBef>
                <a:spcPct val="20000"/>
              </a:spcBef>
            </a:pPr>
            <a:endParaRPr kumimoji="0" lang="en-US" b="0" i="0" u="none" strike="noStrike" kern="1200" cap="none" spc="0" normalizeH="0" baseline="0" noProof="0" dirty="0" smtClean="0">
              <a:ln>
                <a:noFill/>
              </a:ln>
              <a:effectLst/>
              <a:uLnTx/>
              <a:uFillTx/>
              <a:cs typeface="Eurostile"/>
            </a:endParaRPr>
          </a:p>
        </p:txBody>
      </p:sp>
      <p:pic>
        <p:nvPicPr>
          <p:cNvPr id="7" name="Picture 6" descr="fig4_halo_di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2977" y="2636031"/>
            <a:ext cx="4631023" cy="3141162"/>
          </a:xfrm>
          <a:prstGeom prst="rect">
            <a:avLst/>
          </a:prstGeom>
        </p:spPr>
      </p:pic>
      <p:pic>
        <p:nvPicPr>
          <p:cNvPr id="8" name="Picture 7" descr="Screen shot 2013-01-08 at 4.17.0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85333"/>
            <a:ext cx="4455918" cy="4464860"/>
          </a:xfrm>
          <a:prstGeom prst="rect">
            <a:avLst/>
          </a:prstGeom>
        </p:spPr>
      </p:pic>
    </p:spTree>
    <p:extLst>
      <p:ext uri="{BB962C8B-B14F-4D97-AF65-F5344CB8AC3E}">
        <p14:creationId xmlns:p14="http://schemas.microsoft.com/office/powerpoint/2010/main" val="76345856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75394" y="-160873"/>
            <a:ext cx="5168606"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22"/>
          <p:cNvSpPr/>
          <p:nvPr/>
        </p:nvSpPr>
        <p:spPr>
          <a:xfrm>
            <a:off x="8410362" y="577205"/>
            <a:ext cx="403200" cy="4032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4" name="TextBox 23"/>
          <p:cNvSpPr txBox="1"/>
          <p:nvPr/>
        </p:nvSpPr>
        <p:spPr>
          <a:xfrm>
            <a:off x="8041824" y="-69126"/>
            <a:ext cx="1140276" cy="646331"/>
          </a:xfrm>
          <a:prstGeom prst="rect">
            <a:avLst/>
          </a:prstGeom>
          <a:noFill/>
        </p:spPr>
        <p:txBody>
          <a:bodyPr wrap="square" rtlCol="0">
            <a:spAutoFit/>
          </a:bodyPr>
          <a:lstStyle/>
          <a:p>
            <a:pPr algn="ctr"/>
            <a:r>
              <a:rPr lang="en-US" b="1" dirty="0">
                <a:solidFill>
                  <a:prstClr val="black"/>
                </a:solidFill>
                <a:latin typeface="Calibri"/>
              </a:rPr>
              <a:t>Footprint of GRS</a:t>
            </a:r>
          </a:p>
        </p:txBody>
      </p:sp>
      <p:pic>
        <p:nvPicPr>
          <p:cNvPr id="4" name="Picture 3"/>
          <p:cNvPicPr>
            <a:picLocks noChangeAspect="1"/>
          </p:cNvPicPr>
          <p:nvPr/>
        </p:nvPicPr>
        <p:blipFill>
          <a:blip r:embed="rId3"/>
          <a:stretch>
            <a:fillRect/>
          </a:stretch>
        </p:blipFill>
        <p:spPr>
          <a:xfrm>
            <a:off x="4474" y="1507599"/>
            <a:ext cx="3416059" cy="2690596"/>
          </a:xfrm>
          <a:prstGeom prst="rect">
            <a:avLst/>
          </a:prstGeom>
        </p:spPr>
      </p:pic>
      <p:sp>
        <p:nvSpPr>
          <p:cNvPr id="5" name="Oval 4"/>
          <p:cNvSpPr/>
          <p:nvPr/>
        </p:nvSpPr>
        <p:spPr>
          <a:xfrm>
            <a:off x="6212547" y="762000"/>
            <a:ext cx="90000" cy="90000"/>
          </a:xfrm>
          <a:prstGeom prst="ellipse">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6" name="Picture 5"/>
          <p:cNvPicPr>
            <a:picLocks noChangeAspect="1"/>
          </p:cNvPicPr>
          <p:nvPr/>
        </p:nvPicPr>
        <p:blipFill>
          <a:blip r:embed="rId4"/>
          <a:stretch>
            <a:fillRect/>
          </a:stretch>
        </p:blipFill>
        <p:spPr>
          <a:xfrm>
            <a:off x="-1077" y="0"/>
            <a:ext cx="3121620" cy="1461032"/>
          </a:xfrm>
          <a:prstGeom prst="rect">
            <a:avLst/>
          </a:prstGeom>
        </p:spPr>
      </p:pic>
      <p:sp>
        <p:nvSpPr>
          <p:cNvPr id="9" name="TextBox 8"/>
          <p:cNvSpPr txBox="1"/>
          <p:nvPr/>
        </p:nvSpPr>
        <p:spPr>
          <a:xfrm>
            <a:off x="1104900" y="1036628"/>
            <a:ext cx="1922559" cy="369332"/>
          </a:xfrm>
          <a:prstGeom prst="rect">
            <a:avLst/>
          </a:prstGeom>
          <a:noFill/>
        </p:spPr>
        <p:txBody>
          <a:bodyPr wrap="none" rtlCol="0">
            <a:spAutoFit/>
          </a:bodyPr>
          <a:lstStyle/>
          <a:p>
            <a:r>
              <a:rPr lang="en-US" b="1" dirty="0" smtClean="0">
                <a:solidFill>
                  <a:srgbClr val="FFFFFF"/>
                </a:solidFill>
              </a:rPr>
              <a:t>ESP_029467_2195</a:t>
            </a:r>
            <a:endParaRPr lang="en-US" b="1" dirty="0">
              <a:solidFill>
                <a:srgbClr val="FFFFFF"/>
              </a:solidFill>
            </a:endParaRPr>
          </a:p>
        </p:txBody>
      </p:sp>
      <p:cxnSp>
        <p:nvCxnSpPr>
          <p:cNvPr id="13" name="Straight Arrow Connector 12"/>
          <p:cNvCxnSpPr>
            <a:stCxn id="6" idx="3"/>
          </p:cNvCxnSpPr>
          <p:nvPr/>
        </p:nvCxnSpPr>
        <p:spPr>
          <a:xfrm>
            <a:off x="3120543" y="730516"/>
            <a:ext cx="3092004" cy="31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474" y="4119637"/>
            <a:ext cx="8156575" cy="707886"/>
          </a:xfrm>
          <a:prstGeom prst="rect">
            <a:avLst/>
          </a:prstGeom>
          <a:noFill/>
        </p:spPr>
        <p:txBody>
          <a:bodyPr wrap="square" rtlCol="0">
            <a:spAutoFit/>
          </a:bodyPr>
          <a:lstStyle/>
          <a:p>
            <a:r>
              <a:rPr lang="en-US" sz="2000" dirty="0" smtClean="0"/>
              <a:t>~20 of these impact sites now known</a:t>
            </a:r>
            <a:endParaRPr lang="en-US" sz="2000" dirty="0"/>
          </a:p>
          <a:p>
            <a:r>
              <a:rPr lang="en-US" sz="2000" dirty="0" smtClean="0"/>
              <a:t>Expected that the detection rate will accelerate</a:t>
            </a:r>
            <a:endParaRPr lang="en-US" sz="2000" dirty="0"/>
          </a:p>
        </p:txBody>
      </p:sp>
      <p:pic>
        <p:nvPicPr>
          <p:cNvPr id="11" name="Picture 10"/>
          <p:cNvPicPr>
            <a:picLocks noChangeAspect="1"/>
          </p:cNvPicPr>
          <p:nvPr/>
        </p:nvPicPr>
        <p:blipFill>
          <a:blip r:embed="rId5"/>
          <a:stretch>
            <a:fillRect/>
          </a:stretch>
        </p:blipFill>
        <p:spPr>
          <a:xfrm>
            <a:off x="1623316" y="4923633"/>
            <a:ext cx="7525158" cy="1934367"/>
          </a:xfrm>
          <a:prstGeom prst="rect">
            <a:avLst/>
          </a:prstGeom>
        </p:spPr>
      </p:pic>
      <p:pic>
        <p:nvPicPr>
          <p:cNvPr id="12" name="Picture 11"/>
          <p:cNvPicPr>
            <a:picLocks noChangeAspect="1"/>
          </p:cNvPicPr>
          <p:nvPr/>
        </p:nvPicPr>
        <p:blipFill>
          <a:blip r:embed="rId6"/>
          <a:stretch>
            <a:fillRect/>
          </a:stretch>
        </p:blipFill>
        <p:spPr>
          <a:xfrm>
            <a:off x="4474" y="5184373"/>
            <a:ext cx="1555259" cy="1467908"/>
          </a:xfrm>
          <a:prstGeom prst="rect">
            <a:avLst/>
          </a:prstGeom>
        </p:spPr>
      </p:pic>
      <p:sp>
        <p:nvSpPr>
          <p:cNvPr id="14" name="Rectangle 13"/>
          <p:cNvSpPr/>
          <p:nvPr/>
        </p:nvSpPr>
        <p:spPr>
          <a:xfrm>
            <a:off x="684209" y="5837303"/>
            <a:ext cx="232541" cy="107331"/>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6" name="Straight Connector 15"/>
          <p:cNvCxnSpPr/>
          <p:nvPr/>
        </p:nvCxnSpPr>
        <p:spPr>
          <a:xfrm flipH="1">
            <a:off x="916750" y="4923633"/>
            <a:ext cx="706566" cy="91367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flipV="1">
            <a:off x="916750" y="5944634"/>
            <a:ext cx="706566" cy="91336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8503236" y="4939268"/>
            <a:ext cx="649712" cy="369332"/>
          </a:xfrm>
          <a:prstGeom prst="rect">
            <a:avLst/>
          </a:prstGeom>
          <a:noFill/>
        </p:spPr>
        <p:txBody>
          <a:bodyPr wrap="none" rtlCol="0">
            <a:spAutoFit/>
          </a:bodyPr>
          <a:lstStyle/>
          <a:p>
            <a:r>
              <a:rPr lang="en-US" b="1" dirty="0" smtClean="0">
                <a:solidFill>
                  <a:schemeClr val="bg1"/>
                </a:solidFill>
              </a:rPr>
              <a:t>44°N</a:t>
            </a:r>
            <a:endParaRPr lang="en-US" b="1" dirty="0">
              <a:solidFill>
                <a:schemeClr val="bg1"/>
              </a:solidFill>
            </a:endParaRPr>
          </a:p>
        </p:txBody>
      </p:sp>
    </p:spTree>
    <p:extLst>
      <p:ext uri="{BB962C8B-B14F-4D97-AF65-F5344CB8AC3E}">
        <p14:creationId xmlns:p14="http://schemas.microsoft.com/office/powerpoint/2010/main" val="215182303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893763" y="0"/>
            <a:ext cx="7585075" cy="520700"/>
          </a:xfrm>
        </p:spPr>
        <p:txBody>
          <a:bodyPr>
            <a:normAutofit fontScale="90000"/>
          </a:bodyPr>
          <a:lstStyle/>
          <a:p>
            <a:r>
              <a:rPr lang="en-US" dirty="0">
                <a:latin typeface="Times" charset="0"/>
                <a:ea typeface="ＭＳ Ｐゴシック" charset="0"/>
                <a:cs typeface="ＭＳ Ｐゴシック" charset="0"/>
              </a:rPr>
              <a:t>Data Products and Tools</a:t>
            </a:r>
          </a:p>
        </p:txBody>
      </p:sp>
      <p:sp>
        <p:nvSpPr>
          <p:cNvPr id="34819" name="Content Placeholder 2"/>
          <p:cNvSpPr>
            <a:spLocks noGrp="1"/>
          </p:cNvSpPr>
          <p:nvPr>
            <p:ph idx="1"/>
          </p:nvPr>
        </p:nvSpPr>
        <p:spPr>
          <a:xfrm>
            <a:off x="0" y="584200"/>
            <a:ext cx="9143999" cy="5932488"/>
          </a:xfrm>
        </p:spPr>
        <p:txBody>
          <a:bodyPr>
            <a:noAutofit/>
          </a:bodyPr>
          <a:lstStyle/>
          <a:p>
            <a:pPr>
              <a:spcBef>
                <a:spcPct val="0"/>
              </a:spcBef>
            </a:pPr>
            <a:r>
              <a:rPr lang="en-US" sz="2400" dirty="0">
                <a:latin typeface="Times" charset="0"/>
                <a:ea typeface="ＭＳ Ｐゴシック" charset="0"/>
                <a:cs typeface="ＭＳ Ｐゴシック" charset="0"/>
              </a:rPr>
              <a:t>New </a:t>
            </a:r>
            <a:r>
              <a:rPr lang="en-US" sz="2400" dirty="0" smtClean="0">
                <a:latin typeface="Times" charset="0"/>
                <a:ea typeface="ＭＳ Ｐゴシック" charset="0"/>
                <a:cs typeface="ＭＳ Ｐゴシック" charset="0"/>
              </a:rPr>
              <a:t>Products:</a:t>
            </a:r>
            <a:endParaRPr lang="en-US" sz="2400" dirty="0">
              <a:latin typeface="Times" charset="0"/>
              <a:ea typeface="ＭＳ Ｐゴシック" charset="0"/>
              <a:cs typeface="ＭＳ Ｐゴシック" charset="0"/>
            </a:endParaRPr>
          </a:p>
          <a:p>
            <a:pPr lvl="1">
              <a:spcBef>
                <a:spcPct val="0"/>
              </a:spcBef>
            </a:pPr>
            <a:r>
              <a:rPr lang="en-US" sz="2000" dirty="0">
                <a:latin typeface="Times" charset="0"/>
                <a:ea typeface="ＭＳ Ｐゴシック" charset="0"/>
              </a:rPr>
              <a:t>Merged color </a:t>
            </a:r>
            <a:r>
              <a:rPr lang="en-US" sz="2000" dirty="0" smtClean="0">
                <a:latin typeface="Times" charset="0"/>
                <a:ea typeface="ＭＳ Ｐゴシック" charset="0"/>
              </a:rPr>
              <a:t>products </a:t>
            </a:r>
            <a:r>
              <a:rPr lang="en-US" sz="2000" b="1" dirty="0" smtClean="0">
                <a:solidFill>
                  <a:srgbClr val="FF0000"/>
                </a:solidFill>
                <a:latin typeface="Times" charset="0"/>
                <a:ea typeface="ＭＳ Ｐゴシック" charset="0"/>
              </a:rPr>
              <a:t>– now complete</a:t>
            </a:r>
            <a:endParaRPr lang="en-US" sz="2000" b="1" dirty="0">
              <a:solidFill>
                <a:srgbClr val="FF0000"/>
              </a:solidFill>
              <a:latin typeface="Times" charset="0"/>
              <a:ea typeface="ＭＳ Ｐゴシック" charset="0"/>
            </a:endParaRPr>
          </a:p>
          <a:p>
            <a:pPr lvl="1">
              <a:spcBef>
                <a:spcPct val="0"/>
              </a:spcBef>
            </a:pPr>
            <a:r>
              <a:rPr lang="en-US" sz="2000" dirty="0" smtClean="0">
                <a:latin typeface="Times" charset="0"/>
                <a:ea typeface="ＭＳ Ｐゴシック" charset="0"/>
              </a:rPr>
              <a:t>Processing </a:t>
            </a:r>
            <a:r>
              <a:rPr lang="en-US" sz="2000" dirty="0">
                <a:latin typeface="Times" charset="0"/>
                <a:ea typeface="ＭＳ Ｐゴシック" charset="0"/>
              </a:rPr>
              <a:t>PDS-released CTX EDRs to HiRISE RDR format</a:t>
            </a:r>
          </a:p>
          <a:p>
            <a:pPr lvl="1">
              <a:spcBef>
                <a:spcPct val="0"/>
              </a:spcBef>
            </a:pPr>
            <a:r>
              <a:rPr lang="en-US" sz="2000" dirty="0">
                <a:latin typeface="Times" charset="0"/>
                <a:ea typeface="ＭＳ Ｐゴシック" charset="0"/>
              </a:rPr>
              <a:t>Improvements to web site and </a:t>
            </a:r>
            <a:r>
              <a:rPr lang="en-US" sz="2000" dirty="0" err="1">
                <a:latin typeface="Times" charset="0"/>
                <a:ea typeface="ＭＳ Ｐゴシック" charset="0"/>
              </a:rPr>
              <a:t>HiWish</a:t>
            </a:r>
            <a:r>
              <a:rPr lang="en-US" sz="2000" dirty="0">
                <a:latin typeface="Times" charset="0"/>
                <a:ea typeface="ＭＳ Ｐゴシック" charset="0"/>
              </a:rPr>
              <a:t> (maps, search tools, CRISM footprints)</a:t>
            </a:r>
          </a:p>
          <a:p>
            <a:pPr lvl="1">
              <a:spcBef>
                <a:spcPct val="0"/>
              </a:spcBef>
            </a:pPr>
            <a:r>
              <a:rPr lang="en-US" sz="2000" dirty="0" err="1">
                <a:latin typeface="Times" charset="0"/>
                <a:ea typeface="ＭＳ Ｐゴシック" charset="0"/>
              </a:rPr>
              <a:t>HiView</a:t>
            </a:r>
            <a:endParaRPr lang="en-US" sz="2000" dirty="0">
              <a:latin typeface="Times" charset="0"/>
              <a:ea typeface="ＭＳ Ｐゴシック" charset="0"/>
            </a:endParaRPr>
          </a:p>
          <a:p>
            <a:pPr lvl="1">
              <a:spcBef>
                <a:spcPct val="0"/>
              </a:spcBef>
            </a:pPr>
            <a:r>
              <a:rPr lang="en-US" sz="2000" dirty="0" smtClean="0">
                <a:latin typeface="Times" charset="0"/>
                <a:ea typeface="ＭＳ Ｐゴシック" charset="0"/>
              </a:rPr>
              <a:t>Color </a:t>
            </a:r>
            <a:r>
              <a:rPr lang="en-US" sz="2000" dirty="0" err="1" smtClean="0">
                <a:latin typeface="Times" charset="0"/>
                <a:ea typeface="ＭＳ Ｐゴシック" charset="0"/>
              </a:rPr>
              <a:t>orthoimages</a:t>
            </a:r>
            <a:r>
              <a:rPr lang="en-US" sz="2000" dirty="0" smtClean="0">
                <a:latin typeface="Times" charset="0"/>
                <a:ea typeface="ＭＳ Ｐゴシック" charset="0"/>
              </a:rPr>
              <a:t> </a:t>
            </a:r>
            <a:r>
              <a:rPr lang="en-US" sz="2000" b="1" dirty="0" smtClean="0">
                <a:solidFill>
                  <a:srgbClr val="FF0000"/>
                </a:solidFill>
                <a:latin typeface="Times" charset="0"/>
                <a:ea typeface="ＭＳ Ｐゴシック" charset="0"/>
              </a:rPr>
              <a:t>– now being released on PDS schedule</a:t>
            </a:r>
          </a:p>
          <a:p>
            <a:pPr marL="457200" lvl="1" indent="0">
              <a:spcBef>
                <a:spcPct val="0"/>
              </a:spcBef>
              <a:buNone/>
            </a:pPr>
            <a:endParaRPr lang="en-US" sz="2000" b="1" dirty="0">
              <a:solidFill>
                <a:srgbClr val="FF0000"/>
              </a:solidFill>
              <a:latin typeface="Times" charset="0"/>
              <a:ea typeface="ＭＳ Ｐゴシック" charset="0"/>
            </a:endParaRPr>
          </a:p>
          <a:p>
            <a:pPr>
              <a:spcBef>
                <a:spcPct val="0"/>
              </a:spcBef>
            </a:pPr>
            <a:r>
              <a:rPr lang="en-US" sz="2400" dirty="0" smtClean="0">
                <a:latin typeface="Times" charset="0"/>
                <a:ea typeface="ＭＳ Ｐゴシック" charset="0"/>
                <a:cs typeface="ＭＳ Ｐゴシック" charset="0"/>
              </a:rPr>
              <a:t>Candidate </a:t>
            </a:r>
            <a:r>
              <a:rPr lang="en-US" sz="2400" dirty="0">
                <a:latin typeface="Times" charset="0"/>
                <a:ea typeface="ＭＳ Ｐゴシック" charset="0"/>
                <a:cs typeface="ＭＳ Ｐゴシック" charset="0"/>
              </a:rPr>
              <a:t>new products for </a:t>
            </a:r>
            <a:r>
              <a:rPr lang="en-US" sz="2400" dirty="0" smtClean="0">
                <a:latin typeface="Times" charset="0"/>
                <a:ea typeface="ＭＳ Ｐゴシック" charset="0"/>
                <a:cs typeface="ＭＳ Ｐゴシック" charset="0"/>
              </a:rPr>
              <a:t>EM2/EM3 </a:t>
            </a:r>
            <a:r>
              <a:rPr lang="en-US" sz="2400" b="1" dirty="0" smtClean="0">
                <a:solidFill>
                  <a:srgbClr val="FF0000"/>
                </a:solidFill>
                <a:latin typeface="Times" charset="0"/>
                <a:ea typeface="ＭＳ Ｐゴシック" charset="0"/>
                <a:cs typeface="ＭＳ Ｐゴシック" charset="0"/>
              </a:rPr>
              <a:t>(progress on each since last PSG, but not yet released)</a:t>
            </a:r>
          </a:p>
          <a:p>
            <a:pPr marL="0" indent="0">
              <a:spcBef>
                <a:spcPct val="0"/>
              </a:spcBef>
              <a:buNone/>
            </a:pPr>
            <a:endParaRPr lang="en-US" sz="2400" b="1" dirty="0">
              <a:solidFill>
                <a:srgbClr val="FF0000"/>
              </a:solidFill>
              <a:latin typeface="Times" charset="0"/>
              <a:ea typeface="ＭＳ Ｐゴシック" charset="0"/>
              <a:cs typeface="ＭＳ Ｐゴシック" charset="0"/>
            </a:endParaRPr>
          </a:p>
          <a:p>
            <a:pPr lvl="1">
              <a:spcBef>
                <a:spcPct val="0"/>
              </a:spcBef>
            </a:pPr>
            <a:r>
              <a:rPr lang="en-US" sz="2000" dirty="0">
                <a:latin typeface="Times" charset="0"/>
                <a:ea typeface="ＭＳ Ｐゴシック" charset="0"/>
              </a:rPr>
              <a:t>DTM confidence and Figure of Merit (FOM) maps</a:t>
            </a:r>
          </a:p>
          <a:p>
            <a:pPr lvl="1">
              <a:spcBef>
                <a:spcPct val="0"/>
              </a:spcBef>
            </a:pPr>
            <a:r>
              <a:rPr lang="ja-JP" altLang="en-US" sz="2000" dirty="0">
                <a:latin typeface="Times" charset="0"/>
                <a:ea typeface="ＭＳ Ｐゴシック" charset="0"/>
              </a:rPr>
              <a:t>“</a:t>
            </a:r>
            <a:r>
              <a:rPr lang="en-US" sz="2000" dirty="0">
                <a:latin typeface="Times" charset="0"/>
                <a:ea typeface="ＭＳ Ｐゴシック" charset="0"/>
              </a:rPr>
              <a:t>Accidental</a:t>
            </a:r>
            <a:r>
              <a:rPr lang="ja-JP" altLang="en-US" sz="2000" dirty="0">
                <a:latin typeface="Times" charset="0"/>
                <a:ea typeface="ＭＳ Ｐゴシック" charset="0"/>
              </a:rPr>
              <a:t>”</a:t>
            </a:r>
            <a:r>
              <a:rPr lang="en-US" sz="2000" dirty="0">
                <a:latin typeface="Times" charset="0"/>
                <a:ea typeface="ＭＳ Ｐゴシック" charset="0"/>
              </a:rPr>
              <a:t> stereo anaglyphs</a:t>
            </a:r>
          </a:p>
          <a:p>
            <a:pPr lvl="1">
              <a:spcBef>
                <a:spcPct val="0"/>
              </a:spcBef>
            </a:pPr>
            <a:r>
              <a:rPr lang="en-US" sz="2000" dirty="0">
                <a:latin typeface="Times" charset="0"/>
                <a:ea typeface="ＭＳ Ｐゴシック" charset="0"/>
              </a:rPr>
              <a:t>Color ratio products</a:t>
            </a:r>
          </a:p>
          <a:p>
            <a:pPr lvl="1">
              <a:spcBef>
                <a:spcPct val="0"/>
              </a:spcBef>
            </a:pPr>
            <a:r>
              <a:rPr lang="en-US" sz="2000" dirty="0">
                <a:latin typeface="Times" charset="0"/>
                <a:ea typeface="ＭＳ Ｐゴシック" charset="0"/>
              </a:rPr>
              <a:t>PDS archive of </a:t>
            </a:r>
            <a:r>
              <a:rPr lang="en-US" sz="2000" dirty="0" err="1">
                <a:latin typeface="Times" charset="0"/>
                <a:ea typeface="ＭＳ Ｐゴシック" charset="0"/>
              </a:rPr>
              <a:t>HiPrecision</a:t>
            </a:r>
            <a:r>
              <a:rPr lang="en-US" sz="2000" dirty="0">
                <a:latin typeface="Times" charset="0"/>
                <a:ea typeface="ＭＳ Ｐゴシック" charset="0"/>
              </a:rPr>
              <a:t> </a:t>
            </a:r>
            <a:r>
              <a:rPr lang="en-US" sz="2000" dirty="0" smtClean="0">
                <a:latin typeface="Times" charset="0"/>
                <a:ea typeface="ＭＳ Ｐゴシック" charset="0"/>
              </a:rPr>
              <a:t>products (currently resolving ISIS glitch)</a:t>
            </a:r>
            <a:endParaRPr lang="en-US" sz="2000" dirty="0">
              <a:latin typeface="Times" charset="0"/>
              <a:ea typeface="ＭＳ Ｐゴシック" charset="0"/>
            </a:endParaRPr>
          </a:p>
          <a:p>
            <a:pPr lvl="1">
              <a:spcBef>
                <a:spcPct val="0"/>
              </a:spcBef>
            </a:pPr>
            <a:r>
              <a:rPr lang="en-US" sz="2000" dirty="0">
                <a:latin typeface="Times" charset="0"/>
                <a:ea typeface="ＭＳ Ｐゴシック" charset="0"/>
              </a:rPr>
              <a:t>FFT noise cleanup and image </a:t>
            </a:r>
            <a:r>
              <a:rPr lang="en-US" sz="2000" dirty="0" smtClean="0">
                <a:latin typeface="Times" charset="0"/>
                <a:ea typeface="ＭＳ Ｐゴシック" charset="0"/>
              </a:rPr>
              <a:t>sharpening (development done)</a:t>
            </a:r>
            <a:endParaRPr lang="en-US" sz="2000" dirty="0">
              <a:latin typeface="Times" charset="0"/>
              <a:ea typeface="ＭＳ Ｐゴシック" charset="0"/>
            </a:endParaRPr>
          </a:p>
          <a:p>
            <a:pPr lvl="1">
              <a:spcBef>
                <a:spcPct val="0"/>
              </a:spcBef>
            </a:pPr>
            <a:r>
              <a:rPr lang="en-US" sz="2000" dirty="0">
                <a:latin typeface="Times" charset="0"/>
                <a:ea typeface="ＭＳ Ｐゴシック" charset="0"/>
              </a:rPr>
              <a:t>Reprocessing with improved radiometric </a:t>
            </a:r>
            <a:r>
              <a:rPr lang="en-US" sz="2000" dirty="0" smtClean="0">
                <a:latin typeface="Times" charset="0"/>
                <a:ea typeface="ＭＳ Ｐゴシック" charset="0"/>
              </a:rPr>
              <a:t>cal.</a:t>
            </a:r>
            <a:endParaRPr lang="en-US" sz="2000" dirty="0">
              <a:latin typeface="Times" charset="0"/>
              <a:ea typeface="ＭＳ Ｐゴシック" charset="0"/>
            </a:endParaRPr>
          </a:p>
          <a:p>
            <a:pPr lvl="1">
              <a:spcBef>
                <a:spcPct val="0"/>
              </a:spcBef>
            </a:pPr>
            <a:r>
              <a:rPr lang="en-US" sz="2000" dirty="0" err="1">
                <a:latin typeface="Times" charset="0"/>
                <a:ea typeface="ＭＳ Ｐゴシック" charset="0"/>
              </a:rPr>
              <a:t>Photometrically</a:t>
            </a:r>
            <a:r>
              <a:rPr lang="en-US" sz="2000" dirty="0">
                <a:latin typeface="Times" charset="0"/>
                <a:ea typeface="ＭＳ Ｐゴシック" charset="0"/>
              </a:rPr>
              <a:t>-corrected products?</a:t>
            </a:r>
          </a:p>
        </p:txBody>
      </p:sp>
    </p:spTree>
    <p:extLst>
      <p:ext uri="{BB962C8B-B14F-4D97-AF65-F5344CB8AC3E}">
        <p14:creationId xmlns:p14="http://schemas.microsoft.com/office/powerpoint/2010/main" val="85718058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809655"/>
            <a:ext cx="9100394" cy="3151974"/>
          </a:xfrm>
        </p:spPr>
        <p:txBody>
          <a:bodyPr>
            <a:normAutofit/>
          </a:bodyPr>
          <a:lstStyle/>
          <a:p>
            <a:r>
              <a:rPr lang="en-US" sz="1800" dirty="0" smtClean="0"/>
              <a:t>“This is Mars” – coffee table book</a:t>
            </a:r>
          </a:p>
          <a:p>
            <a:r>
              <a:rPr lang="en-US" sz="1800" dirty="0"/>
              <a:t>New </a:t>
            </a:r>
            <a:r>
              <a:rPr lang="en-US" sz="1800" dirty="0" err="1"/>
              <a:t>Vimeo</a:t>
            </a:r>
            <a:r>
              <a:rPr lang="en-US" sz="1800" dirty="0"/>
              <a:t> channel for archived </a:t>
            </a:r>
            <a:r>
              <a:rPr lang="en-US" sz="1800" dirty="0" err="1"/>
              <a:t>HiClips</a:t>
            </a:r>
            <a:r>
              <a:rPr lang="en-US" sz="1800" dirty="0"/>
              <a:t> </a:t>
            </a:r>
          </a:p>
          <a:p>
            <a:r>
              <a:rPr lang="en-US" sz="1800" dirty="0" smtClean="0"/>
              <a:t>New </a:t>
            </a:r>
            <a:r>
              <a:rPr lang="en-US" sz="1800" dirty="0"/>
              <a:t>Russian </a:t>
            </a:r>
            <a:r>
              <a:rPr lang="en-US" sz="1800" dirty="0" err="1" smtClean="0"/>
              <a:t>HiTranslate</a:t>
            </a:r>
            <a:r>
              <a:rPr lang="en-US" sz="1800" dirty="0" smtClean="0"/>
              <a:t> version </a:t>
            </a:r>
            <a:r>
              <a:rPr lang="en-US" sz="1800" dirty="0"/>
              <a:t>now available </a:t>
            </a:r>
          </a:p>
          <a:p>
            <a:r>
              <a:rPr lang="en-US" sz="1800" dirty="0" smtClean="0"/>
              <a:t>Dedicated </a:t>
            </a:r>
            <a:r>
              <a:rPr lang="en-US" sz="1800" dirty="0"/>
              <a:t>YouTube channel for Russian </a:t>
            </a:r>
            <a:r>
              <a:rPr lang="en-US" sz="1800" dirty="0" err="1"/>
              <a:t>HiClips</a:t>
            </a:r>
            <a:r>
              <a:rPr lang="en-US" sz="1800" dirty="0"/>
              <a:t> (We have 5 others) </a:t>
            </a:r>
          </a:p>
          <a:p>
            <a:r>
              <a:rPr lang="en-US" sz="1800" dirty="0"/>
              <a:t>40 new inquiries about joining </a:t>
            </a:r>
            <a:r>
              <a:rPr lang="en-US" sz="1800" dirty="0" err="1"/>
              <a:t>HiTranslate</a:t>
            </a:r>
            <a:r>
              <a:rPr lang="en-US" sz="1800" dirty="0"/>
              <a:t> 5 new </a:t>
            </a:r>
            <a:r>
              <a:rPr lang="en-US" sz="1800" dirty="0" err="1"/>
              <a:t>Tumblrs</a:t>
            </a:r>
            <a:r>
              <a:rPr lang="en-US" sz="1800" dirty="0"/>
              <a:t> launched </a:t>
            </a:r>
          </a:p>
          <a:p>
            <a:r>
              <a:rPr lang="en-US" sz="1800" dirty="0"/>
              <a:t>Upcoming </a:t>
            </a:r>
            <a:r>
              <a:rPr lang="en-US" sz="1800" dirty="0" err="1"/>
              <a:t>Tumblrs</a:t>
            </a:r>
            <a:r>
              <a:rPr lang="en-US" sz="1800" dirty="0"/>
              <a:t>: Ukrainian, Polish &amp; Latin </a:t>
            </a:r>
          </a:p>
        </p:txBody>
      </p:sp>
      <p:sp>
        <p:nvSpPr>
          <p:cNvPr id="3" name="Title 1"/>
          <p:cNvSpPr txBox="1">
            <a:spLocks/>
          </p:cNvSpPr>
          <p:nvPr/>
        </p:nvSpPr>
        <p:spPr>
          <a:xfrm>
            <a:off x="893764" y="0"/>
            <a:ext cx="4152370" cy="520700"/>
          </a:xfrm>
          <a:prstGeom prst="rect">
            <a:avLst/>
          </a:prstGeom>
        </p:spPr>
        <p:txBody>
          <a:bodyP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atin typeface="Times" charset="0"/>
                <a:ea typeface="ＭＳ Ｐゴシック" charset="0"/>
                <a:cs typeface="ＭＳ Ｐゴシック" charset="0"/>
              </a:rPr>
              <a:t>EPO activity</a:t>
            </a:r>
            <a:endParaRPr lang="en-US" dirty="0">
              <a:latin typeface="Times" charset="0"/>
              <a:ea typeface="ＭＳ Ｐゴシック" charset="0"/>
              <a:cs typeface="ＭＳ Ｐゴシック" charset="0"/>
            </a:endParaRPr>
          </a:p>
        </p:txBody>
      </p:sp>
      <p:pic>
        <p:nvPicPr>
          <p:cNvPr id="4" name="Picture 3"/>
          <p:cNvPicPr>
            <a:picLocks noChangeAspect="1"/>
          </p:cNvPicPr>
          <p:nvPr/>
        </p:nvPicPr>
        <p:blipFill>
          <a:blip r:embed="rId2"/>
          <a:stretch>
            <a:fillRect/>
          </a:stretch>
        </p:blipFill>
        <p:spPr>
          <a:xfrm>
            <a:off x="-1" y="2838708"/>
            <a:ext cx="9100395" cy="702733"/>
          </a:xfrm>
          <a:prstGeom prst="rect">
            <a:avLst/>
          </a:prstGeom>
        </p:spPr>
      </p:pic>
      <p:pic>
        <p:nvPicPr>
          <p:cNvPr id="5" name="Picture 4"/>
          <p:cNvPicPr>
            <a:picLocks noChangeAspect="1"/>
          </p:cNvPicPr>
          <p:nvPr/>
        </p:nvPicPr>
        <p:blipFill>
          <a:blip r:embed="rId3"/>
          <a:stretch>
            <a:fillRect/>
          </a:stretch>
        </p:blipFill>
        <p:spPr>
          <a:xfrm>
            <a:off x="-1" y="3969717"/>
            <a:ext cx="5427134" cy="2888283"/>
          </a:xfrm>
          <a:prstGeom prst="rect">
            <a:avLst/>
          </a:prstGeom>
        </p:spPr>
      </p:pic>
      <p:pic>
        <p:nvPicPr>
          <p:cNvPr id="6" name="Picture 5"/>
          <p:cNvPicPr>
            <a:picLocks noChangeAspect="1"/>
          </p:cNvPicPr>
          <p:nvPr/>
        </p:nvPicPr>
        <p:blipFill>
          <a:blip r:embed="rId4"/>
          <a:stretch>
            <a:fillRect/>
          </a:stretch>
        </p:blipFill>
        <p:spPr>
          <a:xfrm>
            <a:off x="5918200" y="3880808"/>
            <a:ext cx="3182194" cy="2977192"/>
          </a:xfrm>
          <a:prstGeom prst="rect">
            <a:avLst/>
          </a:prstGeom>
        </p:spPr>
      </p:pic>
      <p:sp>
        <p:nvSpPr>
          <p:cNvPr id="7" name="TextBox 6"/>
          <p:cNvSpPr txBox="1"/>
          <p:nvPr/>
        </p:nvSpPr>
        <p:spPr>
          <a:xfrm>
            <a:off x="2159000" y="3576908"/>
            <a:ext cx="944840" cy="400110"/>
          </a:xfrm>
          <a:prstGeom prst="rect">
            <a:avLst/>
          </a:prstGeom>
          <a:noFill/>
          <a:ln>
            <a:solidFill>
              <a:schemeClr val="tx1"/>
            </a:solidFill>
          </a:ln>
        </p:spPr>
        <p:txBody>
          <a:bodyPr wrap="none" rtlCol="0">
            <a:spAutoFit/>
          </a:bodyPr>
          <a:lstStyle/>
          <a:p>
            <a:r>
              <a:rPr lang="en-US" sz="2000" b="1" dirty="0" err="1" smtClean="0"/>
              <a:t>HiWish</a:t>
            </a:r>
            <a:endParaRPr lang="en-US" sz="2000" b="1" dirty="0"/>
          </a:p>
        </p:txBody>
      </p:sp>
      <p:sp>
        <p:nvSpPr>
          <p:cNvPr id="8" name="TextBox 7"/>
          <p:cNvSpPr txBox="1"/>
          <p:nvPr/>
        </p:nvSpPr>
        <p:spPr>
          <a:xfrm>
            <a:off x="7095067" y="3561519"/>
            <a:ext cx="944339" cy="400110"/>
          </a:xfrm>
          <a:prstGeom prst="rect">
            <a:avLst/>
          </a:prstGeom>
          <a:noFill/>
          <a:ln>
            <a:solidFill>
              <a:schemeClr val="tx1"/>
            </a:solidFill>
          </a:ln>
        </p:spPr>
        <p:txBody>
          <a:bodyPr wrap="none" rtlCol="0">
            <a:spAutoFit/>
          </a:bodyPr>
          <a:lstStyle/>
          <a:p>
            <a:r>
              <a:rPr lang="en-US" sz="2000" b="1" dirty="0" err="1" smtClean="0"/>
              <a:t>HiView</a:t>
            </a:r>
            <a:endParaRPr lang="en-US" sz="2000" b="1" dirty="0"/>
          </a:p>
        </p:txBody>
      </p:sp>
      <p:pic>
        <p:nvPicPr>
          <p:cNvPr id="9" name="Picture 8"/>
          <p:cNvPicPr>
            <a:picLocks noChangeAspect="1"/>
          </p:cNvPicPr>
          <p:nvPr/>
        </p:nvPicPr>
        <p:blipFill>
          <a:blip r:embed="rId5"/>
          <a:stretch>
            <a:fillRect/>
          </a:stretch>
        </p:blipFill>
        <p:spPr>
          <a:xfrm>
            <a:off x="5588000" y="1"/>
            <a:ext cx="3512393" cy="1863834"/>
          </a:xfrm>
          <a:prstGeom prst="rect">
            <a:avLst/>
          </a:prstGeom>
        </p:spPr>
      </p:pic>
      <p:cxnSp>
        <p:nvCxnSpPr>
          <p:cNvPr id="11" name="Straight Arrow Connector 10"/>
          <p:cNvCxnSpPr/>
          <p:nvPr/>
        </p:nvCxnSpPr>
        <p:spPr>
          <a:xfrm>
            <a:off x="3733800" y="1016000"/>
            <a:ext cx="1794933" cy="84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3195585"/>
      </p:ext>
    </p:extLst>
  </p:cSld>
  <p:clrMapOvr>
    <a:masterClrMapping/>
  </p:clrMapOvr>
  <p:transition xmlns:p14="http://schemas.microsoft.com/office/powerpoint/2010/mai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587974"/>
            <a:ext cx="9144000" cy="6270026"/>
          </a:xfrm>
        </p:spPr>
        <p:txBody>
          <a:bodyPr>
            <a:noAutofit/>
          </a:bodyPr>
          <a:lstStyle/>
          <a:p>
            <a:r>
              <a:rPr lang="en-US" sz="1800" dirty="0" smtClean="0"/>
              <a:t>Themes (2)</a:t>
            </a:r>
          </a:p>
          <a:p>
            <a:pPr lvl="1"/>
            <a:r>
              <a:rPr lang="en-US" sz="1600" dirty="0" smtClean="0"/>
              <a:t>Rates of surface change</a:t>
            </a:r>
          </a:p>
          <a:p>
            <a:pPr lvl="2"/>
            <a:r>
              <a:rPr lang="en-US" sz="1400" dirty="0" smtClean="0"/>
              <a:t>Impact rate (coordination with INSIGHT in EM4) – with CTX</a:t>
            </a:r>
          </a:p>
          <a:p>
            <a:pPr lvl="3"/>
            <a:r>
              <a:rPr lang="en-US" sz="1100" dirty="0" smtClean="0"/>
              <a:t>What is the seasonal variability? </a:t>
            </a:r>
          </a:p>
          <a:p>
            <a:pPr lvl="3"/>
            <a:r>
              <a:rPr lang="en-US" sz="1100" dirty="0" smtClean="0"/>
              <a:t>What is the interannual variability? </a:t>
            </a:r>
          </a:p>
          <a:p>
            <a:pPr lvl="3"/>
            <a:r>
              <a:rPr lang="en-US" sz="1100" dirty="0" smtClean="0"/>
              <a:t>Additional constraints on the distribution of near-surface ice.  Can frost-heave operate on Mars?</a:t>
            </a:r>
          </a:p>
          <a:p>
            <a:pPr lvl="2"/>
            <a:r>
              <a:rPr lang="en-US" sz="1400" dirty="0" smtClean="0"/>
              <a:t>Dune migration as proxy for near surface meteorology</a:t>
            </a:r>
          </a:p>
          <a:p>
            <a:pPr lvl="3"/>
            <a:r>
              <a:rPr lang="en-US" sz="1100" dirty="0" smtClean="0"/>
              <a:t>What is the seasonal variation in wind (can be measured at the windiest sites)?</a:t>
            </a:r>
          </a:p>
          <a:p>
            <a:pPr lvl="3"/>
            <a:r>
              <a:rPr lang="en-US" sz="1100" dirty="0"/>
              <a:t>What is the interannual </a:t>
            </a:r>
            <a:r>
              <a:rPr lang="en-US" sz="1100" dirty="0" smtClean="0"/>
              <a:t>variability at any given site?</a:t>
            </a:r>
          </a:p>
          <a:p>
            <a:pPr lvl="3"/>
            <a:r>
              <a:rPr lang="en-US" sz="1100" dirty="0" smtClean="0"/>
              <a:t>What is the balance of dune gully formation vs. erasure?</a:t>
            </a:r>
            <a:endParaRPr lang="en-US" sz="1100" dirty="0"/>
          </a:p>
          <a:p>
            <a:pPr lvl="3"/>
            <a:r>
              <a:rPr lang="en-US" sz="1100" dirty="0" smtClean="0"/>
              <a:t>Calibration of </a:t>
            </a:r>
            <a:r>
              <a:rPr lang="en-US" sz="1100" dirty="0" err="1" smtClean="0"/>
              <a:t>mesoscale</a:t>
            </a:r>
            <a:r>
              <a:rPr lang="en-US" sz="1100" dirty="0" smtClean="0"/>
              <a:t> models. How common are sites of intermediate or low windiness?</a:t>
            </a:r>
          </a:p>
          <a:p>
            <a:pPr lvl="2"/>
            <a:r>
              <a:rPr lang="en-US" sz="1400" dirty="0" smtClean="0"/>
              <a:t>Gully activity</a:t>
            </a:r>
          </a:p>
          <a:p>
            <a:pPr lvl="3"/>
            <a:r>
              <a:rPr lang="en-US" sz="1100" dirty="0" smtClean="0"/>
              <a:t>Does the rate of gully formation explain their formation all in the current climate?</a:t>
            </a:r>
          </a:p>
          <a:p>
            <a:pPr lvl="3"/>
            <a:r>
              <a:rPr lang="en-US" sz="1100" dirty="0" smtClean="0"/>
              <a:t>Do the spatial trends inform us of local meteorology? i.e. its effect on frost accumulation</a:t>
            </a:r>
          </a:p>
          <a:p>
            <a:pPr lvl="3"/>
            <a:endParaRPr lang="en-US" sz="1100" dirty="0" smtClean="0"/>
          </a:p>
          <a:p>
            <a:pPr lvl="1"/>
            <a:r>
              <a:rPr lang="en-US" sz="1600" dirty="0" smtClean="0"/>
              <a:t>Interannual Variability</a:t>
            </a:r>
          </a:p>
          <a:p>
            <a:pPr lvl="2"/>
            <a:r>
              <a:rPr lang="en-US" sz="1400" dirty="0" smtClean="0"/>
              <a:t>RSL activity – with CRISM</a:t>
            </a:r>
          </a:p>
          <a:p>
            <a:pPr lvl="3"/>
            <a:r>
              <a:rPr lang="en-US" sz="1100" dirty="0" smtClean="0"/>
              <a:t>Is the northern hemisphere really deficient in RSL (or just deficient in steep rocky slopes)?</a:t>
            </a:r>
          </a:p>
          <a:p>
            <a:pPr lvl="3"/>
            <a:r>
              <a:rPr lang="en-US" sz="1100" dirty="0"/>
              <a:t>What is the interannual variability? </a:t>
            </a:r>
          </a:p>
          <a:p>
            <a:pPr lvl="3"/>
            <a:r>
              <a:rPr lang="en-US" sz="1100" dirty="0" smtClean="0"/>
              <a:t>Can additional observations coordinated with THEMIS constrain necessary temperatures?</a:t>
            </a:r>
          </a:p>
          <a:p>
            <a:pPr lvl="3"/>
            <a:r>
              <a:rPr lang="en-US" sz="1100" dirty="0" smtClean="0"/>
              <a:t>Can we get some composition from CRISM?</a:t>
            </a:r>
          </a:p>
          <a:p>
            <a:pPr lvl="2"/>
            <a:r>
              <a:rPr lang="en-US" sz="1400" dirty="0" smtClean="0"/>
              <a:t>Seasonal and residual ice caps (especially dust storm vs. clear years) – with CRISM</a:t>
            </a:r>
          </a:p>
          <a:p>
            <a:pPr lvl="3"/>
            <a:r>
              <a:rPr lang="en-US" sz="1100" dirty="0" smtClean="0"/>
              <a:t>What kind of interannual variability do dust storms drive?</a:t>
            </a:r>
          </a:p>
          <a:p>
            <a:pPr lvl="3"/>
            <a:r>
              <a:rPr lang="en-US" sz="1100" dirty="0" smtClean="0"/>
              <a:t>Placing limits on the mass balance of the SRC and secular climate change.</a:t>
            </a:r>
          </a:p>
          <a:p>
            <a:pPr lvl="2"/>
            <a:r>
              <a:rPr lang="en-US" sz="1400" dirty="0" smtClean="0"/>
              <a:t>Polar avalanches (not emphasized because of timing of next conjunction)</a:t>
            </a:r>
          </a:p>
          <a:p>
            <a:pPr lvl="3"/>
            <a:r>
              <a:rPr lang="en-US" sz="1100" dirty="0" smtClean="0"/>
              <a:t>There’s already huge interannual variability – what is driving it?</a:t>
            </a:r>
          </a:p>
          <a:p>
            <a:pPr marL="914400" lvl="2" indent="0">
              <a:buNone/>
            </a:pPr>
            <a:endParaRPr lang="en-US" sz="1400" dirty="0" smtClean="0"/>
          </a:p>
        </p:txBody>
      </p:sp>
      <p:sp>
        <p:nvSpPr>
          <p:cNvPr id="3" name="Title 1"/>
          <p:cNvSpPr txBox="1">
            <a:spLocks/>
          </p:cNvSpPr>
          <p:nvPr/>
        </p:nvSpPr>
        <p:spPr>
          <a:xfrm>
            <a:off x="893763" y="0"/>
            <a:ext cx="7585075" cy="520700"/>
          </a:xfrm>
          <a:prstGeom prst="rect">
            <a:avLst/>
          </a:prstGeom>
        </p:spPr>
        <p:txBody>
          <a:bodyP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atin typeface="Times" charset="0"/>
                <a:ea typeface="ＭＳ Ｐゴシック" charset="0"/>
                <a:cs typeface="ＭＳ Ｐゴシック" charset="0"/>
              </a:rPr>
              <a:t>EM3 ideas</a:t>
            </a:r>
          </a:p>
          <a:p>
            <a:endParaRPr lang="en-US"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4089491855"/>
      </p:ext>
    </p:extLst>
  </p:cSld>
  <p:clrMapOvr>
    <a:masterClrMapping/>
  </p:clrMapOvr>
  <p:transition xmlns:p14="http://schemas.microsoft.com/office/powerpoint/2010/mai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587974"/>
            <a:ext cx="9144000" cy="4333533"/>
          </a:xfrm>
        </p:spPr>
        <p:txBody>
          <a:bodyPr>
            <a:noAutofit/>
          </a:bodyPr>
          <a:lstStyle/>
          <a:p>
            <a:r>
              <a:rPr lang="en-US" sz="2000" dirty="0" smtClean="0"/>
              <a:t>Other Joint Instrument Projects (ongoing/future)</a:t>
            </a:r>
          </a:p>
          <a:p>
            <a:pPr lvl="1"/>
            <a:r>
              <a:rPr lang="en-US" sz="1600" dirty="0" smtClean="0"/>
              <a:t>Residual cap co-analysis of CRISM and HiRISE color-ratio data</a:t>
            </a:r>
          </a:p>
          <a:p>
            <a:pPr lvl="1"/>
            <a:r>
              <a:rPr lang="en-US" sz="1600" dirty="0" smtClean="0"/>
              <a:t>Polar stratigraphy with HiRISE DTMs and SHARAD</a:t>
            </a:r>
          </a:p>
          <a:p>
            <a:pPr lvl="1"/>
            <a:r>
              <a:rPr lang="en-US" sz="1600" dirty="0" smtClean="0"/>
              <a:t>Mid-latitude ice depths from SHARAD and terraced craters</a:t>
            </a:r>
            <a:endParaRPr lang="en-US" sz="1600" dirty="0"/>
          </a:p>
          <a:p>
            <a:pPr lvl="1"/>
            <a:r>
              <a:rPr lang="en-US" sz="1600" dirty="0" smtClean="0"/>
              <a:t>Multiple studies of stratigraphy of ancient deposits with CRISM </a:t>
            </a:r>
          </a:p>
          <a:p>
            <a:pPr marL="457200" lvl="1" indent="0">
              <a:buNone/>
            </a:pPr>
            <a:endParaRPr lang="en-US" sz="1600" dirty="0"/>
          </a:p>
          <a:p>
            <a:r>
              <a:rPr lang="en-US" sz="2000" dirty="0" smtClean="0"/>
              <a:t>Curiosity, Insight</a:t>
            </a:r>
            <a:r>
              <a:rPr lang="en-US" sz="2000" dirty="0"/>
              <a:t>, Mars 2020 etc</a:t>
            </a:r>
            <a:r>
              <a:rPr lang="en-US" sz="2000" dirty="0" smtClean="0"/>
              <a:t>…</a:t>
            </a:r>
          </a:p>
          <a:p>
            <a:pPr lvl="1"/>
            <a:r>
              <a:rPr lang="en-US" sz="1600" dirty="0" smtClean="0"/>
              <a:t>Landing site hazards</a:t>
            </a:r>
          </a:p>
          <a:p>
            <a:pPr lvl="1"/>
            <a:r>
              <a:rPr lang="en-US" sz="1600" dirty="0" smtClean="0"/>
              <a:t>Rover-Science context</a:t>
            </a:r>
            <a:endParaRPr lang="en-US" sz="1600" dirty="0"/>
          </a:p>
          <a:p>
            <a:endParaRPr lang="en-US" sz="2000" dirty="0" smtClean="0"/>
          </a:p>
          <a:p>
            <a:endParaRPr lang="en-US" sz="2000" dirty="0" smtClean="0"/>
          </a:p>
          <a:p>
            <a:r>
              <a:rPr lang="en-US" sz="2000" dirty="0" smtClean="0"/>
              <a:t>Siding </a:t>
            </a:r>
            <a:r>
              <a:rPr lang="en-US" sz="2000" dirty="0"/>
              <a:t>Springs</a:t>
            </a:r>
          </a:p>
          <a:p>
            <a:pPr lvl="1"/>
            <a:r>
              <a:rPr lang="en-US" sz="1400" dirty="0"/>
              <a:t>100m/px images of nucleus</a:t>
            </a:r>
          </a:p>
          <a:p>
            <a:pPr lvl="1"/>
            <a:r>
              <a:rPr lang="en-US" sz="1400" dirty="0"/>
              <a:t>Similar to DS1 </a:t>
            </a:r>
            <a:r>
              <a:rPr lang="en-US" sz="1400" dirty="0" err="1"/>
              <a:t>Borrelly</a:t>
            </a:r>
            <a:r>
              <a:rPr lang="en-US" sz="1400" dirty="0"/>
              <a:t> encounter</a:t>
            </a:r>
          </a:p>
          <a:p>
            <a:pPr lvl="1"/>
            <a:r>
              <a:rPr lang="en-US" sz="1400" dirty="0"/>
              <a:t>Could CTX get coma structure?</a:t>
            </a:r>
          </a:p>
          <a:p>
            <a:pPr lvl="1"/>
            <a:r>
              <a:rPr lang="en-US" sz="1400" dirty="0"/>
              <a:t>Could CRISM get compositional info?</a:t>
            </a:r>
          </a:p>
          <a:p>
            <a:endParaRPr lang="en-US" sz="2400" dirty="0"/>
          </a:p>
        </p:txBody>
      </p:sp>
      <p:pic>
        <p:nvPicPr>
          <p:cNvPr id="3" name="Picture 2"/>
          <p:cNvPicPr>
            <a:picLocks noChangeAspect="1"/>
          </p:cNvPicPr>
          <p:nvPr/>
        </p:nvPicPr>
        <p:blipFill>
          <a:blip r:embed="rId2"/>
          <a:stretch>
            <a:fillRect/>
          </a:stretch>
        </p:blipFill>
        <p:spPr>
          <a:xfrm>
            <a:off x="3555999" y="3598333"/>
            <a:ext cx="3268133" cy="3268133"/>
          </a:xfrm>
          <a:prstGeom prst="rect">
            <a:avLst/>
          </a:prstGeom>
        </p:spPr>
      </p:pic>
      <p:pic>
        <p:nvPicPr>
          <p:cNvPr id="4" name="Picture 3"/>
          <p:cNvPicPr>
            <a:picLocks noChangeAspect="1"/>
          </p:cNvPicPr>
          <p:nvPr/>
        </p:nvPicPr>
        <p:blipFill>
          <a:blip r:embed="rId3"/>
          <a:stretch>
            <a:fillRect/>
          </a:stretch>
        </p:blipFill>
        <p:spPr>
          <a:xfrm>
            <a:off x="6959601" y="3598332"/>
            <a:ext cx="2184400" cy="1931241"/>
          </a:xfrm>
          <a:prstGeom prst="rect">
            <a:avLst/>
          </a:prstGeom>
        </p:spPr>
      </p:pic>
      <p:sp>
        <p:nvSpPr>
          <p:cNvPr id="5" name="TextBox 4"/>
          <p:cNvSpPr txBox="1"/>
          <p:nvPr/>
        </p:nvSpPr>
        <p:spPr>
          <a:xfrm>
            <a:off x="7052733" y="5529573"/>
            <a:ext cx="1998133" cy="369332"/>
          </a:xfrm>
          <a:prstGeom prst="rect">
            <a:avLst/>
          </a:prstGeom>
          <a:noFill/>
        </p:spPr>
        <p:txBody>
          <a:bodyPr wrap="square" rtlCol="0">
            <a:spAutoFit/>
          </a:bodyPr>
          <a:lstStyle/>
          <a:p>
            <a:pPr algn="ctr"/>
            <a:r>
              <a:rPr lang="en-US" b="1" dirty="0" smtClean="0"/>
              <a:t>ISON from HiRISE</a:t>
            </a:r>
            <a:endParaRPr lang="en-US" b="1" dirty="0"/>
          </a:p>
        </p:txBody>
      </p:sp>
      <p:sp>
        <p:nvSpPr>
          <p:cNvPr id="6" name="TextBox 5"/>
          <p:cNvSpPr txBox="1"/>
          <p:nvPr/>
        </p:nvSpPr>
        <p:spPr>
          <a:xfrm>
            <a:off x="3556000" y="5851306"/>
            <a:ext cx="2167468" cy="923330"/>
          </a:xfrm>
          <a:prstGeom prst="rect">
            <a:avLst/>
          </a:prstGeom>
          <a:noFill/>
        </p:spPr>
        <p:txBody>
          <a:bodyPr wrap="square" rtlCol="0">
            <a:spAutoFit/>
          </a:bodyPr>
          <a:lstStyle/>
          <a:p>
            <a:pPr algn="ctr"/>
            <a:r>
              <a:rPr lang="en-US" b="1" dirty="0" err="1" smtClean="0">
                <a:solidFill>
                  <a:schemeClr val="bg1"/>
                </a:solidFill>
              </a:rPr>
              <a:t>Borrelly</a:t>
            </a:r>
            <a:r>
              <a:rPr lang="en-US" b="1" dirty="0" smtClean="0">
                <a:solidFill>
                  <a:schemeClr val="bg1"/>
                </a:solidFill>
              </a:rPr>
              <a:t> from DS1</a:t>
            </a:r>
          </a:p>
          <a:p>
            <a:pPr algn="ctr"/>
            <a:r>
              <a:rPr lang="en-US" b="1" dirty="0" smtClean="0">
                <a:solidFill>
                  <a:schemeClr val="bg1"/>
                </a:solidFill>
              </a:rPr>
              <a:t>(similar to Siding Springs from HiRISE)</a:t>
            </a:r>
            <a:endParaRPr lang="en-US" b="1" dirty="0">
              <a:solidFill>
                <a:schemeClr val="bg1"/>
              </a:solidFill>
            </a:endParaRPr>
          </a:p>
        </p:txBody>
      </p:sp>
    </p:spTree>
    <p:extLst>
      <p:ext uri="{BB962C8B-B14F-4D97-AF65-F5344CB8AC3E}">
        <p14:creationId xmlns:p14="http://schemas.microsoft.com/office/powerpoint/2010/main" val="2606893461"/>
      </p:ext>
    </p:extLst>
  </p:cSld>
  <p:clrMapOvr>
    <a:masterClrMapping/>
  </p:clrMapOvr>
  <p:transition xmlns:p14="http://schemas.microsoft.com/office/powerpoint/2010/mai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494841"/>
            <a:ext cx="9144000" cy="6363159"/>
          </a:xfrm>
        </p:spPr>
        <p:txBody>
          <a:bodyPr>
            <a:normAutofit fontScale="92500"/>
          </a:bodyPr>
          <a:lstStyle/>
          <a:p>
            <a:r>
              <a:rPr lang="en-US" dirty="0" smtClean="0"/>
              <a:t>Bottom line? Example of RSL &amp; Gullies…</a:t>
            </a:r>
          </a:p>
          <a:p>
            <a:pPr lvl="1"/>
            <a:r>
              <a:rPr lang="en-US" dirty="0" smtClean="0"/>
              <a:t>Repeat coverage was needed to discover RSL – an important paradigm shift concerning contemporary water on Mars</a:t>
            </a:r>
            <a:endParaRPr lang="en-US" dirty="0"/>
          </a:p>
          <a:p>
            <a:pPr lvl="1"/>
            <a:r>
              <a:rPr lang="en-US" dirty="0" smtClean="0"/>
              <a:t>Repeat coverage also showed the gully activity to be unrelated to liquid water – despite previous entrenched consensus to the contrary. </a:t>
            </a:r>
          </a:p>
          <a:p>
            <a:pPr lvl="1"/>
            <a:r>
              <a:rPr lang="en-US" dirty="0" smtClean="0"/>
              <a:t>Almost certainly there are other processes that take more than 3 years of data to be observed; probably hiding in plain sight in our current datasets</a:t>
            </a:r>
          </a:p>
          <a:p>
            <a:pPr marL="457200" lvl="1" indent="0">
              <a:buNone/>
            </a:pPr>
            <a:endParaRPr lang="en-US" dirty="0"/>
          </a:p>
          <a:p>
            <a:r>
              <a:rPr lang="en-US" dirty="0" smtClean="0"/>
              <a:t>Monitoring isn’t a word to be avoided – we should point out that these activities yield first-order scientific discoveries that we just can’t get from static datasets i.e. this is NOT just an incremental improvement</a:t>
            </a:r>
          </a:p>
          <a:p>
            <a:pPr lvl="1"/>
            <a:endParaRPr lang="en-US" dirty="0"/>
          </a:p>
          <a:p>
            <a:pPr lvl="1"/>
            <a:endParaRPr lang="en-US" dirty="0" smtClean="0"/>
          </a:p>
          <a:p>
            <a:pPr lvl="1"/>
            <a:endParaRPr lang="en-US" dirty="0"/>
          </a:p>
        </p:txBody>
      </p:sp>
    </p:spTree>
    <p:extLst>
      <p:ext uri="{BB962C8B-B14F-4D97-AF65-F5344CB8AC3E}">
        <p14:creationId xmlns:p14="http://schemas.microsoft.com/office/powerpoint/2010/main" val="1547630492"/>
      </p:ext>
    </p:extLst>
  </p:cSld>
  <p:clrMapOvr>
    <a:masterClrMapping/>
  </p:clrMapOvr>
  <p:transition xmlns:p14="http://schemas.microsoft.com/office/powerpoint/2010/mai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6310"/>
            <a:ext cx="9144000" cy="6691690"/>
          </a:xfrm>
        </p:spPr>
        <p:txBody>
          <a:bodyPr>
            <a:normAutofit fontScale="55000" lnSpcReduction="20000"/>
          </a:bodyPr>
          <a:lstStyle/>
          <a:p>
            <a:pPr marL="0" indent="0" algn="ctr">
              <a:buNone/>
            </a:pPr>
            <a:r>
              <a:rPr lang="en-US" sz="3800" b="1" dirty="0" smtClean="0"/>
              <a:t>Response to cuts (from numbers provided by Rich)</a:t>
            </a:r>
          </a:p>
          <a:p>
            <a:pPr lvl="1"/>
            <a:r>
              <a:rPr lang="en-US" sz="3300" dirty="0" smtClean="0"/>
              <a:t>MRO funds reduced</a:t>
            </a:r>
          </a:p>
          <a:p>
            <a:pPr lvl="1"/>
            <a:r>
              <a:rPr lang="en-US" sz="3300" dirty="0" smtClean="0"/>
              <a:t>No more funds from PDS </a:t>
            </a:r>
          </a:p>
          <a:p>
            <a:pPr lvl="1"/>
            <a:r>
              <a:rPr lang="en-US" sz="3300" dirty="0"/>
              <a:t>I</a:t>
            </a:r>
            <a:r>
              <a:rPr lang="en-US" sz="3300" dirty="0" smtClean="0"/>
              <a:t>ncreased student and other costs from UA </a:t>
            </a:r>
          </a:p>
          <a:p>
            <a:pPr lvl="1"/>
            <a:r>
              <a:rPr lang="en-US" sz="3300" dirty="0" err="1" smtClean="0"/>
              <a:t>HiSCI</a:t>
            </a:r>
            <a:r>
              <a:rPr lang="en-US" sz="3300" dirty="0" smtClean="0"/>
              <a:t> and </a:t>
            </a:r>
            <a:r>
              <a:rPr lang="en-US" sz="3300" dirty="0" err="1" smtClean="0"/>
              <a:t>CaSSIS</a:t>
            </a:r>
            <a:r>
              <a:rPr lang="en-US" sz="3300" dirty="0" smtClean="0"/>
              <a:t> both gone</a:t>
            </a:r>
          </a:p>
          <a:p>
            <a:pPr marL="0" indent="0">
              <a:buNone/>
            </a:pPr>
            <a:endParaRPr lang="en-US" sz="2800" dirty="0"/>
          </a:p>
          <a:p>
            <a:r>
              <a:rPr lang="en-US" sz="2800" dirty="0" smtClean="0"/>
              <a:t>Cut all Co-Is and the PI by 20% - less Science and Science-Planning</a:t>
            </a:r>
            <a:endParaRPr lang="en-US" sz="2800" dirty="0"/>
          </a:p>
          <a:p>
            <a:r>
              <a:rPr lang="en-US" sz="2800" dirty="0" smtClean="0"/>
              <a:t>Cut off 1 of 3 grad students at UA </a:t>
            </a:r>
          </a:p>
          <a:p>
            <a:endParaRPr lang="en-US" sz="2800" dirty="0" smtClean="0"/>
          </a:p>
          <a:p>
            <a:r>
              <a:rPr lang="en-US" sz="2800" dirty="0" smtClean="0"/>
              <a:t>Reduce operations staff (by natural attrition) – Can probably stretch to cover FY15 low data rate, but not FY16</a:t>
            </a:r>
          </a:p>
          <a:p>
            <a:r>
              <a:rPr lang="en-US" sz="2800" dirty="0" smtClean="0"/>
              <a:t>Cut admin support to 1 FTE – no redundancy so longs waits  during vacations/sick-days etc…  </a:t>
            </a:r>
          </a:p>
          <a:p>
            <a:r>
              <a:rPr lang="en-US" sz="2800" dirty="0" smtClean="0"/>
              <a:t>Cut computer equipment purchases by 50%  - more likely an issue in FY16</a:t>
            </a:r>
          </a:p>
          <a:p>
            <a:r>
              <a:rPr lang="en-US" sz="2800" dirty="0" smtClean="0"/>
              <a:t>Operation budget cut 20%  - including maintenance contracts (maybe too risky to do)</a:t>
            </a:r>
          </a:p>
          <a:p>
            <a:endParaRPr lang="en-US" sz="2800" dirty="0" smtClean="0"/>
          </a:p>
          <a:p>
            <a:r>
              <a:rPr lang="en-US" sz="2800" dirty="0"/>
              <a:t>Cut travel by ~40%  </a:t>
            </a:r>
            <a:r>
              <a:rPr lang="en-US" sz="2800" dirty="0" smtClean="0"/>
              <a:t>- Only </a:t>
            </a:r>
            <a:r>
              <a:rPr lang="en-US" sz="2800" dirty="0"/>
              <a:t>2 HiRISE people will attend future PSGs, and ops people can't attend team meetings except in Tucson</a:t>
            </a:r>
          </a:p>
          <a:p>
            <a:r>
              <a:rPr lang="en-US" sz="2800" dirty="0" smtClean="0"/>
              <a:t>Cut Ball support 20%  - If we have a significant problem, will ask for project reserves.</a:t>
            </a:r>
          </a:p>
          <a:p>
            <a:endParaRPr lang="en-US" sz="2800" dirty="0"/>
          </a:p>
          <a:p>
            <a:endParaRPr lang="en-US" sz="2800" dirty="0" smtClean="0"/>
          </a:p>
          <a:p>
            <a:endParaRPr lang="en-US" sz="3300" dirty="0"/>
          </a:p>
          <a:p>
            <a:pPr lvl="1"/>
            <a:r>
              <a:rPr lang="en-US" sz="3300" dirty="0" smtClean="0"/>
              <a:t>No extra capacity to support Siding Springs work, so maybe skip Mars imaging for those cycles.</a:t>
            </a:r>
          </a:p>
          <a:p>
            <a:pPr lvl="1"/>
            <a:r>
              <a:rPr lang="en-US" sz="3300" dirty="0" smtClean="0"/>
              <a:t>We can limp through FY15, but something will have to give in FY16 – perhaps turning off HiRISE for some cycles</a:t>
            </a:r>
          </a:p>
        </p:txBody>
      </p:sp>
    </p:spTree>
    <p:extLst>
      <p:ext uri="{BB962C8B-B14F-4D97-AF65-F5344CB8AC3E}">
        <p14:creationId xmlns:p14="http://schemas.microsoft.com/office/powerpoint/2010/main" val="9893028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endParaRPr lang="en-US">
              <a:latin typeface="Times" charset="0"/>
              <a:ea typeface="ＭＳ Ｐゴシック" charset="0"/>
              <a:cs typeface="ＭＳ Ｐゴシック" charset="0"/>
            </a:endParaRPr>
          </a:p>
        </p:txBody>
      </p:sp>
      <p:pic>
        <p:nvPicPr>
          <p:cNvPr id="18435" name="Picture 2" descr="26412_2035-Nili-ejecta-2x.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34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6"/>
          <p:cNvSpPr>
            <a:spLocks noChangeArrowheads="1"/>
          </p:cNvSpPr>
          <p:nvPr/>
        </p:nvSpPr>
        <p:spPr bwMode="auto">
          <a:xfrm>
            <a:off x="1601788" y="1346200"/>
            <a:ext cx="6091237" cy="706438"/>
          </a:xfrm>
          <a:prstGeom prst="rect">
            <a:avLst/>
          </a:prstGeom>
          <a:solidFill>
            <a:srgbClr val="48CCBE">
              <a:alpha val="63921"/>
            </a:srgbClr>
          </a:solidFill>
          <a:ln w="31750">
            <a:solidFill>
              <a:schemeClr val="bg1"/>
            </a:solidFill>
            <a:miter lim="800000"/>
            <a:headEnd/>
            <a:tailEnd/>
          </a:ln>
        </p:spPr>
        <p:txBody>
          <a:bodyPr anchor="ctr"/>
          <a:lstStyle/>
          <a:p>
            <a:pPr algn="ctr"/>
            <a:r>
              <a:rPr lang="en-US" sz="2800" b="1" dirty="0">
                <a:solidFill>
                  <a:schemeClr val="tx2"/>
                </a:solidFill>
              </a:rPr>
              <a:t>HiRISE at Mars: </a:t>
            </a:r>
            <a:r>
              <a:rPr lang="en-US" sz="2800" b="1" dirty="0" smtClean="0">
                <a:solidFill>
                  <a:schemeClr val="tx2"/>
                </a:solidFill>
              </a:rPr>
              <a:t>10 Oct, </a:t>
            </a:r>
            <a:r>
              <a:rPr lang="en-US" sz="2800" b="1" dirty="0">
                <a:solidFill>
                  <a:schemeClr val="tx2"/>
                </a:solidFill>
              </a:rPr>
              <a:t>2013</a:t>
            </a:r>
            <a:endParaRPr lang="en-US" sz="3600" b="1" dirty="0">
              <a:solidFill>
                <a:schemeClr val="tx2"/>
              </a:solidFill>
            </a:endParaRPr>
          </a:p>
        </p:txBody>
      </p:sp>
      <p:sp>
        <p:nvSpPr>
          <p:cNvPr id="18437" name="Rectangle 4"/>
          <p:cNvSpPr>
            <a:spLocks noChangeArrowheads="1"/>
          </p:cNvSpPr>
          <p:nvPr/>
        </p:nvSpPr>
        <p:spPr bwMode="auto">
          <a:xfrm>
            <a:off x="2714625" y="2400300"/>
            <a:ext cx="4057650" cy="2247900"/>
          </a:xfrm>
          <a:prstGeom prst="rect">
            <a:avLst/>
          </a:prstGeom>
          <a:solidFill>
            <a:srgbClr val="48CCBE">
              <a:alpha val="69019"/>
            </a:srgbClr>
          </a:solidFill>
          <a:ln w="31750">
            <a:solidFill>
              <a:schemeClr val="bg1"/>
            </a:solidFill>
            <a:miter lim="800000"/>
            <a:headEnd/>
            <a:tailEnd/>
          </a:ln>
        </p:spPr>
        <p:txBody>
          <a:bodyPr/>
          <a:lstStyle/>
          <a:p>
            <a:pPr marL="342900" indent="-342900" algn="l">
              <a:spcBef>
                <a:spcPct val="20000"/>
              </a:spcBef>
              <a:buFontTx/>
              <a:buChar char="•"/>
            </a:pPr>
            <a:r>
              <a:rPr lang="en-US" sz="1800" b="1" dirty="0" smtClean="0"/>
              <a:t>31,117 </a:t>
            </a:r>
            <a:r>
              <a:rPr lang="en-US" sz="1800" b="1" dirty="0"/>
              <a:t>Mars images returned</a:t>
            </a:r>
          </a:p>
          <a:p>
            <a:pPr marL="342900" indent="-342900" algn="l">
              <a:spcBef>
                <a:spcPct val="20000"/>
              </a:spcBef>
              <a:buFontTx/>
              <a:buChar char="•"/>
            </a:pPr>
            <a:r>
              <a:rPr lang="en-US" sz="1800" b="1" dirty="0" smtClean="0"/>
              <a:t>22,636 </a:t>
            </a:r>
            <a:r>
              <a:rPr lang="en-US" sz="1800" b="1" dirty="0"/>
              <a:t>Giga-pixels</a:t>
            </a:r>
          </a:p>
          <a:p>
            <a:pPr marL="742950" lvl="1" indent="-285750" algn="l">
              <a:spcBef>
                <a:spcPct val="20000"/>
              </a:spcBef>
              <a:buFontTx/>
              <a:buChar char="–"/>
            </a:pPr>
            <a:r>
              <a:rPr lang="en-US" sz="1600" b="1" dirty="0"/>
              <a:t>Covers </a:t>
            </a:r>
            <a:r>
              <a:rPr lang="en-US" sz="1600" b="1" dirty="0" smtClean="0"/>
              <a:t>1.92</a:t>
            </a:r>
            <a:r>
              <a:rPr lang="en-US" sz="1600" b="1" dirty="0"/>
              <a:t>% of Martian surface</a:t>
            </a:r>
          </a:p>
          <a:p>
            <a:pPr marL="742950" lvl="1" indent="-285750" algn="l">
              <a:spcBef>
                <a:spcPct val="20000"/>
              </a:spcBef>
              <a:buFontTx/>
              <a:buChar char="–"/>
            </a:pPr>
            <a:r>
              <a:rPr lang="en-US" sz="1600" b="1" dirty="0"/>
              <a:t>Covers &gt;</a:t>
            </a:r>
            <a:r>
              <a:rPr lang="en-US" sz="1600" b="1" dirty="0" smtClean="0"/>
              <a:t>0.38% </a:t>
            </a:r>
            <a:r>
              <a:rPr lang="en-US" sz="1600" b="1" dirty="0"/>
              <a:t>in color</a:t>
            </a:r>
          </a:p>
          <a:p>
            <a:pPr marL="342900" indent="-342900" algn="l">
              <a:spcBef>
                <a:spcPct val="20000"/>
              </a:spcBef>
              <a:buFontTx/>
              <a:buChar char="•"/>
            </a:pPr>
            <a:r>
              <a:rPr lang="en-US" sz="1800" b="1" dirty="0"/>
              <a:t>&gt;</a:t>
            </a:r>
            <a:r>
              <a:rPr lang="en-US" sz="1800" b="1" dirty="0" smtClean="0"/>
              <a:t>3,509 </a:t>
            </a:r>
            <a:r>
              <a:rPr lang="en-US" sz="1800" b="1" dirty="0"/>
              <a:t>stereo pairs completed</a:t>
            </a:r>
          </a:p>
          <a:p>
            <a:pPr marL="742950" lvl="1" indent="-285750" algn="l">
              <a:spcBef>
                <a:spcPct val="20000"/>
              </a:spcBef>
              <a:buFontTx/>
              <a:buChar char="–"/>
            </a:pPr>
            <a:r>
              <a:rPr lang="en-US" sz="1600" b="1" dirty="0"/>
              <a:t>~</a:t>
            </a:r>
            <a:r>
              <a:rPr lang="en-US" sz="1600" b="1" dirty="0" smtClean="0"/>
              <a:t>0.22% of </a:t>
            </a:r>
            <a:r>
              <a:rPr lang="en-US" sz="1600" b="1" dirty="0"/>
              <a:t>Mars covered in stereo</a:t>
            </a:r>
          </a:p>
          <a:p>
            <a:pPr marL="742950" lvl="1" indent="-285750" algn="l">
              <a:spcBef>
                <a:spcPct val="20000"/>
              </a:spcBef>
              <a:buFontTx/>
              <a:buChar char="–"/>
            </a:pPr>
            <a:r>
              <a:rPr lang="en-US" sz="1600" b="1" dirty="0" smtClean="0"/>
              <a:t>161/199 </a:t>
            </a:r>
            <a:r>
              <a:rPr lang="en-US" sz="1600" b="1" dirty="0"/>
              <a:t>DTMs released to PDS</a:t>
            </a:r>
          </a:p>
        </p:txBody>
      </p:sp>
      <p:sp>
        <p:nvSpPr>
          <p:cNvPr id="18438" name="TextBox 5"/>
          <p:cNvSpPr txBox="1">
            <a:spLocks noChangeArrowheads="1"/>
          </p:cNvSpPr>
          <p:nvPr/>
        </p:nvSpPr>
        <p:spPr bwMode="auto">
          <a:xfrm>
            <a:off x="5951538" y="6211888"/>
            <a:ext cx="3708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rgbClr val="FFFFFF"/>
                </a:solidFill>
              </a:rPr>
              <a:t>ESP_026412_2035  </a:t>
            </a:r>
          </a:p>
          <a:p>
            <a:r>
              <a:rPr lang="en-US" sz="1800">
                <a:solidFill>
                  <a:srgbClr val="FFFFFF"/>
                </a:solidFill>
              </a:rPr>
              <a:t>Impact ejecta in Nili Fossae region</a:t>
            </a:r>
          </a:p>
        </p:txBody>
      </p:sp>
    </p:spTree>
    <p:extLst>
      <p:ext uri="{BB962C8B-B14F-4D97-AF65-F5344CB8AC3E}">
        <p14:creationId xmlns:p14="http://schemas.microsoft.com/office/powerpoint/2010/main" val="2895498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054100" y="222250"/>
            <a:ext cx="6883400" cy="1187450"/>
          </a:xfrm>
        </p:spPr>
        <p:txBody>
          <a:bodyPr>
            <a:normAutofit fontScale="90000"/>
          </a:bodyPr>
          <a:lstStyle/>
          <a:p>
            <a:r>
              <a:rPr lang="en-US" dirty="0">
                <a:latin typeface="Times" charset="0"/>
                <a:ea typeface="ＭＳ Ｐゴシック" charset="0"/>
                <a:cs typeface="ＭＳ Ｐゴシック" charset="0"/>
              </a:rPr>
              <a:t>Total HiRISE PDS Volume </a:t>
            </a:r>
            <a:r>
              <a:rPr lang="en-US" dirty="0" smtClean="0">
                <a:latin typeface="Times" charset="0"/>
                <a:ea typeface="ＭＳ Ｐゴシック" charset="0"/>
                <a:cs typeface="ＭＳ Ｐゴシック" charset="0"/>
              </a:rPr>
              <a:t/>
            </a:r>
            <a:br>
              <a:rPr lang="en-US" dirty="0" smtClean="0">
                <a:latin typeface="Times" charset="0"/>
                <a:ea typeface="ＭＳ Ｐゴシック" charset="0"/>
                <a:cs typeface="ＭＳ Ｐゴシック" charset="0"/>
              </a:rPr>
            </a:br>
            <a:r>
              <a:rPr lang="en-US" dirty="0" smtClean="0">
                <a:latin typeface="Times" charset="0"/>
                <a:ea typeface="ＭＳ Ｐゴシック" charset="0"/>
                <a:cs typeface="ＭＳ Ｐゴシック" charset="0"/>
              </a:rPr>
              <a:t>Data acquired up to 9/3/2013</a:t>
            </a:r>
            <a:endParaRPr lang="en-US" dirty="0">
              <a:latin typeface="Times" charset="0"/>
              <a:ea typeface="ＭＳ Ｐゴシック" charset="0"/>
              <a:cs typeface="ＭＳ Ｐゴシック"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124691783"/>
              </p:ext>
            </p:extLst>
          </p:nvPr>
        </p:nvGraphicFramePr>
        <p:xfrm>
          <a:off x="824982" y="1852932"/>
          <a:ext cx="7446546" cy="3337560"/>
        </p:xfrm>
        <a:graphic>
          <a:graphicData uri="http://schemas.openxmlformats.org/drawingml/2006/table">
            <a:tbl>
              <a:tblPr firstRow="1" bandRow="1">
                <a:tableStyleId>{5C22544A-7EE6-4342-B048-85BDC9FD1C3A}</a:tableStyleId>
              </a:tblPr>
              <a:tblGrid>
                <a:gridCol w="3723273"/>
                <a:gridCol w="3723273"/>
              </a:tblGrid>
              <a:tr h="370840">
                <a:tc>
                  <a:txBody>
                    <a:bodyPr/>
                    <a:lstStyle/>
                    <a:p>
                      <a:r>
                        <a:rPr lang="en-US" dirty="0" smtClean="0"/>
                        <a:t>Products</a:t>
                      </a:r>
                      <a:endParaRPr lang="en-US" dirty="0"/>
                    </a:p>
                  </a:txBody>
                  <a:tcPr/>
                </a:tc>
                <a:tc>
                  <a:txBody>
                    <a:bodyPr/>
                    <a:lstStyle/>
                    <a:p>
                      <a:r>
                        <a:rPr lang="en-US" dirty="0" smtClean="0"/>
                        <a:t>Data Volume</a:t>
                      </a:r>
                      <a:endParaRPr lang="en-US" dirty="0"/>
                    </a:p>
                  </a:txBody>
                  <a:tcPr/>
                </a:tc>
              </a:tr>
              <a:tr h="370840">
                <a:tc>
                  <a:txBody>
                    <a:bodyPr/>
                    <a:lstStyle/>
                    <a:p>
                      <a:r>
                        <a:rPr lang="en-US" dirty="0" smtClean="0"/>
                        <a:t>59,587 RDRs</a:t>
                      </a:r>
                      <a:endParaRPr lang="en-US" dirty="0"/>
                    </a:p>
                  </a:txBody>
                  <a:tcPr/>
                </a:tc>
                <a:tc>
                  <a:txBody>
                    <a:bodyPr/>
                    <a:lstStyle/>
                    <a:p>
                      <a:r>
                        <a:rPr lang="en-US" dirty="0" smtClean="0"/>
                        <a:t>27.5 TB </a:t>
                      </a:r>
                      <a:endParaRPr lang="en-US" dirty="0"/>
                    </a:p>
                  </a:txBody>
                  <a:tcPr/>
                </a:tc>
              </a:tr>
              <a:tr h="370840">
                <a:tc>
                  <a:txBody>
                    <a:bodyPr/>
                    <a:lstStyle/>
                    <a:p>
                      <a:r>
                        <a:rPr lang="en-US" dirty="0" smtClean="0"/>
                        <a:t>723,285 RDR Extras</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52.1TB </a:t>
                      </a:r>
                    </a:p>
                  </a:txBody>
                  <a:tcPr/>
                </a:tc>
              </a:tr>
              <a:tr h="370840">
                <a:tc>
                  <a:txBody>
                    <a:bodyPr/>
                    <a:lstStyle/>
                    <a:p>
                      <a:r>
                        <a:rPr lang="en-US" dirty="0" smtClean="0"/>
                        <a:t>813,245 EDRs</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23.6 TB </a:t>
                      </a:r>
                    </a:p>
                  </a:txBody>
                  <a:tcPr/>
                </a:tc>
              </a:tr>
              <a:tr h="370840">
                <a:tc>
                  <a:txBody>
                    <a:bodyPr/>
                    <a:lstStyle/>
                    <a:p>
                      <a:r>
                        <a:rPr lang="en-US" dirty="0" smtClean="0"/>
                        <a:t>1,577,977 EDR Extras</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0.3 TB </a:t>
                      </a:r>
                    </a:p>
                  </a:txBody>
                  <a:tcPr/>
                </a:tc>
              </a:tr>
              <a:tr h="370840">
                <a:tc>
                  <a:txBody>
                    <a:bodyPr/>
                    <a:lstStyle/>
                    <a:p>
                      <a:r>
                        <a:rPr lang="en-US" dirty="0" smtClean="0"/>
                        <a:t>161 DTM projects (1,145 products)</a:t>
                      </a:r>
                      <a:endParaRPr lang="en-US" dirty="0"/>
                    </a:p>
                  </a:txBody>
                  <a:tcPr/>
                </a:tc>
                <a:tc>
                  <a:txBody>
                    <a:bodyPr/>
                    <a:lstStyle/>
                    <a:p>
                      <a:r>
                        <a:rPr lang="en-US" dirty="0" smtClean="0"/>
                        <a:t>251 GB </a:t>
                      </a:r>
                      <a:endParaRPr lang="en-US" dirty="0"/>
                    </a:p>
                  </a:txBody>
                  <a:tcPr/>
                </a:tc>
              </a:tr>
              <a:tr h="370840">
                <a:tc>
                  <a:txBody>
                    <a:bodyPr/>
                    <a:lstStyle/>
                    <a:p>
                      <a:r>
                        <a:rPr lang="en-US" dirty="0" smtClean="0"/>
                        <a:t>3,089 DTM Extras</a:t>
                      </a:r>
                      <a:endParaRPr lang="en-US" dirty="0"/>
                    </a:p>
                  </a:txBody>
                  <a:tcPr/>
                </a:tc>
                <a:tc>
                  <a:txBody>
                    <a:bodyPr/>
                    <a:lstStyle/>
                    <a:p>
                      <a:r>
                        <a:rPr lang="en-US" dirty="0" smtClean="0"/>
                        <a:t>1.9 GB </a:t>
                      </a:r>
                      <a:endParaRPr lang="en-US" dirty="0"/>
                    </a:p>
                  </a:txBody>
                  <a:tcPr/>
                </a:tc>
              </a:tr>
              <a:tr h="370840">
                <a:tc>
                  <a:txBody>
                    <a:bodyPr/>
                    <a:lstStyle/>
                    <a:p>
                      <a:r>
                        <a:rPr lang="en-US" dirty="0" smtClean="0"/>
                        <a:t>3,149 Anaglyphs (9,447 Products)</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1.3 TB </a:t>
                      </a:r>
                    </a:p>
                  </a:txBody>
                  <a:tcPr/>
                </a:tc>
              </a:tr>
              <a:tr h="370840">
                <a:tc>
                  <a:txBody>
                    <a:bodyPr/>
                    <a:lstStyle/>
                    <a:p>
                      <a:r>
                        <a:rPr lang="en-US" b="1" dirty="0" smtClean="0"/>
                        <a:t>Total: 3,204,705 products</a:t>
                      </a:r>
                      <a:endParaRPr lang="en-US" b="1" dirty="0"/>
                    </a:p>
                  </a:txBody>
                  <a:tcPr>
                    <a:solidFill>
                      <a:srgbClr val="FFFF0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102.6 TB</a:t>
                      </a:r>
                    </a:p>
                  </a:txBody>
                  <a:tcPr>
                    <a:solidFill>
                      <a:srgbClr val="FFFF00"/>
                    </a:solidFill>
                  </a:tcPr>
                </a:tc>
              </a:tr>
            </a:tbl>
          </a:graphicData>
        </a:graphic>
      </p:graphicFrame>
    </p:spTree>
    <p:extLst>
      <p:ext uri="{BB962C8B-B14F-4D97-AF65-F5344CB8AC3E}">
        <p14:creationId xmlns:p14="http://schemas.microsoft.com/office/powerpoint/2010/main" val="3290392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939800"/>
            <a:ext cx="9144000" cy="4967565"/>
          </a:xfrm>
          <a:prstGeom prst="rect">
            <a:avLst/>
          </a:prstGeom>
        </p:spPr>
      </p:pic>
      <p:sp>
        <p:nvSpPr>
          <p:cNvPr id="6" name="TextBox 5"/>
          <p:cNvSpPr txBox="1"/>
          <p:nvPr/>
        </p:nvSpPr>
        <p:spPr>
          <a:xfrm>
            <a:off x="2248840" y="234600"/>
            <a:ext cx="4286750" cy="461665"/>
          </a:xfrm>
          <a:prstGeom prst="rect">
            <a:avLst/>
          </a:prstGeom>
          <a:noFill/>
        </p:spPr>
        <p:txBody>
          <a:bodyPr wrap="none" rtlCol="0">
            <a:spAutoFit/>
          </a:bodyPr>
          <a:lstStyle/>
          <a:p>
            <a:r>
              <a:rPr lang="en-US" sz="2400" dirty="0" smtClean="0"/>
              <a:t>HiRISE Coverage as of 10/7/2013</a:t>
            </a:r>
            <a:endParaRPr lang="en-US" sz="2400" dirty="0"/>
          </a:p>
        </p:txBody>
      </p:sp>
    </p:spTree>
    <p:extLst>
      <p:ext uri="{BB962C8B-B14F-4D97-AF65-F5344CB8AC3E}">
        <p14:creationId xmlns:p14="http://schemas.microsoft.com/office/powerpoint/2010/main" val="352629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irise_obs_4ppd_f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2846" y="3511216"/>
            <a:ext cx="7531154" cy="3346784"/>
          </a:xfrm>
          <a:prstGeom prst="rect">
            <a:avLst/>
          </a:prstGeom>
        </p:spPr>
      </p:pic>
      <p:pic>
        <p:nvPicPr>
          <p:cNvPr id="5" name="Picture 4" descr="hirise_obs_4ppd_flt_pol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459" y="0"/>
            <a:ext cx="8108541" cy="3511216"/>
          </a:xfrm>
          <a:prstGeom prst="rect">
            <a:avLst/>
          </a:prstGeom>
        </p:spPr>
      </p:pic>
      <p:sp>
        <p:nvSpPr>
          <p:cNvPr id="6" name="TextBox 5"/>
          <p:cNvSpPr txBox="1"/>
          <p:nvPr/>
        </p:nvSpPr>
        <p:spPr>
          <a:xfrm>
            <a:off x="0" y="2960810"/>
            <a:ext cx="1488441" cy="2062103"/>
          </a:xfrm>
          <a:prstGeom prst="rect">
            <a:avLst/>
          </a:prstGeom>
          <a:noFill/>
        </p:spPr>
        <p:txBody>
          <a:bodyPr wrap="square" rtlCol="0">
            <a:spAutoFit/>
          </a:bodyPr>
          <a:lstStyle/>
          <a:p>
            <a:pPr algn="ctr"/>
            <a:r>
              <a:rPr lang="en-US" sz="3200" dirty="0" smtClean="0"/>
              <a:t>HiRISE images within 250km</a:t>
            </a:r>
            <a:endParaRPr lang="en-US" sz="3200" dirty="0"/>
          </a:p>
        </p:txBody>
      </p:sp>
    </p:spTree>
    <p:extLst>
      <p:ext uri="{BB962C8B-B14F-4D97-AF65-F5344CB8AC3E}">
        <p14:creationId xmlns:p14="http://schemas.microsoft.com/office/powerpoint/2010/main" val="317869596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ln/>
        </p:spPr>
        <p:txBody>
          <a:bodyPr/>
          <a:lstStyle/>
          <a:p>
            <a:r>
              <a:rPr lang="en-US"/>
              <a:t>Annual Rate of Production (UA only)</a:t>
            </a:r>
          </a:p>
        </p:txBody>
      </p:sp>
      <p:graphicFrame>
        <p:nvGraphicFramePr>
          <p:cNvPr id="16386" name="Object 2"/>
          <p:cNvGraphicFramePr>
            <a:graphicFrameLocks/>
          </p:cNvGraphicFramePr>
          <p:nvPr/>
        </p:nvGraphicFramePr>
        <p:xfrm>
          <a:off x="0" y="1462236"/>
          <a:ext cx="4063008" cy="4390058"/>
        </p:xfrm>
        <a:graphic>
          <a:graphicData uri="http://schemas.openxmlformats.org/presentationml/2006/ole">
            <mc:AlternateContent xmlns:mc="http://schemas.openxmlformats.org/markup-compatibility/2006">
              <mc:Choice xmlns:v="urn:schemas-microsoft-com:vml" Requires="v">
                <p:oleObj spid="_x0000_s5186" name="Chart" r:id="rId3" imgW="8118393" imgH="8771509" progId="MSGraph.Chart.8">
                  <p:embed/>
                </p:oleObj>
              </mc:Choice>
              <mc:Fallback>
                <p:oleObj name="Chart" r:id="rId3" imgW="8118393" imgH="8771509" progId="MSGraph.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62236"/>
                        <a:ext cx="4063008" cy="43900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6387" name="Object 3"/>
          <p:cNvGraphicFramePr>
            <a:graphicFrameLocks/>
          </p:cNvGraphicFramePr>
          <p:nvPr/>
        </p:nvGraphicFramePr>
        <p:xfrm>
          <a:off x="3590852" y="1342802"/>
          <a:ext cx="5227215" cy="5025182"/>
        </p:xfrm>
        <a:graphic>
          <a:graphicData uri="http://schemas.openxmlformats.org/presentationml/2006/ole">
            <mc:AlternateContent xmlns:mc="http://schemas.openxmlformats.org/markup-compatibility/2006">
              <mc:Choice xmlns:v="urn:schemas-microsoft-com:vml" Requires="v">
                <p:oleObj spid="_x0000_s5187" name="Chart" r:id="rId5" imgW="10447109" imgH="10040903" progId="MSGraph.Chart.8">
                  <p:embed/>
                </p:oleObj>
              </mc:Choice>
              <mc:Fallback>
                <p:oleObj name="Chart" r:id="rId5" imgW="10447109" imgH="10040903" progId="MSGraph.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0852" y="1342802"/>
                        <a:ext cx="5227215" cy="5025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438948434"/>
      </p:ext>
    </p:extLst>
  </p:cSld>
  <p:clrMapOvr>
    <a:masterClrMapping/>
  </p:clrMapOvr>
  <p:transition xmlns:p14="http://schemas.microsoft.com/office/powerpoint/2010/mai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p:cNvSpPr>
          <p:nvPr/>
        </p:nvSpPr>
        <p:spPr bwMode="auto">
          <a:xfrm>
            <a:off x="1830586" y="0"/>
            <a:ext cx="548282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3400">
                <a:solidFill>
                  <a:srgbClr val="FFFFFF"/>
                </a:solidFill>
                <a:latin typeface="Gill Sans" charset="0"/>
                <a:ea typeface="ＭＳ Ｐゴシック" charset="0"/>
                <a:cs typeface="Gill Sans" charset="0"/>
                <a:sym typeface="Gill Sans" charset="0"/>
              </a:rPr>
              <a:t>DTM PDS Release Update</a:t>
            </a:r>
          </a:p>
        </p:txBody>
      </p:sp>
      <p:sp>
        <p:nvSpPr>
          <p:cNvPr id="18434" name="Rectangle 2"/>
          <p:cNvSpPr>
            <a:spLocks noGrp="1" noChangeArrowheads="1"/>
          </p:cNvSpPr>
          <p:nvPr>
            <p:ph type="body" idx="1"/>
          </p:nvPr>
        </p:nvSpPr>
        <p:spPr bwMode="auto">
          <a:xfrm>
            <a:off x="2035970" y="464344"/>
            <a:ext cx="5277445" cy="1143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64288" tIns="32144" rIns="0" bIns="32144" numCol="1" anchor="ctr" anchorCtr="0" compatLnSpc="1">
            <a:prstTxWarp prst="textNoShape">
              <a:avLst/>
            </a:prstTxWarp>
          </a:bodyPr>
          <a:lstStyle/>
          <a:p>
            <a:pPr marL="0" indent="0">
              <a:lnSpc>
                <a:spcPct val="80000"/>
              </a:lnSpc>
              <a:buNone/>
            </a:pPr>
            <a:r>
              <a:rPr lang="en-US" sz="2500">
                <a:solidFill>
                  <a:srgbClr val="F3EB00"/>
                </a:solidFill>
              </a:rPr>
              <a:t>161</a:t>
            </a:r>
            <a:r>
              <a:rPr lang="en-US" sz="2500"/>
              <a:t> released as of October 1, 2013 </a:t>
            </a:r>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5" y="2357438"/>
            <a:ext cx="6769055"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l="18181" t="7724" r="8754" b="6007"/>
          <a:stretch>
            <a:fillRect/>
          </a:stretch>
        </p:blipFill>
        <p:spPr bwMode="auto">
          <a:xfrm>
            <a:off x="6929438" y="2321720"/>
            <a:ext cx="1937742" cy="1794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84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1707" y="4241602"/>
            <a:ext cx="1935474" cy="1625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8438" name="Rectangle 6"/>
          <p:cNvSpPr>
            <a:spLocks/>
          </p:cNvSpPr>
          <p:nvPr/>
        </p:nvSpPr>
        <p:spPr bwMode="auto">
          <a:xfrm>
            <a:off x="2199656" y="1595289"/>
            <a:ext cx="49500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pPr>
            <a:r>
              <a:rPr lang="en-US" sz="3000" u="sng">
                <a:solidFill>
                  <a:srgbClr val="FFFFFF"/>
                </a:solidFill>
                <a:latin typeface="Gill Sans" charset="0"/>
                <a:ea typeface="ＭＳ Ｐゴシック" charset="0"/>
                <a:cs typeface="Gill Sans" charset="0"/>
                <a:sym typeface="Gill Sans" charset="0"/>
                <a:hlinkClick r:id="rId5"/>
              </a:rPr>
              <a:t>http://hirise.lpl.arizona.edu/dtm/</a:t>
            </a:r>
            <a:endParaRPr lang="en-US" sz="3000" u="sng">
              <a:solidFill>
                <a:srgbClr val="FFFFFF"/>
              </a:solidFill>
              <a:latin typeface="Gill Sans" charset="0"/>
              <a:ea typeface="ＭＳ Ｐゴシック" charset="0"/>
              <a:cs typeface="Gill Sans" charset="0"/>
              <a:sym typeface="Gill Sans" charset="0"/>
            </a:endParaRPr>
          </a:p>
        </p:txBody>
      </p:sp>
    </p:spTree>
    <p:extLst>
      <p:ext uri="{BB962C8B-B14F-4D97-AF65-F5344CB8AC3E}">
        <p14:creationId xmlns:p14="http://schemas.microsoft.com/office/powerpoint/2010/main" val="2675851650"/>
      </p:ext>
    </p:extLst>
  </p:cSld>
  <p:clrMapOvr>
    <a:masterClrMapping/>
  </p:clrMapOvr>
  <p:transition xmlns:p14="http://schemas.microsoft.com/office/powerpoint/2010/mai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 Top">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2221</TotalTime>
  <Words>11212</Words>
  <Application>Microsoft Macintosh PowerPoint</Application>
  <PresentationFormat>On-screen Show (4:3)</PresentationFormat>
  <Paragraphs>409</Paragraphs>
  <Slides>38</Slides>
  <Notes>4</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38</vt:i4>
      </vt:variant>
    </vt:vector>
  </HeadingPairs>
  <TitlesOfParts>
    <vt:vector size="41" baseType="lpstr">
      <vt:lpstr>Office Theme</vt:lpstr>
      <vt:lpstr>Title - Top</vt:lpstr>
      <vt:lpstr>Chart</vt:lpstr>
      <vt:lpstr>PowerPoint Presentation</vt:lpstr>
      <vt:lpstr>Instrument Hardware Issues</vt:lpstr>
      <vt:lpstr>Systematic pointing offsets</vt:lpstr>
      <vt:lpstr>PowerPoint Presentation</vt:lpstr>
      <vt:lpstr>Total HiRISE PDS Volume  Data acquired up to 9/3/2013</vt:lpstr>
      <vt:lpstr>PowerPoint Presentation</vt:lpstr>
      <vt:lpstr>PowerPoint Presentation</vt:lpstr>
      <vt:lpstr>Annual Rate of Production (UA only)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Seasonal Flows on Warm Martian Slopes (McEwen et al., Science, 5 Aug 2011)</vt:lpstr>
      <vt:lpstr>PowerPoint Presentation</vt:lpstr>
      <vt:lpstr>PowerPoint Presentation</vt:lpstr>
      <vt:lpstr>PowerPoint Presentation</vt:lpstr>
      <vt:lpstr>PowerPoint Presentation</vt:lpstr>
      <vt:lpstr>PowerPoint Presentation</vt:lpstr>
      <vt:lpstr>PowerPoint Presentation</vt:lpstr>
      <vt:lpstr>Frost and Gully Activity</vt:lpstr>
      <vt:lpstr>Change in the CO2 Residual Cap</vt:lpstr>
      <vt:lpstr>PowerPoint Presentation</vt:lpstr>
      <vt:lpstr>South polar Halos</vt:lpstr>
      <vt:lpstr>PowerPoint Presentation</vt:lpstr>
      <vt:lpstr>Data Products and Tools</vt:lpstr>
      <vt:lpstr>PowerPoint Presentation</vt:lpstr>
      <vt:lpstr>PowerPoint Presentation</vt:lpstr>
      <vt:lpstr>PowerPoint Presentation</vt:lpstr>
      <vt:lpstr>PowerPoint Presentation</vt:lpstr>
      <vt:lpstr>PowerPoint Presentation</vt:lpstr>
    </vt:vector>
  </TitlesOfParts>
  <Company>University of Arizona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Shane Byrne</dc:creator>
  <cp:lastModifiedBy>Shane Byrne</cp:lastModifiedBy>
  <cp:revision>71</cp:revision>
  <dcterms:created xsi:type="dcterms:W3CDTF">2013-10-09T20:39:36Z</dcterms:created>
  <dcterms:modified xsi:type="dcterms:W3CDTF">2013-10-14T22:48:04Z</dcterms:modified>
</cp:coreProperties>
</file>