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rels" ContentType="application/vnd.openxmlformats-package.relationships+xml"/>
  <Default Extension="tif" ContentType="image/tif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38"/>
  </p:notesMasterIdLst>
  <p:sldIdLst>
    <p:sldId id="301" r:id="rId3"/>
    <p:sldId id="302" r:id="rId4"/>
    <p:sldId id="307" r:id="rId5"/>
    <p:sldId id="303" r:id="rId6"/>
    <p:sldId id="288" r:id="rId7"/>
    <p:sldId id="304" r:id="rId8"/>
    <p:sldId id="305" r:id="rId9"/>
    <p:sldId id="308" r:id="rId10"/>
    <p:sldId id="298" r:id="rId11"/>
    <p:sldId id="299" r:id="rId12"/>
    <p:sldId id="309" r:id="rId13"/>
    <p:sldId id="306" r:id="rId14"/>
    <p:sldId id="267" r:id="rId15"/>
    <p:sldId id="313" r:id="rId16"/>
    <p:sldId id="293" r:id="rId17"/>
    <p:sldId id="314" r:id="rId18"/>
    <p:sldId id="310" r:id="rId19"/>
    <p:sldId id="266" r:id="rId20"/>
    <p:sldId id="271" r:id="rId21"/>
    <p:sldId id="268" r:id="rId22"/>
    <p:sldId id="269" r:id="rId23"/>
    <p:sldId id="270" r:id="rId24"/>
    <p:sldId id="279" r:id="rId25"/>
    <p:sldId id="278" r:id="rId26"/>
    <p:sldId id="287" r:id="rId27"/>
    <p:sldId id="289" r:id="rId28"/>
    <p:sldId id="290" r:id="rId29"/>
    <p:sldId id="291" r:id="rId30"/>
    <p:sldId id="315" r:id="rId31"/>
    <p:sldId id="316" r:id="rId32"/>
    <p:sldId id="317" r:id="rId33"/>
    <p:sldId id="318" r:id="rId34"/>
    <p:sldId id="319" r:id="rId35"/>
    <p:sldId id="320" r:id="rId36"/>
    <p:sldId id="321"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8318" autoAdjust="0"/>
  </p:normalViewPr>
  <p:slideViewPr>
    <p:cSldViewPr snapToGrid="0" snapToObjects="1">
      <p:cViewPr varScale="1">
        <p:scale>
          <a:sx n="92" d="100"/>
          <a:sy n="92" d="100"/>
        </p:scale>
        <p:origin x="-1256"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A82D56-17A8-C644-AB91-3B87E9F4C29D}" type="datetimeFigureOut">
              <a:rPr lang="en-US" smtClean="0"/>
              <a:t>10/13/15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A71FEB-4B27-7D4A-B6BC-B7DCCBCAC9BC}" type="slidenum">
              <a:rPr lang="en-US" smtClean="0"/>
              <a:t>‹#›</a:t>
            </a:fld>
            <a:endParaRPr lang="en-US"/>
          </a:p>
        </p:txBody>
      </p:sp>
    </p:spTree>
    <p:extLst>
      <p:ext uri="{BB962C8B-B14F-4D97-AF65-F5344CB8AC3E}">
        <p14:creationId xmlns:p14="http://schemas.microsoft.com/office/powerpoint/2010/main" val="36078524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A71FEB-4B27-7D4A-B6BC-B7DCCBCAC9BC}" type="slidenum">
              <a:rPr lang="en-US" smtClean="0"/>
              <a:t>12</a:t>
            </a:fld>
            <a:endParaRPr lang="en-US"/>
          </a:p>
        </p:txBody>
      </p:sp>
    </p:spTree>
    <p:extLst>
      <p:ext uri="{BB962C8B-B14F-4D97-AF65-F5344CB8AC3E}">
        <p14:creationId xmlns:p14="http://schemas.microsoft.com/office/powerpoint/2010/main" val="262304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We are examining orbital data over lower Mt. Sharp to look for variations in </a:t>
            </a:r>
            <a:r>
              <a:rPr lang="en-US" sz="1200" dirty="0" err="1" smtClean="0"/>
              <a:t>thermophysical</a:t>
            </a:r>
            <a:r>
              <a:rPr lang="en-US" sz="1200" dirty="0" smtClean="0"/>
              <a:t>, spectral, and textural characteristics</a:t>
            </a:r>
          </a:p>
          <a:p>
            <a:r>
              <a:rPr lang="en-US" sz="1200" dirty="0" smtClean="0"/>
              <a:t>Mapping distinguishes units with compositional and physical properties differences caused by sediment source region, nature of cementing materials, and post-depositional </a:t>
            </a:r>
            <a:r>
              <a:rPr lang="en-US" sz="1200" dirty="0" err="1" smtClean="0"/>
              <a:t>diagenesis</a:t>
            </a:r>
            <a:endParaRPr lang="en-US" sz="1200" dirty="0" smtClean="0"/>
          </a:p>
          <a:p>
            <a:r>
              <a:rPr lang="en-US" sz="1200" dirty="0" smtClean="0"/>
              <a:t>End goal is to use info to develop hypotheses to test for the origin and evolution of Mt. Sharp and to provide broader stratigraphic context for Curiosity’s exploration</a:t>
            </a:r>
          </a:p>
          <a:p>
            <a:endParaRPr lang="en-US" dirty="0" smtClean="0"/>
          </a:p>
          <a:p>
            <a:r>
              <a:rPr lang="en-US" sz="1200" kern="1200" dirty="0" smtClean="0">
                <a:solidFill>
                  <a:schemeClr val="tx1"/>
                </a:solidFill>
                <a:latin typeface="+mn-lt"/>
                <a:ea typeface="+mn-ea"/>
                <a:cs typeface="+mn-cs"/>
              </a:rPr>
              <a:t>1) each band has systematic across track variations removed independently (this removes any color tilt say from variable path lengths</a:t>
            </a:r>
          </a:p>
          <a:p>
            <a:r>
              <a:rPr lang="en-US" sz="1200" kern="1200" dirty="0" smtClean="0">
                <a:solidFill>
                  <a:schemeClr val="tx1"/>
                </a:solidFill>
                <a:latin typeface="+mn-lt"/>
                <a:ea typeface="+mn-ea"/>
                <a:cs typeface="+mn-cs"/>
              </a:rPr>
              <a:t>2) each band is stretched on a 5000 long line segment basis - maximize the local-scale variability.</a:t>
            </a:r>
            <a:endParaRPr lang="en-US" dirty="0"/>
          </a:p>
        </p:txBody>
      </p:sp>
      <p:sp>
        <p:nvSpPr>
          <p:cNvPr id="4" name="Slide Number Placeholder 3"/>
          <p:cNvSpPr>
            <a:spLocks noGrp="1"/>
          </p:cNvSpPr>
          <p:nvPr>
            <p:ph type="sldNum" sz="quarter" idx="10"/>
          </p:nvPr>
        </p:nvSpPr>
        <p:spPr/>
        <p:txBody>
          <a:bodyPr/>
          <a:lstStyle/>
          <a:p>
            <a:fld id="{0336BA8A-9E35-E944-91D8-D3F1AAC35324}" type="slidenum">
              <a:rPr lang="en-US" smtClean="0"/>
              <a:t>13</a:t>
            </a:fld>
            <a:endParaRPr lang="en-US"/>
          </a:p>
        </p:txBody>
      </p:sp>
    </p:spTree>
    <p:extLst>
      <p:ext uri="{BB962C8B-B14F-4D97-AF65-F5344CB8AC3E}">
        <p14:creationId xmlns:p14="http://schemas.microsoft.com/office/powerpoint/2010/main" val="1082531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A71FEB-4B27-7D4A-B6BC-B7DCCBCAC9BC}" type="slidenum">
              <a:rPr lang="en-US" smtClean="0"/>
              <a:t>14</a:t>
            </a:fld>
            <a:endParaRPr lang="en-US"/>
          </a:p>
        </p:txBody>
      </p:sp>
    </p:spTree>
    <p:extLst>
      <p:ext uri="{BB962C8B-B14F-4D97-AF65-F5344CB8AC3E}">
        <p14:creationId xmlns:p14="http://schemas.microsoft.com/office/powerpoint/2010/main" val="4273293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hape 16"/>
          <p:cNvSpPr>
            <a:spLocks noGrp="1" noRot="1" noChangeAspect="1"/>
          </p:cNvSpPr>
          <p:nvPr>
            <p:ph type="sldImg"/>
          </p:nvPr>
        </p:nvSpPr>
        <p:spPr>
          <a:prstGeom prst="rect">
            <a:avLst/>
          </a:prstGeom>
        </p:spPr>
        <p:txBody>
          <a:bodyPr/>
          <a:lstStyle/>
          <a:p>
            <a:pPr lvl="0"/>
            <a:endParaRPr/>
          </a:p>
        </p:txBody>
      </p:sp>
      <p:sp>
        <p:nvSpPr>
          <p:cNvPr id="17" name="Shape 17"/>
          <p:cNvSpPr>
            <a:spLocks noGrp="1"/>
          </p:cNvSpPr>
          <p:nvPr>
            <p:ph type="body" sz="quarter" idx="1"/>
          </p:nvPr>
        </p:nvSpPr>
        <p:spPr>
          <a:prstGeom prst="rect">
            <a:avLst/>
          </a:prstGeom>
        </p:spPr>
        <p:txBody>
          <a:bodyPr/>
          <a:lstStyle>
            <a:lvl1pPr defTabSz="449262">
              <a:lnSpc>
                <a:spcPct val="100000"/>
              </a:lnSpc>
              <a:spcBef>
                <a:spcPts val="400"/>
              </a:spcBef>
              <a:defRPr sz="1200">
                <a:latin typeface="Times New Roman"/>
                <a:ea typeface="Times New Roman"/>
                <a:cs typeface="Times New Roman"/>
                <a:sym typeface="Times New Roman"/>
              </a:defRPr>
            </a:lvl1pPr>
          </a:lstStyle>
          <a:p>
            <a:pPr lvl="0">
              <a:defRPr sz="1800"/>
            </a:pPr>
            <a:r>
              <a:rPr sz="1200"/>
              <a:t>As aforesaid, the second part of the current work it’s focalized on the LLD in Iani Chaos region…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hape 16"/>
          <p:cNvSpPr>
            <a:spLocks noGrp="1" noRot="1" noChangeAspect="1"/>
          </p:cNvSpPr>
          <p:nvPr>
            <p:ph type="sldImg"/>
          </p:nvPr>
        </p:nvSpPr>
        <p:spPr>
          <a:prstGeom prst="rect">
            <a:avLst/>
          </a:prstGeom>
        </p:spPr>
        <p:txBody>
          <a:bodyPr/>
          <a:lstStyle/>
          <a:p>
            <a:pPr lvl="0"/>
            <a:endParaRPr/>
          </a:p>
        </p:txBody>
      </p:sp>
      <p:sp>
        <p:nvSpPr>
          <p:cNvPr id="17" name="Shape 17"/>
          <p:cNvSpPr>
            <a:spLocks noGrp="1"/>
          </p:cNvSpPr>
          <p:nvPr>
            <p:ph type="body" sz="quarter" idx="1"/>
          </p:nvPr>
        </p:nvSpPr>
        <p:spPr>
          <a:prstGeom prst="rect">
            <a:avLst/>
          </a:prstGeom>
        </p:spPr>
        <p:txBody>
          <a:bodyPr/>
          <a:lstStyle>
            <a:lvl1pPr defTabSz="449262">
              <a:lnSpc>
                <a:spcPct val="100000"/>
              </a:lnSpc>
              <a:spcBef>
                <a:spcPts val="400"/>
              </a:spcBef>
              <a:defRPr sz="1200">
                <a:latin typeface="Times New Roman"/>
                <a:ea typeface="Times New Roman"/>
                <a:cs typeface="Times New Roman"/>
                <a:sym typeface="Times New Roman"/>
              </a:defRPr>
            </a:lvl1pPr>
          </a:lstStyle>
          <a:p>
            <a:pPr lvl="0">
              <a:defRPr sz="1800"/>
            </a:pPr>
            <a:r>
              <a:rPr sz="1200"/>
              <a:t>As aforesaid, the second part of the current work it’s focalized on the LLD in Iani Chaos region…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390A42-DA0D-2449-A6A3-BF06365A7213}" type="datetimeFigureOut">
              <a:rPr lang="en-US" smtClean="0"/>
              <a:t>10/13/15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27845C-C03D-1E4E-A206-D8F158656336}" type="slidenum">
              <a:rPr lang="en-US" smtClean="0"/>
              <a:t>‹#›</a:t>
            </a:fld>
            <a:endParaRPr lang="en-US"/>
          </a:p>
        </p:txBody>
      </p:sp>
    </p:spTree>
    <p:extLst>
      <p:ext uri="{BB962C8B-B14F-4D97-AF65-F5344CB8AC3E}">
        <p14:creationId xmlns:p14="http://schemas.microsoft.com/office/powerpoint/2010/main" val="1382208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390A42-DA0D-2449-A6A3-BF06365A7213}" type="datetimeFigureOut">
              <a:rPr lang="en-US" smtClean="0"/>
              <a:t>10/13/15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27845C-C03D-1E4E-A206-D8F158656336}" type="slidenum">
              <a:rPr lang="en-US" smtClean="0"/>
              <a:t>‹#›</a:t>
            </a:fld>
            <a:endParaRPr lang="en-US"/>
          </a:p>
        </p:txBody>
      </p:sp>
    </p:spTree>
    <p:extLst>
      <p:ext uri="{BB962C8B-B14F-4D97-AF65-F5344CB8AC3E}">
        <p14:creationId xmlns:p14="http://schemas.microsoft.com/office/powerpoint/2010/main" val="2211879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390A42-DA0D-2449-A6A3-BF06365A7213}" type="datetimeFigureOut">
              <a:rPr lang="en-US" smtClean="0"/>
              <a:t>10/13/15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27845C-C03D-1E4E-A206-D8F158656336}" type="slidenum">
              <a:rPr lang="en-US" smtClean="0"/>
              <a:t>‹#›</a:t>
            </a:fld>
            <a:endParaRPr lang="en-US"/>
          </a:p>
        </p:txBody>
      </p:sp>
    </p:spTree>
    <p:extLst>
      <p:ext uri="{BB962C8B-B14F-4D97-AF65-F5344CB8AC3E}">
        <p14:creationId xmlns:p14="http://schemas.microsoft.com/office/powerpoint/2010/main" val="1119110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 name="Shape 6"/>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t>‹#›</a:t>
            </a:fld>
            <a:endParaRPr/>
          </a:p>
        </p:txBody>
      </p:sp>
      <p:sp>
        <p:nvSpPr>
          <p:cNvPr id="7" name="Shape 7"/>
          <p:cNvSpPr>
            <a:spLocks noGrp="1"/>
          </p:cNvSpPr>
          <p:nvPr>
            <p:ph type="title"/>
          </p:nvPr>
        </p:nvSpPr>
        <p:spPr>
          <a:xfrm>
            <a:off x="685800" y="1844675"/>
            <a:ext cx="7772400" cy="2041525"/>
          </a:xfrm>
          <a:prstGeom prst="rect">
            <a:avLst/>
          </a:prstGeom>
        </p:spPr>
        <p:txBody>
          <a:bodyPr/>
          <a:lstStyle/>
          <a:p>
            <a:pPr lvl="0"/>
            <a:endParaRPr/>
          </a:p>
        </p:txBody>
      </p:sp>
      <p:sp>
        <p:nvSpPr>
          <p:cNvPr id="8" name="Shape 8"/>
          <p:cNvSpPr>
            <a:spLocks noGrp="1"/>
          </p:cNvSpPr>
          <p:nvPr>
            <p:ph type="body" idx="1"/>
          </p:nvPr>
        </p:nvSpPr>
        <p:spPr>
          <a:xfrm>
            <a:off x="1371600" y="3886200"/>
            <a:ext cx="6400800" cy="2971800"/>
          </a:xfrm>
          <a:prstGeom prst="rect">
            <a:avLst/>
          </a:prstGeom>
        </p:spPr>
        <p:txBody>
          <a:bodyPr/>
          <a:lstStyle/>
          <a:p>
            <a:pPr marL="0" lvl="0" indent="0" algn="ctr">
              <a:buClrTx/>
              <a:buSzTx/>
              <a:buFontTx/>
              <a:buNone/>
            </a:pPr>
            <a:endParaRPr/>
          </a:p>
        </p:txBody>
      </p:sp>
    </p:spTree>
    <p:extLst>
      <p:ext uri="{BB962C8B-B14F-4D97-AF65-F5344CB8AC3E}">
        <p14:creationId xmlns:p14="http://schemas.microsoft.com/office/powerpoint/2010/main" val="628779391"/>
      </p:ext>
    </p:extLst>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66059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4756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Tree>
    <p:extLst>
      <p:ext uri="{BB962C8B-B14F-4D97-AF65-F5344CB8AC3E}">
        <p14:creationId xmlns:p14="http://schemas.microsoft.com/office/powerpoint/2010/main" val="23724301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647" y="1600647"/>
            <a:ext cx="4060775" cy="525735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47"/>
            <a:ext cx="4060775" cy="525735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7177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32070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469634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8329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390A42-DA0D-2449-A6A3-BF06365A7213}" type="datetimeFigureOut">
              <a:rPr lang="en-US" smtClean="0"/>
              <a:t>10/13/15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27845C-C03D-1E4E-A206-D8F158656336}" type="slidenum">
              <a:rPr lang="en-US" smtClean="0"/>
              <a:t>‹#›</a:t>
            </a:fld>
            <a:endParaRPr lang="en-US"/>
          </a:p>
        </p:txBody>
      </p:sp>
    </p:spTree>
    <p:extLst>
      <p:ext uri="{BB962C8B-B14F-4D97-AF65-F5344CB8AC3E}">
        <p14:creationId xmlns:p14="http://schemas.microsoft.com/office/powerpoint/2010/main" val="26284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extLst>
      <p:ext uri="{BB962C8B-B14F-4D97-AF65-F5344CB8AC3E}">
        <p14:creationId xmlns:p14="http://schemas.microsoft.com/office/powerpoint/2010/main" val="4107510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extLst>
      <p:ext uri="{BB962C8B-B14F-4D97-AF65-F5344CB8AC3E}">
        <p14:creationId xmlns:p14="http://schemas.microsoft.com/office/powerpoint/2010/main" val="5776542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5775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274588"/>
            <a:ext cx="2057176" cy="65834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274588"/>
            <a:ext cx="6064374" cy="65834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4599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390A42-DA0D-2449-A6A3-BF06365A7213}" type="datetimeFigureOut">
              <a:rPr lang="en-US" smtClean="0"/>
              <a:t>10/13/15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27845C-C03D-1E4E-A206-D8F158656336}" type="slidenum">
              <a:rPr lang="en-US" smtClean="0"/>
              <a:t>‹#›</a:t>
            </a:fld>
            <a:endParaRPr lang="en-US"/>
          </a:p>
        </p:txBody>
      </p:sp>
    </p:spTree>
    <p:extLst>
      <p:ext uri="{BB962C8B-B14F-4D97-AF65-F5344CB8AC3E}">
        <p14:creationId xmlns:p14="http://schemas.microsoft.com/office/powerpoint/2010/main" val="1647153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390A42-DA0D-2449-A6A3-BF06365A7213}" type="datetimeFigureOut">
              <a:rPr lang="en-US" smtClean="0"/>
              <a:t>10/13/15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27845C-C03D-1E4E-A206-D8F158656336}" type="slidenum">
              <a:rPr lang="en-US" smtClean="0"/>
              <a:t>‹#›</a:t>
            </a:fld>
            <a:endParaRPr lang="en-US"/>
          </a:p>
        </p:txBody>
      </p:sp>
    </p:spTree>
    <p:extLst>
      <p:ext uri="{BB962C8B-B14F-4D97-AF65-F5344CB8AC3E}">
        <p14:creationId xmlns:p14="http://schemas.microsoft.com/office/powerpoint/2010/main" val="1254606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390A42-DA0D-2449-A6A3-BF06365A7213}" type="datetimeFigureOut">
              <a:rPr lang="en-US" smtClean="0"/>
              <a:t>10/13/15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27845C-C03D-1E4E-A206-D8F158656336}" type="slidenum">
              <a:rPr lang="en-US" smtClean="0"/>
              <a:t>‹#›</a:t>
            </a:fld>
            <a:endParaRPr lang="en-US"/>
          </a:p>
        </p:txBody>
      </p:sp>
    </p:spTree>
    <p:extLst>
      <p:ext uri="{BB962C8B-B14F-4D97-AF65-F5344CB8AC3E}">
        <p14:creationId xmlns:p14="http://schemas.microsoft.com/office/powerpoint/2010/main" val="3002107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390A42-DA0D-2449-A6A3-BF06365A7213}" type="datetimeFigureOut">
              <a:rPr lang="en-US" smtClean="0"/>
              <a:t>10/13/15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27845C-C03D-1E4E-A206-D8F158656336}" type="slidenum">
              <a:rPr lang="en-US" smtClean="0"/>
              <a:t>‹#›</a:t>
            </a:fld>
            <a:endParaRPr lang="en-US"/>
          </a:p>
        </p:txBody>
      </p:sp>
    </p:spTree>
    <p:extLst>
      <p:ext uri="{BB962C8B-B14F-4D97-AF65-F5344CB8AC3E}">
        <p14:creationId xmlns:p14="http://schemas.microsoft.com/office/powerpoint/2010/main" val="3411761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390A42-DA0D-2449-A6A3-BF06365A7213}" type="datetimeFigureOut">
              <a:rPr lang="en-US" smtClean="0"/>
              <a:t>10/13/15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27845C-C03D-1E4E-A206-D8F158656336}" type="slidenum">
              <a:rPr lang="en-US" smtClean="0"/>
              <a:t>‹#›</a:t>
            </a:fld>
            <a:endParaRPr lang="en-US"/>
          </a:p>
        </p:txBody>
      </p:sp>
    </p:spTree>
    <p:extLst>
      <p:ext uri="{BB962C8B-B14F-4D97-AF65-F5344CB8AC3E}">
        <p14:creationId xmlns:p14="http://schemas.microsoft.com/office/powerpoint/2010/main" val="4154964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390A42-DA0D-2449-A6A3-BF06365A7213}" type="datetimeFigureOut">
              <a:rPr lang="en-US" smtClean="0"/>
              <a:t>10/13/15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27845C-C03D-1E4E-A206-D8F158656336}" type="slidenum">
              <a:rPr lang="en-US" smtClean="0"/>
              <a:t>‹#›</a:t>
            </a:fld>
            <a:endParaRPr lang="en-US"/>
          </a:p>
        </p:txBody>
      </p:sp>
    </p:spTree>
    <p:extLst>
      <p:ext uri="{BB962C8B-B14F-4D97-AF65-F5344CB8AC3E}">
        <p14:creationId xmlns:p14="http://schemas.microsoft.com/office/powerpoint/2010/main" val="751507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390A42-DA0D-2449-A6A3-BF06365A7213}" type="datetimeFigureOut">
              <a:rPr lang="en-US" smtClean="0"/>
              <a:t>10/13/15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27845C-C03D-1E4E-A206-D8F158656336}" type="slidenum">
              <a:rPr lang="en-US" smtClean="0"/>
              <a:t>‹#›</a:t>
            </a:fld>
            <a:endParaRPr lang="en-US"/>
          </a:p>
        </p:txBody>
      </p:sp>
    </p:spTree>
    <p:extLst>
      <p:ext uri="{BB962C8B-B14F-4D97-AF65-F5344CB8AC3E}">
        <p14:creationId xmlns:p14="http://schemas.microsoft.com/office/powerpoint/2010/main" val="150723938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390A42-DA0D-2449-A6A3-BF06365A7213}" type="datetimeFigureOut">
              <a:rPr lang="en-US" smtClean="0"/>
              <a:t>10/13/15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27845C-C03D-1E4E-A206-D8F158656336}" type="slidenum">
              <a:rPr lang="en-US" smtClean="0"/>
              <a:t>‹#›</a:t>
            </a:fld>
            <a:endParaRPr lang="en-US"/>
          </a:p>
        </p:txBody>
      </p:sp>
    </p:spTree>
    <p:extLst>
      <p:ext uri="{BB962C8B-B14F-4D97-AF65-F5344CB8AC3E}">
        <p14:creationId xmlns:p14="http://schemas.microsoft.com/office/powerpoint/2010/main" val="1981547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5" name="Picture 1" descr="image2.png"/>
          <p:cNvPicPr>
            <a:picLocks noChangeAspect="1"/>
          </p:cNvPicPr>
          <p:nvPr/>
        </p:nvPicPr>
        <p:blipFill>
          <a:blip r:embed="rId14">
            <a:extLst>
              <a:ext uri="{28A0092B-C50C-407E-A947-70E740481C1C}">
                <a14:useLocalDpi xmlns:a14="http://schemas.microsoft.com/office/drawing/2010/main" val="0"/>
              </a:ext>
            </a:extLst>
          </a:blip>
          <a:srcRect b="74576"/>
          <a:stretch>
            <a:fillRect/>
          </a:stretch>
        </p:blipFill>
        <p:spPr bwMode="auto">
          <a:xfrm>
            <a:off x="0" y="6500812"/>
            <a:ext cx="9144000"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26" name="Rectangle 2"/>
          <p:cNvSpPr>
            <a:spLocks/>
          </p:cNvSpPr>
          <p:nvPr>
            <p:ph type="title"/>
          </p:nvPr>
        </p:nvSpPr>
        <p:spPr bwMode="auto">
          <a:xfrm>
            <a:off x="457647" y="274588"/>
            <a:ext cx="8228707" cy="1326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2146" tIns="32146" rIns="32146" bIns="32146" numCol="1" anchor="t" anchorCtr="0" compatLnSpc="1">
            <a:prstTxWarp prst="textNoShape">
              <a:avLst/>
            </a:prstTxWarp>
          </a:bodyPr>
          <a:lstStyle/>
          <a:p>
            <a:pPr lvl="0"/>
            <a:r>
              <a:rPr lang="en-US">
                <a:sym typeface="Arial Black" charset="0"/>
              </a:rPr>
              <a:t>Click to edit Master title style</a:t>
            </a:r>
          </a:p>
        </p:txBody>
      </p:sp>
      <p:sp>
        <p:nvSpPr>
          <p:cNvPr id="1027" name="Rectangle 3"/>
          <p:cNvSpPr>
            <a:spLocks/>
          </p:cNvSpPr>
          <p:nvPr>
            <p:ph type="body" idx="1"/>
          </p:nvPr>
        </p:nvSpPr>
        <p:spPr bwMode="auto">
          <a:xfrm>
            <a:off x="457647" y="1600647"/>
            <a:ext cx="8228707" cy="52573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2146" tIns="32146" rIns="32146" bIns="32146" numCol="1" anchor="t" anchorCtr="0" compatLnSpc="1">
            <a:prstTxWarp prst="textNoShape">
              <a:avLst/>
            </a:prstTxWarp>
          </a:bodyPr>
          <a:lstStyle/>
          <a:p>
            <a:pPr lvl="0"/>
            <a:r>
              <a:rPr lang="en-US">
                <a:sym typeface="American Typewriter Light" charset="0"/>
              </a:rPr>
              <a:t>Click to edit Master text styles</a:t>
            </a:r>
          </a:p>
          <a:p>
            <a:pPr lvl="1"/>
            <a:r>
              <a:rPr lang="en-US">
                <a:sym typeface="American Typewriter Light" charset="0"/>
              </a:rPr>
              <a:t>Second level</a:t>
            </a:r>
          </a:p>
          <a:p>
            <a:pPr lvl="2"/>
            <a:r>
              <a:rPr lang="en-US">
                <a:sym typeface="American Typewriter Light" charset="0"/>
              </a:rPr>
              <a:t>Third level</a:t>
            </a:r>
          </a:p>
          <a:p>
            <a:pPr lvl="3"/>
            <a:r>
              <a:rPr lang="en-US">
                <a:sym typeface="American Typewriter Light" charset="0"/>
              </a:rPr>
              <a:t>Fourth level</a:t>
            </a:r>
          </a:p>
          <a:p>
            <a:pPr lvl="4"/>
            <a:r>
              <a:rPr lang="en-US">
                <a:sym typeface="American Typewriter Light" charset="0"/>
              </a:rPr>
              <a:t>Fifth level</a:t>
            </a:r>
          </a:p>
        </p:txBody>
      </p:sp>
    </p:spTree>
    <p:extLst>
      <p:ext uri="{BB962C8B-B14F-4D97-AF65-F5344CB8AC3E}">
        <p14:creationId xmlns:p14="http://schemas.microsoft.com/office/powerpoint/2010/main" val="2833183227"/>
      </p:ext>
    </p:extLst>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410751" rtl="0" fontAlgn="base" hangingPunct="0">
        <a:lnSpc>
          <a:spcPct val="70000"/>
        </a:lnSpc>
        <a:spcBef>
          <a:spcPct val="0"/>
        </a:spcBef>
        <a:spcAft>
          <a:spcPct val="0"/>
        </a:spcAft>
        <a:defRPr sz="5900" b="1">
          <a:solidFill>
            <a:srgbClr val="FCEFC5"/>
          </a:solidFill>
          <a:latin typeface="+mj-lt"/>
          <a:ea typeface="+mj-ea"/>
          <a:cs typeface="+mj-cs"/>
          <a:sym typeface="Arial Black" charset="0"/>
        </a:defRPr>
      </a:lvl1pPr>
      <a:lvl2pPr algn="ctr" defTabSz="410751" rtl="0" fontAlgn="base" hangingPunct="0">
        <a:lnSpc>
          <a:spcPct val="70000"/>
        </a:lnSpc>
        <a:spcBef>
          <a:spcPct val="0"/>
        </a:spcBef>
        <a:spcAft>
          <a:spcPct val="0"/>
        </a:spcAft>
        <a:defRPr sz="5900" b="1">
          <a:solidFill>
            <a:srgbClr val="FCEFC5"/>
          </a:solidFill>
          <a:latin typeface="Arial Black" charset="0"/>
          <a:ea typeface="ＭＳ Ｐゴシック" charset="0"/>
          <a:cs typeface="Arial Black" charset="0"/>
          <a:sym typeface="Arial Black" charset="0"/>
        </a:defRPr>
      </a:lvl2pPr>
      <a:lvl3pPr algn="ctr" defTabSz="410751" rtl="0" fontAlgn="base" hangingPunct="0">
        <a:lnSpc>
          <a:spcPct val="70000"/>
        </a:lnSpc>
        <a:spcBef>
          <a:spcPct val="0"/>
        </a:spcBef>
        <a:spcAft>
          <a:spcPct val="0"/>
        </a:spcAft>
        <a:defRPr sz="5900" b="1">
          <a:solidFill>
            <a:srgbClr val="FCEFC5"/>
          </a:solidFill>
          <a:latin typeface="Arial Black" charset="0"/>
          <a:ea typeface="ＭＳ Ｐゴシック" charset="0"/>
          <a:cs typeface="Arial Black" charset="0"/>
          <a:sym typeface="Arial Black" charset="0"/>
        </a:defRPr>
      </a:lvl3pPr>
      <a:lvl4pPr algn="ctr" defTabSz="410751" rtl="0" fontAlgn="base" hangingPunct="0">
        <a:lnSpc>
          <a:spcPct val="70000"/>
        </a:lnSpc>
        <a:spcBef>
          <a:spcPct val="0"/>
        </a:spcBef>
        <a:spcAft>
          <a:spcPct val="0"/>
        </a:spcAft>
        <a:defRPr sz="5900" b="1">
          <a:solidFill>
            <a:srgbClr val="FCEFC5"/>
          </a:solidFill>
          <a:latin typeface="Arial Black" charset="0"/>
          <a:ea typeface="ＭＳ Ｐゴシック" charset="0"/>
          <a:cs typeface="Arial Black" charset="0"/>
          <a:sym typeface="Arial Black" charset="0"/>
        </a:defRPr>
      </a:lvl4pPr>
      <a:lvl5pPr algn="ctr" defTabSz="410751" rtl="0" fontAlgn="base" hangingPunct="0">
        <a:lnSpc>
          <a:spcPct val="70000"/>
        </a:lnSpc>
        <a:spcBef>
          <a:spcPct val="0"/>
        </a:spcBef>
        <a:spcAft>
          <a:spcPct val="0"/>
        </a:spcAft>
        <a:defRPr sz="5900" b="1">
          <a:solidFill>
            <a:srgbClr val="FCEFC5"/>
          </a:solidFill>
          <a:latin typeface="Arial Black" charset="0"/>
          <a:ea typeface="ＭＳ Ｐゴシック" charset="0"/>
          <a:cs typeface="Arial Black" charset="0"/>
          <a:sym typeface="Arial Black" charset="0"/>
        </a:defRPr>
      </a:lvl5pPr>
      <a:lvl6pPr marL="321457" algn="ctr" defTabSz="410751" rtl="0" fontAlgn="base" hangingPunct="0">
        <a:lnSpc>
          <a:spcPct val="70000"/>
        </a:lnSpc>
        <a:spcBef>
          <a:spcPct val="0"/>
        </a:spcBef>
        <a:spcAft>
          <a:spcPct val="0"/>
        </a:spcAft>
        <a:defRPr sz="5900" b="1">
          <a:solidFill>
            <a:srgbClr val="FCEFC5"/>
          </a:solidFill>
          <a:latin typeface="Arial Black" charset="0"/>
          <a:ea typeface="ＭＳ Ｐゴシック" charset="0"/>
          <a:cs typeface="Arial Black" charset="0"/>
          <a:sym typeface="Arial Black" charset="0"/>
        </a:defRPr>
      </a:lvl6pPr>
      <a:lvl7pPr marL="642915" algn="ctr" defTabSz="410751" rtl="0" fontAlgn="base" hangingPunct="0">
        <a:lnSpc>
          <a:spcPct val="70000"/>
        </a:lnSpc>
        <a:spcBef>
          <a:spcPct val="0"/>
        </a:spcBef>
        <a:spcAft>
          <a:spcPct val="0"/>
        </a:spcAft>
        <a:defRPr sz="5900" b="1">
          <a:solidFill>
            <a:srgbClr val="FCEFC5"/>
          </a:solidFill>
          <a:latin typeface="Arial Black" charset="0"/>
          <a:ea typeface="ＭＳ Ｐゴシック" charset="0"/>
          <a:cs typeface="Arial Black" charset="0"/>
          <a:sym typeface="Arial Black" charset="0"/>
        </a:defRPr>
      </a:lvl7pPr>
      <a:lvl8pPr marL="964372" algn="ctr" defTabSz="410751" rtl="0" fontAlgn="base" hangingPunct="0">
        <a:lnSpc>
          <a:spcPct val="70000"/>
        </a:lnSpc>
        <a:spcBef>
          <a:spcPct val="0"/>
        </a:spcBef>
        <a:spcAft>
          <a:spcPct val="0"/>
        </a:spcAft>
        <a:defRPr sz="5900" b="1">
          <a:solidFill>
            <a:srgbClr val="FCEFC5"/>
          </a:solidFill>
          <a:latin typeface="Arial Black" charset="0"/>
          <a:ea typeface="ＭＳ Ｐゴシック" charset="0"/>
          <a:cs typeface="Arial Black" charset="0"/>
          <a:sym typeface="Arial Black" charset="0"/>
        </a:defRPr>
      </a:lvl8pPr>
      <a:lvl9pPr marL="1285829" algn="ctr" defTabSz="410751" rtl="0" fontAlgn="base" hangingPunct="0">
        <a:lnSpc>
          <a:spcPct val="70000"/>
        </a:lnSpc>
        <a:spcBef>
          <a:spcPct val="0"/>
        </a:spcBef>
        <a:spcAft>
          <a:spcPct val="0"/>
        </a:spcAft>
        <a:defRPr sz="5900" b="1">
          <a:solidFill>
            <a:srgbClr val="FCEFC5"/>
          </a:solidFill>
          <a:latin typeface="Arial Black" charset="0"/>
          <a:ea typeface="ＭＳ Ｐゴシック" charset="0"/>
          <a:cs typeface="Arial Black" charset="0"/>
          <a:sym typeface="Arial Black" charset="0"/>
        </a:defRPr>
      </a:lvl9pPr>
    </p:titleStyle>
    <p:bodyStyle>
      <a:lvl1pPr marL="625056" indent="-625056" algn="l" defTabSz="410751" rtl="0" fontAlgn="base" hangingPunct="0">
        <a:lnSpc>
          <a:spcPct val="120000"/>
        </a:lnSpc>
        <a:spcBef>
          <a:spcPts val="1758"/>
        </a:spcBef>
        <a:spcAft>
          <a:spcPct val="0"/>
        </a:spcAft>
        <a:buSzPct val="40000"/>
        <a:buBlip>
          <a:blip r:embed="rId15"/>
        </a:buBlip>
        <a:defRPr sz="2800">
          <a:solidFill>
            <a:srgbClr val="FCEFC5"/>
          </a:solidFill>
          <a:latin typeface="+mn-lt"/>
          <a:ea typeface="+mn-ea"/>
          <a:cs typeface="+mn-cs"/>
          <a:sym typeface="American Typewriter Light" charset="0"/>
        </a:defRPr>
      </a:lvl1pPr>
      <a:lvl2pPr marL="937584" indent="-625056" algn="l" defTabSz="410751" rtl="0" fontAlgn="base" hangingPunct="0">
        <a:lnSpc>
          <a:spcPct val="120000"/>
        </a:lnSpc>
        <a:spcBef>
          <a:spcPts val="1758"/>
        </a:spcBef>
        <a:spcAft>
          <a:spcPct val="0"/>
        </a:spcAft>
        <a:buSzPct val="40000"/>
        <a:buBlip>
          <a:blip r:embed="rId15"/>
        </a:buBlip>
        <a:defRPr sz="2800">
          <a:solidFill>
            <a:srgbClr val="FCEFC5"/>
          </a:solidFill>
          <a:latin typeface="+mn-lt"/>
          <a:ea typeface="American Typewriter Light" charset="0"/>
          <a:cs typeface="+mn-cs"/>
          <a:sym typeface="American Typewriter Light" charset="0"/>
        </a:defRPr>
      </a:lvl2pPr>
      <a:lvl3pPr marL="1250112" indent="-625056" algn="l" defTabSz="410751" rtl="0" fontAlgn="base" hangingPunct="0">
        <a:lnSpc>
          <a:spcPct val="120000"/>
        </a:lnSpc>
        <a:spcBef>
          <a:spcPts val="1758"/>
        </a:spcBef>
        <a:spcAft>
          <a:spcPct val="0"/>
        </a:spcAft>
        <a:buSzPct val="40000"/>
        <a:buBlip>
          <a:blip r:embed="rId15"/>
        </a:buBlip>
        <a:defRPr sz="2800">
          <a:solidFill>
            <a:srgbClr val="FCEFC5"/>
          </a:solidFill>
          <a:latin typeface="+mn-lt"/>
          <a:ea typeface="American Typewriter Light" charset="0"/>
          <a:cs typeface="+mn-cs"/>
          <a:sym typeface="American Typewriter Light" charset="0"/>
        </a:defRPr>
      </a:lvl3pPr>
      <a:lvl4pPr marL="1562640" indent="-625056" algn="l" defTabSz="410751" rtl="0" fontAlgn="base" hangingPunct="0">
        <a:lnSpc>
          <a:spcPct val="120000"/>
        </a:lnSpc>
        <a:spcBef>
          <a:spcPts val="1758"/>
        </a:spcBef>
        <a:spcAft>
          <a:spcPct val="0"/>
        </a:spcAft>
        <a:buSzPct val="40000"/>
        <a:buBlip>
          <a:blip r:embed="rId15"/>
        </a:buBlip>
        <a:defRPr sz="2800">
          <a:solidFill>
            <a:srgbClr val="FCEFC5"/>
          </a:solidFill>
          <a:latin typeface="+mn-lt"/>
          <a:ea typeface="American Typewriter Light" charset="0"/>
          <a:cs typeface="+mn-cs"/>
          <a:sym typeface="American Typewriter Light" charset="0"/>
        </a:defRPr>
      </a:lvl4pPr>
      <a:lvl5pPr marL="1875168" indent="-625056" algn="l" defTabSz="410751" rtl="0" fontAlgn="base" hangingPunct="0">
        <a:lnSpc>
          <a:spcPct val="120000"/>
        </a:lnSpc>
        <a:spcBef>
          <a:spcPts val="1758"/>
        </a:spcBef>
        <a:spcAft>
          <a:spcPct val="0"/>
        </a:spcAft>
        <a:buSzPct val="40000"/>
        <a:buBlip>
          <a:blip r:embed="rId15"/>
        </a:buBlip>
        <a:defRPr sz="2800">
          <a:solidFill>
            <a:srgbClr val="FCEFC5"/>
          </a:solidFill>
          <a:latin typeface="+mn-lt"/>
          <a:ea typeface="American Typewriter Light" charset="0"/>
          <a:cs typeface="+mn-cs"/>
          <a:sym typeface="American Typewriter Light" charset="0"/>
        </a:defRPr>
      </a:lvl5pPr>
      <a:lvl6pPr marL="2196625" indent="-625056" algn="l" defTabSz="410751" rtl="0" fontAlgn="base" hangingPunct="0">
        <a:lnSpc>
          <a:spcPct val="120000"/>
        </a:lnSpc>
        <a:spcBef>
          <a:spcPts val="1758"/>
        </a:spcBef>
        <a:spcAft>
          <a:spcPct val="0"/>
        </a:spcAft>
        <a:buSzPct val="40000"/>
        <a:buBlip>
          <a:blip r:embed="rId15"/>
        </a:buBlip>
        <a:defRPr sz="2800">
          <a:solidFill>
            <a:srgbClr val="FCEFC5"/>
          </a:solidFill>
          <a:latin typeface="+mn-lt"/>
          <a:ea typeface="American Typewriter Light" charset="0"/>
          <a:cs typeface="+mn-cs"/>
          <a:sym typeface="American Typewriter Light" charset="0"/>
        </a:defRPr>
      </a:lvl6pPr>
      <a:lvl7pPr marL="2518082" indent="-625056" algn="l" defTabSz="410751" rtl="0" fontAlgn="base" hangingPunct="0">
        <a:lnSpc>
          <a:spcPct val="120000"/>
        </a:lnSpc>
        <a:spcBef>
          <a:spcPts val="1758"/>
        </a:spcBef>
        <a:spcAft>
          <a:spcPct val="0"/>
        </a:spcAft>
        <a:buSzPct val="40000"/>
        <a:buBlip>
          <a:blip r:embed="rId15"/>
        </a:buBlip>
        <a:defRPr sz="2800">
          <a:solidFill>
            <a:srgbClr val="FCEFC5"/>
          </a:solidFill>
          <a:latin typeface="+mn-lt"/>
          <a:ea typeface="American Typewriter Light" charset="0"/>
          <a:cs typeface="+mn-cs"/>
          <a:sym typeface="American Typewriter Light" charset="0"/>
        </a:defRPr>
      </a:lvl7pPr>
      <a:lvl8pPr marL="2839540" indent="-625056" algn="l" defTabSz="410751" rtl="0" fontAlgn="base" hangingPunct="0">
        <a:lnSpc>
          <a:spcPct val="120000"/>
        </a:lnSpc>
        <a:spcBef>
          <a:spcPts val="1758"/>
        </a:spcBef>
        <a:spcAft>
          <a:spcPct val="0"/>
        </a:spcAft>
        <a:buSzPct val="40000"/>
        <a:buBlip>
          <a:blip r:embed="rId15"/>
        </a:buBlip>
        <a:defRPr sz="2800">
          <a:solidFill>
            <a:srgbClr val="FCEFC5"/>
          </a:solidFill>
          <a:latin typeface="+mn-lt"/>
          <a:ea typeface="American Typewriter Light" charset="0"/>
          <a:cs typeface="+mn-cs"/>
          <a:sym typeface="American Typewriter Light" charset="0"/>
        </a:defRPr>
      </a:lvl8pPr>
      <a:lvl9pPr marL="3160997" indent="-625056" algn="l" defTabSz="410751" rtl="0" fontAlgn="base" hangingPunct="0">
        <a:lnSpc>
          <a:spcPct val="120000"/>
        </a:lnSpc>
        <a:spcBef>
          <a:spcPts val="1758"/>
        </a:spcBef>
        <a:spcAft>
          <a:spcPct val="0"/>
        </a:spcAft>
        <a:buSzPct val="40000"/>
        <a:buBlip>
          <a:blip r:embed="rId15"/>
        </a:buBlip>
        <a:defRPr sz="2800">
          <a:solidFill>
            <a:srgbClr val="FCEFC5"/>
          </a:solidFill>
          <a:latin typeface="+mn-lt"/>
          <a:ea typeface="American Typewriter Light" charset="0"/>
          <a:cs typeface="+mn-cs"/>
          <a:sym typeface="American Typewriter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t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tiff"/><Relationship Id="rId3" Type="http://schemas.openxmlformats.org/officeDocument/2006/relationships/image" Target="../media/image2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png"/><Relationship Id="rId6" Type="http://schemas.openxmlformats.org/officeDocument/2006/relationships/image" Target="../media/image33.jpeg"/><Relationship Id="rId7"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 Id="rId3"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jpeg"/><Relationship Id="rId6" Type="http://schemas.openxmlformats.org/officeDocument/2006/relationships/image" Target="../media/image45.png"/><Relationship Id="rId7" Type="http://schemas.openxmlformats.org/officeDocument/2006/relationships/image" Target="../media/image46.jpeg"/><Relationship Id="rId8" Type="http://schemas.microsoft.com/office/2007/relationships/hdphoto" Target="../media/hdphoto2.wdp"/><Relationship Id="rId9"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jpeg"/><Relationship Id="rId6"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48.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49.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tiff"/></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jpeg"/><Relationship Id="rId5" Type="http://schemas.openxmlformats.org/officeDocument/2006/relationships/image" Target="../media/image57.jpeg"/><Relationship Id="rId1" Type="http://schemas.openxmlformats.org/officeDocument/2006/relationships/slideLayout" Target="../slideLayouts/slideLayout14.xml"/><Relationship Id="rId2"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14.xml"/><Relationship Id="rId2"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14.xml"/><Relationship Id="rId2"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29.png"/><Relationship Id="rId1" Type="http://schemas.openxmlformats.org/officeDocument/2006/relationships/slideLayout" Target="../slideLayouts/slideLayout14.xml"/><Relationship Id="rId2"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62.jpeg"/><Relationship Id="rId5" Type="http://schemas.openxmlformats.org/officeDocument/2006/relationships/image" Target="../media/image63.jpeg"/><Relationship Id="rId6" Type="http://schemas.openxmlformats.org/officeDocument/2006/relationships/image" Target="../media/image64.jpeg"/><Relationship Id="rId7" Type="http://schemas.openxmlformats.org/officeDocument/2006/relationships/image" Target="../media/image65.png"/><Relationship Id="rId1" Type="http://schemas.openxmlformats.org/officeDocument/2006/relationships/slideLayout" Target="../slideLayouts/slideLayout14.xml"/><Relationship Id="rId2"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66.jpeg"/><Relationship Id="rId5" Type="http://schemas.openxmlformats.org/officeDocument/2006/relationships/image" Target="../media/image67.jpeg"/><Relationship Id="rId6" Type="http://schemas.openxmlformats.org/officeDocument/2006/relationships/image" Target="../media/image68.jpeg"/><Relationship Id="rId1" Type="http://schemas.openxmlformats.org/officeDocument/2006/relationships/slideLayout" Target="../slideLayouts/slideLayout14.xml"/><Relationship Id="rId2"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microsoft.com/office/2007/relationships/media" Target="media2.gif" TargetMode="External"/><Relationship Id="rId4" Type="http://schemas.openxmlformats.org/officeDocument/2006/relationships/video" Target="media2.gif" TargetMode="External"/><Relationship Id="rId5" Type="http://schemas.openxmlformats.org/officeDocument/2006/relationships/slideLayout" Target="../slideLayouts/slideLayout14.xml"/><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69.png"/><Relationship Id="rId9" Type="http://schemas.openxmlformats.org/officeDocument/2006/relationships/image" Target="../media/image70.png"/><Relationship Id="rId1" Type="http://schemas.microsoft.com/office/2007/relationships/media" Target="media1.gif" TargetMode="External"/><Relationship Id="rId2" Type="http://schemas.openxmlformats.org/officeDocument/2006/relationships/video" Target="media1.gi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0.png"/><Relationship Id="rId6" Type="http://schemas.openxmlformats.org/officeDocument/2006/relationships/hyperlink" Target="http://dx.doi.org/10.1002/2015GL064844" TargetMode="External"/><Relationship Id="rId7" Type="http://schemas.openxmlformats.org/officeDocument/2006/relationships/image" Target="../media/image11.png"/><Relationship Id="rId8" Type="http://schemas.openxmlformats.org/officeDocument/2006/relationships/image" Target="../media/image12.jpeg"/><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5" Type="http://schemas.openxmlformats.org/officeDocument/2006/relationships/image" Target="../media/image17.jpg"/><Relationship Id="rId6" Type="http://schemas.openxmlformats.org/officeDocument/2006/relationships/image" Target="../media/image18.jpg"/><Relationship Id="rId7"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34" y="3"/>
            <a:ext cx="9149934" cy="6857998"/>
          </a:xfrm>
          <a:prstGeom prst="rect">
            <a:avLst/>
          </a:prstGeom>
        </p:spPr>
      </p:pic>
      <p:sp>
        <p:nvSpPr>
          <p:cNvPr id="5" name="Title 1"/>
          <p:cNvSpPr>
            <a:spLocks noGrp="1"/>
          </p:cNvSpPr>
          <p:nvPr>
            <p:ph type="ctrTitle"/>
          </p:nvPr>
        </p:nvSpPr>
        <p:spPr>
          <a:xfrm>
            <a:off x="0" y="2"/>
            <a:ext cx="9144000" cy="1434352"/>
          </a:xfrm>
          <a:solidFill>
            <a:schemeClr val="bg1">
              <a:alpha val="75000"/>
            </a:schemeClr>
          </a:solidFill>
        </p:spPr>
        <p:txBody>
          <a:bodyPr>
            <a:noAutofit/>
          </a:bodyPr>
          <a:lstStyle/>
          <a:p>
            <a:pPr algn="l"/>
            <a:r>
              <a:rPr lang="en-US" sz="5400" b="1" dirty="0" smtClean="0"/>
              <a:t>Recent HiRISE science </a:t>
            </a:r>
            <a:r>
              <a:rPr lang="en-US" sz="5400" b="1" dirty="0" smtClean="0"/>
              <a:t>results</a:t>
            </a:r>
            <a:br>
              <a:rPr lang="en-US" sz="5400" b="1" dirty="0" smtClean="0"/>
            </a:br>
            <a:r>
              <a:rPr lang="en-US" sz="3600" b="1" dirty="0" smtClean="0"/>
              <a:t>MRO PSG, October 2015</a:t>
            </a:r>
            <a:endParaRPr lang="en-US" sz="3600" b="1" dirty="0"/>
          </a:p>
        </p:txBody>
      </p:sp>
    </p:spTree>
    <p:extLst>
      <p:ext uri="{BB962C8B-B14F-4D97-AF65-F5344CB8AC3E}">
        <p14:creationId xmlns:p14="http://schemas.microsoft.com/office/powerpoint/2010/main" val="3458482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I4.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01416"/>
          </a:xfrm>
          <a:prstGeom prst="rect">
            <a:avLst/>
          </a:prstGeom>
        </p:spPr>
      </p:pic>
    </p:spTree>
    <p:extLst>
      <p:ext uri="{BB962C8B-B14F-4D97-AF65-F5344CB8AC3E}">
        <p14:creationId xmlns:p14="http://schemas.microsoft.com/office/powerpoint/2010/main" val="2522274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LPLC_Banks_crater_degredation_fig.tiff"/>
          <p:cNvPicPr>
            <a:picLocks noChangeAspect="1"/>
          </p:cNvPicPr>
          <p:nvPr/>
        </p:nvPicPr>
        <p:blipFill rotWithShape="1">
          <a:blip r:embed="rId2">
            <a:extLst>
              <a:ext uri="{28A0092B-C50C-407E-A947-70E740481C1C}">
                <a14:useLocalDpi xmlns:a14="http://schemas.microsoft.com/office/drawing/2010/main" val="0"/>
              </a:ext>
            </a:extLst>
          </a:blip>
          <a:srcRect r="69699"/>
          <a:stretch/>
        </p:blipFill>
        <p:spPr>
          <a:xfrm>
            <a:off x="5896260" y="1109236"/>
            <a:ext cx="1956841" cy="1870145"/>
          </a:xfrm>
          <a:prstGeom prst="rect">
            <a:avLst/>
          </a:prstGeom>
        </p:spPr>
      </p:pic>
      <p:pic>
        <p:nvPicPr>
          <p:cNvPr id="15" name="Picture 14" descr="LPLC_Banks_crater_degredation_fig.tiff"/>
          <p:cNvPicPr>
            <a:picLocks noChangeAspect="1"/>
          </p:cNvPicPr>
          <p:nvPr/>
        </p:nvPicPr>
        <p:blipFill rotWithShape="1">
          <a:blip r:embed="rId2">
            <a:extLst>
              <a:ext uri="{28A0092B-C50C-407E-A947-70E740481C1C}">
                <a14:useLocalDpi xmlns:a14="http://schemas.microsoft.com/office/drawing/2010/main" val="0"/>
              </a:ext>
            </a:extLst>
          </a:blip>
          <a:srcRect l="30205" r="36718"/>
          <a:stretch/>
        </p:blipFill>
        <p:spPr>
          <a:xfrm>
            <a:off x="5896259" y="2987180"/>
            <a:ext cx="1956841" cy="1713154"/>
          </a:xfrm>
          <a:prstGeom prst="rect">
            <a:avLst/>
          </a:prstGeom>
        </p:spPr>
      </p:pic>
      <p:pic>
        <p:nvPicPr>
          <p:cNvPr id="16" name="Picture 15" descr="LPLC_Banks_crater_degredation_fig.tiff"/>
          <p:cNvPicPr>
            <a:picLocks noChangeAspect="1"/>
          </p:cNvPicPr>
          <p:nvPr/>
        </p:nvPicPr>
        <p:blipFill rotWithShape="1">
          <a:blip r:embed="rId2">
            <a:extLst>
              <a:ext uri="{28A0092B-C50C-407E-A947-70E740481C1C}">
                <a14:useLocalDpi xmlns:a14="http://schemas.microsoft.com/office/drawing/2010/main" val="0"/>
              </a:ext>
            </a:extLst>
          </a:blip>
          <a:srcRect l="63781"/>
          <a:stretch/>
        </p:blipFill>
        <p:spPr>
          <a:xfrm>
            <a:off x="5896260" y="4721942"/>
            <a:ext cx="1956842" cy="1564560"/>
          </a:xfrm>
          <a:prstGeom prst="rect">
            <a:avLst/>
          </a:prstGeom>
        </p:spPr>
      </p:pic>
      <p:sp>
        <p:nvSpPr>
          <p:cNvPr id="19" name="Rectangle 18"/>
          <p:cNvSpPr/>
          <p:nvPr/>
        </p:nvSpPr>
        <p:spPr>
          <a:xfrm>
            <a:off x="-1" y="0"/>
            <a:ext cx="9144000" cy="10036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3"/>
          <p:cNvSpPr>
            <a:spLocks/>
          </p:cNvSpPr>
          <p:nvPr/>
        </p:nvSpPr>
        <p:spPr bwMode="auto">
          <a:xfrm>
            <a:off x="-1" y="3376"/>
            <a:ext cx="9144000" cy="10002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p>
            <a:pPr indent="27905" algn="ctr" defTabSz="642915">
              <a:defRPr/>
            </a:pPr>
            <a:r>
              <a:rPr lang="en-US" sz="2500" b="1" dirty="0" smtClean="0">
                <a:solidFill>
                  <a:srgbClr val="000000"/>
                </a:solidFill>
                <a:latin typeface="Helvetica" charset="0"/>
                <a:cs typeface="Helvetica" charset="0"/>
                <a:sym typeface="Helvetica" charset="0"/>
              </a:rPr>
              <a:t>Application of </a:t>
            </a:r>
            <a:r>
              <a:rPr lang="en-US" sz="2500" b="1" dirty="0">
                <a:solidFill>
                  <a:srgbClr val="000000"/>
                </a:solidFill>
                <a:latin typeface="Helvetica" charset="0"/>
                <a:cs typeface="Helvetica" charset="0"/>
                <a:sym typeface="Helvetica" charset="0"/>
              </a:rPr>
              <a:t>N</a:t>
            </a:r>
            <a:r>
              <a:rPr lang="en-US" sz="2500" b="1" dirty="0" smtClean="0">
                <a:solidFill>
                  <a:srgbClr val="000000"/>
                </a:solidFill>
                <a:latin typeface="Helvetica" charset="0"/>
                <a:cs typeface="Helvetica" charset="0"/>
                <a:sym typeface="Helvetica" charset="0"/>
              </a:rPr>
              <a:t>ew </a:t>
            </a:r>
            <a:r>
              <a:rPr lang="en-US" sz="2500" b="1" dirty="0">
                <a:solidFill>
                  <a:srgbClr val="000000"/>
                </a:solidFill>
                <a:latin typeface="Helvetica" charset="0"/>
                <a:cs typeface="Helvetica" charset="0"/>
                <a:sym typeface="Helvetica" charset="0"/>
              </a:rPr>
              <a:t>C</a:t>
            </a:r>
            <a:r>
              <a:rPr lang="en-US" sz="2500" b="1" dirty="0" smtClean="0">
                <a:solidFill>
                  <a:srgbClr val="000000"/>
                </a:solidFill>
                <a:latin typeface="Helvetica" charset="0"/>
                <a:cs typeface="Helvetica" charset="0"/>
                <a:sym typeface="Helvetica" charset="0"/>
              </a:rPr>
              <a:t>ratering Rates</a:t>
            </a:r>
          </a:p>
          <a:p>
            <a:pPr indent="27905" defTabSz="642915">
              <a:defRPr/>
            </a:pPr>
            <a:r>
              <a:rPr lang="en-US" sz="2000" dirty="0" smtClean="0">
                <a:solidFill>
                  <a:srgbClr val="000000"/>
                </a:solidFill>
                <a:latin typeface="Helvetica" charset="0"/>
                <a:cs typeface="Helvetica" charset="0"/>
                <a:sym typeface="Helvetica" charset="0"/>
              </a:rPr>
              <a:t>New crater production function is changing our understanding of recent accumulation on the NPLD – rates may be an order of magnitude higher</a:t>
            </a:r>
            <a:endParaRPr lang="en-US" sz="2000" dirty="0">
              <a:solidFill>
                <a:srgbClr val="000000"/>
              </a:solidFill>
              <a:latin typeface="Helvetica" charset="0"/>
              <a:cs typeface="Helvetica" charset="0"/>
              <a:sym typeface="Helvetica" charset="0"/>
            </a:endParaRPr>
          </a:p>
        </p:txBody>
      </p:sp>
      <p:pic>
        <p:nvPicPr>
          <p:cNvPr id="21" name="Picture 20" descr="DPS_isochron_figure.jpg"/>
          <p:cNvPicPr>
            <a:picLocks noChangeAspect="1"/>
          </p:cNvPicPr>
          <p:nvPr/>
        </p:nvPicPr>
        <p:blipFill rotWithShape="1">
          <a:blip r:embed="rId3">
            <a:extLst>
              <a:ext uri="{28A0092B-C50C-407E-A947-70E740481C1C}">
                <a14:useLocalDpi xmlns:a14="http://schemas.microsoft.com/office/drawing/2010/main" val="0"/>
              </a:ext>
            </a:extLst>
          </a:blip>
          <a:srcRect l="3269" t="4294" r="5795" b="1742"/>
          <a:stretch/>
        </p:blipFill>
        <p:spPr>
          <a:xfrm>
            <a:off x="530076" y="1109236"/>
            <a:ext cx="5311558" cy="5140815"/>
          </a:xfrm>
          <a:prstGeom prst="rect">
            <a:avLst/>
          </a:prstGeom>
        </p:spPr>
      </p:pic>
      <p:sp>
        <p:nvSpPr>
          <p:cNvPr id="22" name="TextBox 21"/>
          <p:cNvSpPr txBox="1"/>
          <p:nvPr/>
        </p:nvSpPr>
        <p:spPr>
          <a:xfrm>
            <a:off x="3582758" y="1925543"/>
            <a:ext cx="2313501" cy="646331"/>
          </a:xfrm>
          <a:prstGeom prst="rect">
            <a:avLst/>
          </a:prstGeom>
          <a:noFill/>
        </p:spPr>
        <p:txBody>
          <a:bodyPr wrap="square" rtlCol="0">
            <a:spAutoFit/>
          </a:bodyPr>
          <a:lstStyle/>
          <a:p>
            <a:r>
              <a:rPr lang="en-US" b="1" dirty="0" smtClean="0">
                <a:latin typeface="Helvetica"/>
                <a:cs typeface="Helvetica"/>
              </a:rPr>
              <a:t>Daubar et al. </a:t>
            </a:r>
          </a:p>
          <a:p>
            <a:r>
              <a:rPr lang="en-US" b="1" dirty="0">
                <a:latin typeface="Helvetica"/>
                <a:cs typeface="Helvetica"/>
              </a:rPr>
              <a:t>b</a:t>
            </a:r>
            <a:r>
              <a:rPr lang="en-US" b="1" dirty="0" smtClean="0">
                <a:latin typeface="Helvetica"/>
                <a:cs typeface="Helvetica"/>
              </a:rPr>
              <a:t>ased-isochrons</a:t>
            </a:r>
          </a:p>
        </p:txBody>
      </p:sp>
      <p:sp>
        <p:nvSpPr>
          <p:cNvPr id="23" name="TextBox 22"/>
          <p:cNvSpPr txBox="1"/>
          <p:nvPr/>
        </p:nvSpPr>
        <p:spPr>
          <a:xfrm>
            <a:off x="2497034" y="3904839"/>
            <a:ext cx="1851464" cy="923330"/>
          </a:xfrm>
          <a:prstGeom prst="rect">
            <a:avLst/>
          </a:prstGeom>
          <a:noFill/>
        </p:spPr>
        <p:txBody>
          <a:bodyPr wrap="square" rtlCol="0">
            <a:spAutoFit/>
          </a:bodyPr>
          <a:lstStyle/>
          <a:p>
            <a:r>
              <a:rPr lang="en-US" b="1" dirty="0" smtClean="0">
                <a:solidFill>
                  <a:srgbClr val="0000FF"/>
                </a:solidFill>
                <a:latin typeface="Helvetica"/>
                <a:cs typeface="Helvetica"/>
              </a:rPr>
              <a:t>Hartmann isochrons</a:t>
            </a:r>
          </a:p>
          <a:p>
            <a:endParaRPr lang="en-US" b="1" dirty="0" smtClean="0">
              <a:solidFill>
                <a:srgbClr val="0000FF"/>
              </a:solidFill>
              <a:latin typeface="Helvetica"/>
              <a:cs typeface="Helvetica"/>
            </a:endParaRPr>
          </a:p>
        </p:txBody>
      </p:sp>
      <p:sp>
        <p:nvSpPr>
          <p:cNvPr id="13" name="TextBox 12"/>
          <p:cNvSpPr txBox="1"/>
          <p:nvPr/>
        </p:nvSpPr>
        <p:spPr>
          <a:xfrm>
            <a:off x="-1" y="6264065"/>
            <a:ext cx="3312325" cy="461665"/>
          </a:xfrm>
          <a:prstGeom prst="rect">
            <a:avLst/>
          </a:prstGeom>
          <a:noFill/>
        </p:spPr>
        <p:txBody>
          <a:bodyPr wrap="none" rtlCol="0">
            <a:spAutoFit/>
          </a:bodyPr>
          <a:lstStyle/>
          <a:p>
            <a:r>
              <a:rPr lang="en-US" sz="2400" b="1" dirty="0" smtClean="0"/>
              <a:t>Landis et al., LPSC, 2015.</a:t>
            </a:r>
            <a:endParaRPr lang="en-US" sz="2400" b="1" dirty="0"/>
          </a:p>
        </p:txBody>
      </p:sp>
    </p:spTree>
    <p:extLst>
      <p:ext uri="{BB962C8B-B14F-4D97-AF65-F5344CB8AC3E}">
        <p14:creationId xmlns:p14="http://schemas.microsoft.com/office/powerpoint/2010/main" val="29178207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imag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34519"/>
            <a:ext cx="9144000" cy="31678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Rectangle 5"/>
          <p:cNvSpPr/>
          <p:nvPr/>
        </p:nvSpPr>
        <p:spPr>
          <a:xfrm>
            <a:off x="-1" y="-1"/>
            <a:ext cx="9144000" cy="161920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3"/>
          <p:cNvSpPr>
            <a:spLocks/>
          </p:cNvSpPr>
          <p:nvPr/>
        </p:nvSpPr>
        <p:spPr bwMode="auto">
          <a:xfrm>
            <a:off x="-1" y="3376"/>
            <a:ext cx="9144000" cy="16158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p>
            <a:pPr indent="27905" algn="ctr" defTabSz="642915">
              <a:defRPr/>
            </a:pPr>
            <a:r>
              <a:rPr lang="en-US" sz="2500" b="1" dirty="0" smtClean="0">
                <a:solidFill>
                  <a:srgbClr val="000000"/>
                </a:solidFill>
                <a:latin typeface="Helvetica" charset="0"/>
                <a:cs typeface="Helvetica" charset="0"/>
                <a:sym typeface="Helvetica" charset="0"/>
              </a:rPr>
              <a:t>HiRISE Sand Flux Measurements and GCMs</a:t>
            </a:r>
          </a:p>
          <a:p>
            <a:pPr indent="27905" defTabSz="642915">
              <a:defRPr/>
            </a:pPr>
            <a:r>
              <a:rPr lang="en-US" sz="2000" dirty="0" smtClean="0">
                <a:solidFill>
                  <a:srgbClr val="000000"/>
                </a:solidFill>
                <a:latin typeface="Helvetica" charset="0"/>
                <a:cs typeface="Helvetica" charset="0"/>
                <a:sym typeface="Helvetica" charset="0"/>
              </a:rPr>
              <a:t>Tracking features like ripple and dune motion yields sand fluxes.</a:t>
            </a:r>
          </a:p>
          <a:p>
            <a:pPr indent="27905" defTabSz="642915">
              <a:defRPr/>
            </a:pPr>
            <a:r>
              <a:rPr lang="en-US" sz="2000" dirty="0" smtClean="0">
                <a:solidFill>
                  <a:srgbClr val="000000"/>
                </a:solidFill>
                <a:latin typeface="Helvetica" charset="0"/>
                <a:cs typeface="Helvetica" charset="0"/>
                <a:sym typeface="Helvetica" charset="0"/>
              </a:rPr>
              <a:t>Sand flux, and so wind strength, vary seasonally.</a:t>
            </a:r>
          </a:p>
          <a:p>
            <a:pPr indent="27905" defTabSz="642915">
              <a:defRPr/>
            </a:pPr>
            <a:r>
              <a:rPr lang="en-US" sz="2000" dirty="0" smtClean="0">
                <a:solidFill>
                  <a:srgbClr val="000000"/>
                </a:solidFill>
                <a:latin typeface="Helvetica" charset="0"/>
                <a:cs typeface="Helvetica" charset="0"/>
                <a:sym typeface="Helvetica" charset="0"/>
              </a:rPr>
              <a:t>GCM comparison shows wind speeds needed to sustain saltation are only 1/10 of those required to initiate in a wind tunnel.</a:t>
            </a:r>
          </a:p>
        </p:txBody>
      </p:sp>
      <p:sp>
        <p:nvSpPr>
          <p:cNvPr id="8" name="TextBox 7"/>
          <p:cNvSpPr txBox="1"/>
          <p:nvPr/>
        </p:nvSpPr>
        <p:spPr>
          <a:xfrm>
            <a:off x="-1" y="4902401"/>
            <a:ext cx="9143999" cy="1631216"/>
          </a:xfrm>
          <a:prstGeom prst="rect">
            <a:avLst/>
          </a:prstGeom>
          <a:noFill/>
        </p:spPr>
        <p:txBody>
          <a:bodyPr wrap="square" rtlCol="0">
            <a:spAutoFit/>
          </a:bodyPr>
          <a:lstStyle/>
          <a:p>
            <a:r>
              <a:rPr lang="en-US" sz="2000" b="1" dirty="0" err="1"/>
              <a:t>Nili</a:t>
            </a:r>
            <a:r>
              <a:rPr lang="en-US" sz="2000" b="1" dirty="0"/>
              <a:t> </a:t>
            </a:r>
            <a:r>
              <a:rPr lang="en-US" sz="2000" b="1" dirty="0" err="1"/>
              <a:t>Patera</a:t>
            </a:r>
            <a:r>
              <a:rPr lang="en-US" sz="2000" b="1" dirty="0"/>
              <a:t> dune </a:t>
            </a:r>
            <a:r>
              <a:rPr lang="en-US" sz="2000" b="1" dirty="0" smtClean="0"/>
              <a:t>field</a:t>
            </a:r>
            <a:r>
              <a:rPr lang="en-US" sz="2000" b="1" dirty="0"/>
              <a:t> </a:t>
            </a:r>
            <a:r>
              <a:rPr lang="en-US" sz="2000" b="1" dirty="0" smtClean="0"/>
              <a:t>(</a:t>
            </a:r>
            <a:r>
              <a:rPr lang="en-US" sz="2000" b="1" dirty="0"/>
              <a:t>8°N, 293°E</a:t>
            </a:r>
            <a:r>
              <a:rPr lang="en-US" sz="2000" b="1" dirty="0" smtClean="0"/>
              <a:t>)</a:t>
            </a:r>
          </a:p>
          <a:p>
            <a:r>
              <a:rPr lang="en-US" sz="2000" b="1" dirty="0" err="1" smtClean="0"/>
              <a:t>Ayoub</a:t>
            </a:r>
            <a:r>
              <a:rPr lang="en-US" sz="2000" b="1" dirty="0" smtClean="0"/>
              <a:t> et </a:t>
            </a:r>
            <a:r>
              <a:rPr lang="en-US" sz="2000" b="1" dirty="0"/>
              <a:t>al., Nature Communications</a:t>
            </a:r>
            <a:r>
              <a:rPr lang="en-US" sz="2000" b="1" dirty="0" smtClean="0"/>
              <a:t>, 5, 5096.</a:t>
            </a:r>
            <a:endParaRPr lang="en-US" sz="2000" b="1" dirty="0"/>
          </a:p>
          <a:p>
            <a:endParaRPr lang="en-US" sz="2000" b="1" dirty="0" smtClean="0"/>
          </a:p>
          <a:p>
            <a:r>
              <a:rPr lang="en-US" sz="2000" b="1" dirty="0"/>
              <a:t>MSL </a:t>
            </a:r>
            <a:r>
              <a:rPr lang="en-US" sz="2000" b="1" dirty="0" smtClean="0"/>
              <a:t>dunes campaign underway now and showing ripple migration of ~1m/</a:t>
            </a:r>
            <a:r>
              <a:rPr lang="en-US" sz="2000" b="1" dirty="0" err="1" smtClean="0"/>
              <a:t>yr</a:t>
            </a:r>
            <a:endParaRPr lang="en-US" sz="2000" b="1" dirty="0" smtClean="0"/>
          </a:p>
          <a:p>
            <a:r>
              <a:rPr lang="en-US" sz="2000" b="1" dirty="0" smtClean="0"/>
              <a:t>Collaboration with CRISM to investigate dune material provenance</a:t>
            </a:r>
          </a:p>
        </p:txBody>
      </p:sp>
    </p:spTree>
    <p:extLst>
      <p:ext uri="{BB962C8B-B14F-4D97-AF65-F5344CB8AC3E}">
        <p14:creationId xmlns:p14="http://schemas.microsoft.com/office/powerpoint/2010/main" val="4285185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601" y="2759331"/>
            <a:ext cx="4451494" cy="3750045"/>
          </a:xfrm>
        </p:spPr>
        <p:txBody>
          <a:bodyPr>
            <a:normAutofit lnSpcReduction="10000"/>
          </a:bodyPr>
          <a:lstStyle/>
          <a:p>
            <a:pPr algn="just">
              <a:spcAft>
                <a:spcPts val="1200"/>
              </a:spcAft>
            </a:pPr>
            <a:r>
              <a:rPr lang="en-US" sz="2000" b="1" dirty="0" smtClean="0"/>
              <a:t>CRISM</a:t>
            </a:r>
            <a:r>
              <a:rPr lang="en-US" sz="2000" dirty="0" smtClean="0"/>
              <a:t>: Normal CRISM observations + along-track oversampled datasets</a:t>
            </a:r>
            <a:endParaRPr lang="en-US" sz="2000" b="1" dirty="0" smtClean="0"/>
          </a:p>
          <a:p>
            <a:pPr algn="just">
              <a:spcAft>
                <a:spcPts val="1200"/>
              </a:spcAft>
            </a:pPr>
            <a:r>
              <a:rPr lang="en-US" sz="2000" b="1" dirty="0" err="1" smtClean="0"/>
              <a:t>HiRISE</a:t>
            </a:r>
            <a:r>
              <a:rPr lang="en-US" sz="2000" dirty="0" smtClean="0"/>
              <a:t>: color mosaic of 8 normalized, </a:t>
            </a:r>
            <a:r>
              <a:rPr lang="en-US" sz="2000" dirty="0" err="1" smtClean="0"/>
              <a:t>orthorectified</a:t>
            </a:r>
            <a:r>
              <a:rPr lang="en-US" sz="2000" dirty="0" smtClean="0"/>
              <a:t> </a:t>
            </a:r>
            <a:r>
              <a:rPr lang="en-US" sz="2000" dirty="0"/>
              <a:t>and </a:t>
            </a:r>
            <a:r>
              <a:rPr lang="en-US" sz="2000" dirty="0" err="1" smtClean="0"/>
              <a:t>georeferenced</a:t>
            </a:r>
            <a:r>
              <a:rPr lang="en-US" sz="2000" dirty="0" smtClean="0"/>
              <a:t> color images (Edwards et al., </a:t>
            </a:r>
            <a:r>
              <a:rPr lang="en-US" sz="2000" i="1" dirty="0" smtClean="0"/>
              <a:t>JGR </a:t>
            </a:r>
            <a:r>
              <a:rPr lang="en-US" sz="2000" dirty="0" smtClean="0"/>
              <a:t>2011; </a:t>
            </a:r>
            <a:r>
              <a:rPr lang="en-US" sz="2000" dirty="0" err="1" smtClean="0"/>
              <a:t>Ashogan</a:t>
            </a:r>
            <a:r>
              <a:rPr lang="en-US" sz="2000" dirty="0" smtClean="0"/>
              <a:t> et al., </a:t>
            </a:r>
            <a:r>
              <a:rPr lang="en-US" sz="2000" i="1" dirty="0" smtClean="0"/>
              <a:t>LPSC </a:t>
            </a:r>
            <a:r>
              <a:rPr lang="en-US" sz="2000" dirty="0" smtClean="0"/>
              <a:t>2014) and gray-scale images where no color coverage</a:t>
            </a:r>
          </a:p>
          <a:p>
            <a:pPr algn="just">
              <a:spcAft>
                <a:spcPts val="1200"/>
              </a:spcAft>
            </a:pPr>
            <a:r>
              <a:rPr lang="en-US" sz="2000" b="1" dirty="0" smtClean="0"/>
              <a:t>TI:</a:t>
            </a:r>
            <a:r>
              <a:rPr lang="en-US" sz="2000" dirty="0" smtClean="0"/>
              <a:t> new thermal inertia calculations to account for local slope, albedo, elevation</a:t>
            </a:r>
            <a:endParaRPr lang="en-US" sz="2000" b="1" dirty="0" smtClean="0"/>
          </a:p>
        </p:txBody>
      </p:sp>
      <p:sp>
        <p:nvSpPr>
          <p:cNvPr id="4" name="Slide Number Placeholder 3"/>
          <p:cNvSpPr>
            <a:spLocks noGrp="1"/>
          </p:cNvSpPr>
          <p:nvPr>
            <p:ph type="sldNum" sz="quarter" idx="12"/>
          </p:nvPr>
        </p:nvSpPr>
        <p:spPr>
          <a:xfrm>
            <a:off x="6579499" y="6427529"/>
            <a:ext cx="2133600" cy="365125"/>
          </a:xfrm>
        </p:spPr>
        <p:txBody>
          <a:bodyPr/>
          <a:lstStyle/>
          <a:p>
            <a:fld id="{F66DA737-A83B-D149-9B6D-03FC4A7156DB}" type="slidenum">
              <a:rPr lang="en-US" smtClean="0"/>
              <a:t>13</a:t>
            </a:fld>
            <a:endParaRPr lang="en-US"/>
          </a:p>
        </p:txBody>
      </p:sp>
      <p:pic>
        <p:nvPicPr>
          <p:cNvPr id="6" name="Picture 5" descr="ENVI_hirise_color_mosaic2.tif"/>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66653" y="2873126"/>
            <a:ext cx="2625576" cy="1803843"/>
          </a:xfrm>
          <a:prstGeom prst="rect">
            <a:avLst/>
          </a:prstGeom>
        </p:spPr>
      </p:pic>
      <p:pic>
        <p:nvPicPr>
          <p:cNvPr id="8" name="Picture 7" descr="ENVI_figure_with_thermal_intertia.tif"/>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866653" y="4705533"/>
            <a:ext cx="2599277" cy="1803843"/>
          </a:xfrm>
          <a:prstGeom prst="rect">
            <a:avLst/>
          </a:prstGeom>
        </p:spPr>
      </p:pic>
      <p:sp>
        <p:nvSpPr>
          <p:cNvPr id="9" name="TextBox 8"/>
          <p:cNvSpPr txBox="1"/>
          <p:nvPr/>
        </p:nvSpPr>
        <p:spPr>
          <a:xfrm>
            <a:off x="6331434" y="6589596"/>
            <a:ext cx="586543" cy="246221"/>
          </a:xfrm>
          <a:prstGeom prst="rect">
            <a:avLst/>
          </a:prstGeom>
          <a:noFill/>
        </p:spPr>
        <p:txBody>
          <a:bodyPr wrap="square" rtlCol="0">
            <a:spAutoFit/>
          </a:bodyPr>
          <a:lstStyle/>
          <a:p>
            <a:pPr algn="ctr"/>
            <a:r>
              <a:rPr lang="en-US" sz="1000" dirty="0" smtClean="0"/>
              <a:t>200</a:t>
            </a:r>
            <a:endParaRPr lang="en-US" sz="1000" dirty="0"/>
          </a:p>
        </p:txBody>
      </p:sp>
      <p:sp>
        <p:nvSpPr>
          <p:cNvPr id="10" name="Rectangle 9"/>
          <p:cNvSpPr/>
          <p:nvPr/>
        </p:nvSpPr>
        <p:spPr>
          <a:xfrm>
            <a:off x="5857361" y="4730161"/>
            <a:ext cx="2625576" cy="307777"/>
          </a:xfrm>
          <a:prstGeom prst="rect">
            <a:avLst/>
          </a:prstGeom>
        </p:spPr>
        <p:txBody>
          <a:bodyPr wrap="square">
            <a:spAutoFit/>
          </a:bodyPr>
          <a:lstStyle/>
          <a:p>
            <a:pPr algn="ctr"/>
            <a:r>
              <a:rPr lang="en-US" sz="1400" b="1" dirty="0" smtClean="0">
                <a:solidFill>
                  <a:srgbClr val="FFFFFF"/>
                </a:solidFill>
              </a:rPr>
              <a:t>TI (100 m/</a:t>
            </a:r>
            <a:r>
              <a:rPr lang="en-US" sz="1400" b="1" dirty="0">
                <a:solidFill>
                  <a:srgbClr val="FFFFFF"/>
                </a:solidFill>
              </a:rPr>
              <a:t>pixel) </a:t>
            </a:r>
            <a:r>
              <a:rPr lang="en-US" sz="1400" b="1" dirty="0" smtClean="0">
                <a:solidFill>
                  <a:srgbClr val="FFFFFF"/>
                </a:solidFill>
              </a:rPr>
              <a:t>Overlay</a:t>
            </a:r>
            <a:endParaRPr lang="en-US" sz="1400" b="1" dirty="0">
              <a:solidFill>
                <a:srgbClr val="FFFFFF"/>
              </a:solidFill>
            </a:endParaRPr>
          </a:p>
        </p:txBody>
      </p:sp>
      <p:pic>
        <p:nvPicPr>
          <p:cNvPr id="11" name="Picture 10" descr="Screen Shot 2015-01-08 at 1.02.20 P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16942" y="6557440"/>
            <a:ext cx="1049454" cy="99161"/>
          </a:xfrm>
          <a:prstGeom prst="rect">
            <a:avLst/>
          </a:prstGeom>
        </p:spPr>
      </p:pic>
      <p:sp>
        <p:nvSpPr>
          <p:cNvPr id="12" name="TextBox 11"/>
          <p:cNvSpPr txBox="1"/>
          <p:nvPr/>
        </p:nvSpPr>
        <p:spPr>
          <a:xfrm>
            <a:off x="7188964" y="6606553"/>
            <a:ext cx="949467" cy="246221"/>
          </a:xfrm>
          <a:prstGeom prst="rect">
            <a:avLst/>
          </a:prstGeom>
          <a:noFill/>
        </p:spPr>
        <p:txBody>
          <a:bodyPr wrap="square" rtlCol="0">
            <a:spAutoFit/>
          </a:bodyPr>
          <a:lstStyle/>
          <a:p>
            <a:pPr algn="ctr"/>
            <a:r>
              <a:rPr lang="en-US" sz="1000" dirty="0" smtClean="0"/>
              <a:t>450</a:t>
            </a:r>
            <a:endParaRPr lang="en-US" sz="1000" dirty="0"/>
          </a:p>
        </p:txBody>
      </p:sp>
      <p:cxnSp>
        <p:nvCxnSpPr>
          <p:cNvPr id="28" name="Straight Connector 27"/>
          <p:cNvCxnSpPr/>
          <p:nvPr/>
        </p:nvCxnSpPr>
        <p:spPr>
          <a:xfrm>
            <a:off x="5896253" y="6454140"/>
            <a:ext cx="320209" cy="0"/>
          </a:xfrm>
          <a:prstGeom prst="line">
            <a:avLst/>
          </a:prstGeom>
          <a:ln w="571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5783073" y="6169085"/>
            <a:ext cx="236840" cy="134668"/>
          </a:xfrm>
          <a:prstGeom prst="rect">
            <a:avLst/>
          </a:prstGeom>
          <a:noFill/>
        </p:spPr>
        <p:txBody>
          <a:bodyPr wrap="none" rtlCol="0">
            <a:spAutoFit/>
          </a:bodyPr>
          <a:lstStyle/>
          <a:p>
            <a:r>
              <a:rPr lang="en-US" sz="1400" dirty="0" smtClean="0">
                <a:solidFill>
                  <a:schemeClr val="bg1"/>
                </a:solidFill>
              </a:rPr>
              <a:t>1 km</a:t>
            </a:r>
            <a:endParaRPr lang="en-US" sz="1400" dirty="0">
              <a:solidFill>
                <a:schemeClr val="bg1"/>
              </a:solidFill>
            </a:endParaRPr>
          </a:p>
        </p:txBody>
      </p:sp>
      <p:cxnSp>
        <p:nvCxnSpPr>
          <p:cNvPr id="30" name="Straight Connector 29"/>
          <p:cNvCxnSpPr/>
          <p:nvPr/>
        </p:nvCxnSpPr>
        <p:spPr>
          <a:xfrm>
            <a:off x="5918472" y="4581242"/>
            <a:ext cx="320209" cy="0"/>
          </a:xfrm>
          <a:prstGeom prst="line">
            <a:avLst/>
          </a:prstGeom>
          <a:ln w="571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5826778" y="4268702"/>
            <a:ext cx="236840" cy="134668"/>
          </a:xfrm>
          <a:prstGeom prst="rect">
            <a:avLst/>
          </a:prstGeom>
          <a:noFill/>
        </p:spPr>
        <p:txBody>
          <a:bodyPr wrap="none" rtlCol="0">
            <a:spAutoFit/>
          </a:bodyPr>
          <a:lstStyle/>
          <a:p>
            <a:r>
              <a:rPr lang="en-US" sz="1400" dirty="0" smtClean="0">
                <a:solidFill>
                  <a:schemeClr val="bg1"/>
                </a:solidFill>
              </a:rPr>
              <a:t>1 km</a:t>
            </a:r>
            <a:endParaRPr lang="en-US" sz="1400" dirty="0">
              <a:solidFill>
                <a:schemeClr val="bg1"/>
              </a:solidFill>
            </a:endParaRPr>
          </a:p>
        </p:txBody>
      </p:sp>
      <p:pic>
        <p:nvPicPr>
          <p:cNvPr id="15" name="Picture 14" descr="ENVI_figure_with_end_member_mapping_results2.tif"/>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a:ext>
            </a:extLst>
          </a:blip>
          <a:srcRect/>
          <a:stretch/>
        </p:blipFill>
        <p:spPr>
          <a:xfrm>
            <a:off x="5871048" y="845171"/>
            <a:ext cx="2603520" cy="1803843"/>
          </a:xfrm>
          <a:prstGeom prst="rect">
            <a:avLst/>
          </a:prstGeom>
        </p:spPr>
      </p:pic>
      <p:sp>
        <p:nvSpPr>
          <p:cNvPr id="20" name="Rectangle 19"/>
          <p:cNvSpPr/>
          <p:nvPr/>
        </p:nvSpPr>
        <p:spPr>
          <a:xfrm>
            <a:off x="5866653" y="886866"/>
            <a:ext cx="2625576" cy="307777"/>
          </a:xfrm>
          <a:prstGeom prst="rect">
            <a:avLst/>
          </a:prstGeom>
        </p:spPr>
        <p:txBody>
          <a:bodyPr wrap="square">
            <a:spAutoFit/>
          </a:bodyPr>
          <a:lstStyle/>
          <a:p>
            <a:pPr algn="ctr"/>
            <a:r>
              <a:rPr lang="en-US" sz="1400" b="1" dirty="0" smtClean="0">
                <a:solidFill>
                  <a:srgbClr val="FFFFFF"/>
                </a:solidFill>
              </a:rPr>
              <a:t>CRISM (18 m/</a:t>
            </a:r>
            <a:r>
              <a:rPr lang="en-US" sz="1400" b="1" dirty="0">
                <a:solidFill>
                  <a:srgbClr val="FFFFFF"/>
                </a:solidFill>
              </a:rPr>
              <a:t>pixel) </a:t>
            </a:r>
            <a:r>
              <a:rPr lang="en-US" sz="1400" b="1" dirty="0" smtClean="0">
                <a:solidFill>
                  <a:srgbClr val="FFFFFF"/>
                </a:solidFill>
              </a:rPr>
              <a:t>Mineralogy</a:t>
            </a:r>
            <a:endParaRPr lang="en-US" sz="1400" b="1" dirty="0">
              <a:solidFill>
                <a:srgbClr val="FFFFFF"/>
              </a:solidFill>
            </a:endParaRPr>
          </a:p>
        </p:txBody>
      </p:sp>
      <p:grpSp>
        <p:nvGrpSpPr>
          <p:cNvPr id="21" name="Group 20"/>
          <p:cNvGrpSpPr/>
          <p:nvPr/>
        </p:nvGrpSpPr>
        <p:grpSpPr>
          <a:xfrm>
            <a:off x="6080426" y="2629013"/>
            <a:ext cx="2270318" cy="400110"/>
            <a:chOff x="1783505" y="31932572"/>
            <a:chExt cx="6033081" cy="1229851"/>
          </a:xfrm>
        </p:grpSpPr>
        <p:sp>
          <p:nvSpPr>
            <p:cNvPr id="22" name="Rectangle 21"/>
            <p:cNvSpPr/>
            <p:nvPr/>
          </p:nvSpPr>
          <p:spPr>
            <a:xfrm>
              <a:off x="1783505" y="32031076"/>
              <a:ext cx="351110" cy="32621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sp>
          <p:nvSpPr>
            <p:cNvPr id="23" name="TextBox 22"/>
            <p:cNvSpPr txBox="1"/>
            <p:nvPr/>
          </p:nvSpPr>
          <p:spPr>
            <a:xfrm>
              <a:off x="1945475" y="31932572"/>
              <a:ext cx="1922525" cy="1229851"/>
            </a:xfrm>
            <a:prstGeom prst="rect">
              <a:avLst/>
            </a:prstGeom>
            <a:noFill/>
          </p:spPr>
          <p:txBody>
            <a:bodyPr wrap="square" rtlCol="0">
              <a:spAutoFit/>
            </a:bodyPr>
            <a:lstStyle/>
            <a:p>
              <a:pPr algn="ctr"/>
              <a:r>
                <a:rPr lang="en-US" sz="1000" dirty="0" smtClean="0">
                  <a:solidFill>
                    <a:srgbClr val="FF0000"/>
                  </a:solidFill>
                </a:rPr>
                <a:t>Hematite</a:t>
              </a:r>
              <a:endParaRPr lang="en-US" sz="1000" dirty="0">
                <a:solidFill>
                  <a:srgbClr val="FF0000"/>
                </a:solidFill>
              </a:endParaRPr>
            </a:p>
          </p:txBody>
        </p:sp>
        <p:sp>
          <p:nvSpPr>
            <p:cNvPr id="24" name="TextBox 23"/>
            <p:cNvSpPr txBox="1"/>
            <p:nvPr/>
          </p:nvSpPr>
          <p:spPr>
            <a:xfrm>
              <a:off x="3854415" y="31932572"/>
              <a:ext cx="1571416" cy="1229851"/>
            </a:xfrm>
            <a:prstGeom prst="rect">
              <a:avLst/>
            </a:prstGeom>
            <a:noFill/>
          </p:spPr>
          <p:txBody>
            <a:bodyPr wrap="square" rtlCol="0">
              <a:spAutoFit/>
            </a:bodyPr>
            <a:lstStyle/>
            <a:p>
              <a:pPr algn="ctr"/>
              <a:r>
                <a:rPr lang="en-US" sz="1000" dirty="0" smtClean="0">
                  <a:solidFill>
                    <a:srgbClr val="008000"/>
                  </a:solidFill>
                </a:rPr>
                <a:t>Sulfate</a:t>
              </a:r>
              <a:endParaRPr lang="en-US" sz="1000" dirty="0">
                <a:solidFill>
                  <a:srgbClr val="008000"/>
                </a:solidFill>
              </a:endParaRPr>
            </a:p>
          </p:txBody>
        </p:sp>
        <p:sp>
          <p:nvSpPr>
            <p:cNvPr id="25" name="Rectangle 24"/>
            <p:cNvSpPr/>
            <p:nvPr/>
          </p:nvSpPr>
          <p:spPr>
            <a:xfrm>
              <a:off x="3746486" y="32031076"/>
              <a:ext cx="351110" cy="326213"/>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sp>
          <p:nvSpPr>
            <p:cNvPr id="26" name="TextBox 25"/>
            <p:cNvSpPr txBox="1"/>
            <p:nvPr/>
          </p:nvSpPr>
          <p:spPr>
            <a:xfrm>
              <a:off x="5487171" y="31932572"/>
              <a:ext cx="2329415" cy="1229851"/>
            </a:xfrm>
            <a:prstGeom prst="rect">
              <a:avLst/>
            </a:prstGeom>
            <a:noFill/>
          </p:spPr>
          <p:txBody>
            <a:bodyPr wrap="square" rtlCol="0">
              <a:spAutoFit/>
            </a:bodyPr>
            <a:lstStyle/>
            <a:p>
              <a:pPr algn="ctr"/>
              <a:r>
                <a:rPr lang="en-US" sz="1000" dirty="0" err="1" smtClean="0">
                  <a:solidFill>
                    <a:srgbClr val="3366FF"/>
                  </a:solidFill>
                </a:rPr>
                <a:t>Phyllosilicate</a:t>
              </a:r>
              <a:endParaRPr lang="en-US" sz="1000" dirty="0">
                <a:solidFill>
                  <a:srgbClr val="3366FF"/>
                </a:solidFill>
              </a:endParaRPr>
            </a:p>
          </p:txBody>
        </p:sp>
        <p:sp>
          <p:nvSpPr>
            <p:cNvPr id="27" name="Rectangle 26"/>
            <p:cNvSpPr/>
            <p:nvPr/>
          </p:nvSpPr>
          <p:spPr>
            <a:xfrm>
              <a:off x="5311540" y="32031076"/>
              <a:ext cx="351110" cy="326213"/>
            </a:xfrm>
            <a:prstGeom prst="rect">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grpSp>
      <p:cxnSp>
        <p:nvCxnSpPr>
          <p:cNvPr id="32" name="Straight Connector 31"/>
          <p:cNvCxnSpPr/>
          <p:nvPr/>
        </p:nvCxnSpPr>
        <p:spPr>
          <a:xfrm>
            <a:off x="5903785" y="2595169"/>
            <a:ext cx="320209" cy="0"/>
          </a:xfrm>
          <a:prstGeom prst="line">
            <a:avLst/>
          </a:prstGeom>
          <a:ln w="571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5804116" y="2323624"/>
            <a:ext cx="236840" cy="134668"/>
          </a:xfrm>
          <a:prstGeom prst="rect">
            <a:avLst/>
          </a:prstGeom>
          <a:noFill/>
        </p:spPr>
        <p:txBody>
          <a:bodyPr wrap="none" rtlCol="0">
            <a:spAutoFit/>
          </a:bodyPr>
          <a:lstStyle/>
          <a:p>
            <a:r>
              <a:rPr lang="en-US" sz="1400" dirty="0" smtClean="0">
                <a:solidFill>
                  <a:schemeClr val="bg1"/>
                </a:solidFill>
              </a:rPr>
              <a:t>1 km</a:t>
            </a:r>
            <a:endParaRPr lang="en-US" sz="1400" dirty="0">
              <a:solidFill>
                <a:schemeClr val="bg1"/>
              </a:solidFill>
            </a:endParaRPr>
          </a:p>
        </p:txBody>
      </p:sp>
      <p:sp>
        <p:nvSpPr>
          <p:cNvPr id="36" name="Rectangle 35"/>
          <p:cNvSpPr/>
          <p:nvPr/>
        </p:nvSpPr>
        <p:spPr>
          <a:xfrm>
            <a:off x="5859636" y="2873126"/>
            <a:ext cx="2625576" cy="307777"/>
          </a:xfrm>
          <a:prstGeom prst="rect">
            <a:avLst/>
          </a:prstGeom>
        </p:spPr>
        <p:txBody>
          <a:bodyPr wrap="square">
            <a:spAutoFit/>
          </a:bodyPr>
          <a:lstStyle/>
          <a:p>
            <a:pPr algn="ctr"/>
            <a:r>
              <a:rPr lang="en-US" sz="1400" b="1" dirty="0" err="1" smtClean="0">
                <a:solidFill>
                  <a:schemeClr val="bg1"/>
                </a:solidFill>
              </a:rPr>
              <a:t>HiRISE</a:t>
            </a:r>
            <a:endParaRPr lang="en-US" sz="1400" b="1" dirty="0">
              <a:solidFill>
                <a:schemeClr val="bg1"/>
              </a:solidFill>
            </a:endParaRPr>
          </a:p>
        </p:txBody>
      </p:sp>
      <p:cxnSp>
        <p:nvCxnSpPr>
          <p:cNvPr id="39" name="Straight Arrow Connector 38"/>
          <p:cNvCxnSpPr/>
          <p:nvPr/>
        </p:nvCxnSpPr>
        <p:spPr>
          <a:xfrm flipV="1">
            <a:off x="4604095" y="1918993"/>
            <a:ext cx="1181497" cy="103895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4604095" y="3743386"/>
            <a:ext cx="1116745"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endCxn id="29" idx="1"/>
          </p:cNvCxnSpPr>
          <p:nvPr/>
        </p:nvCxnSpPr>
        <p:spPr>
          <a:xfrm>
            <a:off x="4630394" y="5786179"/>
            <a:ext cx="1152679" cy="4502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57200" y="1455705"/>
            <a:ext cx="4200004" cy="1200329"/>
          </a:xfrm>
          <a:prstGeom prst="rect">
            <a:avLst/>
          </a:prstGeom>
          <a:noFill/>
          <a:ln>
            <a:solidFill>
              <a:schemeClr val="tx1"/>
            </a:solidFill>
          </a:ln>
        </p:spPr>
        <p:txBody>
          <a:bodyPr wrap="square" rtlCol="0">
            <a:spAutoFit/>
          </a:bodyPr>
          <a:lstStyle/>
          <a:p>
            <a:pPr algn="ctr"/>
            <a:r>
              <a:rPr lang="en-US" b="1" dirty="0" smtClean="0"/>
              <a:t>Goal: Detailed stratigraphic examination including mineralogy, morphology, </a:t>
            </a:r>
            <a:r>
              <a:rPr lang="en-US" b="1" dirty="0" err="1" smtClean="0"/>
              <a:t>thermophysical</a:t>
            </a:r>
            <a:r>
              <a:rPr lang="en-US" b="1" dirty="0" smtClean="0"/>
              <a:t> properties of units, with an emphasis on contact relationships</a:t>
            </a:r>
            <a:endParaRPr lang="en-US" b="1" dirty="0"/>
          </a:p>
        </p:txBody>
      </p:sp>
      <p:sp>
        <p:nvSpPr>
          <p:cNvPr id="35" name="Rectangle 34"/>
          <p:cNvSpPr/>
          <p:nvPr/>
        </p:nvSpPr>
        <p:spPr>
          <a:xfrm>
            <a:off x="-1" y="-1"/>
            <a:ext cx="9144000" cy="10036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
          <p:cNvSpPr>
            <a:spLocks/>
          </p:cNvSpPr>
          <p:nvPr/>
        </p:nvSpPr>
        <p:spPr bwMode="auto">
          <a:xfrm>
            <a:off x="-1" y="3376"/>
            <a:ext cx="9144000" cy="10002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p>
            <a:pPr indent="27905" algn="ctr" defTabSz="642915">
              <a:defRPr/>
            </a:pPr>
            <a:r>
              <a:rPr lang="en-US" sz="2500" b="1" dirty="0" smtClean="0">
                <a:solidFill>
                  <a:srgbClr val="000000"/>
                </a:solidFill>
                <a:latin typeface="Helvetica" charset="0"/>
                <a:cs typeface="Helvetica" charset="0"/>
                <a:sym typeface="Helvetica" charset="0"/>
              </a:rPr>
              <a:t>HiRISE/CRISM/Thermal analysis of Curiosity site</a:t>
            </a:r>
          </a:p>
          <a:p>
            <a:pPr indent="27905" defTabSz="642915">
              <a:defRPr/>
            </a:pPr>
            <a:r>
              <a:rPr lang="en-US" sz="2000" dirty="0" smtClean="0">
                <a:solidFill>
                  <a:srgbClr val="000000"/>
                </a:solidFill>
                <a:latin typeface="Helvetica"/>
                <a:cs typeface="Helvetica"/>
                <a:sym typeface="Helvetica" charset="0"/>
              </a:rPr>
              <a:t>Association of Silica deposits with light-toned unit in HiRISE images (</a:t>
            </a:r>
            <a:r>
              <a:rPr lang="en-US" sz="2000" dirty="0" err="1" smtClean="0">
                <a:solidFill>
                  <a:srgbClr val="000000"/>
                </a:solidFill>
                <a:latin typeface="Helvetica"/>
                <a:cs typeface="Helvetica"/>
                <a:sym typeface="Helvetica" charset="0"/>
              </a:rPr>
              <a:t>Fraeman</a:t>
            </a:r>
            <a:r>
              <a:rPr lang="en-US" sz="2000" dirty="0" smtClean="0">
                <a:solidFill>
                  <a:srgbClr val="000000"/>
                </a:solidFill>
                <a:latin typeface="Helvetica"/>
                <a:cs typeface="Helvetica"/>
                <a:sym typeface="Helvetica" charset="0"/>
              </a:rPr>
              <a:t>, </a:t>
            </a:r>
            <a:r>
              <a:rPr lang="en-US" sz="2000" dirty="0" err="1">
                <a:latin typeface="Helvetica"/>
                <a:cs typeface="Helvetica"/>
              </a:rPr>
              <a:t>Ehlmann</a:t>
            </a:r>
            <a:r>
              <a:rPr lang="en-US" sz="2000" dirty="0">
                <a:latin typeface="Helvetica"/>
                <a:cs typeface="Helvetica"/>
              </a:rPr>
              <a:t> </a:t>
            </a:r>
            <a:r>
              <a:rPr lang="en-US" sz="2000" dirty="0" smtClean="0">
                <a:latin typeface="Helvetica"/>
                <a:cs typeface="Helvetica"/>
              </a:rPr>
              <a:t>&amp; Edwards)</a:t>
            </a:r>
            <a:endParaRPr lang="en-US" sz="2000" dirty="0" smtClean="0">
              <a:solidFill>
                <a:srgbClr val="000000"/>
              </a:solidFill>
              <a:latin typeface="Helvetica"/>
              <a:cs typeface="Helvetica"/>
              <a:sym typeface="Helvetica" charset="0"/>
            </a:endParaRPr>
          </a:p>
        </p:txBody>
      </p:sp>
    </p:spTree>
    <p:extLst>
      <p:ext uri="{BB962C8B-B14F-4D97-AF65-F5344CB8AC3E}">
        <p14:creationId xmlns:p14="http://schemas.microsoft.com/office/powerpoint/2010/main" val="398901733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screen">
            <a:extLst>
              <a:ext uri="{28A0092B-C50C-407E-A947-70E740481C1C}">
                <a14:useLocalDpi xmlns:a14="http://schemas.microsoft.com/office/drawing/2010/main"/>
              </a:ext>
            </a:extLst>
          </a:blip>
          <a:stretch>
            <a:fillRect/>
          </a:stretch>
        </p:blipFill>
        <p:spPr>
          <a:xfrm>
            <a:off x="627974" y="1025704"/>
            <a:ext cx="4716783" cy="5484481"/>
          </a:xfrm>
          <a:prstGeom prst="rect">
            <a:avLst/>
          </a:prstGeom>
        </p:spPr>
      </p:pic>
      <p:pic>
        <p:nvPicPr>
          <p:cNvPr id="5" name="Picture 4" descr="runyokd1-ml2-hd:Users:runyokd1:Dropbox:In progress:Herschel Manuscripts:ChangingMorphology.jpg"/>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26172" y="1003650"/>
            <a:ext cx="2724710" cy="5506535"/>
          </a:xfrm>
          <a:prstGeom prst="rect">
            <a:avLst/>
          </a:prstGeom>
          <a:noFill/>
          <a:ln>
            <a:noFill/>
          </a:ln>
        </p:spPr>
      </p:pic>
      <p:sp>
        <p:nvSpPr>
          <p:cNvPr id="2" name="TextBox 1"/>
          <p:cNvSpPr txBox="1"/>
          <p:nvPr/>
        </p:nvSpPr>
        <p:spPr>
          <a:xfrm>
            <a:off x="-3674533" y="982133"/>
            <a:ext cx="184666" cy="369332"/>
          </a:xfrm>
          <a:prstGeom prst="rect">
            <a:avLst/>
          </a:prstGeom>
          <a:noFill/>
        </p:spPr>
        <p:txBody>
          <a:bodyPr wrap="none" rtlCol="0">
            <a:spAutoFit/>
          </a:bodyPr>
          <a:lstStyle/>
          <a:p>
            <a:endParaRPr lang="en-US"/>
          </a:p>
        </p:txBody>
      </p:sp>
      <p:sp>
        <p:nvSpPr>
          <p:cNvPr id="8" name="Rectangle 7"/>
          <p:cNvSpPr/>
          <p:nvPr/>
        </p:nvSpPr>
        <p:spPr>
          <a:xfrm>
            <a:off x="-1" y="-1"/>
            <a:ext cx="9144000" cy="10036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3"/>
          <p:cNvSpPr>
            <a:spLocks/>
          </p:cNvSpPr>
          <p:nvPr/>
        </p:nvSpPr>
        <p:spPr bwMode="auto">
          <a:xfrm>
            <a:off x="-1" y="3376"/>
            <a:ext cx="9144000" cy="10002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p>
            <a:pPr indent="27905" algn="ctr" defTabSz="642915">
              <a:defRPr/>
            </a:pPr>
            <a:r>
              <a:rPr lang="en-US" sz="2500" b="1" dirty="0" smtClean="0">
                <a:solidFill>
                  <a:srgbClr val="000000"/>
                </a:solidFill>
                <a:latin typeface="Helvetica" charset="0"/>
                <a:cs typeface="Helvetica" charset="0"/>
                <a:sym typeface="Helvetica" charset="0"/>
              </a:rPr>
              <a:t>HiRISE Sand Flux Measurements and Dune Types</a:t>
            </a:r>
          </a:p>
          <a:p>
            <a:pPr indent="27905" defTabSz="642915">
              <a:defRPr/>
            </a:pPr>
            <a:r>
              <a:rPr lang="en-US" sz="2000" dirty="0" smtClean="0">
                <a:solidFill>
                  <a:srgbClr val="000000"/>
                </a:solidFill>
                <a:latin typeface="Helvetica" charset="0"/>
                <a:cs typeface="Helvetica" charset="0"/>
                <a:sym typeface="Helvetica" charset="0"/>
              </a:rPr>
              <a:t>Volumetric Fluxes can now be broken up by individual dune type </a:t>
            </a:r>
            <a:r>
              <a:rPr lang="en-US" sz="2000" dirty="0" smtClean="0">
                <a:solidFill>
                  <a:srgbClr val="000000"/>
                </a:solidFill>
                <a:latin typeface="Helvetica" charset="0"/>
                <a:cs typeface="Helvetica" charset="0"/>
                <a:sym typeface="Helvetica" charset="0"/>
              </a:rPr>
              <a:t>(Bridges and Runyon)</a:t>
            </a:r>
          </a:p>
        </p:txBody>
      </p:sp>
    </p:spTree>
    <p:extLst>
      <p:ext uri="{BB962C8B-B14F-4D97-AF65-F5344CB8AC3E}">
        <p14:creationId xmlns:p14="http://schemas.microsoft.com/office/powerpoint/2010/main" val="341994720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2.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5312" y="1120588"/>
            <a:ext cx="7612012" cy="5737412"/>
          </a:xfrm>
          <a:prstGeom prst="rect">
            <a:avLst/>
          </a:prstGeom>
        </p:spPr>
      </p:pic>
      <p:sp>
        <p:nvSpPr>
          <p:cNvPr id="6" name="Rectangle 5"/>
          <p:cNvSpPr/>
          <p:nvPr/>
        </p:nvSpPr>
        <p:spPr>
          <a:xfrm>
            <a:off x="-1" y="-1"/>
            <a:ext cx="9144000" cy="10036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3"/>
          <p:cNvSpPr>
            <a:spLocks/>
          </p:cNvSpPr>
          <p:nvPr/>
        </p:nvSpPr>
        <p:spPr bwMode="auto">
          <a:xfrm>
            <a:off x="-1" y="3376"/>
            <a:ext cx="9143999" cy="10002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p>
            <a:pPr indent="27905" algn="ctr" defTabSz="642915">
              <a:defRPr/>
            </a:pPr>
            <a:r>
              <a:rPr lang="en-US" sz="2500" b="1" dirty="0" smtClean="0">
                <a:solidFill>
                  <a:srgbClr val="000000"/>
                </a:solidFill>
                <a:latin typeface="Helvetica" charset="0"/>
                <a:cs typeface="Helvetica" charset="0"/>
                <a:sym typeface="Helvetica" charset="0"/>
              </a:rPr>
              <a:t>Dune motion is global</a:t>
            </a:r>
          </a:p>
          <a:p>
            <a:pPr indent="27905" defTabSz="642915">
              <a:defRPr/>
            </a:pPr>
            <a:r>
              <a:rPr lang="en-US" sz="2000" dirty="0" smtClean="0">
                <a:solidFill>
                  <a:srgbClr val="000000"/>
                </a:solidFill>
                <a:latin typeface="Helvetica" charset="0"/>
                <a:cs typeface="Helvetica" charset="0"/>
                <a:sym typeface="Helvetica" charset="0"/>
              </a:rPr>
              <a:t>Concentrated in low albedo regions (Maria Banks)</a:t>
            </a:r>
          </a:p>
          <a:p>
            <a:pPr indent="27905" defTabSz="642915">
              <a:defRPr/>
            </a:pPr>
            <a:r>
              <a:rPr lang="en-US" sz="2000" dirty="0">
                <a:solidFill>
                  <a:srgbClr val="000000"/>
                </a:solidFill>
                <a:latin typeface="Helvetica" charset="0"/>
                <a:cs typeface="Helvetica" charset="0"/>
                <a:sym typeface="Helvetica" charset="0"/>
              </a:rPr>
              <a:t>S</a:t>
            </a:r>
            <a:r>
              <a:rPr lang="en-US" sz="2000" dirty="0" smtClean="0">
                <a:solidFill>
                  <a:srgbClr val="000000"/>
                </a:solidFill>
                <a:latin typeface="Helvetica" charset="0"/>
                <a:cs typeface="Helvetica" charset="0"/>
                <a:sym typeface="Helvetica" charset="0"/>
              </a:rPr>
              <a:t>ediment flux is constant: migrating dunes are </a:t>
            </a:r>
            <a:r>
              <a:rPr lang="en-US" sz="2000" dirty="0">
                <a:solidFill>
                  <a:srgbClr val="000000"/>
                </a:solidFill>
                <a:latin typeface="Helvetica" charset="0"/>
                <a:cs typeface="Helvetica" charset="0"/>
                <a:sym typeface="Helvetica" charset="0"/>
              </a:rPr>
              <a:t>in steady-</a:t>
            </a:r>
            <a:r>
              <a:rPr lang="en-US" sz="2000" dirty="0" smtClean="0">
                <a:solidFill>
                  <a:srgbClr val="000000"/>
                </a:solidFill>
                <a:latin typeface="Helvetica" charset="0"/>
                <a:cs typeface="Helvetica" charset="0"/>
                <a:sym typeface="Helvetica" charset="0"/>
              </a:rPr>
              <a:t>state (Matt </a:t>
            </a:r>
            <a:r>
              <a:rPr lang="en-US" sz="2000" dirty="0" err="1" smtClean="0">
                <a:solidFill>
                  <a:srgbClr val="000000"/>
                </a:solidFill>
                <a:latin typeface="Helvetica" charset="0"/>
                <a:cs typeface="Helvetica" charset="0"/>
                <a:sym typeface="Helvetica" charset="0"/>
              </a:rPr>
              <a:t>Chojnacki</a:t>
            </a:r>
            <a:r>
              <a:rPr lang="en-US" sz="2000" dirty="0" smtClean="0">
                <a:solidFill>
                  <a:srgbClr val="000000"/>
                </a:solidFill>
                <a:latin typeface="Helvetica" charset="0"/>
                <a:cs typeface="Helvetica" charset="0"/>
                <a:sym typeface="Helvetica" charset="0"/>
              </a:rPr>
              <a:t>)</a:t>
            </a:r>
          </a:p>
        </p:txBody>
      </p:sp>
    </p:spTree>
    <p:extLst>
      <p:ext uri="{BB962C8B-B14F-4D97-AF65-F5344CB8AC3E}">
        <p14:creationId xmlns:p14="http://schemas.microsoft.com/office/powerpoint/2010/main" val="3621978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Bramson_BadgerCrater_3D.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 y="0"/>
            <a:ext cx="9144001" cy="687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0" y="7786"/>
            <a:ext cx="5020235" cy="2054096"/>
          </a:xfrm>
          <a:solidFill>
            <a:schemeClr val="bg1">
              <a:alpha val="75000"/>
            </a:schemeClr>
          </a:solidFill>
        </p:spPr>
        <p:txBody>
          <a:bodyPr>
            <a:normAutofit lnSpcReduction="10000"/>
          </a:bodyPr>
          <a:lstStyle/>
          <a:p>
            <a:r>
              <a:rPr lang="en-US" b="1" dirty="0" smtClean="0"/>
              <a:t>Themes</a:t>
            </a:r>
          </a:p>
          <a:p>
            <a:pPr lvl="1"/>
            <a:r>
              <a:rPr lang="en-US" b="1" dirty="0"/>
              <a:t>M</a:t>
            </a:r>
            <a:r>
              <a:rPr lang="en-US" b="1" dirty="0" smtClean="0"/>
              <a:t>id-latitude and polar ice</a:t>
            </a:r>
            <a:endParaRPr lang="en-US" b="1" dirty="0"/>
          </a:p>
          <a:p>
            <a:pPr lvl="1"/>
            <a:r>
              <a:rPr lang="en-US" b="1" dirty="0" smtClean="0"/>
              <a:t>New Impacts </a:t>
            </a:r>
          </a:p>
          <a:p>
            <a:pPr lvl="1"/>
            <a:r>
              <a:rPr lang="en-US" b="1" dirty="0" smtClean="0"/>
              <a:t>Aeolian activity</a:t>
            </a:r>
          </a:p>
          <a:p>
            <a:endParaRPr lang="en-US" b="1" dirty="0" smtClean="0"/>
          </a:p>
          <a:p>
            <a:endParaRPr lang="en-US" b="1" dirty="0"/>
          </a:p>
        </p:txBody>
      </p:sp>
    </p:spTree>
    <p:extLst>
      <p:ext uri="{BB962C8B-B14F-4D97-AF65-F5344CB8AC3E}">
        <p14:creationId xmlns:p14="http://schemas.microsoft.com/office/powerpoint/2010/main" val="3333678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2733741" cy="1200329"/>
          </a:xfrm>
          <a:prstGeom prst="rect">
            <a:avLst/>
          </a:prstGeom>
          <a:noFill/>
        </p:spPr>
        <p:txBody>
          <a:bodyPr wrap="none" rtlCol="0">
            <a:spAutoFit/>
          </a:bodyPr>
          <a:lstStyle/>
          <a:p>
            <a:r>
              <a:rPr lang="en-US" sz="7200" b="1" dirty="0" smtClean="0"/>
              <a:t>Spares</a:t>
            </a:r>
            <a:endParaRPr lang="en-US" sz="7200" b="1" dirty="0"/>
          </a:p>
        </p:txBody>
      </p:sp>
    </p:spTree>
    <p:extLst>
      <p:ext uri="{BB962C8B-B14F-4D97-AF65-F5344CB8AC3E}">
        <p14:creationId xmlns:p14="http://schemas.microsoft.com/office/powerpoint/2010/main" val="3160744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VI_hirise_color_mosaic2.tif"/>
          <p:cNvPicPr>
            <a:picLocks noChangeAspect="1"/>
          </p:cNvPicPr>
          <p:nvPr/>
        </p:nvPicPr>
        <p:blipFill rotWithShape="1">
          <a:blip r:embed="rId2" cstate="print">
            <a:alphaModFix amt="50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p:ph type="ctrTitle"/>
          </p:nvPr>
        </p:nvSpPr>
        <p:spPr>
          <a:xfrm>
            <a:off x="648810" y="419185"/>
            <a:ext cx="7772400" cy="2663062"/>
          </a:xfrm>
          <a:solidFill>
            <a:srgbClr val="FFFFFF">
              <a:alpha val="54000"/>
            </a:srgbClr>
          </a:solidFill>
        </p:spPr>
        <p:txBody>
          <a:bodyPr>
            <a:normAutofit fontScale="90000"/>
          </a:bodyPr>
          <a:lstStyle/>
          <a:p>
            <a:r>
              <a:rPr lang="en-US" dirty="0"/>
              <a:t>High resolution mapping of lower Mt. Sharp: </a:t>
            </a:r>
            <a:r>
              <a:rPr lang="en-US" dirty="0" smtClean="0"/>
              <a:t>Finding </a:t>
            </a:r>
            <a:r>
              <a:rPr lang="en-US" dirty="0"/>
              <a:t>rover scale targets of interest and providing geologic context for Curiosity	</a:t>
            </a:r>
            <a:r>
              <a:rPr lang="en-US" dirty="0" smtClean="0">
                <a:effectLst/>
              </a:rPr>
              <a:t> </a:t>
            </a:r>
            <a:endParaRPr lang="en-US" dirty="0"/>
          </a:p>
        </p:txBody>
      </p:sp>
      <p:sp>
        <p:nvSpPr>
          <p:cNvPr id="3" name="Subtitle 2"/>
          <p:cNvSpPr>
            <a:spLocks noGrp="1"/>
          </p:cNvSpPr>
          <p:nvPr>
            <p:ph type="subTitle" idx="1"/>
          </p:nvPr>
        </p:nvSpPr>
        <p:spPr>
          <a:xfrm>
            <a:off x="648810" y="4562461"/>
            <a:ext cx="7716216" cy="1771228"/>
          </a:xfrm>
          <a:solidFill>
            <a:srgbClr val="FFFFFF">
              <a:alpha val="26000"/>
            </a:srgbClr>
          </a:solidFill>
        </p:spPr>
        <p:txBody>
          <a:bodyPr>
            <a:normAutofit fontScale="85000" lnSpcReduction="20000"/>
          </a:bodyPr>
          <a:lstStyle/>
          <a:p>
            <a:r>
              <a:rPr lang="en-US" sz="2600" dirty="0" smtClean="0">
                <a:solidFill>
                  <a:schemeClr val="tx1"/>
                </a:solidFill>
              </a:rPr>
              <a:t>Abigail Fraeman</a:t>
            </a:r>
            <a:r>
              <a:rPr lang="en-US" sz="2600" dirty="0">
                <a:solidFill>
                  <a:schemeClr val="tx1"/>
                </a:solidFill>
              </a:rPr>
              <a:t> </a:t>
            </a:r>
            <a:r>
              <a:rPr lang="en-US" sz="2600" dirty="0" smtClean="0">
                <a:solidFill>
                  <a:schemeClr val="tx1"/>
                </a:solidFill>
              </a:rPr>
              <a:t>(Caltech), Bethany </a:t>
            </a:r>
            <a:r>
              <a:rPr lang="en-US" sz="2600" dirty="0" err="1" smtClean="0">
                <a:solidFill>
                  <a:schemeClr val="tx1"/>
                </a:solidFill>
              </a:rPr>
              <a:t>Ehlmann</a:t>
            </a:r>
            <a:r>
              <a:rPr lang="en-US" sz="2600" dirty="0" smtClean="0">
                <a:solidFill>
                  <a:schemeClr val="tx1"/>
                </a:solidFill>
              </a:rPr>
              <a:t> (Caltech/JPL), Christopher Edwards</a:t>
            </a:r>
            <a:r>
              <a:rPr lang="en-US" sz="2600" dirty="0">
                <a:solidFill>
                  <a:schemeClr val="tx1"/>
                </a:solidFill>
              </a:rPr>
              <a:t> </a:t>
            </a:r>
            <a:r>
              <a:rPr lang="en-US" sz="2600" dirty="0" smtClean="0">
                <a:solidFill>
                  <a:schemeClr val="tx1"/>
                </a:solidFill>
              </a:rPr>
              <a:t>(USGS Flagstaff)</a:t>
            </a:r>
          </a:p>
          <a:p>
            <a:endParaRPr lang="en-US" sz="2600" dirty="0">
              <a:solidFill>
                <a:schemeClr val="tx1"/>
              </a:solidFill>
            </a:endParaRPr>
          </a:p>
          <a:p>
            <a:r>
              <a:rPr lang="en-US" sz="2600" dirty="0" err="1" smtClean="0">
                <a:solidFill>
                  <a:schemeClr val="tx1"/>
                </a:solidFill>
              </a:rPr>
              <a:t>HiRISE</a:t>
            </a:r>
            <a:r>
              <a:rPr lang="en-US" sz="2600" dirty="0" smtClean="0">
                <a:solidFill>
                  <a:schemeClr val="tx1"/>
                </a:solidFill>
              </a:rPr>
              <a:t> Team Meeting Presentation</a:t>
            </a:r>
          </a:p>
          <a:p>
            <a:r>
              <a:rPr lang="en-US" sz="2600" dirty="0" smtClean="0">
                <a:solidFill>
                  <a:schemeClr val="tx1"/>
                </a:solidFill>
              </a:rPr>
              <a:t>1-7 Sept. 2015</a:t>
            </a:r>
          </a:p>
          <a:p>
            <a:endParaRPr lang="en-US" dirty="0">
              <a:solidFill>
                <a:schemeClr val="tx1"/>
              </a:solidFill>
            </a:endParaRPr>
          </a:p>
        </p:txBody>
      </p:sp>
      <p:sp>
        <p:nvSpPr>
          <p:cNvPr id="7" name="Slide Number Placeholder 6"/>
          <p:cNvSpPr>
            <a:spLocks noGrp="1"/>
          </p:cNvSpPr>
          <p:nvPr>
            <p:ph type="sldNum" sz="quarter" idx="12"/>
          </p:nvPr>
        </p:nvSpPr>
        <p:spPr/>
        <p:txBody>
          <a:bodyPr/>
          <a:lstStyle/>
          <a:p>
            <a:fld id="{05C18C63-EA4E-FD42-B72C-C6B5FFB84E44}" type="slidenum">
              <a:rPr lang="en-US" smtClean="0"/>
              <a:t>18</a:t>
            </a:fld>
            <a:endParaRPr lang="en-US"/>
          </a:p>
        </p:txBody>
      </p:sp>
    </p:spTree>
    <p:extLst>
      <p:ext uri="{BB962C8B-B14F-4D97-AF65-F5344CB8AC3E}">
        <p14:creationId xmlns:p14="http://schemas.microsoft.com/office/powerpoint/2010/main" val="95819425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6-09 at 3.09.22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800" y="0"/>
            <a:ext cx="9019979" cy="6858000"/>
          </a:xfrm>
          <a:prstGeom prst="rect">
            <a:avLst/>
          </a:prstGeom>
        </p:spPr>
      </p:pic>
      <p:cxnSp>
        <p:nvCxnSpPr>
          <p:cNvPr id="7" name="Straight Arrow Connector 6"/>
          <p:cNvCxnSpPr/>
          <p:nvPr/>
        </p:nvCxnSpPr>
        <p:spPr>
          <a:xfrm>
            <a:off x="1975556" y="4349356"/>
            <a:ext cx="0" cy="3810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2325512" y="4219845"/>
            <a:ext cx="313266" cy="3810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2477912" y="3991245"/>
            <a:ext cx="428977" cy="2286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906889" y="3991245"/>
            <a:ext cx="1124339" cy="369332"/>
          </a:xfrm>
          <a:prstGeom prst="rect">
            <a:avLst/>
          </a:prstGeom>
          <a:solidFill>
            <a:schemeClr val="tx1">
              <a:lumMod val="75000"/>
              <a:lumOff val="25000"/>
              <a:alpha val="65000"/>
            </a:schemeClr>
          </a:solidFill>
        </p:spPr>
        <p:txBody>
          <a:bodyPr wrap="none" rtlCol="0">
            <a:spAutoFit/>
          </a:bodyPr>
          <a:lstStyle/>
          <a:p>
            <a:r>
              <a:rPr lang="en-US" dirty="0" smtClean="0">
                <a:solidFill>
                  <a:srgbClr val="FFFF00"/>
                </a:solidFill>
              </a:rPr>
              <a:t>Transition</a:t>
            </a:r>
            <a:endParaRPr lang="en-US" dirty="0">
              <a:solidFill>
                <a:srgbClr val="FFFF00"/>
              </a:solidFill>
            </a:endParaRPr>
          </a:p>
        </p:txBody>
      </p:sp>
      <p:sp>
        <p:nvSpPr>
          <p:cNvPr id="10" name="TextBox 9"/>
          <p:cNvSpPr txBox="1"/>
          <p:nvPr/>
        </p:nvSpPr>
        <p:spPr>
          <a:xfrm>
            <a:off x="517653" y="493889"/>
            <a:ext cx="5090657" cy="584776"/>
          </a:xfrm>
          <a:prstGeom prst="rect">
            <a:avLst/>
          </a:prstGeom>
          <a:noFill/>
        </p:spPr>
        <p:txBody>
          <a:bodyPr wrap="none" rtlCol="0">
            <a:spAutoFit/>
          </a:bodyPr>
          <a:lstStyle/>
          <a:p>
            <a:r>
              <a:rPr lang="en-US" sz="3200" dirty="0" smtClean="0"/>
              <a:t>T. Parker </a:t>
            </a:r>
            <a:r>
              <a:rPr lang="en-US" sz="3200" dirty="0" err="1" smtClean="0"/>
              <a:t>HiRISE</a:t>
            </a:r>
            <a:r>
              <a:rPr lang="en-US" sz="3200" dirty="0" smtClean="0"/>
              <a:t> Color Mosaic</a:t>
            </a:r>
            <a:endParaRPr lang="en-US" sz="3200" dirty="0"/>
          </a:p>
        </p:txBody>
      </p:sp>
      <p:sp>
        <p:nvSpPr>
          <p:cNvPr id="2" name="Freeform 1"/>
          <p:cNvSpPr/>
          <p:nvPr/>
        </p:nvSpPr>
        <p:spPr>
          <a:xfrm>
            <a:off x="2321127" y="2525671"/>
            <a:ext cx="1109470" cy="3197237"/>
          </a:xfrm>
          <a:custGeom>
            <a:avLst/>
            <a:gdLst>
              <a:gd name="connsiteX0" fmla="*/ 1109470 w 1109470"/>
              <a:gd name="connsiteY0" fmla="*/ 0 h 3197237"/>
              <a:gd name="connsiteX1" fmla="*/ 1036478 w 1109470"/>
              <a:gd name="connsiteY1" fmla="*/ 43798 h 3197237"/>
              <a:gd name="connsiteX2" fmla="*/ 934290 w 1109470"/>
              <a:gd name="connsiteY2" fmla="*/ 160592 h 3197237"/>
              <a:gd name="connsiteX3" fmla="*/ 875897 w 1109470"/>
              <a:gd name="connsiteY3" fmla="*/ 248187 h 3197237"/>
              <a:gd name="connsiteX4" fmla="*/ 788307 w 1109470"/>
              <a:gd name="connsiteY4" fmla="*/ 306584 h 3197237"/>
              <a:gd name="connsiteX5" fmla="*/ 729914 w 1109470"/>
              <a:gd name="connsiteY5" fmla="*/ 335783 h 3197237"/>
              <a:gd name="connsiteX6" fmla="*/ 642325 w 1109470"/>
              <a:gd name="connsiteY6" fmla="*/ 394180 h 3197237"/>
              <a:gd name="connsiteX7" fmla="*/ 598530 w 1109470"/>
              <a:gd name="connsiteY7" fmla="*/ 423378 h 3197237"/>
              <a:gd name="connsiteX8" fmla="*/ 583931 w 1109470"/>
              <a:gd name="connsiteY8" fmla="*/ 467176 h 3197237"/>
              <a:gd name="connsiteX9" fmla="*/ 540137 w 1109470"/>
              <a:gd name="connsiteY9" fmla="*/ 481776 h 3197237"/>
              <a:gd name="connsiteX10" fmla="*/ 496342 w 1109470"/>
              <a:gd name="connsiteY10" fmla="*/ 510974 h 3197237"/>
              <a:gd name="connsiteX11" fmla="*/ 437949 w 1109470"/>
              <a:gd name="connsiteY11" fmla="*/ 598570 h 3197237"/>
              <a:gd name="connsiteX12" fmla="*/ 350359 w 1109470"/>
              <a:gd name="connsiteY12" fmla="*/ 627768 h 3197237"/>
              <a:gd name="connsiteX13" fmla="*/ 335761 w 1109470"/>
              <a:gd name="connsiteY13" fmla="*/ 671566 h 3197237"/>
              <a:gd name="connsiteX14" fmla="*/ 248171 w 1109470"/>
              <a:gd name="connsiteY14" fmla="*/ 729963 h 3197237"/>
              <a:gd name="connsiteX15" fmla="*/ 218974 w 1109470"/>
              <a:gd name="connsiteY15" fmla="*/ 773761 h 3197237"/>
              <a:gd name="connsiteX16" fmla="*/ 175180 w 1109470"/>
              <a:gd name="connsiteY16" fmla="*/ 802959 h 3197237"/>
              <a:gd name="connsiteX17" fmla="*/ 160581 w 1109470"/>
              <a:gd name="connsiteY17" fmla="*/ 846757 h 3197237"/>
              <a:gd name="connsiteX18" fmla="*/ 102188 w 1109470"/>
              <a:gd name="connsiteY18" fmla="*/ 934352 h 3197237"/>
              <a:gd name="connsiteX19" fmla="*/ 72992 w 1109470"/>
              <a:gd name="connsiteY19" fmla="*/ 1021948 h 3197237"/>
              <a:gd name="connsiteX20" fmla="*/ 58393 w 1109470"/>
              <a:gd name="connsiteY20" fmla="*/ 1065746 h 3197237"/>
              <a:gd name="connsiteX21" fmla="*/ 29197 w 1109470"/>
              <a:gd name="connsiteY21" fmla="*/ 1109543 h 3197237"/>
              <a:gd name="connsiteX22" fmla="*/ 0 w 1109470"/>
              <a:gd name="connsiteY22" fmla="*/ 1211738 h 3197237"/>
              <a:gd name="connsiteX23" fmla="*/ 14598 w 1109470"/>
              <a:gd name="connsiteY23" fmla="*/ 1824907 h 3197237"/>
              <a:gd name="connsiteX24" fmla="*/ 29197 w 1109470"/>
              <a:gd name="connsiteY24" fmla="*/ 1912502 h 3197237"/>
              <a:gd name="connsiteX25" fmla="*/ 58393 w 1109470"/>
              <a:gd name="connsiteY25" fmla="*/ 1956300 h 3197237"/>
              <a:gd name="connsiteX26" fmla="*/ 72992 w 1109470"/>
              <a:gd name="connsiteY26" fmla="*/ 2000098 h 3197237"/>
              <a:gd name="connsiteX27" fmla="*/ 87590 w 1109470"/>
              <a:gd name="connsiteY27" fmla="*/ 2306682 h 3197237"/>
              <a:gd name="connsiteX28" fmla="*/ 102188 w 1109470"/>
              <a:gd name="connsiteY28" fmla="*/ 2350480 h 3197237"/>
              <a:gd name="connsiteX29" fmla="*/ 116786 w 1109470"/>
              <a:gd name="connsiteY29" fmla="*/ 2408877 h 3197237"/>
              <a:gd name="connsiteX30" fmla="*/ 145983 w 1109470"/>
              <a:gd name="connsiteY30" fmla="*/ 2540270 h 3197237"/>
              <a:gd name="connsiteX31" fmla="*/ 175180 w 1109470"/>
              <a:gd name="connsiteY31" fmla="*/ 2627866 h 3197237"/>
              <a:gd name="connsiteX32" fmla="*/ 189778 w 1109470"/>
              <a:gd name="connsiteY32" fmla="*/ 2671664 h 3197237"/>
              <a:gd name="connsiteX33" fmla="*/ 277368 w 1109470"/>
              <a:gd name="connsiteY33" fmla="*/ 2803057 h 3197237"/>
              <a:gd name="connsiteX34" fmla="*/ 306564 w 1109470"/>
              <a:gd name="connsiteY34" fmla="*/ 2846855 h 3197237"/>
              <a:gd name="connsiteX35" fmla="*/ 350359 w 1109470"/>
              <a:gd name="connsiteY35" fmla="*/ 2934450 h 3197237"/>
              <a:gd name="connsiteX36" fmla="*/ 394154 w 1109470"/>
              <a:gd name="connsiteY36" fmla="*/ 3022046 h 3197237"/>
              <a:gd name="connsiteX37" fmla="*/ 437949 w 1109470"/>
              <a:gd name="connsiteY37" fmla="*/ 3036645 h 3197237"/>
              <a:gd name="connsiteX38" fmla="*/ 496342 w 1109470"/>
              <a:gd name="connsiteY38" fmla="*/ 3109641 h 3197237"/>
              <a:gd name="connsiteX39" fmla="*/ 510940 w 1109470"/>
              <a:gd name="connsiteY39" fmla="*/ 3153439 h 3197237"/>
              <a:gd name="connsiteX40" fmla="*/ 554735 w 1109470"/>
              <a:gd name="connsiteY40" fmla="*/ 3197237 h 319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09470" h="3197237">
                <a:moveTo>
                  <a:pt x="1109470" y="0"/>
                </a:moveTo>
                <a:cubicBezTo>
                  <a:pt x="1085139" y="14599"/>
                  <a:pt x="1056541" y="23733"/>
                  <a:pt x="1036478" y="43798"/>
                </a:cubicBezTo>
                <a:cubicBezTo>
                  <a:pt x="866161" y="214125"/>
                  <a:pt x="1058377" y="77860"/>
                  <a:pt x="934290" y="160592"/>
                </a:cubicBezTo>
                <a:cubicBezTo>
                  <a:pt x="914826" y="189790"/>
                  <a:pt x="905094" y="228721"/>
                  <a:pt x="875897" y="248187"/>
                </a:cubicBezTo>
                <a:cubicBezTo>
                  <a:pt x="846700" y="267653"/>
                  <a:pt x="819693" y="290890"/>
                  <a:pt x="788307" y="306584"/>
                </a:cubicBezTo>
                <a:cubicBezTo>
                  <a:pt x="768843" y="316317"/>
                  <a:pt x="748575" y="324586"/>
                  <a:pt x="729914" y="335783"/>
                </a:cubicBezTo>
                <a:cubicBezTo>
                  <a:pt x="699825" y="353838"/>
                  <a:pt x="671521" y="374714"/>
                  <a:pt x="642325" y="394180"/>
                </a:cubicBezTo>
                <a:lnTo>
                  <a:pt x="598530" y="423378"/>
                </a:lnTo>
                <a:cubicBezTo>
                  <a:pt x="593664" y="437977"/>
                  <a:pt x="594812" y="456294"/>
                  <a:pt x="583931" y="467176"/>
                </a:cubicBezTo>
                <a:cubicBezTo>
                  <a:pt x="573051" y="478057"/>
                  <a:pt x="553900" y="474894"/>
                  <a:pt x="540137" y="481776"/>
                </a:cubicBezTo>
                <a:cubicBezTo>
                  <a:pt x="524444" y="489623"/>
                  <a:pt x="510940" y="501241"/>
                  <a:pt x="496342" y="510974"/>
                </a:cubicBezTo>
                <a:cubicBezTo>
                  <a:pt x="476878" y="540173"/>
                  <a:pt x="471240" y="587473"/>
                  <a:pt x="437949" y="598570"/>
                </a:cubicBezTo>
                <a:lnTo>
                  <a:pt x="350359" y="627768"/>
                </a:lnTo>
                <a:cubicBezTo>
                  <a:pt x="345493" y="642367"/>
                  <a:pt x="346642" y="660684"/>
                  <a:pt x="335761" y="671566"/>
                </a:cubicBezTo>
                <a:cubicBezTo>
                  <a:pt x="310949" y="696380"/>
                  <a:pt x="248171" y="729963"/>
                  <a:pt x="248171" y="729963"/>
                </a:cubicBezTo>
                <a:cubicBezTo>
                  <a:pt x="238439" y="744562"/>
                  <a:pt x="231380" y="761354"/>
                  <a:pt x="218974" y="773761"/>
                </a:cubicBezTo>
                <a:cubicBezTo>
                  <a:pt x="206568" y="786168"/>
                  <a:pt x="186140" y="789258"/>
                  <a:pt x="175180" y="802959"/>
                </a:cubicBezTo>
                <a:cubicBezTo>
                  <a:pt x="165567" y="814976"/>
                  <a:pt x="168054" y="833304"/>
                  <a:pt x="160581" y="846757"/>
                </a:cubicBezTo>
                <a:cubicBezTo>
                  <a:pt x="143540" y="877433"/>
                  <a:pt x="102188" y="934352"/>
                  <a:pt x="102188" y="934352"/>
                </a:cubicBezTo>
                <a:lnTo>
                  <a:pt x="72992" y="1021948"/>
                </a:lnTo>
                <a:cubicBezTo>
                  <a:pt x="68126" y="1036547"/>
                  <a:pt x="66929" y="1052941"/>
                  <a:pt x="58393" y="1065746"/>
                </a:cubicBezTo>
                <a:cubicBezTo>
                  <a:pt x="48661" y="1080345"/>
                  <a:pt x="37043" y="1093850"/>
                  <a:pt x="29197" y="1109543"/>
                </a:cubicBezTo>
                <a:cubicBezTo>
                  <a:pt x="18723" y="1130491"/>
                  <a:pt x="4679" y="1193022"/>
                  <a:pt x="0" y="1211738"/>
                </a:cubicBezTo>
                <a:cubicBezTo>
                  <a:pt x="4866" y="1416128"/>
                  <a:pt x="6087" y="1620637"/>
                  <a:pt x="14598" y="1824907"/>
                </a:cubicBezTo>
                <a:cubicBezTo>
                  <a:pt x="15830" y="1854482"/>
                  <a:pt x="19837" y="1884420"/>
                  <a:pt x="29197" y="1912502"/>
                </a:cubicBezTo>
                <a:cubicBezTo>
                  <a:pt x="34745" y="1929147"/>
                  <a:pt x="50547" y="1940606"/>
                  <a:pt x="58393" y="1956300"/>
                </a:cubicBezTo>
                <a:cubicBezTo>
                  <a:pt x="65275" y="1970065"/>
                  <a:pt x="68126" y="1985499"/>
                  <a:pt x="72992" y="2000098"/>
                </a:cubicBezTo>
                <a:cubicBezTo>
                  <a:pt x="77858" y="2102293"/>
                  <a:pt x="79094" y="2204725"/>
                  <a:pt x="87590" y="2306682"/>
                </a:cubicBezTo>
                <a:cubicBezTo>
                  <a:pt x="88868" y="2322018"/>
                  <a:pt x="97961" y="2335683"/>
                  <a:pt x="102188" y="2350480"/>
                </a:cubicBezTo>
                <a:cubicBezTo>
                  <a:pt x="107700" y="2369773"/>
                  <a:pt x="112434" y="2389290"/>
                  <a:pt x="116786" y="2408877"/>
                </a:cubicBezTo>
                <a:cubicBezTo>
                  <a:pt x="128689" y="2462444"/>
                  <a:pt x="130729" y="2489420"/>
                  <a:pt x="145983" y="2540270"/>
                </a:cubicBezTo>
                <a:cubicBezTo>
                  <a:pt x="154826" y="2569750"/>
                  <a:pt x="165448" y="2598667"/>
                  <a:pt x="175180" y="2627866"/>
                </a:cubicBezTo>
                <a:cubicBezTo>
                  <a:pt x="180046" y="2642465"/>
                  <a:pt x="181242" y="2658859"/>
                  <a:pt x="189778" y="2671664"/>
                </a:cubicBezTo>
                <a:lnTo>
                  <a:pt x="277368" y="2803057"/>
                </a:lnTo>
                <a:cubicBezTo>
                  <a:pt x="287100" y="2817656"/>
                  <a:pt x="301016" y="2830210"/>
                  <a:pt x="306564" y="2846855"/>
                </a:cubicBezTo>
                <a:cubicBezTo>
                  <a:pt x="326710" y="2907298"/>
                  <a:pt x="312626" y="2877849"/>
                  <a:pt x="350359" y="2934450"/>
                </a:cubicBezTo>
                <a:cubicBezTo>
                  <a:pt x="359976" y="2963302"/>
                  <a:pt x="368426" y="3001463"/>
                  <a:pt x="394154" y="3022046"/>
                </a:cubicBezTo>
                <a:cubicBezTo>
                  <a:pt x="406170" y="3031659"/>
                  <a:pt x="423351" y="3031779"/>
                  <a:pt x="437949" y="3036645"/>
                </a:cubicBezTo>
                <a:cubicBezTo>
                  <a:pt x="474642" y="3146734"/>
                  <a:pt x="420877" y="3015303"/>
                  <a:pt x="496342" y="3109641"/>
                </a:cubicBezTo>
                <a:cubicBezTo>
                  <a:pt x="505955" y="3121658"/>
                  <a:pt x="501327" y="3141422"/>
                  <a:pt x="510940" y="3153439"/>
                </a:cubicBezTo>
                <a:cubicBezTo>
                  <a:pt x="558784" y="3213249"/>
                  <a:pt x="554735" y="3157351"/>
                  <a:pt x="554735" y="3197237"/>
                </a:cubicBezTo>
              </a:path>
            </a:pathLst>
          </a:custGeom>
          <a:ln>
            <a:solidFill>
              <a:schemeClr val="bg1"/>
            </a:solidFill>
            <a:prstDash val="sysDash"/>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2787332" y="5358700"/>
            <a:ext cx="1286530" cy="369332"/>
          </a:xfrm>
          <a:prstGeom prst="rect">
            <a:avLst/>
          </a:prstGeom>
          <a:noFill/>
        </p:spPr>
        <p:txBody>
          <a:bodyPr wrap="none" rtlCol="0">
            <a:spAutoFit/>
          </a:bodyPr>
          <a:lstStyle/>
          <a:p>
            <a:r>
              <a:rPr lang="en-US" dirty="0" smtClean="0">
                <a:solidFill>
                  <a:srgbClr val="FFFFFF"/>
                </a:solidFill>
              </a:rPr>
              <a:t>Future Path</a:t>
            </a:r>
            <a:endParaRPr lang="en-US" dirty="0">
              <a:solidFill>
                <a:srgbClr val="FFFFFF"/>
              </a:solidFill>
            </a:endParaRPr>
          </a:p>
        </p:txBody>
      </p:sp>
      <p:sp>
        <p:nvSpPr>
          <p:cNvPr id="14" name="Freeform 13"/>
          <p:cNvSpPr/>
          <p:nvPr/>
        </p:nvSpPr>
        <p:spPr>
          <a:xfrm>
            <a:off x="1509889" y="3499556"/>
            <a:ext cx="973667" cy="849800"/>
          </a:xfrm>
          <a:custGeom>
            <a:avLst/>
            <a:gdLst>
              <a:gd name="connsiteX0" fmla="*/ 0 w 973667"/>
              <a:gd name="connsiteY0" fmla="*/ 493889 h 849800"/>
              <a:gd name="connsiteX1" fmla="*/ 84667 w 973667"/>
              <a:gd name="connsiteY1" fmla="*/ 592667 h 849800"/>
              <a:gd name="connsiteX2" fmla="*/ 169334 w 973667"/>
              <a:gd name="connsiteY2" fmla="*/ 649111 h 849800"/>
              <a:gd name="connsiteX3" fmla="*/ 211667 w 973667"/>
              <a:gd name="connsiteY3" fmla="*/ 677333 h 849800"/>
              <a:gd name="connsiteX4" fmla="*/ 282222 w 973667"/>
              <a:gd name="connsiteY4" fmla="*/ 776111 h 849800"/>
              <a:gd name="connsiteX5" fmla="*/ 310445 w 973667"/>
              <a:gd name="connsiteY5" fmla="*/ 804333 h 849800"/>
              <a:gd name="connsiteX6" fmla="*/ 352778 w 973667"/>
              <a:gd name="connsiteY6" fmla="*/ 818444 h 849800"/>
              <a:gd name="connsiteX7" fmla="*/ 381000 w 973667"/>
              <a:gd name="connsiteY7" fmla="*/ 846667 h 849800"/>
              <a:gd name="connsiteX8" fmla="*/ 677334 w 973667"/>
              <a:gd name="connsiteY8" fmla="*/ 818444 h 849800"/>
              <a:gd name="connsiteX9" fmla="*/ 733778 w 973667"/>
              <a:gd name="connsiteY9" fmla="*/ 790222 h 849800"/>
              <a:gd name="connsiteX10" fmla="*/ 889000 w 973667"/>
              <a:gd name="connsiteY10" fmla="*/ 663222 h 849800"/>
              <a:gd name="connsiteX11" fmla="*/ 917222 w 973667"/>
              <a:gd name="connsiteY11" fmla="*/ 620889 h 849800"/>
              <a:gd name="connsiteX12" fmla="*/ 945445 w 973667"/>
              <a:gd name="connsiteY12" fmla="*/ 508000 h 849800"/>
              <a:gd name="connsiteX13" fmla="*/ 973667 w 973667"/>
              <a:gd name="connsiteY13" fmla="*/ 395111 h 849800"/>
              <a:gd name="connsiteX14" fmla="*/ 959556 w 973667"/>
              <a:gd name="connsiteY14" fmla="*/ 183444 h 849800"/>
              <a:gd name="connsiteX15" fmla="*/ 945445 w 973667"/>
              <a:gd name="connsiteY15" fmla="*/ 127000 h 849800"/>
              <a:gd name="connsiteX16" fmla="*/ 931334 w 973667"/>
              <a:gd name="connsiteY16" fmla="*/ 84667 h 849800"/>
              <a:gd name="connsiteX17" fmla="*/ 931334 w 973667"/>
              <a:gd name="connsiteY17" fmla="*/ 0 h 84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3667" h="849800">
                <a:moveTo>
                  <a:pt x="0" y="493889"/>
                </a:moveTo>
                <a:cubicBezTo>
                  <a:pt x="8695" y="504758"/>
                  <a:pt x="59912" y="574101"/>
                  <a:pt x="84667" y="592667"/>
                </a:cubicBezTo>
                <a:cubicBezTo>
                  <a:pt x="111802" y="613018"/>
                  <a:pt x="141112" y="630296"/>
                  <a:pt x="169334" y="649111"/>
                </a:cubicBezTo>
                <a:lnTo>
                  <a:pt x="211667" y="677333"/>
                </a:lnTo>
                <a:cubicBezTo>
                  <a:pt x="236106" y="713993"/>
                  <a:pt x="253049" y="741104"/>
                  <a:pt x="282222" y="776111"/>
                </a:cubicBezTo>
                <a:cubicBezTo>
                  <a:pt x="290739" y="786332"/>
                  <a:pt x="299037" y="797488"/>
                  <a:pt x="310445" y="804333"/>
                </a:cubicBezTo>
                <a:cubicBezTo>
                  <a:pt x="323200" y="811986"/>
                  <a:pt x="338667" y="813740"/>
                  <a:pt x="352778" y="818444"/>
                </a:cubicBezTo>
                <a:cubicBezTo>
                  <a:pt x="362185" y="827852"/>
                  <a:pt x="367714" y="845968"/>
                  <a:pt x="381000" y="846667"/>
                </a:cubicBezTo>
                <a:cubicBezTo>
                  <a:pt x="544767" y="855286"/>
                  <a:pt x="566297" y="846203"/>
                  <a:pt x="677334" y="818444"/>
                </a:cubicBezTo>
                <a:cubicBezTo>
                  <a:pt x="696149" y="809037"/>
                  <a:pt x="715740" y="801045"/>
                  <a:pt x="733778" y="790222"/>
                </a:cubicBezTo>
                <a:cubicBezTo>
                  <a:pt x="784238" y="759946"/>
                  <a:pt x="855140" y="714011"/>
                  <a:pt x="889000" y="663222"/>
                </a:cubicBezTo>
                <a:cubicBezTo>
                  <a:pt x="898407" y="649111"/>
                  <a:pt x="909637" y="636058"/>
                  <a:pt x="917222" y="620889"/>
                </a:cubicBezTo>
                <a:cubicBezTo>
                  <a:pt x="932639" y="590056"/>
                  <a:pt x="938543" y="537909"/>
                  <a:pt x="945445" y="508000"/>
                </a:cubicBezTo>
                <a:cubicBezTo>
                  <a:pt x="954167" y="470206"/>
                  <a:pt x="973667" y="395111"/>
                  <a:pt x="973667" y="395111"/>
                </a:cubicBezTo>
                <a:cubicBezTo>
                  <a:pt x="968963" y="324555"/>
                  <a:pt x="966958" y="253768"/>
                  <a:pt x="959556" y="183444"/>
                </a:cubicBezTo>
                <a:cubicBezTo>
                  <a:pt x="957526" y="164157"/>
                  <a:pt x="950773" y="145648"/>
                  <a:pt x="945445" y="127000"/>
                </a:cubicBezTo>
                <a:cubicBezTo>
                  <a:pt x="941359" y="112698"/>
                  <a:pt x="932977" y="99450"/>
                  <a:pt x="931334" y="84667"/>
                </a:cubicBezTo>
                <a:cubicBezTo>
                  <a:pt x="928217" y="56617"/>
                  <a:pt x="931334" y="28222"/>
                  <a:pt x="931334" y="0"/>
                </a:cubicBezTo>
              </a:path>
            </a:pathLst>
          </a:custGeom>
          <a:ln>
            <a:solidFill>
              <a:srgbClr val="FFFF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28011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Bramson_BadgerCrater_3D.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 y="0"/>
            <a:ext cx="9144001" cy="687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0" y="7786"/>
            <a:ext cx="5020235" cy="2054096"/>
          </a:xfrm>
          <a:solidFill>
            <a:schemeClr val="bg1">
              <a:alpha val="75000"/>
            </a:schemeClr>
          </a:solidFill>
        </p:spPr>
        <p:txBody>
          <a:bodyPr>
            <a:normAutofit lnSpcReduction="10000"/>
          </a:bodyPr>
          <a:lstStyle/>
          <a:p>
            <a:r>
              <a:rPr lang="en-US" b="1" dirty="0" smtClean="0"/>
              <a:t>Themes</a:t>
            </a:r>
          </a:p>
          <a:p>
            <a:pPr lvl="1"/>
            <a:r>
              <a:rPr lang="en-US" b="1" dirty="0"/>
              <a:t>M</a:t>
            </a:r>
            <a:r>
              <a:rPr lang="en-US" b="1" dirty="0" smtClean="0"/>
              <a:t>id-latitude and polar ice</a:t>
            </a:r>
            <a:endParaRPr lang="en-US" b="1" dirty="0"/>
          </a:p>
          <a:p>
            <a:pPr lvl="1"/>
            <a:r>
              <a:rPr lang="en-US" b="1" dirty="0" smtClean="0"/>
              <a:t>New Impacts </a:t>
            </a:r>
          </a:p>
          <a:p>
            <a:pPr lvl="1"/>
            <a:r>
              <a:rPr lang="en-US" b="1" dirty="0" smtClean="0"/>
              <a:t>Aeolian activity</a:t>
            </a:r>
          </a:p>
          <a:p>
            <a:endParaRPr lang="en-US" b="1" dirty="0" smtClean="0"/>
          </a:p>
          <a:p>
            <a:endParaRPr lang="en-US" b="1" dirty="0"/>
          </a:p>
        </p:txBody>
      </p:sp>
    </p:spTree>
    <p:extLst>
      <p:ext uri="{BB962C8B-B14F-4D97-AF65-F5344CB8AC3E}">
        <p14:creationId xmlns:p14="http://schemas.microsoft.com/office/powerpoint/2010/main" val="3519667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2987" y="-1"/>
            <a:ext cx="6697726" cy="6872401"/>
          </a:xfrm>
          <a:prstGeom prst="rect">
            <a:avLst/>
          </a:prstGeom>
        </p:spPr>
      </p:pic>
      <p:sp>
        <p:nvSpPr>
          <p:cNvPr id="2" name="Title 1"/>
          <p:cNvSpPr>
            <a:spLocks noGrp="1"/>
          </p:cNvSpPr>
          <p:nvPr>
            <p:ph type="title"/>
          </p:nvPr>
        </p:nvSpPr>
        <p:spPr>
          <a:xfrm>
            <a:off x="2056037" y="-1014"/>
            <a:ext cx="7087963" cy="782419"/>
          </a:xfrm>
        </p:spPr>
        <p:style>
          <a:lnRef idx="1">
            <a:schemeClr val="accent3"/>
          </a:lnRef>
          <a:fillRef idx="2">
            <a:schemeClr val="accent3"/>
          </a:fillRef>
          <a:effectRef idx="1">
            <a:schemeClr val="accent3"/>
          </a:effectRef>
          <a:fontRef idx="minor">
            <a:schemeClr val="dk1"/>
          </a:fontRef>
        </p:style>
        <p:txBody>
          <a:bodyPr>
            <a:normAutofit/>
          </a:bodyPr>
          <a:lstStyle/>
          <a:p>
            <a:r>
              <a:rPr lang="en-US" sz="3200" dirty="0" smtClean="0"/>
              <a:t>Lower Mt. Sharp Overview</a:t>
            </a:r>
            <a:endParaRPr lang="en-US" sz="3200" dirty="0"/>
          </a:p>
        </p:txBody>
      </p:sp>
      <p:sp>
        <p:nvSpPr>
          <p:cNvPr id="4" name="Slide Number Placeholder 3"/>
          <p:cNvSpPr>
            <a:spLocks noGrp="1"/>
          </p:cNvSpPr>
          <p:nvPr>
            <p:ph type="sldNum" sz="quarter" idx="12"/>
          </p:nvPr>
        </p:nvSpPr>
        <p:spPr/>
        <p:txBody>
          <a:bodyPr/>
          <a:lstStyle/>
          <a:p>
            <a:fld id="{49FC35E8-0817-644B-B4D9-6167C591B484}" type="slidenum">
              <a:rPr lang="en-US" smtClean="0"/>
              <a:t>20</a:t>
            </a:fld>
            <a:endParaRPr lang="en-US"/>
          </a:p>
        </p:txBody>
      </p:sp>
      <p:sp>
        <p:nvSpPr>
          <p:cNvPr id="10" name="TextBox 9"/>
          <p:cNvSpPr txBox="1"/>
          <p:nvPr/>
        </p:nvSpPr>
        <p:spPr>
          <a:xfrm>
            <a:off x="1141894" y="3238287"/>
            <a:ext cx="1338011" cy="369332"/>
          </a:xfrm>
          <a:prstGeom prst="rect">
            <a:avLst/>
          </a:prstGeom>
          <a:noFill/>
        </p:spPr>
        <p:txBody>
          <a:bodyPr wrap="square" rtlCol="0">
            <a:spAutoFit/>
          </a:bodyPr>
          <a:lstStyle/>
          <a:p>
            <a:pPr algn="ctr"/>
            <a:r>
              <a:rPr lang="en-US" dirty="0" smtClean="0">
                <a:solidFill>
                  <a:srgbClr val="FFFF00"/>
                </a:solidFill>
              </a:rPr>
              <a:t>Location #2</a:t>
            </a:r>
            <a:endParaRPr lang="en-US" dirty="0">
              <a:solidFill>
                <a:srgbClr val="FFFF00"/>
              </a:solidFill>
            </a:endParaRPr>
          </a:p>
        </p:txBody>
      </p:sp>
      <p:sp>
        <p:nvSpPr>
          <p:cNvPr id="11" name="TextBox 10"/>
          <p:cNvSpPr txBox="1"/>
          <p:nvPr/>
        </p:nvSpPr>
        <p:spPr>
          <a:xfrm>
            <a:off x="5760364" y="782419"/>
            <a:ext cx="1267369" cy="369332"/>
          </a:xfrm>
          <a:prstGeom prst="rect">
            <a:avLst/>
          </a:prstGeom>
          <a:noFill/>
        </p:spPr>
        <p:txBody>
          <a:bodyPr wrap="none" rtlCol="0">
            <a:spAutoFit/>
          </a:bodyPr>
          <a:lstStyle/>
          <a:p>
            <a:r>
              <a:rPr lang="en-US" dirty="0" smtClean="0">
                <a:solidFill>
                  <a:srgbClr val="FFFF00"/>
                </a:solidFill>
              </a:rPr>
              <a:t>Location #1</a:t>
            </a:r>
          </a:p>
        </p:txBody>
      </p:sp>
      <p:sp>
        <p:nvSpPr>
          <p:cNvPr id="15" name="TextBox 14"/>
          <p:cNvSpPr txBox="1"/>
          <p:nvPr/>
        </p:nvSpPr>
        <p:spPr>
          <a:xfrm rot="20025493">
            <a:off x="3025266" y="2516169"/>
            <a:ext cx="1906329" cy="369332"/>
          </a:xfrm>
          <a:prstGeom prst="rect">
            <a:avLst/>
          </a:prstGeom>
          <a:noFill/>
        </p:spPr>
        <p:txBody>
          <a:bodyPr wrap="none" rtlCol="0">
            <a:spAutoFit/>
          </a:bodyPr>
          <a:lstStyle/>
          <a:p>
            <a:pPr algn="r"/>
            <a:r>
              <a:rPr lang="en-US" dirty="0" smtClean="0">
                <a:solidFill>
                  <a:schemeClr val="bg1"/>
                </a:solidFill>
              </a:rPr>
              <a:t>Murray Formation</a:t>
            </a:r>
            <a:endParaRPr lang="en-US" dirty="0">
              <a:solidFill>
                <a:schemeClr val="bg1"/>
              </a:solidFill>
            </a:endParaRPr>
          </a:p>
        </p:txBody>
      </p:sp>
      <p:cxnSp>
        <p:nvCxnSpPr>
          <p:cNvPr id="19" name="Straight Connector 18"/>
          <p:cNvCxnSpPr/>
          <p:nvPr/>
        </p:nvCxnSpPr>
        <p:spPr>
          <a:xfrm>
            <a:off x="6538475" y="1143000"/>
            <a:ext cx="307975" cy="222250"/>
          </a:xfrm>
          <a:prstGeom prst="line">
            <a:avLst/>
          </a:prstGeom>
          <a:ln w="9525"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033150" y="3613150"/>
            <a:ext cx="400050" cy="336550"/>
          </a:xfrm>
          <a:prstGeom prst="line">
            <a:avLst/>
          </a:prstGeom>
          <a:ln w="9525"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033150" y="3621093"/>
            <a:ext cx="328067" cy="379407"/>
          </a:xfrm>
          <a:prstGeom prst="line">
            <a:avLst/>
          </a:prstGeom>
          <a:ln w="9525"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a:off x="1810900" y="3613150"/>
            <a:ext cx="218226" cy="825500"/>
          </a:xfrm>
          <a:prstGeom prst="line">
            <a:avLst/>
          </a:prstGeom>
          <a:ln w="9525"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033150" y="3621093"/>
            <a:ext cx="328067" cy="512757"/>
          </a:xfrm>
          <a:prstGeom prst="line">
            <a:avLst/>
          </a:prstGeom>
          <a:ln w="9525" cmpd="sng">
            <a:solidFill>
              <a:srgbClr val="FFFF00"/>
            </a:solidFill>
          </a:ln>
        </p:spPr>
        <p:style>
          <a:lnRef idx="2">
            <a:schemeClr val="accent1"/>
          </a:lnRef>
          <a:fillRef idx="0">
            <a:schemeClr val="accent1"/>
          </a:fillRef>
          <a:effectRef idx="1">
            <a:schemeClr val="accent1"/>
          </a:effectRef>
          <a:fontRef idx="minor">
            <a:schemeClr val="tx1"/>
          </a:fontRef>
        </p:style>
      </p:cxnSp>
      <p:sp>
        <p:nvSpPr>
          <p:cNvPr id="3" name="Oval 2"/>
          <p:cNvSpPr/>
          <p:nvPr/>
        </p:nvSpPr>
        <p:spPr>
          <a:xfrm rot="20182913">
            <a:off x="3110741" y="2921935"/>
            <a:ext cx="1779429" cy="715932"/>
          </a:xfrm>
          <a:prstGeom prst="ellipse">
            <a:avLst/>
          </a:prstGeom>
          <a:noFill/>
          <a:ln>
            <a:solidFill>
              <a:srgbClr val="FFFF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255308" y="1180584"/>
            <a:ext cx="1834532" cy="369332"/>
          </a:xfrm>
          <a:prstGeom prst="rect">
            <a:avLst/>
          </a:prstGeom>
          <a:noFill/>
        </p:spPr>
        <p:txBody>
          <a:bodyPr wrap="none" rtlCol="0">
            <a:spAutoFit/>
          </a:bodyPr>
          <a:lstStyle/>
          <a:p>
            <a:r>
              <a:rPr lang="en-US" dirty="0" smtClean="0"/>
              <a:t>Curiosity traverse</a:t>
            </a:r>
            <a:endParaRPr lang="en-US" dirty="0"/>
          </a:p>
        </p:txBody>
      </p:sp>
      <p:cxnSp>
        <p:nvCxnSpPr>
          <p:cNvPr id="9" name="Straight Connector 8"/>
          <p:cNvCxnSpPr/>
          <p:nvPr/>
        </p:nvCxnSpPr>
        <p:spPr>
          <a:xfrm>
            <a:off x="4649114" y="1549916"/>
            <a:ext cx="440726" cy="21621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2" name="Freeform 11"/>
          <p:cNvSpPr/>
          <p:nvPr/>
        </p:nvSpPr>
        <p:spPr>
          <a:xfrm>
            <a:off x="4016099" y="2762250"/>
            <a:ext cx="306226" cy="936625"/>
          </a:xfrm>
          <a:custGeom>
            <a:avLst/>
            <a:gdLst>
              <a:gd name="connsiteX0" fmla="*/ 306226 w 306226"/>
              <a:gd name="connsiteY0" fmla="*/ 0 h 936625"/>
              <a:gd name="connsiteX1" fmla="*/ 210976 w 306226"/>
              <a:gd name="connsiteY1" fmla="*/ 15875 h 936625"/>
              <a:gd name="connsiteX2" fmla="*/ 36351 w 306226"/>
              <a:gd name="connsiteY2" fmla="*/ 47625 h 936625"/>
              <a:gd name="connsiteX3" fmla="*/ 20476 w 306226"/>
              <a:gd name="connsiteY3" fmla="*/ 95250 h 936625"/>
              <a:gd name="connsiteX4" fmla="*/ 20476 w 306226"/>
              <a:gd name="connsiteY4" fmla="*/ 476250 h 936625"/>
              <a:gd name="connsiteX5" fmla="*/ 36351 w 306226"/>
              <a:gd name="connsiteY5" fmla="*/ 523875 h 936625"/>
              <a:gd name="connsiteX6" fmla="*/ 68101 w 306226"/>
              <a:gd name="connsiteY6" fmla="*/ 571500 h 936625"/>
              <a:gd name="connsiteX7" fmla="*/ 83976 w 306226"/>
              <a:gd name="connsiteY7" fmla="*/ 619125 h 936625"/>
              <a:gd name="connsiteX8" fmla="*/ 147476 w 306226"/>
              <a:gd name="connsiteY8" fmla="*/ 714375 h 936625"/>
              <a:gd name="connsiteX9" fmla="*/ 179226 w 306226"/>
              <a:gd name="connsiteY9" fmla="*/ 762000 h 936625"/>
              <a:gd name="connsiteX10" fmla="*/ 226851 w 306226"/>
              <a:gd name="connsiteY10" fmla="*/ 857250 h 936625"/>
              <a:gd name="connsiteX11" fmla="*/ 274476 w 306226"/>
              <a:gd name="connsiteY11" fmla="*/ 936625 h 93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6226" h="936625">
                <a:moveTo>
                  <a:pt x="306226" y="0"/>
                </a:moveTo>
                <a:cubicBezTo>
                  <a:pt x="274476" y="5292"/>
                  <a:pt x="242840" y="11323"/>
                  <a:pt x="210976" y="15875"/>
                </a:cubicBezTo>
                <a:cubicBezTo>
                  <a:pt x="53909" y="38313"/>
                  <a:pt x="129730" y="16499"/>
                  <a:pt x="36351" y="47625"/>
                </a:cubicBezTo>
                <a:cubicBezTo>
                  <a:pt x="31059" y="63500"/>
                  <a:pt x="24535" y="79016"/>
                  <a:pt x="20476" y="95250"/>
                </a:cubicBezTo>
                <a:cubicBezTo>
                  <a:pt x="-15047" y="237342"/>
                  <a:pt x="2821" y="282041"/>
                  <a:pt x="20476" y="476250"/>
                </a:cubicBezTo>
                <a:cubicBezTo>
                  <a:pt x="21991" y="492915"/>
                  <a:pt x="28867" y="508908"/>
                  <a:pt x="36351" y="523875"/>
                </a:cubicBezTo>
                <a:cubicBezTo>
                  <a:pt x="44884" y="540940"/>
                  <a:pt x="59568" y="554435"/>
                  <a:pt x="68101" y="571500"/>
                </a:cubicBezTo>
                <a:cubicBezTo>
                  <a:pt x="75585" y="586467"/>
                  <a:pt x="75849" y="604497"/>
                  <a:pt x="83976" y="619125"/>
                </a:cubicBezTo>
                <a:cubicBezTo>
                  <a:pt x="102508" y="652482"/>
                  <a:pt x="126309" y="682625"/>
                  <a:pt x="147476" y="714375"/>
                </a:cubicBezTo>
                <a:cubicBezTo>
                  <a:pt x="158059" y="730250"/>
                  <a:pt x="173193" y="743900"/>
                  <a:pt x="179226" y="762000"/>
                </a:cubicBezTo>
                <a:cubicBezTo>
                  <a:pt x="219128" y="881707"/>
                  <a:pt x="165303" y="734153"/>
                  <a:pt x="226851" y="857250"/>
                </a:cubicBezTo>
                <a:cubicBezTo>
                  <a:pt x="268067" y="939682"/>
                  <a:pt x="212461" y="874610"/>
                  <a:pt x="274476" y="936625"/>
                </a:cubicBezTo>
              </a:path>
            </a:pathLst>
          </a:custGeom>
          <a:noFill/>
          <a:ln>
            <a:solidFill>
              <a:srgbClr val="800000"/>
            </a:solidFill>
            <a:prstDash val="sysDash"/>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lumMod val="85000"/>
                    <a:lumOff val="15000"/>
                  </a:schemeClr>
                </a:solidFill>
              </a:ln>
            </a:endParaRPr>
          </a:p>
        </p:txBody>
      </p:sp>
      <p:sp>
        <p:nvSpPr>
          <p:cNvPr id="22" name="TextBox 21"/>
          <p:cNvSpPr txBox="1"/>
          <p:nvPr/>
        </p:nvSpPr>
        <p:spPr>
          <a:xfrm>
            <a:off x="3874158" y="3671385"/>
            <a:ext cx="1009937" cy="923330"/>
          </a:xfrm>
          <a:prstGeom prst="rect">
            <a:avLst/>
          </a:prstGeom>
          <a:noFill/>
        </p:spPr>
        <p:txBody>
          <a:bodyPr wrap="none" rtlCol="0">
            <a:spAutoFit/>
          </a:bodyPr>
          <a:lstStyle/>
          <a:p>
            <a:pPr algn="ctr"/>
            <a:r>
              <a:rPr lang="en-US" dirty="0" smtClean="0">
                <a:solidFill>
                  <a:srgbClr val="800000"/>
                </a:solidFill>
              </a:rPr>
              <a:t>Curiosity </a:t>
            </a:r>
          </a:p>
          <a:p>
            <a:pPr algn="ctr"/>
            <a:r>
              <a:rPr lang="en-US" dirty="0" smtClean="0">
                <a:solidFill>
                  <a:srgbClr val="800000"/>
                </a:solidFill>
              </a:rPr>
              <a:t>future</a:t>
            </a:r>
          </a:p>
          <a:p>
            <a:pPr algn="ctr"/>
            <a:r>
              <a:rPr lang="en-US" dirty="0" smtClean="0">
                <a:solidFill>
                  <a:srgbClr val="800000"/>
                </a:solidFill>
              </a:rPr>
              <a:t> traverse</a:t>
            </a:r>
            <a:endParaRPr lang="en-US" dirty="0">
              <a:solidFill>
                <a:srgbClr val="800000"/>
              </a:solidFill>
            </a:endParaRPr>
          </a:p>
        </p:txBody>
      </p:sp>
      <p:pic>
        <p:nvPicPr>
          <p:cNvPr id="14" name="Picture 13" descr="Screen Shot 2015-09-02 at 9.37.45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541"/>
            <a:ext cx="2068376" cy="1920859"/>
          </a:xfrm>
          <a:prstGeom prst="rect">
            <a:avLst/>
          </a:prstGeom>
        </p:spPr>
      </p:pic>
      <p:sp>
        <p:nvSpPr>
          <p:cNvPr id="27" name="TextBox 26"/>
          <p:cNvSpPr txBox="1"/>
          <p:nvPr/>
        </p:nvSpPr>
        <p:spPr>
          <a:xfrm>
            <a:off x="982987" y="6112664"/>
            <a:ext cx="1262748" cy="369332"/>
          </a:xfrm>
          <a:prstGeom prst="rect">
            <a:avLst/>
          </a:prstGeom>
          <a:noFill/>
        </p:spPr>
        <p:txBody>
          <a:bodyPr wrap="none" rtlCol="0">
            <a:spAutoFit/>
          </a:bodyPr>
          <a:lstStyle/>
          <a:p>
            <a:r>
              <a:rPr lang="en-US" dirty="0" smtClean="0"/>
              <a:t>CTX Mosaic</a:t>
            </a:r>
            <a:endParaRPr lang="en-US" dirty="0"/>
          </a:p>
        </p:txBody>
      </p:sp>
      <p:sp>
        <p:nvSpPr>
          <p:cNvPr id="6" name="TextBox 5"/>
          <p:cNvSpPr txBox="1"/>
          <p:nvPr/>
        </p:nvSpPr>
        <p:spPr>
          <a:xfrm>
            <a:off x="1008278" y="6488668"/>
            <a:ext cx="6672435" cy="369332"/>
          </a:xfrm>
          <a:prstGeom prst="rect">
            <a:avLst/>
          </a:prstGeom>
          <a:solidFill>
            <a:schemeClr val="tx1">
              <a:alpha val="29000"/>
            </a:schemeClr>
          </a:solidFill>
        </p:spPr>
        <p:txBody>
          <a:bodyPr wrap="square" rtlCol="0">
            <a:spAutoFit/>
          </a:bodyPr>
          <a:lstStyle/>
          <a:p>
            <a:r>
              <a:rPr lang="en-US" dirty="0" err="1" smtClean="0">
                <a:solidFill>
                  <a:srgbClr val="FFFF00"/>
                </a:solidFill>
              </a:rPr>
              <a:t>Loc</a:t>
            </a:r>
            <a:r>
              <a:rPr lang="en-US" dirty="0" smtClean="0">
                <a:solidFill>
                  <a:srgbClr val="FFFF00"/>
                </a:solidFill>
              </a:rPr>
              <a:t> 1 &amp; 2: Clear evidence for overprinting by secondary </a:t>
            </a:r>
            <a:r>
              <a:rPr lang="en-US" dirty="0" err="1" smtClean="0">
                <a:solidFill>
                  <a:srgbClr val="FFFF00"/>
                </a:solidFill>
              </a:rPr>
              <a:t>diagenesis</a:t>
            </a:r>
            <a:endParaRPr lang="en-US" dirty="0">
              <a:solidFill>
                <a:srgbClr val="FFFF00"/>
              </a:solidFill>
            </a:endParaRPr>
          </a:p>
        </p:txBody>
      </p:sp>
    </p:spTree>
    <p:extLst>
      <p:ext uri="{BB962C8B-B14F-4D97-AF65-F5344CB8AC3E}">
        <p14:creationId xmlns:p14="http://schemas.microsoft.com/office/powerpoint/2010/main" val="383472760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4480" y="0"/>
            <a:ext cx="6747558" cy="2969628"/>
            <a:chOff x="0" y="2132774"/>
            <a:chExt cx="9144000" cy="4024312"/>
          </a:xfrm>
        </p:grpSpPr>
        <p:grpSp>
          <p:nvGrpSpPr>
            <p:cNvPr id="5" name="Group 4"/>
            <p:cNvGrpSpPr/>
            <p:nvPr/>
          </p:nvGrpSpPr>
          <p:grpSpPr>
            <a:xfrm>
              <a:off x="0" y="2132774"/>
              <a:ext cx="9144000" cy="4024312"/>
              <a:chOff x="0" y="2132774"/>
              <a:chExt cx="9144000" cy="4024312"/>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132774"/>
                <a:ext cx="9144000" cy="4024312"/>
              </a:xfrm>
              <a:prstGeom prst="rect">
                <a:avLst/>
              </a:prstGeom>
            </p:spPr>
          </p:pic>
          <p:sp>
            <p:nvSpPr>
              <p:cNvPr id="6" name="TextBox 5"/>
              <p:cNvSpPr txBox="1"/>
              <p:nvPr/>
            </p:nvSpPr>
            <p:spPr>
              <a:xfrm rot="19977712">
                <a:off x="5585302" y="2719600"/>
                <a:ext cx="1906329" cy="369332"/>
              </a:xfrm>
              <a:prstGeom prst="rect">
                <a:avLst/>
              </a:prstGeom>
              <a:noFill/>
            </p:spPr>
            <p:txBody>
              <a:bodyPr wrap="none" rtlCol="0">
                <a:spAutoFit/>
              </a:bodyPr>
              <a:lstStyle/>
              <a:p>
                <a:r>
                  <a:rPr lang="en-US" dirty="0"/>
                  <a:t>Murray Formation</a:t>
                </a:r>
              </a:p>
            </p:txBody>
          </p:sp>
          <p:sp>
            <p:nvSpPr>
              <p:cNvPr id="21" name="TextBox 20"/>
              <p:cNvSpPr txBox="1"/>
              <p:nvPr/>
            </p:nvSpPr>
            <p:spPr>
              <a:xfrm rot="19977712">
                <a:off x="5237351" y="5036015"/>
                <a:ext cx="1287532" cy="369332"/>
              </a:xfrm>
              <a:prstGeom prst="rect">
                <a:avLst/>
              </a:prstGeom>
              <a:noFill/>
            </p:spPr>
            <p:txBody>
              <a:bodyPr wrap="none" rtlCol="0">
                <a:spAutoFit/>
              </a:bodyPr>
              <a:lstStyle/>
              <a:p>
                <a:r>
                  <a:rPr lang="en-US" dirty="0" smtClean="0">
                    <a:solidFill>
                      <a:schemeClr val="bg1"/>
                    </a:solidFill>
                  </a:rPr>
                  <a:t>High TI Unit</a:t>
                </a:r>
                <a:endParaRPr lang="en-US" dirty="0">
                  <a:solidFill>
                    <a:schemeClr val="bg1"/>
                  </a:solidFill>
                </a:endParaRPr>
              </a:p>
            </p:txBody>
          </p:sp>
          <p:sp>
            <p:nvSpPr>
              <p:cNvPr id="22" name="TextBox 21"/>
              <p:cNvSpPr txBox="1"/>
              <p:nvPr/>
            </p:nvSpPr>
            <p:spPr>
              <a:xfrm>
                <a:off x="7964085" y="4907551"/>
                <a:ext cx="934889" cy="709045"/>
              </a:xfrm>
              <a:prstGeom prst="rect">
                <a:avLst/>
              </a:prstGeom>
              <a:noFill/>
            </p:spPr>
            <p:txBody>
              <a:bodyPr wrap="none" rtlCol="0">
                <a:spAutoFit/>
              </a:bodyPr>
              <a:lstStyle/>
              <a:p>
                <a:pPr algn="ctr"/>
                <a:r>
                  <a:rPr lang="en-US" sz="1400" dirty="0" smtClean="0">
                    <a:solidFill>
                      <a:schemeClr val="bg1"/>
                    </a:solidFill>
                  </a:rPr>
                  <a:t>High TI </a:t>
                </a:r>
              </a:p>
              <a:p>
                <a:pPr algn="ctr"/>
                <a:r>
                  <a:rPr lang="en-US" sz="1400" dirty="0" smtClean="0">
                    <a:solidFill>
                      <a:schemeClr val="bg1"/>
                    </a:solidFill>
                  </a:rPr>
                  <a:t>Unit</a:t>
                </a:r>
                <a:endParaRPr lang="en-US" sz="1400" dirty="0">
                  <a:solidFill>
                    <a:schemeClr val="bg1"/>
                  </a:solidFill>
                </a:endParaRPr>
              </a:p>
            </p:txBody>
          </p:sp>
        </p:grpSp>
        <p:sp>
          <p:nvSpPr>
            <p:cNvPr id="9" name="Freeform 8"/>
            <p:cNvSpPr/>
            <p:nvPr/>
          </p:nvSpPr>
          <p:spPr>
            <a:xfrm>
              <a:off x="3643168" y="2135809"/>
              <a:ext cx="1327704" cy="4015065"/>
            </a:xfrm>
            <a:custGeom>
              <a:avLst/>
              <a:gdLst>
                <a:gd name="connsiteX0" fmla="*/ 0 w 1327704"/>
                <a:gd name="connsiteY0" fmla="*/ 0 h 4015065"/>
                <a:gd name="connsiteX1" fmla="*/ 795340 w 1327704"/>
                <a:gd name="connsiteY1" fmla="*/ 2180706 h 4015065"/>
                <a:gd name="connsiteX2" fmla="*/ 1289220 w 1327704"/>
                <a:gd name="connsiteY2" fmla="*/ 3739270 h 4015065"/>
                <a:gd name="connsiteX3" fmla="*/ 1327704 w 1327704"/>
                <a:gd name="connsiteY3" fmla="*/ 3918857 h 4015065"/>
                <a:gd name="connsiteX4" fmla="*/ 1064729 w 1327704"/>
                <a:gd name="connsiteY4" fmla="*/ 4015065 h 4015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704" h="4015065">
                  <a:moveTo>
                    <a:pt x="0" y="0"/>
                  </a:moveTo>
                  <a:lnTo>
                    <a:pt x="795340" y="2180706"/>
                  </a:lnTo>
                  <a:lnTo>
                    <a:pt x="1289220" y="3739270"/>
                  </a:lnTo>
                  <a:lnTo>
                    <a:pt x="1327704" y="3918857"/>
                  </a:lnTo>
                  <a:lnTo>
                    <a:pt x="1064729" y="4015065"/>
                  </a:lnTo>
                </a:path>
              </a:pathLst>
            </a:custGeom>
            <a:ln>
              <a:solidFill>
                <a:schemeClr val="tx1">
                  <a:lumMod val="95000"/>
                  <a:lumOff val="5000"/>
                </a:schemeClr>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5" name="Group 34"/>
          <p:cNvGrpSpPr/>
          <p:nvPr/>
        </p:nvGrpSpPr>
        <p:grpSpPr>
          <a:xfrm>
            <a:off x="0" y="2570789"/>
            <a:ext cx="2523632" cy="4097121"/>
            <a:chOff x="47705" y="2965044"/>
            <a:chExt cx="2725563" cy="4424955"/>
          </a:xfrm>
        </p:grpSpPr>
        <p:pic>
          <p:nvPicPr>
            <p:cNvPr id="27" name="Picture 26" descr="Screen Shot 2015-08-11 at 7.15.09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706" y="2965044"/>
              <a:ext cx="2725562" cy="2255637"/>
            </a:xfrm>
            <a:prstGeom prst="rect">
              <a:avLst/>
            </a:prstGeom>
          </p:spPr>
        </p:pic>
        <p:pic>
          <p:nvPicPr>
            <p:cNvPr id="28" name="Picture 27" descr="Screen Shot 2015-08-11 at 7.16.52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705" y="5136275"/>
              <a:ext cx="2725563" cy="2253724"/>
            </a:xfrm>
            <a:prstGeom prst="rect">
              <a:avLst/>
            </a:prstGeom>
          </p:spPr>
        </p:pic>
        <p:sp>
          <p:nvSpPr>
            <p:cNvPr id="29" name="TextBox 28"/>
            <p:cNvSpPr txBox="1"/>
            <p:nvPr/>
          </p:nvSpPr>
          <p:spPr>
            <a:xfrm>
              <a:off x="512020" y="5300138"/>
              <a:ext cx="1726066" cy="307777"/>
            </a:xfrm>
            <a:prstGeom prst="rect">
              <a:avLst/>
            </a:prstGeom>
            <a:noFill/>
          </p:spPr>
          <p:txBody>
            <a:bodyPr wrap="none" rtlCol="0">
              <a:spAutoFit/>
            </a:bodyPr>
            <a:lstStyle/>
            <a:p>
              <a:r>
                <a:rPr lang="en-US" sz="1400" dirty="0" smtClean="0"/>
                <a:t>Continuum Removed</a:t>
              </a:r>
              <a:endParaRPr lang="en-US" sz="1400" dirty="0"/>
            </a:p>
          </p:txBody>
        </p:sp>
        <p:cxnSp>
          <p:nvCxnSpPr>
            <p:cNvPr id="30" name="Straight Connector 29"/>
            <p:cNvCxnSpPr/>
            <p:nvPr/>
          </p:nvCxnSpPr>
          <p:spPr>
            <a:xfrm>
              <a:off x="1813735" y="5300138"/>
              <a:ext cx="0" cy="1886017"/>
            </a:xfrm>
            <a:prstGeom prst="line">
              <a:avLst/>
            </a:prstGeom>
            <a:ln w="9525" cmpd="sng">
              <a:prstDash val="dash"/>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2252940" y="5277857"/>
              <a:ext cx="0" cy="1886017"/>
            </a:xfrm>
            <a:prstGeom prst="line">
              <a:avLst/>
            </a:prstGeom>
            <a:ln w="9525" cmpd="sng">
              <a:prstDash val="dash"/>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1787934" y="3132476"/>
              <a:ext cx="0" cy="1886017"/>
            </a:xfrm>
            <a:prstGeom prst="line">
              <a:avLst/>
            </a:prstGeom>
            <a:ln w="9525" cmpd="sng">
              <a:prstDash val="dash"/>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2234065" y="3110195"/>
              <a:ext cx="0" cy="1886017"/>
            </a:xfrm>
            <a:prstGeom prst="line">
              <a:avLst/>
            </a:prstGeom>
            <a:ln w="9525" cmpd="sng">
              <a:prstDash val="dash"/>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433887" y="3110195"/>
              <a:ext cx="1293706" cy="307777"/>
            </a:xfrm>
            <a:prstGeom prst="rect">
              <a:avLst/>
            </a:prstGeom>
            <a:noFill/>
          </p:spPr>
          <p:txBody>
            <a:bodyPr wrap="none" rtlCol="0">
              <a:spAutoFit/>
            </a:bodyPr>
            <a:lstStyle/>
            <a:p>
              <a:r>
                <a:rPr lang="en-US" sz="1400" dirty="0" smtClean="0"/>
                <a:t>Ratio spectrum</a:t>
              </a:r>
              <a:endParaRPr lang="en-US" sz="1400" dirty="0"/>
            </a:p>
          </p:txBody>
        </p:sp>
      </p:grpSp>
      <p:grpSp>
        <p:nvGrpSpPr>
          <p:cNvPr id="4" name="Group 3"/>
          <p:cNvGrpSpPr/>
          <p:nvPr/>
        </p:nvGrpSpPr>
        <p:grpSpPr>
          <a:xfrm>
            <a:off x="0" y="0"/>
            <a:ext cx="999507" cy="814558"/>
            <a:chOff x="0" y="0"/>
            <a:chExt cx="2386235" cy="1944688"/>
          </a:xfrm>
        </p:grpSpPr>
        <p:pic>
          <p:nvPicPr>
            <p:cNvPr id="16" name="Picture 15" descr="1083_traverse_on_ctx.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2386235" cy="1944688"/>
            </a:xfrm>
            <a:prstGeom prst="rect">
              <a:avLst/>
            </a:prstGeom>
          </p:spPr>
        </p:pic>
        <p:sp>
          <p:nvSpPr>
            <p:cNvPr id="17" name="Rectangle 16"/>
            <p:cNvSpPr/>
            <p:nvPr/>
          </p:nvSpPr>
          <p:spPr>
            <a:xfrm flipH="1" flipV="1">
              <a:off x="419620" y="1083939"/>
              <a:ext cx="484757" cy="27521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extBox 1"/>
          <p:cNvSpPr txBox="1"/>
          <p:nvPr/>
        </p:nvSpPr>
        <p:spPr>
          <a:xfrm>
            <a:off x="501946" y="3503762"/>
            <a:ext cx="1133243" cy="276999"/>
          </a:xfrm>
          <a:prstGeom prst="rect">
            <a:avLst/>
          </a:prstGeom>
          <a:solidFill>
            <a:srgbClr val="FFFFFF"/>
          </a:solidFill>
        </p:spPr>
        <p:txBody>
          <a:bodyPr wrap="none" rtlCol="0">
            <a:spAutoFit/>
          </a:bodyPr>
          <a:lstStyle/>
          <a:p>
            <a:r>
              <a:rPr lang="en-US" sz="1200" dirty="0" smtClean="0"/>
              <a:t>Silica detection</a:t>
            </a:r>
            <a:endParaRPr lang="en-US" sz="1200" dirty="0"/>
          </a:p>
        </p:txBody>
      </p:sp>
      <p:sp>
        <p:nvSpPr>
          <p:cNvPr id="3" name="Slide Number Placeholder 2"/>
          <p:cNvSpPr>
            <a:spLocks noGrp="1"/>
          </p:cNvSpPr>
          <p:nvPr>
            <p:ph type="sldNum" sz="quarter" idx="12"/>
          </p:nvPr>
        </p:nvSpPr>
        <p:spPr/>
        <p:txBody>
          <a:bodyPr/>
          <a:lstStyle/>
          <a:p>
            <a:fld id="{49FC35E8-0817-644B-B4D9-6167C591B484}" type="slidenum">
              <a:rPr lang="en-US" smtClean="0"/>
              <a:t>21</a:t>
            </a:fld>
            <a:endParaRPr lang="en-US"/>
          </a:p>
        </p:txBody>
      </p:sp>
      <p:pic>
        <p:nvPicPr>
          <p:cNvPr id="13" name="Picture 12" descr="Screen Shot 2015-08-27 at 3.17.38 P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43909" y="1097114"/>
            <a:ext cx="5751184" cy="5624361"/>
          </a:xfrm>
          <a:prstGeom prst="rect">
            <a:avLst/>
          </a:prstGeom>
          <a:ln>
            <a:solidFill>
              <a:srgbClr val="FFFFFF"/>
            </a:solidFill>
          </a:ln>
        </p:spPr>
      </p:pic>
      <p:sp>
        <p:nvSpPr>
          <p:cNvPr id="14" name="Rectangle 13"/>
          <p:cNvSpPr/>
          <p:nvPr/>
        </p:nvSpPr>
        <p:spPr>
          <a:xfrm>
            <a:off x="1898553" y="1010413"/>
            <a:ext cx="532364" cy="554564"/>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Connector 22"/>
          <p:cNvCxnSpPr/>
          <p:nvPr/>
        </p:nvCxnSpPr>
        <p:spPr>
          <a:xfrm>
            <a:off x="2430917" y="1010413"/>
            <a:ext cx="912992" cy="86701"/>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121965" y="1933710"/>
            <a:ext cx="1591342" cy="0"/>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4611637" y="1552969"/>
            <a:ext cx="887194" cy="369332"/>
          </a:xfrm>
          <a:prstGeom prst="rect">
            <a:avLst/>
          </a:prstGeom>
          <a:noFill/>
        </p:spPr>
        <p:txBody>
          <a:bodyPr wrap="none" rtlCol="0">
            <a:spAutoFit/>
          </a:bodyPr>
          <a:lstStyle/>
          <a:p>
            <a:r>
              <a:rPr lang="en-US" dirty="0" smtClean="0">
                <a:solidFill>
                  <a:srgbClr val="FFFFFF"/>
                </a:solidFill>
              </a:rPr>
              <a:t>~150 m</a:t>
            </a:r>
            <a:endParaRPr lang="en-US" dirty="0">
              <a:solidFill>
                <a:srgbClr val="FFFFFF"/>
              </a:solidFill>
            </a:endParaRPr>
          </a:p>
        </p:txBody>
      </p:sp>
      <p:sp>
        <p:nvSpPr>
          <p:cNvPr id="39" name="TextBox 38"/>
          <p:cNvSpPr txBox="1"/>
          <p:nvPr/>
        </p:nvSpPr>
        <p:spPr>
          <a:xfrm>
            <a:off x="467647" y="6067745"/>
            <a:ext cx="2020419" cy="400110"/>
          </a:xfrm>
          <a:prstGeom prst="rect">
            <a:avLst/>
          </a:prstGeom>
          <a:noFill/>
        </p:spPr>
        <p:txBody>
          <a:bodyPr wrap="square" rtlCol="0">
            <a:spAutoFit/>
          </a:bodyPr>
          <a:lstStyle/>
          <a:p>
            <a:r>
              <a:rPr lang="en-US" sz="1000" dirty="0" smtClean="0"/>
              <a:t>Broad 2.2 µm + 1.9 µm feature consistent with hydrated Si</a:t>
            </a:r>
            <a:endParaRPr lang="en-US" sz="1000" dirty="0"/>
          </a:p>
        </p:txBody>
      </p:sp>
      <p:sp>
        <p:nvSpPr>
          <p:cNvPr id="40" name="TextBox 39"/>
          <p:cNvSpPr txBox="1"/>
          <p:nvPr/>
        </p:nvSpPr>
        <p:spPr>
          <a:xfrm>
            <a:off x="1287553" y="4015064"/>
            <a:ext cx="699831" cy="276999"/>
          </a:xfrm>
          <a:prstGeom prst="rect">
            <a:avLst/>
          </a:prstGeom>
          <a:noFill/>
        </p:spPr>
        <p:txBody>
          <a:bodyPr wrap="none" rtlCol="0">
            <a:spAutoFit/>
          </a:bodyPr>
          <a:lstStyle/>
          <a:p>
            <a:r>
              <a:rPr lang="en-US" sz="1200" dirty="0" smtClean="0"/>
              <a:t>1.92 µm</a:t>
            </a:r>
            <a:endParaRPr lang="en-US" sz="1200" dirty="0"/>
          </a:p>
        </p:txBody>
      </p:sp>
      <p:sp>
        <p:nvSpPr>
          <p:cNvPr id="41" name="TextBox 40"/>
          <p:cNvSpPr txBox="1"/>
          <p:nvPr/>
        </p:nvSpPr>
        <p:spPr>
          <a:xfrm>
            <a:off x="1717183" y="4167464"/>
            <a:ext cx="621835" cy="276999"/>
          </a:xfrm>
          <a:prstGeom prst="rect">
            <a:avLst/>
          </a:prstGeom>
          <a:noFill/>
        </p:spPr>
        <p:txBody>
          <a:bodyPr wrap="none" rtlCol="0">
            <a:spAutoFit/>
          </a:bodyPr>
          <a:lstStyle/>
          <a:p>
            <a:r>
              <a:rPr lang="en-US" sz="1200" dirty="0" smtClean="0"/>
              <a:t>2.2 µm</a:t>
            </a:r>
            <a:endParaRPr lang="en-US" sz="1200" dirty="0"/>
          </a:p>
        </p:txBody>
      </p:sp>
      <p:pic>
        <p:nvPicPr>
          <p:cNvPr id="38" name="Picture 37" descr="ESP_024300_1755_MRGB.png"/>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a:ext>
            </a:extLst>
          </a:blip>
          <a:srcRect/>
          <a:stretch/>
        </p:blipFill>
        <p:spPr>
          <a:xfrm>
            <a:off x="3343909" y="1097115"/>
            <a:ext cx="5751184" cy="5624360"/>
          </a:xfrm>
          <a:prstGeom prst="rect">
            <a:avLst/>
          </a:prstGeom>
        </p:spPr>
      </p:pic>
      <p:cxnSp>
        <p:nvCxnSpPr>
          <p:cNvPr id="43" name="Straight Connector 42"/>
          <p:cNvCxnSpPr/>
          <p:nvPr/>
        </p:nvCxnSpPr>
        <p:spPr>
          <a:xfrm>
            <a:off x="4274365" y="2086110"/>
            <a:ext cx="1591342" cy="0"/>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4764037" y="1705369"/>
            <a:ext cx="887194" cy="369332"/>
          </a:xfrm>
          <a:prstGeom prst="rect">
            <a:avLst/>
          </a:prstGeom>
          <a:noFill/>
        </p:spPr>
        <p:txBody>
          <a:bodyPr wrap="none" rtlCol="0">
            <a:spAutoFit/>
          </a:bodyPr>
          <a:lstStyle/>
          <a:p>
            <a:r>
              <a:rPr lang="en-US" dirty="0" smtClean="0">
                <a:solidFill>
                  <a:srgbClr val="FFFFFF"/>
                </a:solidFill>
              </a:rPr>
              <a:t>~150 m</a:t>
            </a:r>
            <a:endParaRPr lang="en-US" dirty="0">
              <a:solidFill>
                <a:srgbClr val="FFFFFF"/>
              </a:solidFill>
            </a:endParaRPr>
          </a:p>
        </p:txBody>
      </p:sp>
      <p:pic>
        <p:nvPicPr>
          <p:cNvPr id="45" name="Picture 44" descr="Screen Shot 2015-08-18 at 2.45.05 PM.pn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343909" y="1097115"/>
            <a:ext cx="5751184" cy="5624360"/>
          </a:xfrm>
          <a:prstGeom prst="rect">
            <a:avLst/>
          </a:prstGeom>
        </p:spPr>
      </p:pic>
      <p:cxnSp>
        <p:nvCxnSpPr>
          <p:cNvPr id="36" name="Straight Connector 35"/>
          <p:cNvCxnSpPr/>
          <p:nvPr/>
        </p:nvCxnSpPr>
        <p:spPr>
          <a:xfrm>
            <a:off x="2430917" y="3307572"/>
            <a:ext cx="2895777" cy="1143901"/>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4426765" y="2238510"/>
            <a:ext cx="1591342" cy="0"/>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4916437" y="1857769"/>
            <a:ext cx="887194" cy="369332"/>
          </a:xfrm>
          <a:prstGeom prst="rect">
            <a:avLst/>
          </a:prstGeom>
          <a:noFill/>
        </p:spPr>
        <p:txBody>
          <a:bodyPr wrap="none" rtlCol="0">
            <a:spAutoFit/>
          </a:bodyPr>
          <a:lstStyle/>
          <a:p>
            <a:r>
              <a:rPr lang="en-US" dirty="0" smtClean="0">
                <a:solidFill>
                  <a:srgbClr val="FFFFFF"/>
                </a:solidFill>
              </a:rPr>
              <a:t>~150 m</a:t>
            </a:r>
            <a:endParaRPr lang="en-US" dirty="0">
              <a:solidFill>
                <a:srgbClr val="FFFFFF"/>
              </a:solidFill>
            </a:endParaRPr>
          </a:p>
        </p:txBody>
      </p:sp>
      <p:sp>
        <p:nvSpPr>
          <p:cNvPr id="48" name="TextBox 47"/>
          <p:cNvSpPr txBox="1"/>
          <p:nvPr/>
        </p:nvSpPr>
        <p:spPr>
          <a:xfrm>
            <a:off x="3343909" y="6444476"/>
            <a:ext cx="1777425" cy="276999"/>
          </a:xfrm>
          <a:prstGeom prst="rect">
            <a:avLst/>
          </a:prstGeom>
          <a:noFill/>
        </p:spPr>
        <p:txBody>
          <a:bodyPr wrap="none" rtlCol="0">
            <a:spAutoFit/>
          </a:bodyPr>
          <a:lstStyle/>
          <a:p>
            <a:r>
              <a:rPr lang="en-US" sz="1200" dirty="0" err="1" smtClean="0">
                <a:solidFill>
                  <a:srgbClr val="FFFFFF"/>
                </a:solidFill>
              </a:rPr>
              <a:t>HiRISE</a:t>
            </a:r>
            <a:r>
              <a:rPr lang="en-US" sz="1200" dirty="0" smtClean="0">
                <a:solidFill>
                  <a:srgbClr val="FFFFFF"/>
                </a:solidFill>
              </a:rPr>
              <a:t> ESP_024300_1755</a:t>
            </a:r>
            <a:endParaRPr lang="en-US" sz="1200" dirty="0">
              <a:solidFill>
                <a:srgbClr val="FFFFFF"/>
              </a:solidFill>
            </a:endParaRPr>
          </a:p>
        </p:txBody>
      </p:sp>
      <p:sp>
        <p:nvSpPr>
          <p:cNvPr id="49" name="TextBox 48"/>
          <p:cNvSpPr txBox="1"/>
          <p:nvPr/>
        </p:nvSpPr>
        <p:spPr>
          <a:xfrm>
            <a:off x="6168850" y="5714"/>
            <a:ext cx="2926243" cy="1446550"/>
          </a:xfrm>
          <a:prstGeom prst="rect">
            <a:avLst/>
          </a:prstGeom>
          <a:solidFill>
            <a:srgbClr val="FFFFFF"/>
          </a:solidFill>
        </p:spPr>
        <p:txBody>
          <a:bodyPr wrap="square" rtlCol="0">
            <a:spAutoFit/>
          </a:bodyPr>
          <a:lstStyle/>
          <a:p>
            <a:r>
              <a:rPr lang="en-US" sz="2200" dirty="0" smtClean="0">
                <a:solidFill>
                  <a:srgbClr val="008000"/>
                </a:solidFill>
              </a:rPr>
              <a:t>Silica deposit having clear association with light toned material in </a:t>
            </a:r>
            <a:r>
              <a:rPr lang="en-US" sz="2200" dirty="0" err="1" smtClean="0">
                <a:solidFill>
                  <a:srgbClr val="008000"/>
                </a:solidFill>
              </a:rPr>
              <a:t>HiRISE</a:t>
            </a:r>
            <a:endParaRPr lang="en-US" sz="2200" dirty="0">
              <a:solidFill>
                <a:srgbClr val="008000"/>
              </a:solidFill>
            </a:endParaRPr>
          </a:p>
        </p:txBody>
      </p:sp>
    </p:spTree>
    <p:extLst>
      <p:ext uri="{BB962C8B-B14F-4D97-AF65-F5344CB8AC3E}">
        <p14:creationId xmlns:p14="http://schemas.microsoft.com/office/powerpoint/2010/main" val="4038376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4480" y="0"/>
            <a:ext cx="6747558" cy="2969628"/>
            <a:chOff x="0" y="2132774"/>
            <a:chExt cx="9144000" cy="4024312"/>
          </a:xfrm>
        </p:grpSpPr>
        <p:grpSp>
          <p:nvGrpSpPr>
            <p:cNvPr id="5" name="Group 4"/>
            <p:cNvGrpSpPr/>
            <p:nvPr/>
          </p:nvGrpSpPr>
          <p:grpSpPr>
            <a:xfrm>
              <a:off x="0" y="2132774"/>
              <a:ext cx="9144000" cy="4024312"/>
              <a:chOff x="0" y="2132774"/>
              <a:chExt cx="9144000" cy="4024312"/>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132774"/>
                <a:ext cx="9144000" cy="4024312"/>
              </a:xfrm>
              <a:prstGeom prst="rect">
                <a:avLst/>
              </a:prstGeom>
            </p:spPr>
          </p:pic>
          <p:sp>
            <p:nvSpPr>
              <p:cNvPr id="6" name="TextBox 5"/>
              <p:cNvSpPr txBox="1"/>
              <p:nvPr/>
            </p:nvSpPr>
            <p:spPr>
              <a:xfrm rot="19977712">
                <a:off x="5585302" y="2719600"/>
                <a:ext cx="1906329" cy="369332"/>
              </a:xfrm>
              <a:prstGeom prst="rect">
                <a:avLst/>
              </a:prstGeom>
              <a:noFill/>
            </p:spPr>
            <p:txBody>
              <a:bodyPr wrap="none" rtlCol="0">
                <a:spAutoFit/>
              </a:bodyPr>
              <a:lstStyle/>
              <a:p>
                <a:r>
                  <a:rPr lang="en-US" dirty="0"/>
                  <a:t>Murray Formation</a:t>
                </a:r>
              </a:p>
            </p:txBody>
          </p:sp>
          <p:sp>
            <p:nvSpPr>
              <p:cNvPr id="21" name="TextBox 20"/>
              <p:cNvSpPr txBox="1"/>
              <p:nvPr/>
            </p:nvSpPr>
            <p:spPr>
              <a:xfrm rot="19977712">
                <a:off x="5237351" y="5036015"/>
                <a:ext cx="1287532" cy="369332"/>
              </a:xfrm>
              <a:prstGeom prst="rect">
                <a:avLst/>
              </a:prstGeom>
              <a:noFill/>
            </p:spPr>
            <p:txBody>
              <a:bodyPr wrap="none" rtlCol="0">
                <a:spAutoFit/>
              </a:bodyPr>
              <a:lstStyle/>
              <a:p>
                <a:r>
                  <a:rPr lang="en-US" dirty="0" smtClean="0">
                    <a:solidFill>
                      <a:schemeClr val="bg1"/>
                    </a:solidFill>
                  </a:rPr>
                  <a:t>High TI Unit</a:t>
                </a:r>
                <a:endParaRPr lang="en-US" dirty="0">
                  <a:solidFill>
                    <a:schemeClr val="bg1"/>
                  </a:solidFill>
                </a:endParaRPr>
              </a:p>
            </p:txBody>
          </p:sp>
          <p:sp>
            <p:nvSpPr>
              <p:cNvPr id="22" name="TextBox 21"/>
              <p:cNvSpPr txBox="1"/>
              <p:nvPr/>
            </p:nvSpPr>
            <p:spPr>
              <a:xfrm>
                <a:off x="7964085" y="4907551"/>
                <a:ext cx="934889" cy="709045"/>
              </a:xfrm>
              <a:prstGeom prst="rect">
                <a:avLst/>
              </a:prstGeom>
              <a:noFill/>
            </p:spPr>
            <p:txBody>
              <a:bodyPr wrap="none" rtlCol="0">
                <a:spAutoFit/>
              </a:bodyPr>
              <a:lstStyle/>
              <a:p>
                <a:pPr algn="ctr"/>
                <a:r>
                  <a:rPr lang="en-US" sz="1400" dirty="0" smtClean="0">
                    <a:solidFill>
                      <a:schemeClr val="bg1"/>
                    </a:solidFill>
                  </a:rPr>
                  <a:t>High TI </a:t>
                </a:r>
              </a:p>
              <a:p>
                <a:pPr algn="ctr"/>
                <a:r>
                  <a:rPr lang="en-US" sz="1400" dirty="0" smtClean="0">
                    <a:solidFill>
                      <a:schemeClr val="bg1"/>
                    </a:solidFill>
                  </a:rPr>
                  <a:t>Unit</a:t>
                </a:r>
                <a:endParaRPr lang="en-US" sz="1400" dirty="0">
                  <a:solidFill>
                    <a:schemeClr val="bg1"/>
                  </a:solidFill>
                </a:endParaRPr>
              </a:p>
            </p:txBody>
          </p:sp>
        </p:grpSp>
        <p:sp>
          <p:nvSpPr>
            <p:cNvPr id="9" name="Freeform 8"/>
            <p:cNvSpPr/>
            <p:nvPr/>
          </p:nvSpPr>
          <p:spPr>
            <a:xfrm>
              <a:off x="3643168" y="2135809"/>
              <a:ext cx="1327704" cy="4015065"/>
            </a:xfrm>
            <a:custGeom>
              <a:avLst/>
              <a:gdLst>
                <a:gd name="connsiteX0" fmla="*/ 0 w 1327704"/>
                <a:gd name="connsiteY0" fmla="*/ 0 h 4015065"/>
                <a:gd name="connsiteX1" fmla="*/ 795340 w 1327704"/>
                <a:gd name="connsiteY1" fmla="*/ 2180706 h 4015065"/>
                <a:gd name="connsiteX2" fmla="*/ 1289220 w 1327704"/>
                <a:gd name="connsiteY2" fmla="*/ 3739270 h 4015065"/>
                <a:gd name="connsiteX3" fmla="*/ 1327704 w 1327704"/>
                <a:gd name="connsiteY3" fmla="*/ 3918857 h 4015065"/>
                <a:gd name="connsiteX4" fmla="*/ 1064729 w 1327704"/>
                <a:gd name="connsiteY4" fmla="*/ 4015065 h 4015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704" h="4015065">
                  <a:moveTo>
                    <a:pt x="0" y="0"/>
                  </a:moveTo>
                  <a:lnTo>
                    <a:pt x="795340" y="2180706"/>
                  </a:lnTo>
                  <a:lnTo>
                    <a:pt x="1289220" y="3739270"/>
                  </a:lnTo>
                  <a:lnTo>
                    <a:pt x="1327704" y="3918857"/>
                  </a:lnTo>
                  <a:lnTo>
                    <a:pt x="1064729" y="4015065"/>
                  </a:lnTo>
                </a:path>
              </a:pathLst>
            </a:custGeom>
            <a:ln>
              <a:solidFill>
                <a:schemeClr val="tx1">
                  <a:lumMod val="95000"/>
                  <a:lumOff val="5000"/>
                </a:schemeClr>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5" name="Group 34"/>
          <p:cNvGrpSpPr/>
          <p:nvPr/>
        </p:nvGrpSpPr>
        <p:grpSpPr>
          <a:xfrm>
            <a:off x="0" y="2570789"/>
            <a:ext cx="2523632" cy="4097121"/>
            <a:chOff x="47705" y="2965044"/>
            <a:chExt cx="2725563" cy="4424955"/>
          </a:xfrm>
        </p:grpSpPr>
        <p:pic>
          <p:nvPicPr>
            <p:cNvPr id="27" name="Picture 26" descr="Screen Shot 2015-08-11 at 7.15.09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706" y="2965044"/>
              <a:ext cx="2725562" cy="2255637"/>
            </a:xfrm>
            <a:prstGeom prst="rect">
              <a:avLst/>
            </a:prstGeom>
          </p:spPr>
        </p:pic>
        <p:pic>
          <p:nvPicPr>
            <p:cNvPr id="28" name="Picture 27" descr="Screen Shot 2015-08-11 at 7.16.52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705" y="5136275"/>
              <a:ext cx="2725563" cy="2253724"/>
            </a:xfrm>
            <a:prstGeom prst="rect">
              <a:avLst/>
            </a:prstGeom>
          </p:spPr>
        </p:pic>
        <p:sp>
          <p:nvSpPr>
            <p:cNvPr id="29" name="TextBox 28"/>
            <p:cNvSpPr txBox="1"/>
            <p:nvPr/>
          </p:nvSpPr>
          <p:spPr>
            <a:xfrm>
              <a:off x="512020" y="5300138"/>
              <a:ext cx="1726066" cy="307777"/>
            </a:xfrm>
            <a:prstGeom prst="rect">
              <a:avLst/>
            </a:prstGeom>
            <a:noFill/>
          </p:spPr>
          <p:txBody>
            <a:bodyPr wrap="none" rtlCol="0">
              <a:spAutoFit/>
            </a:bodyPr>
            <a:lstStyle/>
            <a:p>
              <a:r>
                <a:rPr lang="en-US" sz="1400" dirty="0" smtClean="0"/>
                <a:t>Continuum Removed</a:t>
              </a:r>
              <a:endParaRPr lang="en-US" sz="1400" dirty="0"/>
            </a:p>
          </p:txBody>
        </p:sp>
        <p:cxnSp>
          <p:nvCxnSpPr>
            <p:cNvPr id="30" name="Straight Connector 29"/>
            <p:cNvCxnSpPr/>
            <p:nvPr/>
          </p:nvCxnSpPr>
          <p:spPr>
            <a:xfrm>
              <a:off x="1813735" y="5300138"/>
              <a:ext cx="0" cy="1886017"/>
            </a:xfrm>
            <a:prstGeom prst="line">
              <a:avLst/>
            </a:prstGeom>
            <a:ln w="9525" cmpd="sng">
              <a:prstDash val="dash"/>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2252940" y="5277857"/>
              <a:ext cx="0" cy="1886017"/>
            </a:xfrm>
            <a:prstGeom prst="line">
              <a:avLst/>
            </a:prstGeom>
            <a:ln w="9525" cmpd="sng">
              <a:prstDash val="dash"/>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1787934" y="3132476"/>
              <a:ext cx="0" cy="1886017"/>
            </a:xfrm>
            <a:prstGeom prst="line">
              <a:avLst/>
            </a:prstGeom>
            <a:ln w="9525" cmpd="sng">
              <a:prstDash val="dash"/>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2234065" y="3110195"/>
              <a:ext cx="0" cy="1886017"/>
            </a:xfrm>
            <a:prstGeom prst="line">
              <a:avLst/>
            </a:prstGeom>
            <a:ln w="9525" cmpd="sng">
              <a:prstDash val="dash"/>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433887" y="3110195"/>
              <a:ext cx="1293706" cy="307777"/>
            </a:xfrm>
            <a:prstGeom prst="rect">
              <a:avLst/>
            </a:prstGeom>
            <a:noFill/>
          </p:spPr>
          <p:txBody>
            <a:bodyPr wrap="none" rtlCol="0">
              <a:spAutoFit/>
            </a:bodyPr>
            <a:lstStyle/>
            <a:p>
              <a:r>
                <a:rPr lang="en-US" sz="1400" dirty="0" smtClean="0"/>
                <a:t>Ratio spectrum</a:t>
              </a:r>
              <a:endParaRPr lang="en-US" sz="1400" dirty="0"/>
            </a:p>
          </p:txBody>
        </p:sp>
      </p:grpSp>
      <p:grpSp>
        <p:nvGrpSpPr>
          <p:cNvPr id="4" name="Group 3"/>
          <p:cNvGrpSpPr/>
          <p:nvPr/>
        </p:nvGrpSpPr>
        <p:grpSpPr>
          <a:xfrm>
            <a:off x="0" y="0"/>
            <a:ext cx="999507" cy="814558"/>
            <a:chOff x="0" y="0"/>
            <a:chExt cx="2386235" cy="1944688"/>
          </a:xfrm>
        </p:grpSpPr>
        <p:pic>
          <p:nvPicPr>
            <p:cNvPr id="16" name="Picture 15" descr="1083_traverse_on_ctx.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2386235" cy="1944688"/>
            </a:xfrm>
            <a:prstGeom prst="rect">
              <a:avLst/>
            </a:prstGeom>
          </p:spPr>
        </p:pic>
        <p:sp>
          <p:nvSpPr>
            <p:cNvPr id="17" name="Rectangle 16"/>
            <p:cNvSpPr/>
            <p:nvPr/>
          </p:nvSpPr>
          <p:spPr>
            <a:xfrm flipH="1" flipV="1">
              <a:off x="419620" y="1083939"/>
              <a:ext cx="484757" cy="27521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extBox 1"/>
          <p:cNvSpPr txBox="1"/>
          <p:nvPr/>
        </p:nvSpPr>
        <p:spPr>
          <a:xfrm>
            <a:off x="501946" y="3503762"/>
            <a:ext cx="1133243" cy="276999"/>
          </a:xfrm>
          <a:prstGeom prst="rect">
            <a:avLst/>
          </a:prstGeom>
          <a:solidFill>
            <a:srgbClr val="FFFFFF"/>
          </a:solidFill>
        </p:spPr>
        <p:txBody>
          <a:bodyPr wrap="none" rtlCol="0">
            <a:spAutoFit/>
          </a:bodyPr>
          <a:lstStyle/>
          <a:p>
            <a:r>
              <a:rPr lang="en-US" sz="1200" dirty="0" smtClean="0"/>
              <a:t>Silica detection</a:t>
            </a:r>
            <a:endParaRPr lang="en-US" sz="1200" dirty="0"/>
          </a:p>
        </p:txBody>
      </p:sp>
      <p:sp>
        <p:nvSpPr>
          <p:cNvPr id="3" name="Slide Number Placeholder 2"/>
          <p:cNvSpPr>
            <a:spLocks noGrp="1"/>
          </p:cNvSpPr>
          <p:nvPr>
            <p:ph type="sldNum" sz="quarter" idx="12"/>
          </p:nvPr>
        </p:nvSpPr>
        <p:spPr/>
        <p:txBody>
          <a:bodyPr/>
          <a:lstStyle/>
          <a:p>
            <a:fld id="{49FC35E8-0817-644B-B4D9-6167C591B484}" type="slidenum">
              <a:rPr lang="en-US" smtClean="0"/>
              <a:t>22</a:t>
            </a:fld>
            <a:endParaRPr lang="en-US"/>
          </a:p>
        </p:txBody>
      </p:sp>
      <p:pic>
        <p:nvPicPr>
          <p:cNvPr id="13" name="Picture 12" descr="Screen Shot 2015-08-27 at 3.17.38 P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43909" y="1097114"/>
            <a:ext cx="5751184" cy="5624361"/>
          </a:xfrm>
          <a:prstGeom prst="rect">
            <a:avLst/>
          </a:prstGeom>
          <a:ln>
            <a:solidFill>
              <a:srgbClr val="FFFFFF"/>
            </a:solidFill>
          </a:ln>
        </p:spPr>
      </p:pic>
      <p:sp>
        <p:nvSpPr>
          <p:cNvPr id="14" name="Rectangle 13"/>
          <p:cNvSpPr/>
          <p:nvPr/>
        </p:nvSpPr>
        <p:spPr>
          <a:xfrm>
            <a:off x="1898553" y="1010413"/>
            <a:ext cx="532364" cy="554564"/>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Connector 22"/>
          <p:cNvCxnSpPr/>
          <p:nvPr/>
        </p:nvCxnSpPr>
        <p:spPr>
          <a:xfrm>
            <a:off x="2430917" y="1010413"/>
            <a:ext cx="912992" cy="86701"/>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121965" y="1933710"/>
            <a:ext cx="1591342" cy="0"/>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4611637" y="1552969"/>
            <a:ext cx="887194" cy="369332"/>
          </a:xfrm>
          <a:prstGeom prst="rect">
            <a:avLst/>
          </a:prstGeom>
          <a:noFill/>
        </p:spPr>
        <p:txBody>
          <a:bodyPr wrap="none" rtlCol="0">
            <a:spAutoFit/>
          </a:bodyPr>
          <a:lstStyle/>
          <a:p>
            <a:r>
              <a:rPr lang="en-US" dirty="0" smtClean="0">
                <a:solidFill>
                  <a:srgbClr val="FFFFFF"/>
                </a:solidFill>
              </a:rPr>
              <a:t>~150 m</a:t>
            </a:r>
            <a:endParaRPr lang="en-US" dirty="0">
              <a:solidFill>
                <a:srgbClr val="FFFFFF"/>
              </a:solidFill>
            </a:endParaRPr>
          </a:p>
        </p:txBody>
      </p:sp>
      <p:cxnSp>
        <p:nvCxnSpPr>
          <p:cNvPr id="36" name="Straight Connector 35"/>
          <p:cNvCxnSpPr/>
          <p:nvPr/>
        </p:nvCxnSpPr>
        <p:spPr>
          <a:xfrm>
            <a:off x="2430917" y="3307572"/>
            <a:ext cx="2895777" cy="1143901"/>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467647" y="6067745"/>
            <a:ext cx="2020419" cy="400110"/>
          </a:xfrm>
          <a:prstGeom prst="rect">
            <a:avLst/>
          </a:prstGeom>
          <a:noFill/>
        </p:spPr>
        <p:txBody>
          <a:bodyPr wrap="square" rtlCol="0">
            <a:spAutoFit/>
          </a:bodyPr>
          <a:lstStyle/>
          <a:p>
            <a:r>
              <a:rPr lang="en-US" sz="1000" dirty="0" smtClean="0"/>
              <a:t>Broad 2.2 µm + 1.9 µm feature consistent with hydrated Si</a:t>
            </a:r>
            <a:endParaRPr lang="en-US" sz="1000" dirty="0"/>
          </a:p>
        </p:txBody>
      </p:sp>
      <p:sp>
        <p:nvSpPr>
          <p:cNvPr id="40" name="TextBox 39"/>
          <p:cNvSpPr txBox="1"/>
          <p:nvPr/>
        </p:nvSpPr>
        <p:spPr>
          <a:xfrm>
            <a:off x="1287553" y="4015064"/>
            <a:ext cx="699831" cy="276999"/>
          </a:xfrm>
          <a:prstGeom prst="rect">
            <a:avLst/>
          </a:prstGeom>
          <a:noFill/>
        </p:spPr>
        <p:txBody>
          <a:bodyPr wrap="none" rtlCol="0">
            <a:spAutoFit/>
          </a:bodyPr>
          <a:lstStyle/>
          <a:p>
            <a:r>
              <a:rPr lang="en-US" sz="1200" dirty="0" smtClean="0"/>
              <a:t>1.92 µm</a:t>
            </a:r>
            <a:endParaRPr lang="en-US" sz="1200" dirty="0"/>
          </a:p>
        </p:txBody>
      </p:sp>
      <p:sp>
        <p:nvSpPr>
          <p:cNvPr id="41" name="TextBox 40"/>
          <p:cNvSpPr txBox="1"/>
          <p:nvPr/>
        </p:nvSpPr>
        <p:spPr>
          <a:xfrm>
            <a:off x="1717183" y="4167464"/>
            <a:ext cx="621835" cy="276999"/>
          </a:xfrm>
          <a:prstGeom prst="rect">
            <a:avLst/>
          </a:prstGeom>
          <a:noFill/>
        </p:spPr>
        <p:txBody>
          <a:bodyPr wrap="none" rtlCol="0">
            <a:spAutoFit/>
          </a:bodyPr>
          <a:lstStyle/>
          <a:p>
            <a:r>
              <a:rPr lang="en-US" sz="1200" dirty="0" smtClean="0"/>
              <a:t>2.2 µm</a:t>
            </a:r>
            <a:endParaRPr lang="en-US" sz="1200" dirty="0"/>
          </a:p>
        </p:txBody>
      </p:sp>
      <p:sp>
        <p:nvSpPr>
          <p:cNvPr id="37" name="TextBox 36"/>
          <p:cNvSpPr txBox="1"/>
          <p:nvPr/>
        </p:nvSpPr>
        <p:spPr>
          <a:xfrm>
            <a:off x="6168850" y="5714"/>
            <a:ext cx="2926243" cy="1446550"/>
          </a:xfrm>
          <a:prstGeom prst="rect">
            <a:avLst/>
          </a:prstGeom>
          <a:solidFill>
            <a:srgbClr val="FFFFFF"/>
          </a:solidFill>
        </p:spPr>
        <p:txBody>
          <a:bodyPr wrap="square" rtlCol="0">
            <a:spAutoFit/>
          </a:bodyPr>
          <a:lstStyle/>
          <a:p>
            <a:r>
              <a:rPr lang="en-US" sz="2200" dirty="0" smtClean="0">
                <a:solidFill>
                  <a:srgbClr val="008000"/>
                </a:solidFill>
              </a:rPr>
              <a:t>Silica deposit having clear association with light toned material in </a:t>
            </a:r>
            <a:r>
              <a:rPr lang="en-US" sz="2200" dirty="0" err="1" smtClean="0">
                <a:solidFill>
                  <a:srgbClr val="008000"/>
                </a:solidFill>
              </a:rPr>
              <a:t>HiRISE</a:t>
            </a:r>
            <a:endParaRPr lang="en-US" sz="2200" dirty="0">
              <a:solidFill>
                <a:srgbClr val="008000"/>
              </a:solidFill>
            </a:endParaRPr>
          </a:p>
        </p:txBody>
      </p:sp>
      <p:sp>
        <p:nvSpPr>
          <p:cNvPr id="42" name="TextBox 41"/>
          <p:cNvSpPr txBox="1"/>
          <p:nvPr/>
        </p:nvSpPr>
        <p:spPr>
          <a:xfrm>
            <a:off x="3343909" y="6444476"/>
            <a:ext cx="1777425" cy="276999"/>
          </a:xfrm>
          <a:prstGeom prst="rect">
            <a:avLst/>
          </a:prstGeom>
          <a:noFill/>
        </p:spPr>
        <p:txBody>
          <a:bodyPr wrap="none" rtlCol="0">
            <a:spAutoFit/>
          </a:bodyPr>
          <a:lstStyle/>
          <a:p>
            <a:r>
              <a:rPr lang="en-US" sz="1200" dirty="0" err="1" smtClean="0">
                <a:solidFill>
                  <a:srgbClr val="FFFFFF"/>
                </a:solidFill>
              </a:rPr>
              <a:t>HiRISE</a:t>
            </a:r>
            <a:r>
              <a:rPr lang="en-US" sz="1200" dirty="0" smtClean="0">
                <a:solidFill>
                  <a:srgbClr val="FFFFFF"/>
                </a:solidFill>
              </a:rPr>
              <a:t> ESP_024300_1755</a:t>
            </a:r>
            <a:endParaRPr lang="en-US" sz="1200" dirty="0">
              <a:solidFill>
                <a:srgbClr val="FFFFFF"/>
              </a:solidFill>
            </a:endParaRPr>
          </a:p>
        </p:txBody>
      </p:sp>
      <p:sp>
        <p:nvSpPr>
          <p:cNvPr id="18" name="TextBox 17"/>
          <p:cNvSpPr txBox="1"/>
          <p:nvPr/>
        </p:nvSpPr>
        <p:spPr>
          <a:xfrm>
            <a:off x="3452966" y="1097114"/>
            <a:ext cx="2045865" cy="369332"/>
          </a:xfrm>
          <a:prstGeom prst="rect">
            <a:avLst/>
          </a:prstGeom>
          <a:noFill/>
        </p:spPr>
        <p:txBody>
          <a:bodyPr wrap="none" rtlCol="0">
            <a:spAutoFit/>
          </a:bodyPr>
          <a:lstStyle/>
          <a:p>
            <a:r>
              <a:rPr lang="en-US" dirty="0" smtClean="0">
                <a:solidFill>
                  <a:srgbClr val="00DF01"/>
                </a:solidFill>
              </a:rPr>
              <a:t>CRISM Si detections</a:t>
            </a:r>
            <a:endParaRPr lang="en-US" dirty="0">
              <a:solidFill>
                <a:srgbClr val="00DF01"/>
              </a:solidFill>
            </a:endParaRPr>
          </a:p>
        </p:txBody>
      </p:sp>
    </p:spTree>
    <p:extLst>
      <p:ext uri="{BB962C8B-B14F-4D97-AF65-F5344CB8AC3E}">
        <p14:creationId xmlns:p14="http://schemas.microsoft.com/office/powerpoint/2010/main" val="992378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uall.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293" y="0"/>
            <a:ext cx="9224293" cy="6858000"/>
          </a:xfrm>
          <a:prstGeom prst="rect">
            <a:avLst/>
          </a:prstGeom>
        </p:spPr>
      </p:pic>
    </p:spTree>
    <p:extLst>
      <p:ext uri="{BB962C8B-B14F-4D97-AF65-F5344CB8AC3E}">
        <p14:creationId xmlns:p14="http://schemas.microsoft.com/office/powerpoint/2010/main" val="1299992491"/>
      </p:ext>
    </p:extLst>
  </p:cSld>
  <p:clrMapOvr>
    <a:masterClrMapping/>
  </p:clrMapOvr>
  <p:transition xmlns:p14="http://schemas.microsoft.com/office/powerpoint/2010/mai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uall.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871" y="139475"/>
            <a:ext cx="9088129" cy="6718525"/>
          </a:xfrm>
          <a:prstGeom prst="rect">
            <a:avLst/>
          </a:prstGeom>
        </p:spPr>
      </p:pic>
    </p:spTree>
    <p:extLst>
      <p:ext uri="{BB962C8B-B14F-4D97-AF65-F5344CB8AC3E}">
        <p14:creationId xmlns:p14="http://schemas.microsoft.com/office/powerpoint/2010/main" val="336926851"/>
      </p:ext>
    </p:extLst>
  </p:cSld>
  <p:clrMapOvr>
    <a:masterClrMapping/>
  </p:clrMapOvr>
  <p:transition xmlns:p14="http://schemas.microsoft.com/office/powerpoint/2010/mai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6" name="TextBox 5"/>
          <p:cNvSpPr txBox="1"/>
          <p:nvPr/>
        </p:nvSpPr>
        <p:spPr>
          <a:xfrm>
            <a:off x="1" y="163287"/>
            <a:ext cx="9143999" cy="830997"/>
          </a:xfrm>
          <a:prstGeom prst="rect">
            <a:avLst/>
          </a:prstGeom>
          <a:noFill/>
        </p:spPr>
        <p:txBody>
          <a:bodyPr wrap="square" rtlCol="0">
            <a:spAutoFit/>
          </a:bodyPr>
          <a:lstStyle/>
          <a:p>
            <a:pPr algn="ctr"/>
            <a:r>
              <a:rPr lang="en-US" sz="4800" dirty="0" smtClean="0">
                <a:solidFill>
                  <a:schemeClr val="bg1"/>
                </a:solidFill>
                <a:ea typeface="Verdana" panose="020B0604030504040204" pitchFamily="34" charset="0"/>
                <a:cs typeface="Verdana" panose="020B0604030504040204" pitchFamily="34" charset="0"/>
              </a:rPr>
              <a:t>Results from Spectroscopy</a:t>
            </a:r>
            <a:endParaRPr lang="en-US" sz="4800" dirty="0">
              <a:solidFill>
                <a:schemeClr val="bg1"/>
              </a:solidFill>
              <a:ea typeface="Verdana" panose="020B0604030504040204" pitchFamily="34" charset="0"/>
              <a:cs typeface="Verdana" panose="020B0604030504040204" pitchFamily="34" charset="0"/>
            </a:endParaRPr>
          </a:p>
        </p:txBody>
      </p:sp>
      <p:cxnSp>
        <p:nvCxnSpPr>
          <p:cNvPr id="3" name="Straight Connector 2"/>
          <p:cNvCxnSpPr/>
          <p:nvPr/>
        </p:nvCxnSpPr>
        <p:spPr>
          <a:xfrm>
            <a:off x="1" y="994283"/>
            <a:ext cx="9143999" cy="0"/>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8714" y="1067256"/>
            <a:ext cx="4186286" cy="5790745"/>
          </a:xfrm>
          <a:prstGeom prst="rect">
            <a:avLst/>
          </a:prstGeom>
        </p:spPr>
      </p:pic>
      <p:cxnSp>
        <p:nvCxnSpPr>
          <p:cNvPr id="8" name="Straight Arrow Connector 7"/>
          <p:cNvCxnSpPr/>
          <p:nvPr/>
        </p:nvCxnSpPr>
        <p:spPr>
          <a:xfrm flipV="1">
            <a:off x="3922025" y="3221504"/>
            <a:ext cx="10236" cy="75671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3922025" y="4347552"/>
            <a:ext cx="10236" cy="96975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295935" y="3978220"/>
            <a:ext cx="1842448" cy="646331"/>
          </a:xfrm>
          <a:prstGeom prst="rect">
            <a:avLst/>
          </a:prstGeom>
          <a:noFill/>
        </p:spPr>
        <p:txBody>
          <a:bodyPr wrap="square" rtlCol="0">
            <a:spAutoFit/>
          </a:bodyPr>
          <a:lstStyle/>
          <a:p>
            <a:r>
              <a:rPr lang="en-US" b="1" dirty="0" smtClean="0"/>
              <a:t>Observed on Mars</a:t>
            </a:r>
            <a:endParaRPr lang="en-US" b="1" dirty="0"/>
          </a:p>
        </p:txBody>
      </p:sp>
      <p:sp>
        <p:nvSpPr>
          <p:cNvPr id="12" name="Right Bracket 11"/>
          <p:cNvSpPr/>
          <p:nvPr/>
        </p:nvSpPr>
        <p:spPr>
          <a:xfrm>
            <a:off x="5384041" y="2156347"/>
            <a:ext cx="481084" cy="1314961"/>
          </a:xfrm>
          <a:prstGeom prst="rightBracket">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5865125" y="2552216"/>
            <a:ext cx="2944768" cy="954107"/>
          </a:xfrm>
          <a:prstGeom prst="rect">
            <a:avLst/>
          </a:prstGeom>
          <a:noFill/>
        </p:spPr>
        <p:txBody>
          <a:bodyPr wrap="square" rtlCol="0">
            <a:spAutoFit/>
          </a:bodyPr>
          <a:lstStyle/>
          <a:p>
            <a:r>
              <a:rPr lang="en-US" sz="2800" dirty="0" smtClean="0">
                <a:solidFill>
                  <a:schemeClr val="bg1"/>
                </a:solidFill>
              </a:rPr>
              <a:t>Laboratory Observations</a:t>
            </a:r>
            <a:endParaRPr lang="en-US" sz="2800" dirty="0">
              <a:solidFill>
                <a:schemeClr val="bg1"/>
              </a:solidFill>
            </a:endParaRPr>
          </a:p>
        </p:txBody>
      </p:sp>
    </p:spTree>
    <p:extLst>
      <p:ext uri="{BB962C8B-B14F-4D97-AF65-F5344CB8AC3E}">
        <p14:creationId xmlns:p14="http://schemas.microsoft.com/office/powerpoint/2010/main" val="333952821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Maarry-1.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25129"/>
          </a:xfrm>
          <a:prstGeom prst="rect">
            <a:avLst/>
          </a:prstGeom>
        </p:spPr>
      </p:pic>
    </p:spTree>
    <p:extLst>
      <p:ext uri="{BB962C8B-B14F-4D97-AF65-F5344CB8AC3E}">
        <p14:creationId xmlns:p14="http://schemas.microsoft.com/office/powerpoint/2010/main" val="37898688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Maarry2.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878" y="0"/>
            <a:ext cx="9116122" cy="6858000"/>
          </a:xfrm>
          <a:prstGeom prst="rect">
            <a:avLst/>
          </a:prstGeom>
        </p:spPr>
      </p:pic>
    </p:spTree>
    <p:extLst>
      <p:ext uri="{BB962C8B-B14F-4D97-AF65-F5344CB8AC3E}">
        <p14:creationId xmlns:p14="http://schemas.microsoft.com/office/powerpoint/2010/main" val="267940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Maarry3.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095" y="0"/>
            <a:ext cx="9131905" cy="6858000"/>
          </a:xfrm>
          <a:prstGeom prst="rect">
            <a:avLst/>
          </a:prstGeom>
        </p:spPr>
      </p:pic>
    </p:spTree>
    <p:extLst>
      <p:ext uri="{BB962C8B-B14F-4D97-AF65-F5344CB8AC3E}">
        <p14:creationId xmlns:p14="http://schemas.microsoft.com/office/powerpoint/2010/main" val="3884493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p:cNvSpPr>
          <p:nvPr/>
        </p:nvSpPr>
        <p:spPr bwMode="auto">
          <a:xfrm>
            <a:off x="732235" y="944316"/>
            <a:ext cx="4484936" cy="4452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144" tIns="32144" rIns="32144" bIns="32144">
            <a:spAutoFit/>
          </a:bodyPr>
          <a:lstStyle/>
          <a:p>
            <a:pPr marL="160721" indent="-160721" defTabSz="642882" fontAlgn="base" hangingPunct="0">
              <a:lnSpc>
                <a:spcPct val="120000"/>
              </a:lnSpc>
              <a:spcBef>
                <a:spcPct val="0"/>
              </a:spcBef>
              <a:spcAft>
                <a:spcPct val="0"/>
              </a:spcAft>
              <a:buClr>
                <a:srgbClr val="FFFFFF"/>
              </a:buClr>
              <a:buSzPct val="100000"/>
              <a:buFont typeface="Helvetica" charset="0"/>
              <a:buChar char="•"/>
            </a:pPr>
            <a:r>
              <a:rPr lang="en-US" sz="1400">
                <a:solidFill>
                  <a:srgbClr val="FCEFC5"/>
                </a:solidFill>
                <a:latin typeface="Helvetica" charset="0"/>
                <a:ea typeface="ＭＳ Ｐゴシック" charset="0"/>
                <a:cs typeface="Helvetica" charset="0"/>
                <a:sym typeface="Helvetica" charset="0"/>
              </a:rPr>
              <a:t>Geomorphologic mapping using HiRISE and CTX images and DTMs has revealed an enigmatic unit named banded terrain made up of an alternation of bands and inter-bands</a:t>
            </a:r>
          </a:p>
          <a:p>
            <a:pPr marL="160721" indent="-160721" defTabSz="642882" fontAlgn="base" hangingPunct="0">
              <a:lnSpc>
                <a:spcPct val="120000"/>
              </a:lnSpc>
              <a:spcBef>
                <a:spcPct val="0"/>
              </a:spcBef>
              <a:spcAft>
                <a:spcPct val="0"/>
              </a:spcAft>
              <a:buClr>
                <a:srgbClr val="FFFFFF"/>
              </a:buClr>
              <a:buSzPct val="100000"/>
              <a:buFont typeface="Helvetica" charset="0"/>
              <a:buChar char="•"/>
            </a:pPr>
            <a:endParaRPr lang="en-US" sz="1400">
              <a:solidFill>
                <a:srgbClr val="FCEFC5"/>
              </a:solidFill>
              <a:latin typeface="Helvetica" charset="0"/>
              <a:ea typeface="ＭＳ Ｐゴシック" charset="0"/>
              <a:cs typeface="Helvetica" charset="0"/>
              <a:sym typeface="Helvetica" charset="0"/>
            </a:endParaRPr>
          </a:p>
          <a:p>
            <a:pPr marL="160721" indent="-160721" defTabSz="642882" fontAlgn="base" hangingPunct="0">
              <a:lnSpc>
                <a:spcPct val="120000"/>
              </a:lnSpc>
              <a:spcBef>
                <a:spcPct val="0"/>
              </a:spcBef>
              <a:spcAft>
                <a:spcPct val="0"/>
              </a:spcAft>
              <a:buClr>
                <a:srgbClr val="FFFFFF"/>
              </a:buClr>
              <a:buSzPct val="100000"/>
              <a:buFont typeface="Helvetica" charset="0"/>
              <a:buChar char="•"/>
            </a:pPr>
            <a:r>
              <a:rPr lang="en-US" sz="1400">
                <a:solidFill>
                  <a:srgbClr val="FCEFC5"/>
                </a:solidFill>
                <a:latin typeface="Helvetica" charset="0"/>
                <a:ea typeface="ＭＳ Ｐゴシック" charset="0"/>
                <a:cs typeface="Helvetica" charset="0"/>
                <a:sym typeface="Helvetica" charset="0"/>
              </a:rPr>
              <a:t>Many of these bands display signs of viscous flow with frozen structures in the slope and multiple smooth changes in direction.  In other words, these are glaciers.  </a:t>
            </a:r>
          </a:p>
          <a:p>
            <a:pPr marL="160721" indent="-160721" defTabSz="642882" fontAlgn="base" hangingPunct="0">
              <a:lnSpc>
                <a:spcPct val="120000"/>
              </a:lnSpc>
              <a:spcBef>
                <a:spcPct val="0"/>
              </a:spcBef>
              <a:spcAft>
                <a:spcPct val="0"/>
              </a:spcAft>
              <a:buClr>
                <a:srgbClr val="FFFFFF"/>
              </a:buClr>
              <a:buSzPct val="100000"/>
              <a:buFont typeface="Helvetica" charset="0"/>
              <a:buChar char="•"/>
            </a:pPr>
            <a:endParaRPr lang="en-US" sz="1400">
              <a:solidFill>
                <a:srgbClr val="FCEFC5"/>
              </a:solidFill>
              <a:latin typeface="Helvetica" charset="0"/>
              <a:ea typeface="ＭＳ Ｐゴシック" charset="0"/>
              <a:cs typeface="Helvetica" charset="0"/>
              <a:sym typeface="Helvetica" charset="0"/>
            </a:endParaRPr>
          </a:p>
          <a:p>
            <a:pPr marL="160721" indent="-160721" defTabSz="642882" fontAlgn="base" hangingPunct="0">
              <a:lnSpc>
                <a:spcPct val="120000"/>
              </a:lnSpc>
              <a:spcBef>
                <a:spcPct val="0"/>
              </a:spcBef>
              <a:spcAft>
                <a:spcPct val="0"/>
              </a:spcAft>
              <a:buClr>
                <a:srgbClr val="FFFFFF"/>
              </a:buClr>
              <a:buSzPct val="100000"/>
              <a:buFont typeface="Helvetica" charset="0"/>
              <a:buChar char="•"/>
            </a:pPr>
            <a:r>
              <a:rPr lang="en-US" sz="1400">
                <a:solidFill>
                  <a:srgbClr val="FCEFC5"/>
                </a:solidFill>
                <a:latin typeface="Helvetica" charset="0"/>
                <a:ea typeface="ＭＳ Ｐゴシック" charset="0"/>
                <a:cs typeface="Helvetica" charset="0"/>
                <a:sym typeface="Helvetica" charset="0"/>
              </a:rPr>
              <a:t>The morphology of the bands seems to be controlled by the topography and the competition of the flows of the adjacent bands</a:t>
            </a:r>
          </a:p>
          <a:p>
            <a:pPr marL="160721" indent="-160721" defTabSz="642882" fontAlgn="base" hangingPunct="0">
              <a:lnSpc>
                <a:spcPct val="120000"/>
              </a:lnSpc>
              <a:spcBef>
                <a:spcPct val="0"/>
              </a:spcBef>
              <a:spcAft>
                <a:spcPct val="0"/>
              </a:spcAft>
              <a:buClr>
                <a:srgbClr val="FFFFFF"/>
              </a:buClr>
              <a:buSzPct val="100000"/>
              <a:buFont typeface="Helvetica" charset="0"/>
              <a:buChar char="•"/>
            </a:pPr>
            <a:endParaRPr lang="en-US" sz="1400">
              <a:solidFill>
                <a:srgbClr val="FCEFC5"/>
              </a:solidFill>
              <a:latin typeface="Helvetica" charset="0"/>
              <a:ea typeface="ＭＳ Ｐゴシック" charset="0"/>
              <a:cs typeface="Helvetica" charset="0"/>
              <a:sym typeface="Helvetica" charset="0"/>
            </a:endParaRPr>
          </a:p>
          <a:p>
            <a:pPr marL="160721" indent="-160721" defTabSz="642882" fontAlgn="base" hangingPunct="0">
              <a:lnSpc>
                <a:spcPct val="120000"/>
              </a:lnSpc>
              <a:spcBef>
                <a:spcPct val="0"/>
              </a:spcBef>
              <a:spcAft>
                <a:spcPct val="0"/>
              </a:spcAft>
              <a:buClr>
                <a:srgbClr val="FFFFFF"/>
              </a:buClr>
              <a:buSzPct val="100000"/>
              <a:buFont typeface="Helvetica" charset="0"/>
              <a:buChar char="•"/>
            </a:pPr>
            <a:r>
              <a:rPr lang="en-US" sz="1400">
                <a:solidFill>
                  <a:srgbClr val="FCEFC5"/>
                </a:solidFill>
                <a:latin typeface="Helvetica" charset="0"/>
                <a:ea typeface="ＭＳ Ｐゴシック" charset="0"/>
                <a:cs typeface="Helvetica" charset="0"/>
                <a:sym typeface="Helvetica" charset="0"/>
              </a:rPr>
              <a:t>Results published in Diot, X., et al., 2014. PSS 101(0), 118–134. http://dx.doi.org/10.1016/j.pss.2014.06.013 </a:t>
            </a:r>
            <a:endParaRPr lang="en-US" smtClean="0">
              <a:solidFill>
                <a:srgbClr val="000000"/>
              </a:solidFill>
              <a:latin typeface="American Typewriter Light" charset="0"/>
              <a:ea typeface="ＭＳ Ｐゴシック" charset="0"/>
              <a:cs typeface="American Typewriter Light" charset="0"/>
              <a:sym typeface="American Typewriter Light" charset="0"/>
            </a:endParaRPr>
          </a:p>
        </p:txBody>
      </p:sp>
      <p:pic>
        <p:nvPicPr>
          <p:cNvPr id="3074" name="Picture 2" descr="image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6250781"/>
            <a:ext cx="1095003" cy="4107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5" name="Rectangle 3"/>
          <p:cNvSpPr>
            <a:spLocks/>
          </p:cNvSpPr>
          <p:nvPr/>
        </p:nvSpPr>
        <p:spPr bwMode="auto">
          <a:xfrm>
            <a:off x="196453" y="107156"/>
            <a:ext cx="8768953" cy="3895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indent="27903" algn="ctr" defTabSz="642882" fontAlgn="base" hangingPunct="0">
              <a:spcBef>
                <a:spcPct val="0"/>
              </a:spcBef>
              <a:spcAft>
                <a:spcPct val="0"/>
              </a:spcAft>
            </a:pPr>
            <a:r>
              <a:rPr lang="en-US" sz="2500">
                <a:solidFill>
                  <a:srgbClr val="FFFFFF"/>
                </a:solidFill>
                <a:latin typeface="Helvetica" charset="0"/>
                <a:ea typeface="ＭＳ Ｐゴシック" charset="0"/>
                <a:cs typeface="Helvetica" charset="0"/>
                <a:sym typeface="Helvetica" charset="0"/>
              </a:rPr>
              <a:t>Glacial Flows in the Hellas Basin</a:t>
            </a:r>
            <a:endParaRPr lang="en-US" smtClean="0">
              <a:solidFill>
                <a:srgbClr val="000000"/>
              </a:solidFill>
              <a:latin typeface="Helvetica" charset="0"/>
              <a:ea typeface="ＭＳ Ｐゴシック" charset="0"/>
              <a:cs typeface="Helvetica" charset="0"/>
              <a:sym typeface="Helvetica" charset="0"/>
            </a:endParaRPr>
          </a:p>
        </p:txBody>
      </p:sp>
      <p:pic>
        <p:nvPicPr>
          <p:cNvPr id="3076" name="Picture 4" descr="image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08158" y="6223992"/>
            <a:ext cx="923107" cy="4632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3077" name="Group 5"/>
          <p:cNvGrpSpPr>
            <a:grpSpLocks/>
          </p:cNvGrpSpPr>
          <p:nvPr/>
        </p:nvGrpSpPr>
        <p:grpSpPr bwMode="auto">
          <a:xfrm>
            <a:off x="5601148" y="948779"/>
            <a:ext cx="3168923" cy="4385593"/>
            <a:chOff x="0" y="0"/>
            <a:chExt cx="4507444" cy="6237312"/>
          </a:xfrm>
        </p:grpSpPr>
        <p:pic>
          <p:nvPicPr>
            <p:cNvPr id="3078" name="Picture 6" descr="image2.jpg"/>
            <p:cNvPicPr>
              <a:picLocks noChangeAspect="1"/>
            </p:cNvPicPr>
            <p:nvPr/>
          </p:nvPicPr>
          <p:blipFill>
            <a:blip r:embed="rId4">
              <a:extLst>
                <a:ext uri="{28A0092B-C50C-407E-A947-70E740481C1C}">
                  <a14:useLocalDpi xmlns:a14="http://schemas.microsoft.com/office/drawing/2010/main" val="0"/>
                </a:ext>
              </a:extLst>
            </a:blip>
            <a:srcRect l="1651" r="1149" b="48366"/>
            <a:stretch>
              <a:fillRect/>
            </a:stretch>
          </p:blipFill>
          <p:spPr bwMode="auto">
            <a:xfrm>
              <a:off x="0" y="0"/>
              <a:ext cx="4498593" cy="32429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9" name="Picture 7" descr="image3.jpg"/>
            <p:cNvPicPr>
              <a:picLocks noChangeAspect="1"/>
            </p:cNvPicPr>
            <p:nvPr/>
          </p:nvPicPr>
          <p:blipFill>
            <a:blip r:embed="rId5">
              <a:extLst>
                <a:ext uri="{28A0092B-C50C-407E-A947-70E740481C1C}">
                  <a14:useLocalDpi xmlns:a14="http://schemas.microsoft.com/office/drawing/2010/main" val="0"/>
                </a:ext>
              </a:extLst>
            </a:blip>
            <a:srcRect t="52025"/>
            <a:stretch>
              <a:fillRect/>
            </a:stretch>
          </p:blipFill>
          <p:spPr bwMode="auto">
            <a:xfrm>
              <a:off x="0" y="3302892"/>
              <a:ext cx="4507444" cy="29344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Tree>
    <p:extLst>
      <p:ext uri="{BB962C8B-B14F-4D97-AF65-F5344CB8AC3E}">
        <p14:creationId xmlns:p14="http://schemas.microsoft.com/office/powerpoint/2010/main" val="1067861785"/>
      </p:ext>
    </p:extLst>
  </p:cSld>
  <p:clrMapOvr>
    <a:masterClrMapping/>
  </p:clrMapOvr>
  <p:transition xmlns:p14="http://schemas.microsoft.com/office/powerpoint/2010/mai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297126" y="3379251"/>
            <a:ext cx="4668854" cy="20746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 name="Picture 7" descr="Fig14_27158merge_500dpi.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79053" y="2098841"/>
            <a:ext cx="4652137" cy="4652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Rectangle 5"/>
          <p:cNvSpPr/>
          <p:nvPr/>
        </p:nvSpPr>
        <p:spPr>
          <a:xfrm>
            <a:off x="-1" y="0"/>
            <a:ext cx="9144000" cy="200392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3"/>
          <p:cNvSpPr>
            <a:spLocks/>
          </p:cNvSpPr>
          <p:nvPr/>
        </p:nvSpPr>
        <p:spPr bwMode="auto">
          <a:xfrm>
            <a:off x="-1" y="3376"/>
            <a:ext cx="9144000" cy="20005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p>
            <a:pPr indent="27905" algn="ctr" defTabSz="642915">
              <a:defRPr/>
            </a:pPr>
            <a:r>
              <a:rPr lang="en-US" sz="2500" b="1" dirty="0">
                <a:solidFill>
                  <a:srgbClr val="000000"/>
                </a:solidFill>
                <a:latin typeface="Helvetica" charset="0"/>
                <a:cs typeface="Helvetica" charset="0"/>
                <a:sym typeface="Helvetica" charset="0"/>
              </a:rPr>
              <a:t>Expanded Secondary Craters as Evidence for Ancient Subsurface Ice</a:t>
            </a:r>
          </a:p>
          <a:p>
            <a:pPr indent="27905" defTabSz="642915">
              <a:defRPr/>
            </a:pPr>
            <a:r>
              <a:rPr lang="en-US" sz="2000" dirty="0">
                <a:solidFill>
                  <a:srgbClr val="000000"/>
                </a:solidFill>
                <a:latin typeface="Helvetica" charset="0"/>
                <a:cs typeface="Helvetica" charset="0"/>
                <a:sym typeface="Helvetica" charset="0"/>
              </a:rPr>
              <a:t>The source of these expanded secondaries appear to be four larger craters that are between 20 and 70 million years old based on crater counts</a:t>
            </a:r>
            <a:r>
              <a:rPr lang="en-US" sz="2000" dirty="0" smtClean="0">
                <a:solidFill>
                  <a:srgbClr val="000000"/>
                </a:solidFill>
                <a:latin typeface="Helvetica" charset="0"/>
                <a:cs typeface="Helvetica" charset="0"/>
                <a:sym typeface="Helvetica" charset="0"/>
              </a:rPr>
              <a:t>.</a:t>
            </a:r>
          </a:p>
          <a:p>
            <a:pPr indent="27905" defTabSz="642915">
              <a:defRPr/>
            </a:pPr>
            <a:r>
              <a:rPr lang="en-US" sz="2000" dirty="0" smtClean="0">
                <a:solidFill>
                  <a:srgbClr val="000000"/>
                </a:solidFill>
                <a:latin typeface="Helvetica" charset="0"/>
                <a:cs typeface="Helvetica" charset="0"/>
                <a:sym typeface="Helvetica" charset="0"/>
              </a:rPr>
              <a:t>Estimated that there is at </a:t>
            </a:r>
            <a:r>
              <a:rPr lang="en-US" sz="2000" dirty="0">
                <a:solidFill>
                  <a:srgbClr val="000000"/>
                </a:solidFill>
                <a:latin typeface="Helvetica" charset="0"/>
                <a:cs typeface="Helvetica" charset="0"/>
                <a:sym typeface="Helvetica" charset="0"/>
              </a:rPr>
              <a:t>least 6000 cubic </a:t>
            </a:r>
            <a:r>
              <a:rPr lang="en-US" sz="2000" dirty="0" smtClean="0">
                <a:solidFill>
                  <a:srgbClr val="000000"/>
                </a:solidFill>
                <a:latin typeface="Helvetica" charset="0"/>
                <a:cs typeface="Helvetica" charset="0"/>
                <a:sym typeface="Helvetica" charset="0"/>
              </a:rPr>
              <a:t>kilometers of </a:t>
            </a:r>
            <a:r>
              <a:rPr lang="en-US" sz="2000" dirty="0">
                <a:solidFill>
                  <a:srgbClr val="000000"/>
                </a:solidFill>
                <a:latin typeface="Helvetica" charset="0"/>
                <a:cs typeface="Helvetica" charset="0"/>
                <a:sym typeface="Helvetica" charset="0"/>
              </a:rPr>
              <a:t>ancient ice remains in the near subsurface of Arcadia Planitia</a:t>
            </a:r>
            <a:endParaRPr lang="en-US" sz="2000" dirty="0">
              <a:solidFill>
                <a:srgbClr val="000000"/>
              </a:solidFill>
              <a:latin typeface="Helvetica" charset="0"/>
              <a:cs typeface="Helvetica" charset="0"/>
              <a:sym typeface="Helvetica" charset="0"/>
            </a:endParaRPr>
          </a:p>
        </p:txBody>
      </p:sp>
      <p:sp>
        <p:nvSpPr>
          <p:cNvPr id="8" name="Rectangle 6"/>
          <p:cNvSpPr>
            <a:spLocks/>
          </p:cNvSpPr>
          <p:nvPr/>
        </p:nvSpPr>
        <p:spPr bwMode="auto">
          <a:xfrm>
            <a:off x="7031417" y="3749208"/>
            <a:ext cx="2112582" cy="18158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45720" rIns="45720">
            <a:spAutoFit/>
          </a:bodyPr>
          <a:lstStyle/>
          <a:p>
            <a:pPr algn="l" defTabSz="457200">
              <a:lnSpc>
                <a:spcPct val="100000"/>
              </a:lnSpc>
            </a:pPr>
            <a:r>
              <a:rPr lang="en-US" sz="2800" dirty="0">
                <a:solidFill>
                  <a:srgbClr val="000000"/>
                </a:solidFill>
                <a:latin typeface="Helvetica" charset="0"/>
                <a:cs typeface="Helvetica" charset="0"/>
                <a:sym typeface="Helvetica" charset="0"/>
              </a:rPr>
              <a:t>Viola et al. (2015). Icarus 248, pp.190-204. </a:t>
            </a:r>
            <a:endParaRPr lang="en-US" sz="3600" dirty="0">
              <a:solidFill>
                <a:srgbClr val="000000"/>
              </a:solidFill>
              <a:latin typeface="Helvetica" charset="0"/>
              <a:cs typeface="Helvetica" charset="0"/>
              <a:sym typeface="Helvetica" charset="0"/>
            </a:endParaRPr>
          </a:p>
        </p:txBody>
      </p:sp>
    </p:spTree>
    <p:extLst>
      <p:ext uri="{BB962C8B-B14F-4D97-AF65-F5344CB8AC3E}">
        <p14:creationId xmlns:p14="http://schemas.microsoft.com/office/powerpoint/2010/main" val="17273004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descr="image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6250781"/>
            <a:ext cx="1095003" cy="4107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4" name="Rectangle 2"/>
          <p:cNvSpPr>
            <a:spLocks/>
          </p:cNvSpPr>
          <p:nvPr/>
        </p:nvSpPr>
        <p:spPr bwMode="auto">
          <a:xfrm>
            <a:off x="196453" y="107156"/>
            <a:ext cx="8768953" cy="779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indent="27903" algn="ctr" defTabSz="642882" fontAlgn="base" hangingPunct="0">
              <a:spcBef>
                <a:spcPct val="0"/>
              </a:spcBef>
              <a:spcAft>
                <a:spcPct val="0"/>
              </a:spcAft>
            </a:pPr>
            <a:r>
              <a:rPr lang="en-US" sz="2500">
                <a:solidFill>
                  <a:srgbClr val="FFFFFF"/>
                </a:solidFill>
                <a:latin typeface="Helvetica" charset="0"/>
                <a:ea typeface="ＭＳ Ｐゴシック" charset="0"/>
                <a:cs typeface="Helvetica" charset="0"/>
                <a:sym typeface="Helvetica" charset="0"/>
              </a:rPr>
              <a:t>Fresh Exposures of Hydrous Fe-bearing Amorphous Silicates on Mars </a:t>
            </a:r>
            <a:endParaRPr lang="en-US" smtClean="0">
              <a:solidFill>
                <a:srgbClr val="000000"/>
              </a:solidFill>
              <a:latin typeface="Helvetica" charset="0"/>
              <a:ea typeface="ＭＳ Ｐゴシック" charset="0"/>
              <a:cs typeface="Helvetica" charset="0"/>
              <a:sym typeface="Helvetica" charset="0"/>
            </a:endParaRPr>
          </a:p>
        </p:txBody>
      </p:sp>
      <p:pic>
        <p:nvPicPr>
          <p:cNvPr id="3075" name="Picture 3" descr="image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08158" y="6223992"/>
            <a:ext cx="923107" cy="4632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6" name="Picture 4"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5232" y="1072679"/>
            <a:ext cx="1792635" cy="2604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7" name="Rectangle 5"/>
          <p:cNvSpPr>
            <a:spLocks/>
          </p:cNvSpPr>
          <p:nvPr/>
        </p:nvSpPr>
        <p:spPr bwMode="auto">
          <a:xfrm>
            <a:off x="2530450" y="1182068"/>
            <a:ext cx="3205758" cy="38282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144" tIns="32144" rIns="32144" bIns="32144">
            <a:spAutoFit/>
          </a:bodyPr>
          <a:lstStyle/>
          <a:p>
            <a:pPr defTabSz="321440" fontAlgn="base" hangingPunct="0">
              <a:spcBef>
                <a:spcPts val="1266"/>
              </a:spcBef>
              <a:spcAft>
                <a:spcPct val="0"/>
              </a:spcAft>
              <a:buClr>
                <a:srgbClr val="FFFFFF"/>
              </a:buClr>
              <a:buSzPct val="100000"/>
              <a:buFont typeface="Arial" charset="0"/>
              <a:buChar char="•"/>
            </a:pPr>
            <a:r>
              <a:rPr lang="en-US" smtClean="0">
                <a:solidFill>
                  <a:srgbClr val="FFFFFF"/>
                </a:solidFill>
                <a:latin typeface="Helvetica" charset="0"/>
                <a:ea typeface="ＭＳ Ｐゴシック" charset="0"/>
                <a:cs typeface="Helvetica" charset="0"/>
                <a:sym typeface="Helvetica" charset="0"/>
              </a:rPr>
              <a:t> Discovered relatively fresh exposures of a hydrated, amorphous material along the wallrock slopes in Coprates Chasma, Mars.</a:t>
            </a:r>
          </a:p>
          <a:p>
            <a:pPr defTabSz="321440" fontAlgn="base" hangingPunct="0">
              <a:spcBef>
                <a:spcPts val="1266"/>
              </a:spcBef>
              <a:spcAft>
                <a:spcPct val="0"/>
              </a:spcAft>
              <a:buClr>
                <a:srgbClr val="FFFFFF"/>
              </a:buClr>
              <a:buSzPct val="100000"/>
              <a:buFont typeface="Arial" charset="0"/>
              <a:buChar char="•"/>
            </a:pPr>
            <a:r>
              <a:rPr lang="en-US" smtClean="0">
                <a:solidFill>
                  <a:srgbClr val="FFFFFF"/>
                </a:solidFill>
                <a:latin typeface="Helvetica" charset="0"/>
                <a:ea typeface="ＭＳ Ｐゴシック" charset="0"/>
                <a:cs typeface="Helvetica" charset="0"/>
                <a:sym typeface="Helvetica" charset="0"/>
              </a:rPr>
              <a:t> CRISM reflectance spectra extracted from the deposits exhibit broad absorptions at 1.42, 1.94, and ~2.25 µm that are most consistent with laboratory spectra of nanophase hydrated Fe-rich allophane and Fe-rich opal. </a:t>
            </a:r>
            <a:endParaRPr lang="en-US" smtClean="0">
              <a:solidFill>
                <a:srgbClr val="000000"/>
              </a:solidFill>
              <a:latin typeface="American Typewriter Light" charset="0"/>
              <a:ea typeface="ＭＳ Ｐゴシック" charset="0"/>
              <a:cs typeface="American Typewriter Light" charset="0"/>
              <a:sym typeface="American Typewriter Light" charset="0"/>
            </a:endParaRPr>
          </a:p>
        </p:txBody>
      </p:sp>
      <p:pic>
        <p:nvPicPr>
          <p:cNvPr id="3078" name="Picture 6" descr="image.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57677" y="988963"/>
            <a:ext cx="2805038" cy="37125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9" name="Rectangle 7"/>
          <p:cNvSpPr>
            <a:spLocks/>
          </p:cNvSpPr>
          <p:nvPr/>
        </p:nvSpPr>
        <p:spPr bwMode="auto">
          <a:xfrm>
            <a:off x="6010796" y="4824264"/>
            <a:ext cx="2805038" cy="8035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144" tIns="32144" rIns="32144" bIns="32144">
            <a:spAutoFit/>
          </a:bodyPr>
          <a:lstStyle/>
          <a:p>
            <a:pPr defTabSz="321440" fontAlgn="base" hangingPunct="0">
              <a:spcBef>
                <a:spcPct val="0"/>
              </a:spcBef>
              <a:spcAft>
                <a:spcPct val="0"/>
              </a:spcAft>
            </a:pPr>
            <a:r>
              <a:rPr lang="en-US" sz="800">
                <a:solidFill>
                  <a:srgbClr val="FFFFFF"/>
                </a:solidFill>
                <a:latin typeface="Helvetica" charset="0"/>
                <a:ea typeface="ＭＳ Ｐゴシック" charset="0"/>
                <a:cs typeface="Helvetica" charset="0"/>
                <a:sym typeface="Helvetica" charset="0"/>
              </a:rPr>
              <a:t>HiRISE DTM perspective view at 2X vertical exaggeration with CRISM spectral parameters overlain in color. Red arrows identify an Fe-allophane/opal deposit (whitish blue), which extends across 940 m in elevation, whereas green arrows identify exposures of smectites within the wallrock (yellow-light green). </a:t>
            </a:r>
            <a:endParaRPr lang="en-US" smtClean="0">
              <a:solidFill>
                <a:srgbClr val="000000"/>
              </a:solidFill>
              <a:latin typeface="Helvetica" charset="0"/>
              <a:ea typeface="ＭＳ Ｐゴシック" charset="0"/>
              <a:cs typeface="Helvetica" charset="0"/>
              <a:sym typeface="Helvetica" charset="0"/>
            </a:endParaRPr>
          </a:p>
        </p:txBody>
      </p:sp>
      <p:sp>
        <p:nvSpPr>
          <p:cNvPr id="3080" name="Rectangle 8"/>
          <p:cNvSpPr>
            <a:spLocks/>
          </p:cNvSpPr>
          <p:nvPr/>
        </p:nvSpPr>
        <p:spPr bwMode="auto">
          <a:xfrm>
            <a:off x="392906" y="3702472"/>
            <a:ext cx="1838400" cy="434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144" tIns="32144" rIns="32144" bIns="32144">
            <a:spAutoFit/>
          </a:bodyPr>
          <a:lstStyle/>
          <a:p>
            <a:pPr defTabSz="321440" fontAlgn="base" hangingPunct="0">
              <a:spcBef>
                <a:spcPct val="0"/>
              </a:spcBef>
              <a:spcAft>
                <a:spcPct val="0"/>
              </a:spcAft>
            </a:pPr>
            <a:r>
              <a:rPr lang="en-US" sz="800">
                <a:solidFill>
                  <a:srgbClr val="FFFFFF"/>
                </a:solidFill>
                <a:latin typeface="Helvetica" charset="0"/>
                <a:ea typeface="ＭＳ Ｐゴシック" charset="0"/>
                <a:cs typeface="Helvetica" charset="0"/>
                <a:sym typeface="Helvetica" charset="0"/>
              </a:rPr>
              <a:t>Channel containing Fe-allophane/opal (red arrows). Portion of HiRISE image PSP_008141_1645. </a:t>
            </a:r>
            <a:endParaRPr lang="en-US" smtClean="0">
              <a:solidFill>
                <a:srgbClr val="000000"/>
              </a:solidFill>
              <a:latin typeface="Helvetica" charset="0"/>
              <a:ea typeface="ＭＳ Ｐゴシック" charset="0"/>
              <a:cs typeface="Helvetica" charset="0"/>
              <a:sym typeface="Helvetica" charset="0"/>
            </a:endParaRPr>
          </a:p>
        </p:txBody>
      </p:sp>
      <p:sp>
        <p:nvSpPr>
          <p:cNvPr id="3081" name="Rectangle 9"/>
          <p:cNvSpPr>
            <a:spLocks/>
          </p:cNvSpPr>
          <p:nvPr/>
        </p:nvSpPr>
        <p:spPr bwMode="auto">
          <a:xfrm>
            <a:off x="318121" y="4167931"/>
            <a:ext cx="5449342" cy="19433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144" tIns="32144" rIns="32144" bIns="32144">
            <a:spAutoFit/>
          </a:bodyPr>
          <a:lstStyle/>
          <a:p>
            <a:pPr defTabSz="321440" fontAlgn="base" hangingPunct="0">
              <a:spcBef>
                <a:spcPts val="844"/>
              </a:spcBef>
              <a:spcAft>
                <a:spcPct val="0"/>
              </a:spcAft>
              <a:buClr>
                <a:srgbClr val="FFFFFF"/>
              </a:buClr>
              <a:buSzPct val="100000"/>
              <a:buFont typeface="Arial" charset="0"/>
              <a:buChar char="•"/>
            </a:pPr>
            <a:r>
              <a:rPr lang="en-US" sz="1200">
                <a:solidFill>
                  <a:srgbClr val="FFFFFF"/>
                </a:solidFill>
                <a:latin typeface="Helvetica" charset="0"/>
                <a:ea typeface="ＭＳ Ｐゴシック" charset="0"/>
                <a:cs typeface="Helvetica" charset="0"/>
                <a:sym typeface="Helvetica" charset="0"/>
              </a:rPr>
              <a:t> At this time, the Fe-rich allophane/opal deposits at Coprates appear to have some of the strongest hydration signatures yet detected on Mars using CRISM data, indicating a young exposure time and minimal time for dehydration. </a:t>
            </a:r>
          </a:p>
          <a:p>
            <a:pPr defTabSz="321440" fontAlgn="base" hangingPunct="0">
              <a:spcBef>
                <a:spcPts val="844"/>
              </a:spcBef>
              <a:spcAft>
                <a:spcPct val="0"/>
              </a:spcAft>
              <a:buClr>
                <a:srgbClr val="FFFFFF"/>
              </a:buClr>
              <a:buSzPct val="100000"/>
              <a:buFont typeface="Arial" charset="0"/>
              <a:buChar char="•"/>
            </a:pPr>
            <a:r>
              <a:rPr lang="en-US" sz="1200">
                <a:solidFill>
                  <a:srgbClr val="FFFFFF"/>
                </a:solidFill>
                <a:latin typeface="Helvetica" charset="0"/>
                <a:ea typeface="ＭＳ Ｐゴシック" charset="0"/>
                <a:cs typeface="Helvetica" charset="0"/>
                <a:sym typeface="Helvetica" charset="0"/>
              </a:rPr>
              <a:t> The discovery of new Fe-bearing hydrated amorphous silicates by orbital spectroscopy provides additional information about the history of water and aqueous alteration on Mars, and is consistent with the detection of hydrated amorphous phases by rovers on the martian surface. </a:t>
            </a:r>
          </a:p>
          <a:p>
            <a:pPr defTabSz="321440" fontAlgn="base" hangingPunct="0">
              <a:spcBef>
                <a:spcPts val="844"/>
              </a:spcBef>
              <a:spcAft>
                <a:spcPct val="0"/>
              </a:spcAft>
              <a:buClr>
                <a:srgbClr val="FFFFFF"/>
              </a:buClr>
              <a:buSzPct val="100000"/>
              <a:buFont typeface="Arial" charset="0"/>
              <a:buChar char="•"/>
            </a:pPr>
            <a:r>
              <a:rPr lang="en-US" sz="1200">
                <a:solidFill>
                  <a:srgbClr val="FFFFFF"/>
                </a:solidFill>
                <a:latin typeface="Helvetica" charset="0"/>
                <a:ea typeface="ＭＳ Ｐゴシック" charset="0"/>
                <a:cs typeface="Helvetica" charset="0"/>
                <a:sym typeface="Helvetica" charset="0"/>
              </a:rPr>
              <a:t> Results published in Weitz C.M. et al. (2014) Geophysical Research Letters 41, 8744-8751. </a:t>
            </a:r>
            <a:endParaRPr lang="en-US" smtClean="0">
              <a:solidFill>
                <a:srgbClr val="000000"/>
              </a:solidFill>
              <a:latin typeface="American Typewriter Light" charset="0"/>
              <a:ea typeface="ＭＳ Ｐゴシック" charset="0"/>
              <a:cs typeface="American Typewriter Light" charset="0"/>
              <a:sym typeface="American Typewriter Light" charset="0"/>
            </a:endParaRPr>
          </a:p>
        </p:txBody>
      </p:sp>
    </p:spTree>
    <p:extLst>
      <p:ext uri="{BB962C8B-B14F-4D97-AF65-F5344CB8AC3E}">
        <p14:creationId xmlns:p14="http://schemas.microsoft.com/office/powerpoint/2010/main" val="4174090086"/>
      </p:ext>
    </p:extLst>
  </p:cSld>
  <p:clrMapOvr>
    <a:masterClrMapping/>
  </p:clrMapOvr>
  <p:transition xmlns:p14="http://schemas.microsoft.com/office/powerpoint/2010/mai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p:cNvSpPr>
          <p:nvPr/>
        </p:nvSpPr>
        <p:spPr bwMode="auto">
          <a:xfrm>
            <a:off x="323702" y="4641205"/>
            <a:ext cx="8534549" cy="19736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144" tIns="32144" rIns="32144" bIns="32144">
            <a:spAutoFit/>
          </a:bodyPr>
          <a:lstStyle/>
          <a:p>
            <a:pPr marL="137282" indent="-137282" defTabSz="642882" fontAlgn="base" hangingPunct="0">
              <a:lnSpc>
                <a:spcPts val="1477"/>
              </a:lnSpc>
              <a:spcBef>
                <a:spcPct val="0"/>
              </a:spcBef>
              <a:spcAft>
                <a:spcPct val="0"/>
              </a:spcAft>
              <a:buClr>
                <a:srgbClr val="FFFFFF"/>
              </a:buClr>
              <a:buSzPct val="100000"/>
              <a:buFont typeface="Helvetica" charset="0"/>
              <a:buChar char="•"/>
            </a:pPr>
            <a:endParaRPr lang="en-US" smtClean="0">
              <a:solidFill>
                <a:srgbClr val="FFFFFF"/>
              </a:solidFill>
              <a:latin typeface="Helvetica" charset="0"/>
              <a:ea typeface="ＭＳ Ｐゴシック" charset="0"/>
              <a:cs typeface="Helvetica" charset="0"/>
              <a:sym typeface="Helvetica" charset="0"/>
            </a:endParaRPr>
          </a:p>
          <a:p>
            <a:pPr marL="137282" indent="-137282" defTabSz="642882" fontAlgn="base" hangingPunct="0">
              <a:lnSpc>
                <a:spcPts val="1477"/>
              </a:lnSpc>
              <a:spcBef>
                <a:spcPct val="0"/>
              </a:spcBef>
              <a:spcAft>
                <a:spcPct val="0"/>
              </a:spcAft>
              <a:buClr>
                <a:srgbClr val="FFFFFF"/>
              </a:buClr>
              <a:buSzPct val="100000"/>
              <a:buFont typeface="Helvetica" charset="0"/>
              <a:buChar char="•"/>
            </a:pPr>
            <a:endParaRPr lang="en-US" smtClean="0">
              <a:solidFill>
                <a:srgbClr val="FFFFFF"/>
              </a:solidFill>
              <a:latin typeface="Helvetica" charset="0"/>
              <a:ea typeface="ＭＳ Ｐゴシック" charset="0"/>
              <a:cs typeface="Helvetica" charset="0"/>
              <a:sym typeface="Helvetica" charset="0"/>
            </a:endParaRPr>
          </a:p>
          <a:p>
            <a:pPr marL="137282" indent="-137282" defTabSz="642882" fontAlgn="base" hangingPunct="0">
              <a:lnSpc>
                <a:spcPts val="1477"/>
              </a:lnSpc>
              <a:spcBef>
                <a:spcPct val="0"/>
              </a:spcBef>
              <a:spcAft>
                <a:spcPct val="0"/>
              </a:spcAft>
              <a:buClr>
                <a:srgbClr val="FFFFFF"/>
              </a:buClr>
              <a:buSzPct val="100000"/>
              <a:buFont typeface="Helvetica" charset="0"/>
              <a:buChar char="•"/>
            </a:pPr>
            <a:endParaRPr lang="en-US" smtClean="0">
              <a:solidFill>
                <a:srgbClr val="FFFFFF"/>
              </a:solidFill>
              <a:latin typeface="Helvetica" charset="0"/>
              <a:ea typeface="ＭＳ Ｐゴシック" charset="0"/>
              <a:cs typeface="Helvetica" charset="0"/>
              <a:sym typeface="Helvetica" charset="0"/>
            </a:endParaRPr>
          </a:p>
          <a:p>
            <a:pPr marL="137282" indent="-137282" defTabSz="642882" fontAlgn="base" hangingPunct="0">
              <a:lnSpc>
                <a:spcPts val="1477"/>
              </a:lnSpc>
              <a:spcBef>
                <a:spcPct val="0"/>
              </a:spcBef>
              <a:spcAft>
                <a:spcPct val="0"/>
              </a:spcAft>
              <a:buClr>
                <a:srgbClr val="FFFFFF"/>
              </a:buClr>
              <a:buSzPct val="100000"/>
              <a:buFont typeface="Helvetica" charset="0"/>
              <a:buChar char="•"/>
            </a:pPr>
            <a:r>
              <a:rPr lang="en-US" smtClean="0">
                <a:solidFill>
                  <a:srgbClr val="FFFFFF"/>
                </a:solidFill>
                <a:latin typeface="Helvetica" charset="0"/>
                <a:ea typeface="ＭＳ Ｐゴシック" charset="0"/>
                <a:cs typeface="Helvetica" charset="0"/>
                <a:sym typeface="Helvetica" charset="0"/>
              </a:rPr>
              <a:t>These injectites served as reservoirs for groundwater and thereby would have hosted potentially habitable environments in the Martian subsurface approximately 3 to 3.5 billion years ago.</a:t>
            </a:r>
          </a:p>
          <a:p>
            <a:pPr marL="137282" indent="-137282" defTabSz="642882" fontAlgn="base" hangingPunct="0">
              <a:lnSpc>
                <a:spcPts val="1477"/>
              </a:lnSpc>
              <a:spcBef>
                <a:spcPct val="0"/>
              </a:spcBef>
              <a:spcAft>
                <a:spcPct val="0"/>
              </a:spcAft>
              <a:buClr>
                <a:srgbClr val="FFFFFF"/>
              </a:buClr>
              <a:buSzPct val="100000"/>
              <a:buFont typeface="Helvetica" charset="0"/>
              <a:buChar char="•"/>
            </a:pPr>
            <a:endParaRPr lang="en-US" smtClean="0">
              <a:solidFill>
                <a:srgbClr val="FFFFFF"/>
              </a:solidFill>
              <a:latin typeface="Helvetica" charset="0"/>
              <a:ea typeface="ＭＳ Ｐゴシック" charset="0"/>
              <a:cs typeface="Helvetica" charset="0"/>
              <a:sym typeface="Helvetica" charset="0"/>
            </a:endParaRPr>
          </a:p>
          <a:p>
            <a:pPr marL="137282" indent="-137282" defTabSz="642882" fontAlgn="base" hangingPunct="0">
              <a:lnSpc>
                <a:spcPts val="1477"/>
              </a:lnSpc>
              <a:spcBef>
                <a:spcPct val="0"/>
              </a:spcBef>
              <a:spcAft>
                <a:spcPct val="0"/>
              </a:spcAft>
              <a:buClr>
                <a:srgbClr val="FFFFFF"/>
              </a:buClr>
              <a:buSzPct val="100000"/>
              <a:buFont typeface="Helvetica" charset="0"/>
              <a:buChar char="•"/>
            </a:pPr>
            <a:r>
              <a:rPr lang="en-US" smtClean="0">
                <a:solidFill>
                  <a:srgbClr val="FFFFFF"/>
                </a:solidFill>
                <a:latin typeface="Helvetica" charset="0"/>
                <a:ea typeface="ＭＳ Ｐゴシック" charset="0"/>
                <a:cs typeface="Helvetica" charset="0"/>
                <a:sym typeface="Helvetica" charset="0"/>
              </a:rPr>
              <a:t>Results published in Okubo, C.H., 2014, Bedrock geologic and structural map through the western Candor Colles region of Mars: U.S. Geological Survey SIM 3309, scale 1:18,000, http://dx.doi.org/10.3133/sim3309.</a:t>
            </a:r>
            <a:endParaRPr lang="en-US" smtClean="0">
              <a:solidFill>
                <a:srgbClr val="000000"/>
              </a:solidFill>
              <a:latin typeface="American Typewriter Light" charset="0"/>
              <a:ea typeface="ＭＳ Ｐゴシック" charset="0"/>
              <a:cs typeface="American Typewriter Light" charset="0"/>
              <a:sym typeface="American Typewriter Light" charset="0"/>
            </a:endParaRPr>
          </a:p>
        </p:txBody>
      </p:sp>
      <p:pic>
        <p:nvPicPr>
          <p:cNvPr id="3074" name="Picture 2" descr="hislide-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6250781"/>
            <a:ext cx="1095003" cy="4107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5" name="Rectangle 3"/>
          <p:cNvSpPr>
            <a:spLocks/>
          </p:cNvSpPr>
          <p:nvPr/>
        </p:nvSpPr>
        <p:spPr bwMode="auto">
          <a:xfrm>
            <a:off x="196453" y="106040"/>
            <a:ext cx="8768953" cy="4616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5715" tIns="35715" rIns="35715" bIns="35715">
            <a:spAutoFit/>
          </a:bodyPr>
          <a:lstStyle/>
          <a:p>
            <a:pPr indent="27903" algn="ctr" defTabSz="642882" fontAlgn="base" hangingPunct="0">
              <a:spcBef>
                <a:spcPct val="0"/>
              </a:spcBef>
              <a:spcAft>
                <a:spcPct val="0"/>
              </a:spcAft>
            </a:pPr>
            <a:r>
              <a:rPr lang="en-US" sz="2500">
                <a:solidFill>
                  <a:srgbClr val="FFFFFF"/>
                </a:solidFill>
                <a:latin typeface="Helvetica" charset="0"/>
                <a:ea typeface="ＭＳ Ｐゴシック" charset="0"/>
                <a:cs typeface="Helvetica" charset="0"/>
                <a:sym typeface="Helvetica" charset="0"/>
              </a:rPr>
              <a:t>Marsquakes and Water-Lain Sediments in Candor Chasma</a:t>
            </a:r>
            <a:endParaRPr lang="en-US" smtClean="0">
              <a:solidFill>
                <a:srgbClr val="000000"/>
              </a:solidFill>
              <a:latin typeface="Helvetica" charset="0"/>
              <a:ea typeface="ＭＳ Ｐゴシック" charset="0"/>
              <a:cs typeface="Helvetica" charset="0"/>
              <a:sym typeface="Helvetica" charset="0"/>
            </a:endParaRPr>
          </a:p>
        </p:txBody>
      </p:sp>
      <p:sp>
        <p:nvSpPr>
          <p:cNvPr id="3076" name="Rectangle 4"/>
          <p:cNvSpPr>
            <a:spLocks/>
          </p:cNvSpPr>
          <p:nvPr/>
        </p:nvSpPr>
        <p:spPr bwMode="auto">
          <a:xfrm>
            <a:off x="323702" y="3129855"/>
            <a:ext cx="5962799" cy="2541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144" tIns="32144" rIns="32144" bIns="32144">
            <a:spAutoFit/>
          </a:bodyPr>
          <a:lstStyle/>
          <a:p>
            <a:pPr marL="85941" indent="-85941" defTabSz="642882" fontAlgn="base" hangingPunct="0">
              <a:lnSpc>
                <a:spcPts val="1477"/>
              </a:lnSpc>
              <a:spcBef>
                <a:spcPct val="0"/>
              </a:spcBef>
              <a:spcAft>
                <a:spcPct val="0"/>
              </a:spcAft>
              <a:buClr>
                <a:srgbClr val="FFFFFF"/>
              </a:buClr>
              <a:buSzPct val="100000"/>
              <a:buFont typeface="Helvetica" charset="0"/>
              <a:buChar char="•"/>
            </a:pPr>
            <a:r>
              <a:rPr lang="en-US" smtClean="0">
                <a:solidFill>
                  <a:srgbClr val="FFFFFF"/>
                </a:solidFill>
                <a:latin typeface="Helvetica" charset="0"/>
                <a:ea typeface="ＭＳ Ｐゴシック" charset="0"/>
                <a:cs typeface="Helvetica" charset="0"/>
                <a:sym typeface="Helvetica" charset="0"/>
              </a:rPr>
              <a:t>Unprecedented high-resolution geologic and structural mapping using HiRISE data has revealed evidence of past marsquakes and water-lain sediments in the west Candor Chasma region of Valles Marineris.</a:t>
            </a:r>
            <a:endParaRPr lang="en-US" sz="2200">
              <a:solidFill>
                <a:srgbClr val="FCEFC5"/>
              </a:solidFill>
              <a:latin typeface="American Typewriter Light" charset="0"/>
              <a:ea typeface="ＭＳ Ｐゴシック" charset="0"/>
              <a:cs typeface="American Typewriter Light" charset="0"/>
              <a:sym typeface="American Typewriter Light" charset="0"/>
            </a:endParaRPr>
          </a:p>
          <a:p>
            <a:pPr marL="85941" indent="-85941" defTabSz="642882" fontAlgn="base" hangingPunct="0">
              <a:lnSpc>
                <a:spcPts val="1477"/>
              </a:lnSpc>
              <a:spcBef>
                <a:spcPct val="0"/>
              </a:spcBef>
              <a:spcAft>
                <a:spcPct val="0"/>
              </a:spcAft>
              <a:buClr>
                <a:srgbClr val="FFFFFF"/>
              </a:buClr>
              <a:buSzPct val="100000"/>
              <a:buFont typeface="Helvetica" charset="0"/>
              <a:buChar char="•"/>
            </a:pPr>
            <a:endParaRPr lang="en-US" smtClean="0">
              <a:solidFill>
                <a:srgbClr val="FFFFFF"/>
              </a:solidFill>
              <a:latin typeface="Helvetica" charset="0"/>
              <a:ea typeface="ＭＳ Ｐゴシック" charset="0"/>
              <a:cs typeface="Helvetica" charset="0"/>
              <a:sym typeface="Helvetica" charset="0"/>
            </a:endParaRPr>
          </a:p>
          <a:p>
            <a:pPr marL="85941" indent="-85941" defTabSz="642882" fontAlgn="base" hangingPunct="0">
              <a:lnSpc>
                <a:spcPts val="1477"/>
              </a:lnSpc>
              <a:spcBef>
                <a:spcPct val="0"/>
              </a:spcBef>
              <a:spcAft>
                <a:spcPct val="0"/>
              </a:spcAft>
              <a:buClr>
                <a:srgbClr val="FFFFFF"/>
              </a:buClr>
              <a:buSzPct val="100000"/>
              <a:buFont typeface="Helvetica" charset="0"/>
              <a:buChar char="•"/>
            </a:pPr>
            <a:r>
              <a:rPr lang="en-US" smtClean="0">
                <a:solidFill>
                  <a:srgbClr val="FFFFFF"/>
                </a:solidFill>
                <a:latin typeface="Helvetica" charset="0"/>
                <a:ea typeface="ＭＳ Ｐゴシック" charset="0"/>
                <a:cs typeface="Helvetica" charset="0"/>
                <a:sym typeface="Helvetica" charset="0"/>
              </a:rPr>
              <a:t>Orientations of the sediment layers indicate that these rocks formed as sand and dust was blown in by the wind and became trapped in shallow playa lakes.</a:t>
            </a:r>
          </a:p>
          <a:p>
            <a:pPr marL="85941" indent="-85941" defTabSz="642882" fontAlgn="base" hangingPunct="0">
              <a:lnSpc>
                <a:spcPts val="1477"/>
              </a:lnSpc>
              <a:spcBef>
                <a:spcPct val="0"/>
              </a:spcBef>
              <a:spcAft>
                <a:spcPct val="0"/>
              </a:spcAft>
            </a:pPr>
            <a:endParaRPr lang="en-US" smtClean="0">
              <a:solidFill>
                <a:srgbClr val="FFFFFF"/>
              </a:solidFill>
              <a:latin typeface="Helvetica" charset="0"/>
              <a:ea typeface="ＭＳ Ｐゴシック" charset="0"/>
              <a:cs typeface="Helvetica" charset="0"/>
              <a:sym typeface="Helvetica" charset="0"/>
            </a:endParaRPr>
          </a:p>
          <a:p>
            <a:pPr marL="85941" indent="-85941" defTabSz="642882" fontAlgn="base" hangingPunct="0">
              <a:lnSpc>
                <a:spcPts val="1477"/>
              </a:lnSpc>
              <a:spcBef>
                <a:spcPct val="0"/>
              </a:spcBef>
              <a:spcAft>
                <a:spcPct val="0"/>
              </a:spcAft>
              <a:buClr>
                <a:srgbClr val="FFFFFF"/>
              </a:buClr>
              <a:buSzPct val="100000"/>
              <a:buFont typeface="Helvetica" charset="0"/>
              <a:buChar char="•"/>
            </a:pPr>
            <a:r>
              <a:rPr lang="en-US" smtClean="0">
                <a:solidFill>
                  <a:srgbClr val="FFFFFF"/>
                </a:solidFill>
                <a:latin typeface="Helvetica" charset="0"/>
                <a:ea typeface="ＭＳ Ｐゴシック" charset="0"/>
                <a:cs typeface="Helvetica" charset="0"/>
                <a:sym typeface="Helvetica" charset="0"/>
              </a:rPr>
              <a:t>Injectite megapipes are also observed. These features formed by underground movement of the water-lain sediments in response to ground shaking (marsquakes) from several large fault zones in the area.</a:t>
            </a:r>
            <a:endParaRPr lang="en-US" smtClean="0">
              <a:solidFill>
                <a:srgbClr val="000000"/>
              </a:solidFill>
              <a:latin typeface="American Typewriter Light" charset="0"/>
              <a:ea typeface="ＭＳ Ｐゴシック" charset="0"/>
              <a:cs typeface="American Typewriter Light" charset="0"/>
              <a:sym typeface="American Typewriter Light" charset="0"/>
            </a:endParaRPr>
          </a:p>
        </p:txBody>
      </p:sp>
      <p:pic>
        <p:nvPicPr>
          <p:cNvPr id="3077" name="Picture 5" descr="image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08157" y="6223992"/>
            <a:ext cx="924223" cy="4632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8" name="Rectangle 6"/>
          <p:cNvSpPr>
            <a:spLocks/>
          </p:cNvSpPr>
          <p:nvPr/>
        </p:nvSpPr>
        <p:spPr bwMode="auto">
          <a:xfrm>
            <a:off x="1250156" y="2632027"/>
            <a:ext cx="3964781" cy="3726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144" tIns="32144" rIns="32144" bIns="32144">
            <a:spAutoFit/>
          </a:bodyPr>
          <a:lstStyle/>
          <a:p>
            <a:pPr defTabSz="321440" fontAlgn="base" hangingPunct="0">
              <a:spcBef>
                <a:spcPct val="0"/>
              </a:spcBef>
              <a:spcAft>
                <a:spcPct val="0"/>
              </a:spcAft>
            </a:pPr>
            <a:r>
              <a:rPr lang="en-US" sz="1000">
                <a:solidFill>
                  <a:srgbClr val="FFFFFF"/>
                </a:solidFill>
                <a:latin typeface="Helvetica" charset="0"/>
                <a:ea typeface="ＭＳ Ｐゴシック" charset="0"/>
                <a:cs typeface="Helvetica" charset="0"/>
                <a:sym typeface="Helvetica" charset="0"/>
              </a:rPr>
              <a:t>Perspective view of the Candor Colles region of west Candor Chasma, Mars. HiRISE image PSP_001641_1735</a:t>
            </a:r>
            <a:endParaRPr lang="en-US" smtClean="0">
              <a:solidFill>
                <a:srgbClr val="000000"/>
              </a:solidFill>
              <a:latin typeface="Helvetica" charset="0"/>
              <a:ea typeface="ＭＳ Ｐゴシック" charset="0"/>
              <a:cs typeface="Helvetica" charset="0"/>
              <a:sym typeface="Helvetica" charset="0"/>
            </a:endParaRPr>
          </a:p>
        </p:txBody>
      </p:sp>
      <p:pic>
        <p:nvPicPr>
          <p:cNvPr id="3079" name="Picture 7" descr="CandorColles_cover_v2.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50156" y="696516"/>
            <a:ext cx="3964781" cy="1910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80" name="Picture 8" descr="PSP_001641_1735_RGB.NOMAP_12.5percent.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28720" y="696517"/>
            <a:ext cx="2292697" cy="38565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81" name="Rectangle 9"/>
          <p:cNvSpPr>
            <a:spLocks/>
          </p:cNvSpPr>
          <p:nvPr/>
        </p:nvSpPr>
        <p:spPr bwMode="auto">
          <a:xfrm>
            <a:off x="6528718" y="4553026"/>
            <a:ext cx="2347391" cy="5265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144" tIns="32144" rIns="32144" bIns="32144">
            <a:spAutoFit/>
          </a:bodyPr>
          <a:lstStyle/>
          <a:p>
            <a:pPr defTabSz="321440" fontAlgn="base" hangingPunct="0">
              <a:spcBef>
                <a:spcPct val="0"/>
              </a:spcBef>
              <a:spcAft>
                <a:spcPct val="0"/>
              </a:spcAft>
            </a:pPr>
            <a:r>
              <a:rPr lang="en-US" sz="1000">
                <a:solidFill>
                  <a:srgbClr val="FFFFFF"/>
                </a:solidFill>
                <a:latin typeface="Helvetica" charset="0"/>
                <a:ea typeface="ＭＳ Ｐゴシック" charset="0"/>
                <a:cs typeface="Helvetica" charset="0"/>
                <a:sym typeface="Helvetica" charset="0"/>
              </a:rPr>
              <a:t>An injectite megapipe (conical hill). Image is ~1 km across. HiRISE image PSP_001641_1735</a:t>
            </a:r>
            <a:endParaRPr lang="en-US" smtClean="0">
              <a:solidFill>
                <a:srgbClr val="000000"/>
              </a:solidFill>
              <a:latin typeface="Helvetica" charset="0"/>
              <a:ea typeface="ＭＳ Ｐゴシック" charset="0"/>
              <a:cs typeface="Helvetica" charset="0"/>
              <a:sym typeface="Helvetica" charset="0"/>
            </a:endParaRPr>
          </a:p>
        </p:txBody>
      </p:sp>
    </p:spTree>
    <p:extLst>
      <p:ext uri="{BB962C8B-B14F-4D97-AF65-F5344CB8AC3E}">
        <p14:creationId xmlns:p14="http://schemas.microsoft.com/office/powerpoint/2010/main" val="107680441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hislide-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6250781"/>
            <a:ext cx="1095003" cy="409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098" name="Rectangle 2"/>
          <p:cNvSpPr>
            <a:spLocks/>
          </p:cNvSpPr>
          <p:nvPr/>
        </p:nvSpPr>
        <p:spPr bwMode="auto">
          <a:xfrm>
            <a:off x="196453" y="107156"/>
            <a:ext cx="8768953" cy="779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marL="27903" algn="ctr" defTabSz="642882" fontAlgn="base" hangingPunct="0">
              <a:spcBef>
                <a:spcPct val="0"/>
              </a:spcBef>
              <a:spcAft>
                <a:spcPct val="0"/>
              </a:spcAft>
            </a:pPr>
            <a:r>
              <a:rPr lang="en-US" sz="2500">
                <a:solidFill>
                  <a:srgbClr val="FFFFFF"/>
                </a:solidFill>
                <a:latin typeface="Helvetica" charset="0"/>
                <a:ea typeface="ＭＳ Ｐゴシック" charset="0"/>
                <a:cs typeface="Helvetica" charset="0"/>
                <a:sym typeface="Helvetica" charset="0"/>
              </a:rPr>
              <a:t>Threshold For Sand Motion on Mars Determined With HiRISE Images</a:t>
            </a:r>
            <a:endParaRPr lang="en-US" smtClean="0">
              <a:solidFill>
                <a:srgbClr val="000000"/>
              </a:solidFill>
              <a:latin typeface="Helvetica" charset="0"/>
              <a:ea typeface="ＭＳ Ｐゴシック" charset="0"/>
              <a:cs typeface="Helvetica" charset="0"/>
              <a:sym typeface="Helvetica" charset="0"/>
            </a:endParaRPr>
          </a:p>
        </p:txBody>
      </p:sp>
      <p:sp>
        <p:nvSpPr>
          <p:cNvPr id="4099" name="Rectangle 3"/>
          <p:cNvSpPr>
            <a:spLocks/>
          </p:cNvSpPr>
          <p:nvPr/>
        </p:nvSpPr>
        <p:spPr bwMode="auto">
          <a:xfrm>
            <a:off x="699866" y="951013"/>
            <a:ext cx="7743155" cy="31753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144" tIns="32144" rIns="32144" bIns="32144">
            <a:spAutoFit/>
          </a:bodyPr>
          <a:lstStyle/>
          <a:p>
            <a:pPr defTabSz="642882" fontAlgn="base" hangingPunct="0">
              <a:lnSpc>
                <a:spcPct val="120000"/>
              </a:lnSpc>
              <a:spcBef>
                <a:spcPct val="0"/>
              </a:spcBef>
              <a:spcAft>
                <a:spcPct val="0"/>
              </a:spcAft>
            </a:pPr>
            <a:r>
              <a:rPr lang="en-US" sz="1100" b="1" dirty="0">
                <a:solidFill>
                  <a:srgbClr val="FFFFFF"/>
                </a:solidFill>
                <a:latin typeface="Helvetica" charset="0"/>
                <a:ea typeface="ＭＳ Ｐゴシック" charset="0"/>
                <a:cs typeface="Helvetica" charset="0"/>
                <a:sym typeface="Helvetica" charset="0"/>
              </a:rPr>
              <a:t>Old View:</a:t>
            </a:r>
            <a:r>
              <a:rPr lang="en-US" sz="1100" dirty="0">
                <a:solidFill>
                  <a:srgbClr val="FFFFFF"/>
                </a:solidFill>
                <a:latin typeface="Helvetica" charset="0"/>
                <a:ea typeface="ＭＳ Ｐゴシック" charset="0"/>
                <a:cs typeface="Helvetica" charset="0"/>
                <a:sym typeface="Helvetica" charset="0"/>
              </a:rPr>
              <a:t> The wind strength required to move sand on Mars was highly uncertain</a:t>
            </a:r>
          </a:p>
          <a:p>
            <a:pPr defTabSz="642882" fontAlgn="base" hangingPunct="0">
              <a:lnSpc>
                <a:spcPct val="120000"/>
              </a:lnSpc>
              <a:spcBef>
                <a:spcPct val="0"/>
              </a:spcBef>
              <a:spcAft>
                <a:spcPct val="0"/>
              </a:spcAft>
            </a:pPr>
            <a:endParaRPr lang="en-US" sz="1100" dirty="0">
              <a:solidFill>
                <a:srgbClr val="FFFFFF"/>
              </a:solidFill>
              <a:latin typeface="Helvetica" charset="0"/>
              <a:ea typeface="ＭＳ Ｐゴシック" charset="0"/>
              <a:cs typeface="Helvetica" charset="0"/>
              <a:sym typeface="Helvetica" charset="0"/>
            </a:endParaRPr>
          </a:p>
          <a:p>
            <a:pPr defTabSz="642882" fontAlgn="base" hangingPunct="0">
              <a:lnSpc>
                <a:spcPct val="120000"/>
              </a:lnSpc>
              <a:spcBef>
                <a:spcPct val="0"/>
              </a:spcBef>
              <a:spcAft>
                <a:spcPct val="0"/>
              </a:spcAft>
            </a:pPr>
            <a:r>
              <a:rPr lang="en-US" sz="1100" b="1" dirty="0">
                <a:solidFill>
                  <a:srgbClr val="FFFFFF"/>
                </a:solidFill>
                <a:latin typeface="Helvetica" charset="0"/>
                <a:ea typeface="ＭＳ Ｐゴシック" charset="0"/>
                <a:cs typeface="Helvetica" charset="0"/>
                <a:sym typeface="Helvetica" charset="0"/>
              </a:rPr>
              <a:t>New View:</a:t>
            </a:r>
            <a:r>
              <a:rPr lang="en-US" sz="1100" dirty="0">
                <a:solidFill>
                  <a:srgbClr val="FFFFFF"/>
                </a:solidFill>
                <a:latin typeface="Helvetica" charset="0"/>
                <a:ea typeface="ＭＳ Ｐゴシック" charset="0"/>
                <a:cs typeface="Helvetica" charset="0"/>
                <a:sym typeface="Helvetica" charset="0"/>
              </a:rPr>
              <a:t> HiRISE measurements show that dune sand flux, and therefore wind strength, varies seasonally. Tying these measurements to  general circulation models shows that that the wind strengths needed to move the sand are about 10% of previous estimates based on wind tunnel data*.</a:t>
            </a:r>
          </a:p>
          <a:p>
            <a:pPr defTabSz="642882" fontAlgn="base" hangingPunct="0">
              <a:lnSpc>
                <a:spcPct val="120000"/>
              </a:lnSpc>
              <a:spcBef>
                <a:spcPct val="0"/>
              </a:spcBef>
              <a:spcAft>
                <a:spcPct val="0"/>
              </a:spcAft>
            </a:pPr>
            <a:endParaRPr lang="en-US" sz="1100" dirty="0">
              <a:solidFill>
                <a:srgbClr val="FFFFFF"/>
              </a:solidFill>
              <a:latin typeface="Helvetica" charset="0"/>
              <a:ea typeface="ＭＳ Ｐゴシック" charset="0"/>
              <a:cs typeface="Helvetica" charset="0"/>
              <a:sym typeface="Helvetica" charset="0"/>
            </a:endParaRPr>
          </a:p>
          <a:p>
            <a:pPr defTabSz="642882" fontAlgn="base" hangingPunct="0">
              <a:lnSpc>
                <a:spcPct val="120000"/>
              </a:lnSpc>
              <a:spcBef>
                <a:spcPct val="0"/>
              </a:spcBef>
              <a:spcAft>
                <a:spcPct val="0"/>
              </a:spcAft>
            </a:pPr>
            <a:r>
              <a:rPr lang="en-US" sz="1100" b="1" dirty="0">
                <a:solidFill>
                  <a:srgbClr val="FFFFFF"/>
                </a:solidFill>
                <a:latin typeface="Helvetica" charset="0"/>
                <a:ea typeface="ＭＳ Ｐゴシック" charset="0"/>
                <a:cs typeface="Helvetica" charset="0"/>
                <a:sym typeface="Helvetica" charset="0"/>
              </a:rPr>
              <a:t>Why:</a:t>
            </a:r>
            <a:r>
              <a:rPr lang="en-US" sz="1100" dirty="0">
                <a:solidFill>
                  <a:srgbClr val="FFFFFF"/>
                </a:solidFill>
                <a:latin typeface="Helvetica" charset="0"/>
                <a:ea typeface="ＭＳ Ｐゴシック" charset="0"/>
                <a:cs typeface="Helvetica" charset="0"/>
                <a:sym typeface="Helvetica" charset="0"/>
              </a:rPr>
              <a:t> The average flux of sand is driven by both higher wind speeds from gusts needed to initiate motion, and lower speeds necessary to maintain it. At scales of several kilometers seen from HiRISE, this </a:t>
            </a:r>
            <a:r>
              <a:rPr lang="ja-JP" altLang="en-US" sz="1100" dirty="0">
                <a:solidFill>
                  <a:srgbClr val="FFFFFF"/>
                </a:solidFill>
                <a:latin typeface="Arial"/>
                <a:ea typeface="ＭＳ Ｐゴシック" charset="0"/>
                <a:cs typeface="Helvetica" charset="0"/>
                <a:sym typeface="Helvetica" charset="0"/>
              </a:rPr>
              <a:t>“</a:t>
            </a:r>
            <a:r>
              <a:rPr lang="en-US" sz="1100" dirty="0">
                <a:solidFill>
                  <a:srgbClr val="FFFFFF"/>
                </a:solidFill>
                <a:latin typeface="Helvetica" charset="0"/>
                <a:ea typeface="ＭＳ Ｐゴシック" charset="0"/>
                <a:cs typeface="Helvetica" charset="0"/>
                <a:sym typeface="Helvetica" charset="0"/>
              </a:rPr>
              <a:t>effective</a:t>
            </a:r>
            <a:r>
              <a:rPr lang="ja-JP" altLang="en-US" sz="1100" dirty="0">
                <a:solidFill>
                  <a:srgbClr val="FFFFFF"/>
                </a:solidFill>
                <a:latin typeface="Arial"/>
                <a:ea typeface="ＭＳ Ｐゴシック" charset="0"/>
                <a:cs typeface="Helvetica" charset="0"/>
                <a:sym typeface="Helvetica" charset="0"/>
              </a:rPr>
              <a:t>”</a:t>
            </a:r>
            <a:r>
              <a:rPr lang="en-US" sz="1100" dirty="0">
                <a:solidFill>
                  <a:srgbClr val="FFFFFF"/>
                </a:solidFill>
                <a:latin typeface="Helvetica" charset="0"/>
                <a:ea typeface="ＭＳ Ｐゴシック" charset="0"/>
                <a:cs typeface="Helvetica" charset="0"/>
                <a:sym typeface="Helvetica" charset="0"/>
              </a:rPr>
              <a:t> threshold for motion is a mixture of these two components.</a:t>
            </a:r>
          </a:p>
          <a:p>
            <a:pPr defTabSz="642882" fontAlgn="base" hangingPunct="0">
              <a:lnSpc>
                <a:spcPct val="120000"/>
              </a:lnSpc>
              <a:spcBef>
                <a:spcPct val="0"/>
              </a:spcBef>
              <a:spcAft>
                <a:spcPct val="0"/>
              </a:spcAft>
            </a:pPr>
            <a:endParaRPr lang="en-US" sz="1100" dirty="0">
              <a:solidFill>
                <a:srgbClr val="FFFFFF"/>
              </a:solidFill>
              <a:latin typeface="Helvetica" charset="0"/>
              <a:ea typeface="ＭＳ Ｐゴシック" charset="0"/>
              <a:cs typeface="Helvetica" charset="0"/>
              <a:sym typeface="Helvetica" charset="0"/>
            </a:endParaRPr>
          </a:p>
          <a:p>
            <a:pPr defTabSz="642882" fontAlgn="base" hangingPunct="0">
              <a:lnSpc>
                <a:spcPct val="120000"/>
              </a:lnSpc>
              <a:spcBef>
                <a:spcPct val="0"/>
              </a:spcBef>
              <a:spcAft>
                <a:spcPct val="0"/>
              </a:spcAft>
            </a:pPr>
            <a:r>
              <a:rPr lang="en-US" sz="1100" b="1" dirty="0">
                <a:solidFill>
                  <a:srgbClr val="FFFFFF"/>
                </a:solidFill>
                <a:latin typeface="Helvetica" charset="0"/>
                <a:ea typeface="ＭＳ Ｐゴシック" charset="0"/>
                <a:cs typeface="Helvetica" charset="0"/>
                <a:sym typeface="Helvetica" charset="0"/>
              </a:rPr>
              <a:t>Implication:</a:t>
            </a:r>
            <a:r>
              <a:rPr lang="en-US" sz="1100" dirty="0">
                <a:solidFill>
                  <a:srgbClr val="FFFFFF"/>
                </a:solidFill>
                <a:latin typeface="Helvetica" charset="0"/>
                <a:ea typeface="ＭＳ Ｐゴシック" charset="0"/>
                <a:cs typeface="Helvetica" charset="0"/>
                <a:sym typeface="Helvetica" charset="0"/>
              </a:rPr>
              <a:t> This measured value provides a calibrated input into climate models where detailed observational data are lacking, allowing the accurate prediction of sand fluxes across the planet.</a:t>
            </a:r>
          </a:p>
          <a:p>
            <a:pPr defTabSz="642882" fontAlgn="base" hangingPunct="0">
              <a:lnSpc>
                <a:spcPct val="120000"/>
              </a:lnSpc>
              <a:spcBef>
                <a:spcPct val="0"/>
              </a:spcBef>
              <a:spcAft>
                <a:spcPct val="0"/>
              </a:spcAft>
            </a:pPr>
            <a:endParaRPr lang="en-US" sz="1100" dirty="0">
              <a:solidFill>
                <a:srgbClr val="FFFFFF"/>
              </a:solidFill>
              <a:latin typeface="Helvetica" charset="0"/>
              <a:ea typeface="ＭＳ Ｐゴシック" charset="0"/>
              <a:cs typeface="Helvetica" charset="0"/>
              <a:sym typeface="Helvetica" charset="0"/>
            </a:endParaRPr>
          </a:p>
          <a:p>
            <a:pPr defTabSz="642882" fontAlgn="base" hangingPunct="0">
              <a:lnSpc>
                <a:spcPct val="120000"/>
              </a:lnSpc>
              <a:spcBef>
                <a:spcPct val="0"/>
              </a:spcBef>
              <a:spcAft>
                <a:spcPct val="0"/>
              </a:spcAft>
            </a:pPr>
            <a:r>
              <a:rPr lang="en-US" sz="1100" b="1" dirty="0">
                <a:solidFill>
                  <a:srgbClr val="FFFFFF"/>
                </a:solidFill>
                <a:latin typeface="Helvetica" charset="0"/>
                <a:ea typeface="ＭＳ Ｐゴシック" charset="0"/>
                <a:cs typeface="Helvetica" charset="0"/>
                <a:sym typeface="Helvetica" charset="0"/>
              </a:rPr>
              <a:t>Future work:</a:t>
            </a:r>
            <a:r>
              <a:rPr lang="en-US" sz="1100" dirty="0">
                <a:solidFill>
                  <a:srgbClr val="FFFFFF"/>
                </a:solidFill>
                <a:latin typeface="Helvetica" charset="0"/>
                <a:ea typeface="ＭＳ Ｐゴシック" charset="0"/>
                <a:cs typeface="Helvetica" charset="0"/>
                <a:sym typeface="Helvetica" charset="0"/>
              </a:rPr>
              <a:t> Continued monitoring by MRO/HiRISE will refine these estimates for </a:t>
            </a:r>
            <a:r>
              <a:rPr lang="en-US" sz="1100" dirty="0" err="1">
                <a:solidFill>
                  <a:srgbClr val="FFFFFF"/>
                </a:solidFill>
                <a:latin typeface="Helvetica" charset="0"/>
                <a:ea typeface="ＭＳ Ｐゴシック" charset="0"/>
                <a:cs typeface="Helvetica" charset="0"/>
                <a:sym typeface="Helvetica" charset="0"/>
              </a:rPr>
              <a:t>Nili</a:t>
            </a:r>
            <a:r>
              <a:rPr lang="en-US" sz="1100" dirty="0">
                <a:solidFill>
                  <a:srgbClr val="FFFFFF"/>
                </a:solidFill>
                <a:latin typeface="Helvetica" charset="0"/>
                <a:ea typeface="ＭＳ Ｐゴシック" charset="0"/>
                <a:cs typeface="Helvetica" charset="0"/>
                <a:sym typeface="Helvetica" charset="0"/>
              </a:rPr>
              <a:t> </a:t>
            </a:r>
            <a:r>
              <a:rPr lang="en-US" sz="1100" dirty="0" err="1">
                <a:solidFill>
                  <a:srgbClr val="FFFFFF"/>
                </a:solidFill>
                <a:latin typeface="Helvetica" charset="0"/>
                <a:ea typeface="ＭＳ Ｐゴシック" charset="0"/>
                <a:cs typeface="Helvetica" charset="0"/>
                <a:sym typeface="Helvetica" charset="0"/>
              </a:rPr>
              <a:t>Patera</a:t>
            </a:r>
            <a:r>
              <a:rPr lang="en-US" sz="1100" dirty="0">
                <a:solidFill>
                  <a:srgbClr val="FFFFFF"/>
                </a:solidFill>
                <a:latin typeface="Helvetica" charset="0"/>
                <a:ea typeface="ＭＳ Ｐゴシック" charset="0"/>
                <a:cs typeface="Helvetica" charset="0"/>
                <a:sym typeface="Helvetica" charset="0"/>
              </a:rPr>
              <a:t> and other regions on the planet.</a:t>
            </a:r>
            <a:endParaRPr lang="en-US" dirty="0" smtClean="0">
              <a:solidFill>
                <a:srgbClr val="000000"/>
              </a:solidFill>
              <a:latin typeface="American Typewriter Light" charset="0"/>
              <a:ea typeface="ＭＳ Ｐゴシック" charset="0"/>
              <a:cs typeface="American Typewriter Light" charset="0"/>
              <a:sym typeface="American Typewriter Light" charset="0"/>
            </a:endParaRPr>
          </a:p>
        </p:txBody>
      </p:sp>
      <p:pic>
        <p:nvPicPr>
          <p:cNvPr id="4100" name="Picture 4" descr="image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08157" y="6223992"/>
            <a:ext cx="924223" cy="4632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01" name="Picture 5" descr="image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34792" y="4150072"/>
            <a:ext cx="6073303" cy="21040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102" name="Rectangle 6"/>
          <p:cNvSpPr>
            <a:spLocks/>
          </p:cNvSpPr>
          <p:nvPr/>
        </p:nvSpPr>
        <p:spPr bwMode="auto">
          <a:xfrm>
            <a:off x="4065240" y="3916786"/>
            <a:ext cx="3594199" cy="189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144" tIns="32144" rIns="32144" bIns="32144">
            <a:spAutoFit/>
          </a:bodyPr>
          <a:lstStyle/>
          <a:p>
            <a:pPr defTabSz="321440" fontAlgn="base" hangingPunct="0">
              <a:spcBef>
                <a:spcPct val="0"/>
              </a:spcBef>
              <a:spcAft>
                <a:spcPct val="0"/>
              </a:spcAft>
            </a:pPr>
            <a:r>
              <a:rPr lang="en-US" sz="800" dirty="0">
                <a:solidFill>
                  <a:srgbClr val="FFFFFF"/>
                </a:solidFill>
                <a:latin typeface="Helvetica" charset="0"/>
                <a:ea typeface="ＭＳ Ｐゴシック" charset="0"/>
                <a:cs typeface="Helvetica" charset="0"/>
                <a:sym typeface="Helvetica" charset="0"/>
              </a:rPr>
              <a:t>Location of the study area in the </a:t>
            </a:r>
            <a:r>
              <a:rPr lang="en-US" sz="800" dirty="0" err="1">
                <a:solidFill>
                  <a:srgbClr val="FFFFFF"/>
                </a:solidFill>
                <a:latin typeface="Helvetica" charset="0"/>
                <a:ea typeface="ＭＳ Ｐゴシック" charset="0"/>
                <a:cs typeface="Helvetica" charset="0"/>
                <a:sym typeface="Helvetica" charset="0"/>
              </a:rPr>
              <a:t>Nili</a:t>
            </a:r>
            <a:r>
              <a:rPr lang="en-US" sz="800" dirty="0">
                <a:solidFill>
                  <a:srgbClr val="FFFFFF"/>
                </a:solidFill>
                <a:latin typeface="Helvetica" charset="0"/>
                <a:ea typeface="ＭＳ Ｐゴシック" charset="0"/>
                <a:cs typeface="Helvetica" charset="0"/>
                <a:sym typeface="Helvetica" charset="0"/>
              </a:rPr>
              <a:t> </a:t>
            </a:r>
            <a:r>
              <a:rPr lang="en-US" sz="800" dirty="0" err="1">
                <a:solidFill>
                  <a:srgbClr val="FFFFFF"/>
                </a:solidFill>
                <a:latin typeface="Helvetica" charset="0"/>
                <a:ea typeface="ＭＳ Ｐゴシック" charset="0"/>
                <a:cs typeface="Helvetica" charset="0"/>
                <a:sym typeface="Helvetica" charset="0"/>
              </a:rPr>
              <a:t>Patera</a:t>
            </a:r>
            <a:r>
              <a:rPr lang="en-US" sz="800" dirty="0">
                <a:solidFill>
                  <a:srgbClr val="FFFFFF"/>
                </a:solidFill>
                <a:latin typeface="Helvetica" charset="0"/>
                <a:ea typeface="ＭＳ Ｐゴシック" charset="0"/>
                <a:cs typeface="Helvetica" charset="0"/>
                <a:sym typeface="Helvetica" charset="0"/>
              </a:rPr>
              <a:t> dune field, Mars (8°N, 293°E)</a:t>
            </a:r>
            <a:endParaRPr lang="en-US" dirty="0" smtClean="0">
              <a:solidFill>
                <a:srgbClr val="000000"/>
              </a:solidFill>
              <a:latin typeface="Helvetica" charset="0"/>
              <a:ea typeface="ＭＳ Ｐゴシック" charset="0"/>
              <a:cs typeface="Helvetica" charset="0"/>
              <a:sym typeface="Helvetica" charset="0"/>
            </a:endParaRPr>
          </a:p>
        </p:txBody>
      </p:sp>
      <p:sp>
        <p:nvSpPr>
          <p:cNvPr id="4103" name="Rectangle 7"/>
          <p:cNvSpPr>
            <a:spLocks/>
          </p:cNvSpPr>
          <p:nvPr/>
        </p:nvSpPr>
        <p:spPr bwMode="auto">
          <a:xfrm>
            <a:off x="2274838" y="6299895"/>
            <a:ext cx="4732864" cy="2188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32144" tIns="32144" rIns="32144" bIns="32144">
            <a:spAutoFit/>
          </a:bodyPr>
          <a:lstStyle/>
          <a:p>
            <a:pPr defTabSz="321440" fontAlgn="base" hangingPunct="0">
              <a:spcBef>
                <a:spcPct val="0"/>
              </a:spcBef>
              <a:spcAft>
                <a:spcPct val="0"/>
              </a:spcAft>
            </a:pPr>
            <a:r>
              <a:rPr lang="en-US" sz="1000" dirty="0">
                <a:solidFill>
                  <a:srgbClr val="51A7F9"/>
                </a:solidFill>
                <a:latin typeface="Helvetica" charset="0"/>
                <a:ea typeface="ＭＳ Ｐゴシック" charset="0"/>
                <a:cs typeface="Helvetica" charset="0"/>
                <a:sym typeface="Helvetica" charset="0"/>
              </a:rPr>
              <a:t>*http://</a:t>
            </a:r>
            <a:r>
              <a:rPr lang="en-US" sz="1000" dirty="0" err="1">
                <a:solidFill>
                  <a:srgbClr val="51A7F9"/>
                </a:solidFill>
                <a:latin typeface="Helvetica" charset="0"/>
                <a:ea typeface="ＭＳ Ｐゴシック" charset="0"/>
                <a:cs typeface="Helvetica" charset="0"/>
                <a:sym typeface="Helvetica" charset="0"/>
              </a:rPr>
              <a:t>www.nature.com</a:t>
            </a:r>
            <a:r>
              <a:rPr lang="en-US" sz="1000" dirty="0">
                <a:solidFill>
                  <a:srgbClr val="51A7F9"/>
                </a:solidFill>
                <a:latin typeface="Helvetica" charset="0"/>
                <a:ea typeface="ＭＳ Ｐゴシック" charset="0"/>
                <a:cs typeface="Helvetica" charset="0"/>
                <a:sym typeface="Helvetica" charset="0"/>
              </a:rPr>
              <a:t>/</a:t>
            </a:r>
            <a:r>
              <a:rPr lang="en-US" sz="1000" dirty="0" err="1">
                <a:solidFill>
                  <a:srgbClr val="51A7F9"/>
                </a:solidFill>
                <a:latin typeface="Helvetica" charset="0"/>
                <a:ea typeface="ＭＳ Ｐゴシック" charset="0"/>
                <a:cs typeface="Helvetica" charset="0"/>
                <a:sym typeface="Helvetica" charset="0"/>
              </a:rPr>
              <a:t>ncomms</a:t>
            </a:r>
            <a:r>
              <a:rPr lang="en-US" sz="1000" dirty="0">
                <a:solidFill>
                  <a:srgbClr val="51A7F9"/>
                </a:solidFill>
                <a:latin typeface="Helvetica" charset="0"/>
                <a:ea typeface="ＭＳ Ｐゴシック" charset="0"/>
                <a:cs typeface="Helvetica" charset="0"/>
                <a:sym typeface="Helvetica" charset="0"/>
              </a:rPr>
              <a:t>/2014/140930/ncomms6096/</a:t>
            </a:r>
            <a:r>
              <a:rPr lang="en-US" sz="1000" dirty="0" err="1">
                <a:solidFill>
                  <a:srgbClr val="51A7F9"/>
                </a:solidFill>
                <a:latin typeface="Helvetica" charset="0"/>
                <a:ea typeface="ＭＳ Ｐゴシック" charset="0"/>
                <a:cs typeface="Helvetica" charset="0"/>
                <a:sym typeface="Helvetica" charset="0"/>
              </a:rPr>
              <a:t>pdf</a:t>
            </a:r>
            <a:r>
              <a:rPr lang="en-US" sz="1000" dirty="0">
                <a:solidFill>
                  <a:srgbClr val="51A7F9"/>
                </a:solidFill>
                <a:latin typeface="Helvetica" charset="0"/>
                <a:ea typeface="ＭＳ Ｐゴシック" charset="0"/>
                <a:cs typeface="Helvetica" charset="0"/>
                <a:sym typeface="Helvetica" charset="0"/>
              </a:rPr>
              <a:t>/ncomms6096.pdf</a:t>
            </a:r>
          </a:p>
        </p:txBody>
      </p:sp>
    </p:spTree>
    <p:extLst>
      <p:ext uri="{BB962C8B-B14F-4D97-AF65-F5344CB8AC3E}">
        <p14:creationId xmlns:p14="http://schemas.microsoft.com/office/powerpoint/2010/main" val="315147524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hislide-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6250781"/>
            <a:ext cx="1095003" cy="4107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098" name="Rectangle 2"/>
          <p:cNvSpPr>
            <a:spLocks/>
          </p:cNvSpPr>
          <p:nvPr/>
        </p:nvSpPr>
        <p:spPr bwMode="auto">
          <a:xfrm>
            <a:off x="196453" y="107156"/>
            <a:ext cx="8768953" cy="4616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5715" tIns="35715" rIns="35715" bIns="35715">
            <a:spAutoFit/>
          </a:bodyPr>
          <a:lstStyle/>
          <a:p>
            <a:pPr marL="27903" algn="ctr" defTabSz="642882" fontAlgn="base" hangingPunct="0">
              <a:spcBef>
                <a:spcPct val="0"/>
              </a:spcBef>
              <a:spcAft>
                <a:spcPct val="0"/>
              </a:spcAft>
            </a:pPr>
            <a:r>
              <a:rPr lang="en-US" sz="2500">
                <a:solidFill>
                  <a:srgbClr val="FFFFFF"/>
                </a:solidFill>
                <a:latin typeface="Helvetica" charset="0"/>
                <a:ea typeface="ＭＳ Ｐゴシック" charset="0"/>
                <a:cs typeface="Helvetica" charset="0"/>
                <a:sym typeface="Helvetica" charset="0"/>
              </a:rPr>
              <a:t>Large </a:t>
            </a:r>
            <a:r>
              <a:rPr lang="ja-JP" altLang="en-US" sz="2500">
                <a:solidFill>
                  <a:srgbClr val="FFFFFF"/>
                </a:solidFill>
                <a:latin typeface="Arial"/>
                <a:ea typeface="ＭＳ Ｐゴシック" charset="0"/>
                <a:cs typeface="Helvetica" charset="0"/>
                <a:sym typeface="Helvetica" charset="0"/>
              </a:rPr>
              <a:t>“</a:t>
            </a:r>
            <a:r>
              <a:rPr lang="en-US" sz="2500">
                <a:solidFill>
                  <a:srgbClr val="FFFFFF"/>
                </a:solidFill>
                <a:latin typeface="Helvetica" charset="0"/>
                <a:ea typeface="ＭＳ Ｐゴシック" charset="0"/>
                <a:cs typeface="Helvetica" charset="0"/>
                <a:sym typeface="Helvetica" charset="0"/>
              </a:rPr>
              <a:t>Mud Cracks</a:t>
            </a:r>
            <a:r>
              <a:rPr lang="ja-JP" altLang="en-US" sz="2500">
                <a:solidFill>
                  <a:srgbClr val="FFFFFF"/>
                </a:solidFill>
                <a:latin typeface="Arial"/>
                <a:ea typeface="ＭＳ Ｐゴシック" charset="0"/>
                <a:cs typeface="Helvetica" charset="0"/>
                <a:sym typeface="Helvetica" charset="0"/>
              </a:rPr>
              <a:t>”</a:t>
            </a:r>
            <a:r>
              <a:rPr lang="en-US" sz="2500">
                <a:solidFill>
                  <a:srgbClr val="FFFFFF"/>
                </a:solidFill>
                <a:latin typeface="Helvetica" charset="0"/>
                <a:ea typeface="ＭＳ Ｐゴシック" charset="0"/>
                <a:cs typeface="Helvetica" charset="0"/>
                <a:sym typeface="Helvetica" charset="0"/>
              </a:rPr>
              <a:t> on Mars</a:t>
            </a:r>
            <a:endParaRPr lang="en-US" smtClean="0">
              <a:solidFill>
                <a:srgbClr val="000000"/>
              </a:solidFill>
              <a:latin typeface="Helvetica" charset="0"/>
              <a:ea typeface="ＭＳ Ｐゴシック" charset="0"/>
              <a:cs typeface="Helvetica" charset="0"/>
              <a:sym typeface="Helvetica" charset="0"/>
            </a:endParaRPr>
          </a:p>
        </p:txBody>
      </p:sp>
      <p:sp>
        <p:nvSpPr>
          <p:cNvPr id="4099" name="Rectangle 3"/>
          <p:cNvSpPr>
            <a:spLocks/>
          </p:cNvSpPr>
          <p:nvPr/>
        </p:nvSpPr>
        <p:spPr bwMode="auto">
          <a:xfrm>
            <a:off x="323701" y="3771677"/>
            <a:ext cx="5248424" cy="19736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144" tIns="32144" rIns="32144" bIns="32144">
            <a:spAutoFit/>
          </a:bodyPr>
          <a:lstStyle/>
          <a:p>
            <a:pPr marL="160721" indent="-160721" defTabSz="642882" fontAlgn="base" hangingPunct="0">
              <a:lnSpc>
                <a:spcPts val="1477"/>
              </a:lnSpc>
              <a:spcBef>
                <a:spcPct val="0"/>
              </a:spcBef>
              <a:spcAft>
                <a:spcPct val="0"/>
              </a:spcAft>
              <a:buSzPct val="100000"/>
              <a:buFontTx/>
              <a:buChar char="•"/>
            </a:pPr>
            <a:r>
              <a:rPr lang="en-US" smtClean="0">
                <a:solidFill>
                  <a:srgbClr val="FFFFFF"/>
                </a:solidFill>
                <a:latin typeface="Helvetica" charset="0"/>
                <a:ea typeface="ＭＳ Ｐゴシック" charset="0"/>
                <a:cs typeface="Helvetica" charset="0"/>
                <a:sym typeface="Helvetica" charset="0"/>
              </a:rPr>
              <a:t>Large polygonal surface features resembling giant mud-cracks are observed by HiRISE in many locations on Mars.</a:t>
            </a:r>
          </a:p>
          <a:p>
            <a:pPr marL="160721" indent="-160721" defTabSz="642882" fontAlgn="base" hangingPunct="0">
              <a:lnSpc>
                <a:spcPts val="1477"/>
              </a:lnSpc>
              <a:spcBef>
                <a:spcPct val="0"/>
              </a:spcBef>
              <a:spcAft>
                <a:spcPct val="0"/>
              </a:spcAft>
              <a:buSzPct val="100000"/>
              <a:buFontTx/>
              <a:buChar char="•"/>
            </a:pPr>
            <a:r>
              <a:rPr lang="en-US" smtClean="0">
                <a:solidFill>
                  <a:srgbClr val="FFFFFF"/>
                </a:solidFill>
                <a:latin typeface="Helvetica" charset="0"/>
                <a:ea typeface="ＭＳ Ｐゴシック" charset="0"/>
                <a:cs typeface="Helvetica" charset="0"/>
                <a:sym typeface="Helvetica" charset="0"/>
              </a:rPr>
              <a:t>They are located in areas that display minerals that may have formed in ancient lakes and rivers.</a:t>
            </a:r>
          </a:p>
          <a:p>
            <a:pPr marL="160721" indent="-160721" defTabSz="642882" fontAlgn="base" hangingPunct="0">
              <a:lnSpc>
                <a:spcPts val="1477"/>
              </a:lnSpc>
              <a:spcBef>
                <a:spcPct val="0"/>
              </a:spcBef>
              <a:spcAft>
                <a:spcPct val="0"/>
              </a:spcAft>
              <a:buSzPct val="100000"/>
              <a:buFontTx/>
              <a:buChar char="•"/>
            </a:pPr>
            <a:r>
              <a:rPr lang="en-US" smtClean="0">
                <a:solidFill>
                  <a:srgbClr val="FFFFFF"/>
                </a:solidFill>
                <a:latin typeface="Helvetica" charset="0"/>
                <a:ea typeface="ＭＳ Ｐゴシック" charset="0"/>
                <a:cs typeface="Helvetica" charset="0"/>
                <a:sym typeface="Helvetica" charset="0"/>
              </a:rPr>
              <a:t>When these ancient lakes dried out, they may have produced these beautiful features.</a:t>
            </a:r>
          </a:p>
          <a:p>
            <a:pPr marL="160721" indent="-160721" defTabSz="642882" fontAlgn="base" hangingPunct="0">
              <a:lnSpc>
                <a:spcPts val="1477"/>
              </a:lnSpc>
              <a:spcBef>
                <a:spcPct val="0"/>
              </a:spcBef>
              <a:spcAft>
                <a:spcPct val="0"/>
              </a:spcAft>
              <a:buSzPct val="100000"/>
              <a:buFontTx/>
              <a:buChar char="•"/>
            </a:pPr>
            <a:endParaRPr lang="en-US" smtClean="0">
              <a:solidFill>
                <a:srgbClr val="FFFFFF"/>
              </a:solidFill>
              <a:latin typeface="Helvetica" charset="0"/>
              <a:ea typeface="ＭＳ Ｐゴシック" charset="0"/>
              <a:cs typeface="Helvetica" charset="0"/>
              <a:sym typeface="Helvetica" charset="0"/>
            </a:endParaRPr>
          </a:p>
          <a:p>
            <a:pPr marL="160721" indent="-160721" defTabSz="642882" fontAlgn="base" hangingPunct="0">
              <a:lnSpc>
                <a:spcPts val="1477"/>
              </a:lnSpc>
              <a:spcBef>
                <a:spcPct val="0"/>
              </a:spcBef>
              <a:spcAft>
                <a:spcPct val="0"/>
              </a:spcAft>
              <a:buSzPct val="100000"/>
              <a:buFontTx/>
              <a:buChar char="•"/>
            </a:pPr>
            <a:endParaRPr lang="en-US" smtClean="0">
              <a:solidFill>
                <a:srgbClr val="FFFFFF"/>
              </a:solidFill>
              <a:latin typeface="Helvetica" charset="0"/>
              <a:ea typeface="ＭＳ Ｐゴシック" charset="0"/>
              <a:cs typeface="Helvetica" charset="0"/>
              <a:sym typeface="Helvetica" charset="0"/>
            </a:endParaRPr>
          </a:p>
          <a:p>
            <a:pPr marL="160721" indent="-160721" defTabSz="642882" fontAlgn="base" hangingPunct="0">
              <a:lnSpc>
                <a:spcPts val="1477"/>
              </a:lnSpc>
              <a:spcBef>
                <a:spcPct val="0"/>
              </a:spcBef>
              <a:spcAft>
                <a:spcPct val="0"/>
              </a:spcAft>
              <a:buSzPct val="100000"/>
              <a:buFontTx/>
              <a:buChar char="•"/>
            </a:pPr>
            <a:endParaRPr lang="en-US" smtClean="0">
              <a:solidFill>
                <a:srgbClr val="FFFFFF"/>
              </a:solidFill>
              <a:latin typeface="Helvetica" charset="0"/>
              <a:ea typeface="ＭＳ Ｐゴシック" charset="0"/>
              <a:cs typeface="Helvetica" charset="0"/>
              <a:sym typeface="Helvetica" charset="0"/>
            </a:endParaRPr>
          </a:p>
        </p:txBody>
      </p:sp>
      <p:sp>
        <p:nvSpPr>
          <p:cNvPr id="4100" name="Rectangle 4"/>
          <p:cNvSpPr>
            <a:spLocks/>
          </p:cNvSpPr>
          <p:nvPr/>
        </p:nvSpPr>
        <p:spPr bwMode="auto">
          <a:xfrm>
            <a:off x="6544346" y="5962799"/>
            <a:ext cx="2143125" cy="2188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144" tIns="32144" rIns="32144" bIns="32144">
            <a:spAutoFit/>
          </a:bodyPr>
          <a:lstStyle/>
          <a:p>
            <a:pPr defTabSz="321440" fontAlgn="base" hangingPunct="0">
              <a:spcBef>
                <a:spcPct val="0"/>
              </a:spcBef>
              <a:spcAft>
                <a:spcPct val="0"/>
              </a:spcAft>
            </a:pPr>
            <a:r>
              <a:rPr lang="en-US" sz="1000">
                <a:solidFill>
                  <a:srgbClr val="FFFFFF"/>
                </a:solidFill>
                <a:latin typeface="Helvetica" charset="0"/>
                <a:ea typeface="ＭＳ Ｐゴシック" charset="0"/>
                <a:cs typeface="Helvetica" charset="0"/>
                <a:sym typeface="Helvetica" charset="0"/>
              </a:rPr>
              <a:t>El-Maarry et al., 2014, (Icarus)</a:t>
            </a:r>
            <a:endParaRPr lang="en-US" smtClean="0">
              <a:solidFill>
                <a:srgbClr val="000000"/>
              </a:solidFill>
              <a:latin typeface="Helvetica" charset="0"/>
              <a:ea typeface="ＭＳ Ｐゴシック" charset="0"/>
              <a:cs typeface="Helvetica" charset="0"/>
              <a:sym typeface="Helvetica" charset="0"/>
            </a:endParaRPr>
          </a:p>
        </p:txBody>
      </p:sp>
      <p:pic>
        <p:nvPicPr>
          <p:cNvPr id="4101" name="Picture 5" descr="image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08157" y="6223992"/>
            <a:ext cx="924223" cy="4632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02" name="Picture 6" descr="MawrthFloo2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0826" y="1278062"/>
            <a:ext cx="4809753" cy="24032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03" name="Picture 7" descr="Fig 7-filtered.jpe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24337" y="693167"/>
            <a:ext cx="4521770" cy="2490266"/>
          </a:xfrm>
          <a:prstGeom prst="rect">
            <a:avLst/>
          </a:prstGeom>
          <a:noFill/>
          <a:ln w="63500" cap="flat" cmpd="sng">
            <a:solidFill>
              <a:srgbClr val="000000"/>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104" name="AutoShape 8"/>
          <p:cNvSpPr>
            <a:spLocks/>
          </p:cNvSpPr>
          <p:nvPr/>
        </p:nvSpPr>
        <p:spPr bwMode="auto">
          <a:xfrm>
            <a:off x="7447361" y="2130847"/>
            <a:ext cx="131713" cy="128364"/>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38100" cap="flat" cmpd="sng">
            <a:solidFill>
              <a:srgbClr val="C51A01"/>
            </a:solidFill>
            <a:prstDash val="solid"/>
            <a:miter lim="0"/>
            <a:headEnd type="none" w="med" len="med"/>
            <a:tailEnd type="none" w="med" len="med"/>
          </a:ln>
          <a:effectLst>
            <a:outerShdw blurRad="127000" dist="63500"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Lst>
        </p:spPr>
        <p:txBody>
          <a:bodyPr lIns="0" tIns="0" rIns="0" bIns="0" anchor="ctr"/>
          <a:lstStyle/>
          <a:p>
            <a:pPr algn="ctr" defTabSz="410730" fontAlgn="base" hangingPunct="0">
              <a:spcBef>
                <a:spcPct val="0"/>
              </a:spcBef>
              <a:spcAft>
                <a:spcPct val="0"/>
              </a:spcAft>
            </a:pPr>
            <a:endParaRPr lang="en-US" sz="2400" b="1">
              <a:solidFill>
                <a:srgbClr val="3F0301"/>
              </a:solidFill>
              <a:latin typeface="American Typewriter" charset="0"/>
              <a:ea typeface="ＭＳ Ｐゴシック" charset="0"/>
              <a:cs typeface="American Typewriter" charset="0"/>
              <a:sym typeface="American Typewriter" charset="0"/>
            </a:endParaRPr>
          </a:p>
        </p:txBody>
      </p:sp>
      <p:sp>
        <p:nvSpPr>
          <p:cNvPr id="4105" name="Line 9"/>
          <p:cNvSpPr>
            <a:spLocks noChangeShapeType="1"/>
          </p:cNvSpPr>
          <p:nvPr/>
        </p:nvSpPr>
        <p:spPr bwMode="auto">
          <a:xfrm flipV="1">
            <a:off x="6044282" y="2216795"/>
            <a:ext cx="1437680" cy="1438796"/>
          </a:xfrm>
          <a:prstGeom prst="line">
            <a:avLst/>
          </a:prstGeom>
          <a:noFill/>
          <a:ln w="25400" cap="flat" cmpd="sng">
            <a:solidFill>
              <a:srgbClr val="FF26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10730" fontAlgn="base" hangingPunct="0">
              <a:spcBef>
                <a:spcPct val="0"/>
              </a:spcBef>
              <a:spcAft>
                <a:spcPct val="0"/>
              </a:spcAft>
            </a:pPr>
            <a:endParaRPr lang="en-US" sz="2400" b="1">
              <a:solidFill>
                <a:srgbClr val="3F0301"/>
              </a:solidFill>
              <a:latin typeface="American Typewriter" charset="0"/>
              <a:ea typeface="ＭＳ Ｐゴシック" charset="0"/>
              <a:cs typeface="American Typewriter" charset="0"/>
              <a:sym typeface="American Typewriter" charset="0"/>
            </a:endParaRPr>
          </a:p>
        </p:txBody>
      </p:sp>
      <p:sp>
        <p:nvSpPr>
          <p:cNvPr id="4106" name="Line 10"/>
          <p:cNvSpPr>
            <a:spLocks noChangeShapeType="1"/>
          </p:cNvSpPr>
          <p:nvPr/>
        </p:nvSpPr>
        <p:spPr bwMode="auto">
          <a:xfrm flipH="1" flipV="1">
            <a:off x="7536658" y="2243584"/>
            <a:ext cx="1293689" cy="1522512"/>
          </a:xfrm>
          <a:prstGeom prst="line">
            <a:avLst/>
          </a:prstGeom>
          <a:noFill/>
          <a:ln w="25400" cap="flat" cmpd="sng">
            <a:solidFill>
              <a:srgbClr val="FF26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10730" fontAlgn="base" hangingPunct="0">
              <a:spcBef>
                <a:spcPct val="0"/>
              </a:spcBef>
              <a:spcAft>
                <a:spcPct val="0"/>
              </a:spcAft>
            </a:pPr>
            <a:endParaRPr lang="en-US" sz="2400" b="1">
              <a:solidFill>
                <a:srgbClr val="3F0301"/>
              </a:solidFill>
              <a:latin typeface="American Typewriter" charset="0"/>
              <a:ea typeface="ＭＳ Ｐゴシック" charset="0"/>
              <a:cs typeface="American Typewriter" charset="0"/>
              <a:sym typeface="American Typewriter" charset="0"/>
            </a:endParaRPr>
          </a:p>
        </p:txBody>
      </p:sp>
      <p:grpSp>
        <p:nvGrpSpPr>
          <p:cNvPr id="4107" name="Group 11"/>
          <p:cNvGrpSpPr>
            <a:grpSpLocks/>
          </p:cNvGrpSpPr>
          <p:nvPr/>
        </p:nvGrpSpPr>
        <p:grpSpPr bwMode="auto">
          <a:xfrm>
            <a:off x="5860109" y="3462486"/>
            <a:ext cx="3161109" cy="2455664"/>
            <a:chOff x="-190500" y="-190500"/>
            <a:chExt cx="4496992" cy="3493230"/>
          </a:xfrm>
        </p:grpSpPr>
        <p:pic>
          <p:nvPicPr>
            <p:cNvPr id="4108" name="Picture 12" descr="C:\Users\elmaarry\Desktop\Field trips\Lucerne Lake_29Jan_2012\DSCN3746.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115992" cy="30868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09" name="Picture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0500" y="-190500"/>
              <a:ext cx="4496992" cy="3493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
        <p:nvSpPr>
          <p:cNvPr id="4110" name="Rectangle 14"/>
          <p:cNvSpPr>
            <a:spLocks/>
          </p:cNvSpPr>
          <p:nvPr/>
        </p:nvSpPr>
        <p:spPr bwMode="auto">
          <a:xfrm>
            <a:off x="177479" y="977801"/>
            <a:ext cx="3594199" cy="2188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144" tIns="32144" rIns="32144" bIns="32144">
            <a:spAutoFit/>
          </a:bodyPr>
          <a:lstStyle/>
          <a:p>
            <a:pPr defTabSz="321440" fontAlgn="base" hangingPunct="0">
              <a:spcBef>
                <a:spcPct val="0"/>
              </a:spcBef>
              <a:spcAft>
                <a:spcPct val="0"/>
              </a:spcAft>
            </a:pPr>
            <a:r>
              <a:rPr lang="en-US" sz="1000">
                <a:solidFill>
                  <a:srgbClr val="FFFFFF"/>
                </a:solidFill>
                <a:latin typeface="Helvetica" charset="0"/>
                <a:ea typeface="ＭＳ Ｐゴシック" charset="0"/>
                <a:cs typeface="Helvetica" charset="0"/>
                <a:sym typeface="Helvetica" charset="0"/>
              </a:rPr>
              <a:t>Mawrth Vallis, Mars (HiRISE image PSP_006755_2030)</a:t>
            </a:r>
            <a:endParaRPr lang="en-US" smtClean="0">
              <a:solidFill>
                <a:srgbClr val="000000"/>
              </a:solidFill>
              <a:latin typeface="Helvetica" charset="0"/>
              <a:ea typeface="ＭＳ Ｐゴシック" charset="0"/>
              <a:cs typeface="Helvetica" charset="0"/>
              <a:sym typeface="Helvetica" charset="0"/>
            </a:endParaRPr>
          </a:p>
        </p:txBody>
      </p:sp>
      <p:sp>
        <p:nvSpPr>
          <p:cNvPr id="4111" name="Rectangle 15"/>
          <p:cNvSpPr>
            <a:spLocks/>
          </p:cNvSpPr>
          <p:nvPr/>
        </p:nvSpPr>
        <p:spPr bwMode="auto">
          <a:xfrm>
            <a:off x="196453" y="4948509"/>
            <a:ext cx="5502920" cy="1174681"/>
          </a:xfrm>
          <a:prstGeom prst="rect">
            <a:avLst/>
          </a:prstGeom>
          <a:noFill/>
          <a:ln>
            <a:noFill/>
          </a:ln>
          <a:effectLst>
            <a:outerShdw blurRad="38100" dist="38100" dir="13500000" algn="ctr" rotWithShape="0">
              <a:srgbClr val="000000">
                <a:alpha val="1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txBody>
          <a:bodyPr lIns="0" tIns="0" rIns="0" bIns="0" anchor="ctr">
            <a:spAutoFit/>
          </a:bodyPr>
          <a:lstStyle/>
          <a:p>
            <a:pPr algn="ctr" defTabSz="410730" fontAlgn="base" hangingPunct="0">
              <a:lnSpc>
                <a:spcPct val="120000"/>
              </a:lnSpc>
              <a:spcBef>
                <a:spcPct val="0"/>
              </a:spcBef>
              <a:spcAft>
                <a:spcPct val="0"/>
              </a:spcAft>
            </a:pPr>
            <a:r>
              <a:rPr lang="en-US" sz="2200" b="1">
                <a:solidFill>
                  <a:srgbClr val="53585F"/>
                </a:solidFill>
                <a:latin typeface="American Typewriter Light" charset="0"/>
                <a:ea typeface="ＭＳ Ｐゴシック" charset="0"/>
                <a:cs typeface="American Typewriter Light" charset="0"/>
                <a:sym typeface="American Typewriter Light" charset="0"/>
              </a:rPr>
              <a:t>Significance</a:t>
            </a:r>
            <a:r>
              <a:rPr lang="en-US" sz="2200">
                <a:solidFill>
                  <a:srgbClr val="53585F"/>
                </a:solidFill>
                <a:latin typeface="American Typewriter Light" charset="0"/>
                <a:ea typeface="ＭＳ Ｐゴシック" charset="0"/>
                <a:cs typeface="American Typewriter Light" charset="0"/>
                <a:sym typeface="American Typewriter Light" charset="0"/>
              </a:rPr>
              <a:t> </a:t>
            </a:r>
          </a:p>
          <a:p>
            <a:pPr algn="ctr" defTabSz="410730" fontAlgn="base" hangingPunct="0">
              <a:lnSpc>
                <a:spcPct val="120000"/>
              </a:lnSpc>
              <a:spcBef>
                <a:spcPct val="0"/>
              </a:spcBef>
              <a:spcAft>
                <a:spcPct val="0"/>
              </a:spcAft>
            </a:pPr>
            <a:r>
              <a:rPr lang="en-US" sz="1400">
                <a:solidFill>
                  <a:srgbClr val="FFFFFF"/>
                </a:solidFill>
                <a:latin typeface="Arial" charset="0"/>
                <a:ea typeface="ＭＳ Ｐゴシック" charset="0"/>
                <a:cs typeface="Arial" charset="0"/>
                <a:sym typeface="Arial" charset="0"/>
              </a:rPr>
              <a:t>The presence of giant mud cracks can be used as an identifying tool of areas that may have harbored lakes </a:t>
            </a:r>
            <a:r>
              <a:rPr lang="en-US" sz="1400" b="1" u="sng">
                <a:solidFill>
                  <a:srgbClr val="FFFFFF"/>
                </a:solidFill>
                <a:latin typeface="Arial" charset="0"/>
                <a:ea typeface="ＭＳ Ｐゴシック" charset="0"/>
                <a:cs typeface="Arial" charset="0"/>
                <a:sym typeface="Arial" charset="0"/>
              </a:rPr>
              <a:t>and possibly life</a:t>
            </a:r>
            <a:r>
              <a:rPr lang="en-US" sz="1400">
                <a:solidFill>
                  <a:srgbClr val="FFFFFF"/>
                </a:solidFill>
                <a:latin typeface="Arial" charset="0"/>
                <a:ea typeface="ＭＳ Ｐゴシック" charset="0"/>
                <a:cs typeface="Arial" charset="0"/>
                <a:sym typeface="Arial" charset="0"/>
              </a:rPr>
              <a:t> on ancient Mars.</a:t>
            </a:r>
            <a:endParaRPr lang="en-US" smtClean="0">
              <a:solidFill>
                <a:srgbClr val="000000"/>
              </a:solidFill>
              <a:latin typeface="American Typewriter Light" charset="0"/>
              <a:ea typeface="ＭＳ Ｐゴシック" charset="0"/>
              <a:cs typeface="American Typewriter Light" charset="0"/>
              <a:sym typeface="American Typewriter Light" charset="0"/>
            </a:endParaRPr>
          </a:p>
        </p:txBody>
      </p:sp>
    </p:spTree>
    <p:extLst>
      <p:ext uri="{BB962C8B-B14F-4D97-AF65-F5344CB8AC3E}">
        <p14:creationId xmlns:p14="http://schemas.microsoft.com/office/powerpoint/2010/main" val="119422981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4103"/>
                                        </p:tgtEl>
                                        <p:attrNameLst>
                                          <p:attrName>style.visibility</p:attrName>
                                        </p:attrNameLst>
                                      </p:cBhvr>
                                      <p:to>
                                        <p:strVal val="visible"/>
                                      </p:to>
                                    </p:set>
                                    <p:animEffect transition="in" filter="box(out)">
                                      <p:cBhvr>
                                        <p:cTn id="7" dur="5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hislide-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6250781"/>
            <a:ext cx="1095003" cy="4107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098" name="Rectangle 2"/>
          <p:cNvSpPr>
            <a:spLocks/>
          </p:cNvSpPr>
          <p:nvPr/>
        </p:nvSpPr>
        <p:spPr bwMode="auto">
          <a:xfrm>
            <a:off x="196453" y="107156"/>
            <a:ext cx="8768953" cy="4616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5715" tIns="35715" rIns="35715" bIns="35715">
            <a:spAutoFit/>
          </a:bodyPr>
          <a:lstStyle/>
          <a:p>
            <a:pPr marL="27903" algn="ctr" defTabSz="642882" fontAlgn="base" hangingPunct="0">
              <a:spcBef>
                <a:spcPct val="0"/>
              </a:spcBef>
              <a:spcAft>
                <a:spcPct val="0"/>
              </a:spcAft>
              <a:buClr>
                <a:srgbClr val="FFFFFF"/>
              </a:buClr>
            </a:pPr>
            <a:r>
              <a:rPr lang="en-US" sz="2500">
                <a:solidFill>
                  <a:srgbClr val="FFFFFF"/>
                </a:solidFill>
                <a:latin typeface="Helvetica" charset="0"/>
                <a:ea typeface="ＭＳ Ｐゴシック" charset="0"/>
                <a:cs typeface="Helvetica" charset="0"/>
                <a:sym typeface="Helvetica" charset="0"/>
              </a:rPr>
              <a:t>Impact-triggered dust avalanche on Mars</a:t>
            </a:r>
            <a:endParaRPr lang="en-US" smtClean="0">
              <a:solidFill>
                <a:srgbClr val="000000"/>
              </a:solidFill>
              <a:latin typeface="Helvetica" charset="0"/>
              <a:ea typeface="ＭＳ Ｐゴシック" charset="0"/>
              <a:cs typeface="Helvetica" charset="0"/>
              <a:sym typeface="Helvetica" charset="0"/>
            </a:endParaRPr>
          </a:p>
        </p:txBody>
      </p:sp>
      <p:sp>
        <p:nvSpPr>
          <p:cNvPr id="4099" name="Rectangle 3"/>
          <p:cNvSpPr>
            <a:spLocks/>
          </p:cNvSpPr>
          <p:nvPr/>
        </p:nvSpPr>
        <p:spPr bwMode="auto">
          <a:xfrm>
            <a:off x="245567" y="759023"/>
            <a:ext cx="4268391" cy="59739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defTabSz="642882" fontAlgn="base" hangingPunct="0">
              <a:lnSpc>
                <a:spcPct val="120000"/>
              </a:lnSpc>
              <a:spcBef>
                <a:spcPct val="0"/>
              </a:spcBef>
              <a:spcAft>
                <a:spcPct val="0"/>
              </a:spcAft>
            </a:pPr>
            <a:r>
              <a:rPr lang="en-US" smtClean="0">
                <a:solidFill>
                  <a:srgbClr val="FFFFFF"/>
                </a:solidFill>
                <a:latin typeface="Helvetica" charset="0"/>
                <a:ea typeface="ＭＳ Ｐゴシック" charset="0"/>
                <a:cs typeface="Helvetica" charset="0"/>
                <a:sym typeface="Helvetica" charset="0"/>
              </a:rPr>
              <a:t>MRO</a:t>
            </a:r>
            <a:r>
              <a:rPr lang="ja-JP" altLang="en-US" smtClean="0">
                <a:solidFill>
                  <a:srgbClr val="FFFFFF"/>
                </a:solidFill>
                <a:latin typeface="Arial"/>
                <a:ea typeface="ＭＳ Ｐゴシック" charset="0"/>
                <a:cs typeface="Helvetica" charset="0"/>
                <a:sym typeface="Helvetica" charset="0"/>
              </a:rPr>
              <a:t>’</a:t>
            </a:r>
            <a:r>
              <a:rPr lang="en-US" smtClean="0">
                <a:solidFill>
                  <a:srgbClr val="FFFFFF"/>
                </a:solidFill>
                <a:latin typeface="Helvetica" charset="0"/>
                <a:ea typeface="ＭＳ Ｐゴシック" charset="0"/>
                <a:cs typeface="Helvetica" charset="0"/>
                <a:sym typeface="Helvetica" charset="0"/>
              </a:rPr>
              <a:t>s Context camera (CTX) acquired the image at lower left on Nov 18, 2007 and the adjacent image on Feb 14, 2010, showing a large new slope streak in the aureole (giant landslide deposits) of Olympus Mons.  Slope streaks (dust avalanches) are common on Mars but this one is unusually wide and it began from an unusual extended/fuzzy source area.  HiRISE acquired the follow-up image (right) March 31, 2010, revealing a small, pristine impact crater (blue arrow) in the fuzzy source area, which resembles the air-blast patterns seen at many other new (recent year) impact sites.  We conclude that an impact event occurred sometime between the dates of the CTX images and triggered a large dust avalanche.</a:t>
            </a:r>
            <a:endParaRPr lang="en-US" smtClean="0">
              <a:solidFill>
                <a:srgbClr val="000000"/>
              </a:solidFill>
              <a:latin typeface="Helvetica" charset="0"/>
              <a:ea typeface="ＭＳ Ｐゴシック" charset="0"/>
              <a:cs typeface="Helvetica" charset="0"/>
              <a:sym typeface="Helvetica" charset="0"/>
            </a:endParaRPr>
          </a:p>
        </p:txBody>
      </p:sp>
      <p:pic>
        <p:nvPicPr>
          <p:cNvPr id="4100" name="Picture 4" descr="image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08157" y="6223992"/>
            <a:ext cx="924223" cy="4632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101" name="Rectangle 5"/>
          <p:cNvSpPr>
            <a:spLocks/>
          </p:cNvSpPr>
          <p:nvPr/>
        </p:nvSpPr>
        <p:spPr bwMode="auto">
          <a:xfrm>
            <a:off x="2547195" y="5865689"/>
            <a:ext cx="1766962" cy="3726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144" tIns="32144" rIns="32144" bIns="32144">
            <a:spAutoFit/>
          </a:bodyPr>
          <a:lstStyle/>
          <a:p>
            <a:pPr defTabSz="321440" fontAlgn="base" hangingPunct="0">
              <a:spcBef>
                <a:spcPct val="0"/>
              </a:spcBef>
              <a:spcAft>
                <a:spcPct val="0"/>
              </a:spcAft>
            </a:pPr>
            <a:r>
              <a:rPr lang="en-US" sz="1000" i="1">
                <a:solidFill>
                  <a:srgbClr val="FFFFFF"/>
                </a:solidFill>
                <a:latin typeface="Helvetica" charset="0"/>
                <a:ea typeface="ＭＳ Ｐゴシック" charset="0"/>
                <a:cs typeface="Helvetica" charset="0"/>
                <a:sym typeface="Helvetica" charset="0"/>
              </a:rPr>
              <a:t>B18_016662_2087_XN_ 28N140W_100214</a:t>
            </a:r>
            <a:endParaRPr lang="en-US" smtClean="0">
              <a:solidFill>
                <a:srgbClr val="000000"/>
              </a:solidFill>
              <a:latin typeface="Helvetica" charset="0"/>
              <a:ea typeface="ＭＳ Ｐゴシック" charset="0"/>
              <a:cs typeface="Helvetica" charset="0"/>
              <a:sym typeface="Helvetica" charset="0"/>
            </a:endParaRPr>
          </a:p>
        </p:txBody>
      </p:sp>
      <p:sp>
        <p:nvSpPr>
          <p:cNvPr id="4102" name="Rectangle 6"/>
          <p:cNvSpPr>
            <a:spLocks/>
          </p:cNvSpPr>
          <p:nvPr/>
        </p:nvSpPr>
        <p:spPr bwMode="auto">
          <a:xfrm>
            <a:off x="722189" y="5865689"/>
            <a:ext cx="1705570" cy="3726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2144" tIns="32144" rIns="32144" bIns="32144">
            <a:spAutoFit/>
          </a:bodyPr>
          <a:lstStyle/>
          <a:p>
            <a:pPr defTabSz="321440" fontAlgn="base" hangingPunct="0">
              <a:spcBef>
                <a:spcPct val="0"/>
              </a:spcBef>
              <a:spcAft>
                <a:spcPct val="0"/>
              </a:spcAft>
            </a:pPr>
            <a:r>
              <a:rPr lang="en-US" sz="1000" i="1">
                <a:solidFill>
                  <a:srgbClr val="FFFFFF"/>
                </a:solidFill>
                <a:latin typeface="Helvetica" charset="0"/>
                <a:ea typeface="ＭＳ Ｐゴシック" charset="0"/>
                <a:cs typeface="Helvetica" charset="0"/>
                <a:sym typeface="Helvetica" charset="0"/>
              </a:rPr>
              <a:t>P13_006153_2133_XN_ 33N141W_071118</a:t>
            </a:r>
            <a:endParaRPr lang="en-US" smtClean="0">
              <a:solidFill>
                <a:srgbClr val="000000"/>
              </a:solidFill>
              <a:latin typeface="Helvetica" charset="0"/>
              <a:ea typeface="ＭＳ Ｐゴシック" charset="0"/>
              <a:cs typeface="Helvetica" charset="0"/>
              <a:sym typeface="Helvetica" charset="0"/>
            </a:endParaRPr>
          </a:p>
        </p:txBody>
      </p:sp>
      <p:pic>
        <p:nvPicPr>
          <p:cNvPr id="4103" name="Picture 7" descr="ESP_017229_2110_COLOR.QLOOK-croppe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52827" y="982266"/>
            <a:ext cx="3944689" cy="48220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04" name="Picture 8" descr="P13_006153_2133_XN_33N141W_071118.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5445" y="4175747"/>
            <a:ext cx="1822773" cy="16285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05" name="Picture 9" descr="B18_016662_2087_XN_28N140W_100214.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28220" y="4175747"/>
            <a:ext cx="1806029" cy="16285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106" name="Line 10"/>
          <p:cNvSpPr>
            <a:spLocks noChangeShapeType="1"/>
          </p:cNvSpPr>
          <p:nvPr/>
        </p:nvSpPr>
        <p:spPr bwMode="auto">
          <a:xfrm flipV="1">
            <a:off x="5615659" y="2217911"/>
            <a:ext cx="483319" cy="0"/>
          </a:xfrm>
          <a:prstGeom prst="line">
            <a:avLst/>
          </a:prstGeom>
          <a:noFill/>
          <a:ln w="25400" cap="flat" cmpd="sng">
            <a:solidFill>
              <a:srgbClr val="4F81BD"/>
            </a:solidFill>
            <a:prstDash val="solid"/>
            <a:round/>
            <a:headEnd type="none" w="med" len="med"/>
            <a:tailEnd type="triangle" w="med" len="med"/>
          </a:ln>
          <a:effectLst>
            <a:outerShdw blurRad="38100" dist="20000" dir="5400000" algn="ctr" rotWithShape="0">
              <a:srgbClr val="808080">
                <a:alpha val="37999"/>
              </a:srgbClr>
            </a:outerShdw>
          </a:effectLst>
          <a:extLst>
            <a:ext uri="{909E8E84-426E-40dd-AFC4-6F175D3DCCD1}">
              <a14:hiddenFill xmlns:a14="http://schemas.microsoft.com/office/drawing/2010/main">
                <a:noFill/>
              </a14:hiddenFill>
            </a:ext>
          </a:extLst>
        </p:spPr>
        <p:txBody>
          <a:bodyPr lIns="32144" tIns="32144" rIns="32144" bIns="32144"/>
          <a:lstStyle/>
          <a:p>
            <a:pPr defTabSz="321440" fontAlgn="base" hangingPunct="0">
              <a:spcBef>
                <a:spcPct val="0"/>
              </a:spcBef>
              <a:spcAft>
                <a:spcPct val="0"/>
              </a:spcAft>
            </a:pPr>
            <a:endParaRPr lang="en-US" sz="800">
              <a:solidFill>
                <a:srgbClr val="000000"/>
              </a:solidFill>
              <a:latin typeface="Helvetica" charset="0"/>
              <a:ea typeface="ＭＳ Ｐゴシック" charset="0"/>
              <a:cs typeface="Helvetica" charset="0"/>
              <a:sym typeface="Helvetica" charset="0"/>
            </a:endParaRPr>
          </a:p>
        </p:txBody>
      </p:sp>
    </p:spTree>
    <p:extLst>
      <p:ext uri="{BB962C8B-B14F-4D97-AF65-F5344CB8AC3E}">
        <p14:creationId xmlns:p14="http://schemas.microsoft.com/office/powerpoint/2010/main" val="152534699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hislide-logo.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 y="6250781"/>
            <a:ext cx="1095003" cy="4107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098" name="Rectangle 2"/>
          <p:cNvSpPr>
            <a:spLocks/>
          </p:cNvSpPr>
          <p:nvPr/>
        </p:nvSpPr>
        <p:spPr bwMode="auto">
          <a:xfrm>
            <a:off x="196453" y="107156"/>
            <a:ext cx="8768953" cy="4616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5715" tIns="35715" rIns="35715" bIns="35715">
            <a:spAutoFit/>
          </a:bodyPr>
          <a:lstStyle/>
          <a:p>
            <a:pPr marL="27903" algn="ctr" defTabSz="642882" fontAlgn="base" hangingPunct="0">
              <a:spcBef>
                <a:spcPct val="0"/>
              </a:spcBef>
              <a:spcAft>
                <a:spcPct val="0"/>
              </a:spcAft>
              <a:buClr>
                <a:srgbClr val="FFFFFF"/>
              </a:buClr>
            </a:pPr>
            <a:r>
              <a:rPr lang="en-US" sz="2500">
                <a:solidFill>
                  <a:srgbClr val="FFFFFF"/>
                </a:solidFill>
                <a:latin typeface="Helvetica" charset="0"/>
                <a:ea typeface="ＭＳ Ｐゴシック" charset="0"/>
                <a:cs typeface="Helvetica" charset="0"/>
                <a:sym typeface="Helvetica" charset="0"/>
              </a:rPr>
              <a:t>Mars Sand Dunes on the Move</a:t>
            </a:r>
            <a:endParaRPr lang="en-US" smtClean="0">
              <a:solidFill>
                <a:srgbClr val="000000"/>
              </a:solidFill>
              <a:latin typeface="Helvetica" charset="0"/>
              <a:ea typeface="ＭＳ Ｐゴシック" charset="0"/>
              <a:cs typeface="Helvetica" charset="0"/>
              <a:sym typeface="Helvetica" charset="0"/>
            </a:endParaRPr>
          </a:p>
        </p:txBody>
      </p:sp>
      <p:sp>
        <p:nvSpPr>
          <p:cNvPr id="4099" name="Rectangle 3"/>
          <p:cNvSpPr>
            <a:spLocks/>
          </p:cNvSpPr>
          <p:nvPr/>
        </p:nvSpPr>
        <p:spPr bwMode="auto">
          <a:xfrm>
            <a:off x="716609" y="655217"/>
            <a:ext cx="7727529" cy="4976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defTabSz="642882" fontAlgn="base" hangingPunct="0">
              <a:lnSpc>
                <a:spcPct val="120000"/>
              </a:lnSpc>
              <a:spcBef>
                <a:spcPct val="0"/>
              </a:spcBef>
              <a:spcAft>
                <a:spcPct val="0"/>
              </a:spcAft>
            </a:pPr>
            <a:r>
              <a:rPr lang="en-US" b="1" smtClean="0">
                <a:solidFill>
                  <a:srgbClr val="FFFFFF"/>
                </a:solidFill>
                <a:latin typeface="Helvetica" charset="0"/>
                <a:ea typeface="ＭＳ Ｐゴシック" charset="0"/>
                <a:cs typeface="Helvetica" charset="0"/>
                <a:sym typeface="Helvetica" charset="0"/>
              </a:rPr>
              <a:t>Old View</a:t>
            </a:r>
            <a:r>
              <a:rPr lang="en-US" smtClean="0">
                <a:solidFill>
                  <a:srgbClr val="FFFFFF"/>
                </a:solidFill>
                <a:latin typeface="Helvetica" charset="0"/>
                <a:ea typeface="ＭＳ Ｐゴシック" charset="0"/>
                <a:cs typeface="Helvetica" charset="0"/>
                <a:sym typeface="Helvetica" charset="0"/>
              </a:rPr>
              <a:t>: Winds strong enough to blow sand occur in just a few locations</a:t>
            </a:r>
            <a:br>
              <a:rPr lang="en-US" smtClean="0">
                <a:solidFill>
                  <a:srgbClr val="FFFFFF"/>
                </a:solidFill>
                <a:latin typeface="Helvetica" charset="0"/>
                <a:ea typeface="ＭＳ Ｐゴシック" charset="0"/>
                <a:cs typeface="Helvetica" charset="0"/>
                <a:sym typeface="Helvetica" charset="0"/>
              </a:rPr>
            </a:br>
            <a:endParaRPr lang="en-US" smtClean="0">
              <a:solidFill>
                <a:srgbClr val="FFFFFF"/>
              </a:solidFill>
              <a:latin typeface="Helvetica" charset="0"/>
              <a:ea typeface="ＭＳ Ｐゴシック" charset="0"/>
              <a:cs typeface="Helvetica" charset="0"/>
              <a:sym typeface="Helvetica" charset="0"/>
            </a:endParaRPr>
          </a:p>
          <a:p>
            <a:pPr algn="ctr" defTabSz="642882" fontAlgn="base" hangingPunct="0">
              <a:lnSpc>
                <a:spcPct val="120000"/>
              </a:lnSpc>
              <a:spcBef>
                <a:spcPct val="0"/>
              </a:spcBef>
              <a:spcAft>
                <a:spcPct val="0"/>
              </a:spcAft>
            </a:pPr>
            <a:r>
              <a:rPr lang="en-US" b="1" smtClean="0">
                <a:solidFill>
                  <a:srgbClr val="FFFFFF"/>
                </a:solidFill>
                <a:latin typeface="Helvetica" charset="0"/>
                <a:ea typeface="ＭＳ Ｐゴシック" charset="0"/>
                <a:cs typeface="Helvetica" charset="0"/>
                <a:sym typeface="Helvetica" charset="0"/>
              </a:rPr>
              <a:t>New View</a:t>
            </a:r>
            <a:r>
              <a:rPr lang="en-US" smtClean="0">
                <a:solidFill>
                  <a:srgbClr val="FFFFFF"/>
                </a:solidFill>
                <a:latin typeface="Helvetica" charset="0"/>
                <a:ea typeface="ＭＳ Ｐゴシック" charset="0"/>
                <a:cs typeface="Helvetica" charset="0"/>
                <a:sym typeface="Helvetica" charset="0"/>
              </a:rPr>
              <a:t>: This happens in many places on the planet as shown in HiRISE camera pictures from MRO</a:t>
            </a:r>
            <a:br>
              <a:rPr lang="en-US" smtClean="0">
                <a:solidFill>
                  <a:srgbClr val="FFFFFF"/>
                </a:solidFill>
                <a:latin typeface="Helvetica" charset="0"/>
                <a:ea typeface="ＭＳ Ｐゴシック" charset="0"/>
                <a:cs typeface="Helvetica" charset="0"/>
                <a:sym typeface="Helvetica" charset="0"/>
              </a:rPr>
            </a:br>
            <a:endParaRPr lang="en-US" smtClean="0">
              <a:solidFill>
                <a:srgbClr val="FFFFFF"/>
              </a:solidFill>
              <a:latin typeface="Helvetica" charset="0"/>
              <a:ea typeface="ＭＳ Ｐゴシック" charset="0"/>
              <a:cs typeface="Helvetica" charset="0"/>
              <a:sym typeface="Helvetica" charset="0"/>
            </a:endParaRPr>
          </a:p>
          <a:p>
            <a:pPr algn="ctr" defTabSz="642882" fontAlgn="base" hangingPunct="0">
              <a:lnSpc>
                <a:spcPct val="120000"/>
              </a:lnSpc>
              <a:spcBef>
                <a:spcPct val="0"/>
              </a:spcBef>
              <a:spcAft>
                <a:spcPct val="0"/>
              </a:spcAft>
            </a:pPr>
            <a:r>
              <a:rPr lang="en-US" b="1" smtClean="0">
                <a:solidFill>
                  <a:srgbClr val="FFFFFF"/>
                </a:solidFill>
                <a:latin typeface="Helvetica" charset="0"/>
                <a:ea typeface="ＭＳ Ｐゴシック" charset="0"/>
                <a:cs typeface="Helvetica" charset="0"/>
                <a:sym typeface="Helvetica" charset="0"/>
              </a:rPr>
              <a:t>Why</a:t>
            </a:r>
            <a:r>
              <a:rPr lang="en-US" smtClean="0">
                <a:solidFill>
                  <a:srgbClr val="FFFFFF"/>
                </a:solidFill>
                <a:latin typeface="Helvetica" charset="0"/>
                <a:ea typeface="ＭＳ Ｐゴシック" charset="0"/>
                <a:cs typeface="Helvetica" charset="0"/>
                <a:sym typeface="Helvetica" charset="0"/>
              </a:rPr>
              <a:t>: Winds on Mars more gusty and carry more sand than previously thought</a:t>
            </a:r>
            <a:br>
              <a:rPr lang="en-US" smtClean="0">
                <a:solidFill>
                  <a:srgbClr val="FFFFFF"/>
                </a:solidFill>
                <a:latin typeface="Helvetica" charset="0"/>
                <a:ea typeface="ＭＳ Ｐゴシック" charset="0"/>
                <a:cs typeface="Helvetica" charset="0"/>
                <a:sym typeface="Helvetica" charset="0"/>
              </a:rPr>
            </a:br>
            <a:endParaRPr lang="en-US" smtClean="0">
              <a:solidFill>
                <a:srgbClr val="FFFFFF"/>
              </a:solidFill>
              <a:latin typeface="Helvetica" charset="0"/>
              <a:ea typeface="ＭＳ Ｐゴシック" charset="0"/>
              <a:cs typeface="Helvetica" charset="0"/>
              <a:sym typeface="Helvetica" charset="0"/>
            </a:endParaRPr>
          </a:p>
          <a:p>
            <a:pPr algn="ctr" defTabSz="642882" fontAlgn="base" hangingPunct="0">
              <a:lnSpc>
                <a:spcPct val="120000"/>
              </a:lnSpc>
              <a:spcBef>
                <a:spcPct val="0"/>
              </a:spcBef>
              <a:spcAft>
                <a:spcPct val="0"/>
              </a:spcAft>
            </a:pPr>
            <a:r>
              <a:rPr lang="en-US" b="1" smtClean="0">
                <a:solidFill>
                  <a:srgbClr val="FFFFFF"/>
                </a:solidFill>
                <a:latin typeface="Helvetica" charset="0"/>
                <a:ea typeface="ＭＳ Ｐゴシック" charset="0"/>
                <a:cs typeface="Helvetica" charset="0"/>
                <a:sym typeface="Helvetica" charset="0"/>
              </a:rPr>
              <a:t>Implication</a:t>
            </a:r>
            <a:r>
              <a:rPr lang="en-US" smtClean="0">
                <a:solidFill>
                  <a:srgbClr val="FFFFFF"/>
                </a:solidFill>
                <a:latin typeface="Helvetica" charset="0"/>
                <a:ea typeface="ＭＳ Ｐゴシック" charset="0"/>
                <a:cs typeface="Helvetica" charset="0"/>
                <a:sym typeface="Helvetica" charset="0"/>
              </a:rPr>
              <a:t>: Current Mars winds capable of moving many dunes. Immobile dunes, which are probably hardened or covered by large grains, are markers for a different climate in the past.</a:t>
            </a:r>
            <a:br>
              <a:rPr lang="en-US" smtClean="0">
                <a:solidFill>
                  <a:srgbClr val="FFFFFF"/>
                </a:solidFill>
                <a:latin typeface="Helvetica" charset="0"/>
                <a:ea typeface="ＭＳ Ｐゴシック" charset="0"/>
                <a:cs typeface="Helvetica" charset="0"/>
                <a:sym typeface="Helvetica" charset="0"/>
              </a:rPr>
            </a:br>
            <a:endParaRPr lang="en-US" smtClean="0">
              <a:solidFill>
                <a:srgbClr val="FFFFFF"/>
              </a:solidFill>
              <a:latin typeface="Helvetica" charset="0"/>
              <a:ea typeface="ＭＳ Ｐゴシック" charset="0"/>
              <a:cs typeface="Helvetica" charset="0"/>
              <a:sym typeface="Helvetica" charset="0"/>
            </a:endParaRPr>
          </a:p>
          <a:p>
            <a:pPr algn="ctr" defTabSz="642882" fontAlgn="base" hangingPunct="0">
              <a:lnSpc>
                <a:spcPct val="120000"/>
              </a:lnSpc>
              <a:spcBef>
                <a:spcPct val="0"/>
              </a:spcBef>
              <a:spcAft>
                <a:spcPct val="0"/>
              </a:spcAft>
            </a:pPr>
            <a:r>
              <a:rPr lang="en-US" b="1" smtClean="0">
                <a:solidFill>
                  <a:srgbClr val="FFFFFF"/>
                </a:solidFill>
                <a:latin typeface="Helvetica" charset="0"/>
                <a:ea typeface="ＭＳ Ｐゴシック" charset="0"/>
                <a:cs typeface="Helvetica" charset="0"/>
                <a:sym typeface="Helvetica" charset="0"/>
              </a:rPr>
              <a:t>Future work</a:t>
            </a:r>
            <a:r>
              <a:rPr lang="en-US" smtClean="0">
                <a:solidFill>
                  <a:srgbClr val="FFFFFF"/>
                </a:solidFill>
                <a:latin typeface="Helvetica" charset="0"/>
                <a:ea typeface="ＭＳ Ｐゴシック" charset="0"/>
                <a:cs typeface="Helvetica" charset="0"/>
                <a:sym typeface="Helvetica" charset="0"/>
              </a:rPr>
              <a:t>: Continued monitoring by MRO/HiRISE will advance our understanding of present and past surface and atmospheric processes on Mars.</a:t>
            </a:r>
            <a:endParaRPr lang="en-US" smtClean="0">
              <a:solidFill>
                <a:srgbClr val="000000"/>
              </a:solidFill>
              <a:latin typeface="American Typewriter Light" charset="0"/>
              <a:ea typeface="ＭＳ Ｐゴシック" charset="0"/>
              <a:cs typeface="American Typewriter Light" charset="0"/>
              <a:sym typeface="American Typewriter Light" charset="0"/>
            </a:endParaRPr>
          </a:p>
        </p:txBody>
      </p:sp>
      <p:pic>
        <p:nvPicPr>
          <p:cNvPr id="4100" name="Picture 4" descr="image3.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08157" y="6223992"/>
            <a:ext cx="924223" cy="4632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01" name="media1.gif" descr="media1.gif">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1668736" y="3612059"/>
            <a:ext cx="2826246" cy="23127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02" name="media2.gif" descr="media2.gif">
            <a:hlinkClick r:id="" action="ppaction://media"/>
          </p:cNvPr>
          <p:cNvPicPr>
            <a:picLocks noChangeAspect="1"/>
          </p:cNvPicPr>
          <p:nvPr>
            <a:videoFile r:link="rId4"/>
            <p:extLst>
              <p:ext uri="{DAA4B4D4-6D71-4841-9C94-3DE7FCFB9230}">
                <p14:media xmlns:p14="http://schemas.microsoft.com/office/powerpoint/2010/main" r:link="rId3"/>
              </p:ext>
            </p:extLst>
          </p:nvPr>
        </p:nvPicPr>
        <p:blipFill>
          <a:blip r:embed="rId9">
            <a:extLst>
              <a:ext uri="{28A0092B-C50C-407E-A947-70E740481C1C}">
                <a14:useLocalDpi xmlns:a14="http://schemas.microsoft.com/office/drawing/2010/main" val="0"/>
              </a:ext>
            </a:extLst>
          </a:blip>
          <a:srcRect/>
          <a:stretch>
            <a:fillRect/>
          </a:stretch>
        </p:blipFill>
        <p:spPr bwMode="auto">
          <a:xfrm>
            <a:off x="4842123" y="3602014"/>
            <a:ext cx="2085082" cy="23016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103" name="Rectangle 7"/>
          <p:cNvSpPr>
            <a:spLocks/>
          </p:cNvSpPr>
          <p:nvPr/>
        </p:nvSpPr>
        <p:spPr bwMode="auto">
          <a:xfrm>
            <a:off x="4770686" y="5909221"/>
            <a:ext cx="3128847" cy="3726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32144" tIns="32144" rIns="32144" bIns="32144">
            <a:spAutoFit/>
          </a:bodyPr>
          <a:lstStyle/>
          <a:p>
            <a:pPr defTabSz="321440" fontAlgn="base" hangingPunct="0">
              <a:spcBef>
                <a:spcPct val="0"/>
              </a:spcBef>
              <a:spcAft>
                <a:spcPct val="0"/>
              </a:spcAft>
            </a:pPr>
            <a:r>
              <a:rPr lang="en-US" sz="1000" i="1">
                <a:solidFill>
                  <a:srgbClr val="FFFFFF"/>
                </a:solidFill>
                <a:latin typeface="Helvetica" charset="0"/>
                <a:ea typeface="ＭＳ Ｐゴシック" charset="0"/>
                <a:cs typeface="Helvetica" charset="0"/>
                <a:sym typeface="Helvetica" charset="0"/>
              </a:rPr>
              <a:t>Moving sand patch in Becquerel Crater </a:t>
            </a:r>
          </a:p>
          <a:p>
            <a:pPr defTabSz="321440" fontAlgn="base" hangingPunct="0">
              <a:spcBef>
                <a:spcPct val="0"/>
              </a:spcBef>
              <a:spcAft>
                <a:spcPct val="0"/>
              </a:spcAft>
            </a:pPr>
            <a:r>
              <a:rPr lang="en-US" sz="1000" i="1">
                <a:solidFill>
                  <a:srgbClr val="FFFFFF"/>
                </a:solidFill>
                <a:latin typeface="Helvetica" charset="0"/>
                <a:ea typeface="ＭＳ Ｐゴシック" charset="0"/>
                <a:cs typeface="Helvetica" charset="0"/>
                <a:sym typeface="Helvetica" charset="0"/>
              </a:rPr>
              <a:t>between November 24, 2006 and September 5, 2010.</a:t>
            </a:r>
            <a:endParaRPr lang="en-US" smtClean="0">
              <a:solidFill>
                <a:srgbClr val="000000"/>
              </a:solidFill>
              <a:latin typeface="American Typewriter Light" charset="0"/>
              <a:ea typeface="ＭＳ Ｐゴシック" charset="0"/>
              <a:cs typeface="American Typewriter Light" charset="0"/>
              <a:sym typeface="American Typewriter Light" charset="0"/>
            </a:endParaRPr>
          </a:p>
        </p:txBody>
      </p:sp>
      <p:sp>
        <p:nvSpPr>
          <p:cNvPr id="4104" name="Rectangle 8"/>
          <p:cNvSpPr>
            <a:spLocks/>
          </p:cNvSpPr>
          <p:nvPr/>
        </p:nvSpPr>
        <p:spPr bwMode="auto">
          <a:xfrm>
            <a:off x="1668736" y="5909221"/>
            <a:ext cx="2786518" cy="3726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32144" tIns="32144" rIns="32144" bIns="32144">
            <a:spAutoFit/>
          </a:bodyPr>
          <a:lstStyle/>
          <a:p>
            <a:pPr defTabSz="321440" fontAlgn="base" hangingPunct="0">
              <a:spcBef>
                <a:spcPct val="0"/>
              </a:spcBef>
              <a:spcAft>
                <a:spcPct val="0"/>
              </a:spcAft>
            </a:pPr>
            <a:r>
              <a:rPr lang="en-US" sz="1000" i="1">
                <a:solidFill>
                  <a:srgbClr val="FFFFFF"/>
                </a:solidFill>
                <a:latin typeface="Helvetica" charset="0"/>
                <a:ea typeface="ＭＳ Ｐゴシック" charset="0"/>
                <a:cs typeface="Helvetica" charset="0"/>
                <a:sym typeface="Helvetica" charset="0"/>
              </a:rPr>
              <a:t>Moving dune in Herschel Crater </a:t>
            </a:r>
          </a:p>
          <a:p>
            <a:pPr defTabSz="321440" fontAlgn="base" hangingPunct="0">
              <a:spcBef>
                <a:spcPct val="0"/>
              </a:spcBef>
              <a:spcAft>
                <a:spcPct val="0"/>
              </a:spcAft>
            </a:pPr>
            <a:r>
              <a:rPr lang="en-US" sz="1000" i="1">
                <a:solidFill>
                  <a:srgbClr val="FFFFFF"/>
                </a:solidFill>
                <a:latin typeface="Helvetica" charset="0"/>
                <a:ea typeface="ＭＳ Ｐゴシック" charset="0"/>
                <a:cs typeface="Helvetica" charset="0"/>
                <a:sym typeface="Helvetica" charset="0"/>
              </a:rPr>
              <a:t>between March 3, 2007 and December 1, 2010.</a:t>
            </a:r>
            <a:endParaRPr lang="en-US" smtClean="0">
              <a:solidFill>
                <a:srgbClr val="000000"/>
              </a:solidFill>
              <a:latin typeface="American Typewriter Light" charset="0"/>
              <a:ea typeface="ＭＳ Ｐゴシック" charset="0"/>
              <a:cs typeface="American Typewriter Light" charset="0"/>
              <a:sym typeface="American Typewriter Light" charset="0"/>
            </a:endParaRPr>
          </a:p>
        </p:txBody>
      </p:sp>
    </p:spTree>
    <p:extLst>
      <p:ext uri="{BB962C8B-B14F-4D97-AF65-F5344CB8AC3E}">
        <p14:creationId xmlns:p14="http://schemas.microsoft.com/office/powerpoint/2010/main" val="419761017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10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mediacall" presetSubtype="0" fill="hold" nodeType="clickEffect">
                                  <p:stCondLst>
                                    <p:cond delay="0"/>
                                  </p:stCondLst>
                                  <p:childTnLst>
                                    <p:cmd type="call" cmd="playFrom(0.0)">
                                      <p:cBhvr>
                                        <p:cTn id="10" dur="1" fill="hold"/>
                                        <p:tgtEl>
                                          <p:spTgt spid="410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102"/>
                </p:tgtEl>
              </p:cMediaNode>
            </p:video>
            <p:seq concurrent="1" nextAc="seek">
              <p:cTn id="12" restart="whenNotActive" fill="hold" evtFilter="cancelBubble" nodeType="interactiveSeq">
                <p:stCondLst>
                  <p:cond evt="onClick" delay="0">
                    <p:tgtEl>
                      <p:spTgt spid="4102"/>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2" presetClass="mediacall" presetSubtype="0" fill="hold" nodeType="clickEffect">
                                  <p:stCondLst>
                                    <p:cond delay="0"/>
                                  </p:stCondLst>
                                  <p:childTnLst>
                                    <p:cmd type="call" cmd="togglePause">
                                      <p:cBhvr>
                                        <p:cTn id="16" dur="1" fill="hold"/>
                                        <p:tgtEl>
                                          <p:spTgt spid="4102"/>
                                        </p:tgtEl>
                                      </p:cBhvr>
                                    </p:cmd>
                                  </p:childTnLst>
                                </p:cTn>
                              </p:par>
                            </p:childTnLst>
                          </p:cTn>
                        </p:par>
                      </p:childTnLst>
                    </p:cTn>
                  </p:par>
                </p:childTnLst>
              </p:cTn>
              <p:nextCondLst>
                <p:cond evt="onClick" delay="0">
                  <p:tgtEl>
                    <p:spTgt spid="4102"/>
                  </p:tgtEl>
                </p:cond>
              </p:nextCondLst>
            </p:seq>
            <p:video>
              <p:cMediaNode vol="80000">
                <p:cTn id="17" fill="hold" display="0">
                  <p:stCondLst>
                    <p:cond delay="indefinite"/>
                  </p:stCondLst>
                </p:cTn>
                <p:tgtEl>
                  <p:spTgt spid="4101"/>
                </p:tgtEl>
              </p:cMediaNode>
            </p:video>
            <p:seq concurrent="1" nextAc="seek">
              <p:cTn id="18" restart="whenNotActive" fill="hold" evtFilter="cancelBubble" nodeType="interactiveSeq">
                <p:stCondLst>
                  <p:cond evt="onClick" delay="0">
                    <p:tgtEl>
                      <p:spTgt spid="4101"/>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2" presetClass="mediacall" presetSubtype="0" fill="hold" nodeType="clickEffect">
                                  <p:stCondLst>
                                    <p:cond delay="0"/>
                                  </p:stCondLst>
                                  <p:childTnLst>
                                    <p:cmd type="call" cmd="togglePause">
                                      <p:cBhvr>
                                        <p:cTn id="22" dur="1" fill="hold"/>
                                        <p:tgtEl>
                                          <p:spTgt spid="4101"/>
                                        </p:tgtEl>
                                      </p:cBhvr>
                                    </p:cmd>
                                  </p:childTnLst>
                                </p:cTn>
                              </p:par>
                            </p:childTnLst>
                          </p:cTn>
                        </p:par>
                      </p:childTnLst>
                    </p:cTn>
                  </p:par>
                </p:childTnLst>
              </p:cTn>
              <p:nextCondLst>
                <p:cond evt="onClick" delay="0">
                  <p:tgtEl>
                    <p:spTgt spid="410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44000" cy="69587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itle 1"/>
          <p:cNvSpPr txBox="1">
            <a:spLocks/>
          </p:cNvSpPr>
          <p:nvPr/>
        </p:nvSpPr>
        <p:spPr>
          <a:xfrm>
            <a:off x="3709552" y="-207595"/>
            <a:ext cx="4769406"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b="1" dirty="0">
              <a:solidFill>
                <a:srgbClr val="052E65"/>
              </a:solidFill>
            </a:endParaRPr>
          </a:p>
        </p:txBody>
      </p:sp>
      <p:pic>
        <p:nvPicPr>
          <p:cNvPr id="2" name="Picture 1"/>
          <p:cNvPicPr>
            <a:picLocks noChangeAspect="1"/>
          </p:cNvPicPr>
          <p:nvPr/>
        </p:nvPicPr>
        <p:blipFill>
          <a:blip r:embed="rId2"/>
          <a:stretch>
            <a:fillRect/>
          </a:stretch>
        </p:blipFill>
        <p:spPr>
          <a:xfrm>
            <a:off x="4121881" y="695873"/>
            <a:ext cx="5022118" cy="1703408"/>
          </a:xfrm>
          <a:prstGeom prst="rect">
            <a:avLst/>
          </a:prstGeom>
        </p:spPr>
      </p:pic>
      <p:pic>
        <p:nvPicPr>
          <p:cNvPr id="15" name="Picture 14"/>
          <p:cNvPicPr>
            <a:picLocks noChangeAspect="1"/>
          </p:cNvPicPr>
          <p:nvPr/>
        </p:nvPicPr>
        <p:blipFill>
          <a:blip r:embed="rId3"/>
          <a:stretch>
            <a:fillRect/>
          </a:stretch>
        </p:blipFill>
        <p:spPr>
          <a:xfrm>
            <a:off x="4215517" y="2371026"/>
            <a:ext cx="4892834" cy="1560868"/>
          </a:xfrm>
          <a:prstGeom prst="rect">
            <a:avLst/>
          </a:prstGeom>
        </p:spPr>
      </p:pic>
      <p:pic>
        <p:nvPicPr>
          <p:cNvPr id="16" name="Picture 8" descr="Bramson_BadgerCrater_3D.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 y="855519"/>
            <a:ext cx="4090991" cy="30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3"/>
          <p:cNvSpPr>
            <a:spLocks/>
          </p:cNvSpPr>
          <p:nvPr/>
        </p:nvSpPr>
        <p:spPr bwMode="auto">
          <a:xfrm>
            <a:off x="-1" y="3376"/>
            <a:ext cx="9144000"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p>
            <a:pPr indent="27905" algn="ctr" defTabSz="642915">
              <a:defRPr/>
            </a:pPr>
            <a:r>
              <a:rPr lang="en-US" sz="2500" b="1" dirty="0">
                <a:solidFill>
                  <a:srgbClr val="000000"/>
                </a:solidFill>
                <a:latin typeface="Helvetica" charset="0"/>
                <a:cs typeface="Helvetica" charset="0"/>
                <a:sym typeface="Helvetica" charset="0"/>
              </a:rPr>
              <a:t>Widespread Ice in Arcadia Planitia on </a:t>
            </a:r>
            <a:r>
              <a:rPr lang="en-US" sz="2500" b="1" dirty="0" smtClean="0">
                <a:solidFill>
                  <a:srgbClr val="000000"/>
                </a:solidFill>
                <a:latin typeface="Helvetica" charset="0"/>
                <a:cs typeface="Helvetica" charset="0"/>
                <a:sym typeface="Helvetica" charset="0"/>
              </a:rPr>
              <a:t>Mars</a:t>
            </a:r>
          </a:p>
          <a:p>
            <a:pPr indent="27905" defTabSz="642915">
              <a:defRPr/>
            </a:pPr>
            <a:r>
              <a:rPr lang="en-US" sz="2000" dirty="0" smtClean="0">
                <a:solidFill>
                  <a:srgbClr val="000000"/>
                </a:solidFill>
                <a:latin typeface="Helvetica" charset="0"/>
                <a:cs typeface="Helvetica" charset="0"/>
                <a:sym typeface="Helvetica" charset="0"/>
              </a:rPr>
              <a:t>Combined SHARAD/HiRISE data finds decameters of excess ice over 10</a:t>
            </a:r>
            <a:r>
              <a:rPr lang="en-US" sz="2000" baseline="30000" dirty="0" smtClean="0">
                <a:solidFill>
                  <a:srgbClr val="000000"/>
                </a:solidFill>
                <a:latin typeface="Helvetica" charset="0"/>
                <a:cs typeface="Helvetica" charset="0"/>
                <a:sym typeface="Helvetica" charset="0"/>
              </a:rPr>
              <a:t>6</a:t>
            </a:r>
            <a:r>
              <a:rPr lang="en-US" sz="2000" dirty="0" smtClean="0">
                <a:solidFill>
                  <a:srgbClr val="000000"/>
                </a:solidFill>
                <a:latin typeface="Helvetica" charset="0"/>
                <a:cs typeface="Helvetica" charset="0"/>
                <a:sym typeface="Helvetica" charset="0"/>
              </a:rPr>
              <a:t> km</a:t>
            </a:r>
            <a:r>
              <a:rPr lang="en-US" sz="2000" baseline="30000" dirty="0" smtClean="0">
                <a:solidFill>
                  <a:srgbClr val="000000"/>
                </a:solidFill>
                <a:latin typeface="Helvetica" charset="0"/>
                <a:cs typeface="Helvetica" charset="0"/>
                <a:sym typeface="Helvetica" charset="0"/>
              </a:rPr>
              <a:t>2</a:t>
            </a:r>
            <a:r>
              <a:rPr lang="en-US" sz="2000" dirty="0" smtClean="0">
                <a:solidFill>
                  <a:srgbClr val="000000"/>
                </a:solidFill>
                <a:latin typeface="Helvetica" charset="0"/>
                <a:cs typeface="Helvetica" charset="0"/>
                <a:sym typeface="Helvetica" charset="0"/>
              </a:rPr>
              <a:t> </a:t>
            </a:r>
            <a:endParaRPr lang="en-US" sz="2000" dirty="0">
              <a:solidFill>
                <a:srgbClr val="000000"/>
              </a:solidFill>
              <a:latin typeface="Helvetica" charset="0"/>
              <a:cs typeface="Helvetica" charset="0"/>
              <a:sym typeface="Helvetica" charset="0"/>
            </a:endParaRPr>
          </a:p>
        </p:txBody>
      </p:sp>
      <p:pic>
        <p:nvPicPr>
          <p:cNvPr id="18" name="Picture 17"/>
          <p:cNvPicPr>
            <a:picLocks noChangeAspect="1"/>
          </p:cNvPicPr>
          <p:nvPr/>
        </p:nvPicPr>
        <p:blipFill>
          <a:blip r:embed="rId5"/>
          <a:stretch>
            <a:fillRect/>
          </a:stretch>
        </p:blipFill>
        <p:spPr>
          <a:xfrm>
            <a:off x="-1" y="4098313"/>
            <a:ext cx="6520293" cy="2530307"/>
          </a:xfrm>
          <a:prstGeom prst="rect">
            <a:avLst/>
          </a:prstGeom>
        </p:spPr>
      </p:pic>
      <p:sp>
        <p:nvSpPr>
          <p:cNvPr id="19" name="Rectangle 18"/>
          <p:cNvSpPr/>
          <p:nvPr/>
        </p:nvSpPr>
        <p:spPr>
          <a:xfrm>
            <a:off x="6626286" y="4120528"/>
            <a:ext cx="2482065" cy="2003912"/>
          </a:xfrm>
          <a:prstGeom prst="rect">
            <a:avLst/>
          </a:prstGeom>
        </p:spPr>
        <p:txBody>
          <a:bodyPr wrap="square" lIns="64291" tIns="32146" rIns="64291" bIns="32146">
            <a:spAutoFit/>
          </a:bodyPr>
          <a:lstStyle/>
          <a:p>
            <a:pPr defTabSz="642915">
              <a:buClr>
                <a:srgbClr val="FFFFFF"/>
              </a:buClr>
              <a:buSzPct val="100000"/>
              <a:defRPr/>
            </a:pPr>
            <a:r>
              <a:rPr lang="en-US" sz="1400" b="1" dirty="0">
                <a:solidFill>
                  <a:srgbClr val="000000"/>
                </a:solidFill>
                <a:latin typeface="Helvetica"/>
                <a:cs typeface="Helvetica"/>
                <a:sym typeface="Helvetica" charset="0"/>
              </a:rPr>
              <a:t>Results published </a:t>
            </a:r>
            <a:r>
              <a:rPr lang="en-US" sz="1400" b="1" dirty="0" smtClean="0">
                <a:solidFill>
                  <a:srgbClr val="000000"/>
                </a:solidFill>
                <a:latin typeface="Helvetica"/>
                <a:cs typeface="Helvetica"/>
                <a:sym typeface="Helvetica" charset="0"/>
              </a:rPr>
              <a:t>in: </a:t>
            </a:r>
            <a:r>
              <a:rPr lang="en-US" sz="1400" dirty="0" smtClean="0">
                <a:solidFill>
                  <a:srgbClr val="000000"/>
                </a:solidFill>
                <a:latin typeface="Helvetica"/>
                <a:cs typeface="Helvetica"/>
              </a:rPr>
              <a:t>Bramson</a:t>
            </a:r>
            <a:r>
              <a:rPr lang="en-US" sz="1400" dirty="0">
                <a:solidFill>
                  <a:srgbClr val="000000"/>
                </a:solidFill>
                <a:latin typeface="Helvetica"/>
                <a:cs typeface="Helvetica"/>
              </a:rPr>
              <a:t>, A. M., S. Byrne, N. E. </a:t>
            </a:r>
            <a:r>
              <a:rPr lang="en-US" sz="1400" dirty="0" err="1">
                <a:solidFill>
                  <a:srgbClr val="000000"/>
                </a:solidFill>
                <a:latin typeface="Helvetica"/>
                <a:cs typeface="Helvetica"/>
              </a:rPr>
              <a:t>Putzig</a:t>
            </a:r>
            <a:r>
              <a:rPr lang="en-US" sz="1400" dirty="0">
                <a:solidFill>
                  <a:srgbClr val="000000"/>
                </a:solidFill>
                <a:latin typeface="Helvetica"/>
                <a:cs typeface="Helvetica"/>
              </a:rPr>
              <a:t>, S. Sutton, J. J. </a:t>
            </a:r>
            <a:r>
              <a:rPr lang="en-US" sz="1400" dirty="0" err="1">
                <a:solidFill>
                  <a:srgbClr val="000000"/>
                </a:solidFill>
                <a:latin typeface="Helvetica"/>
                <a:cs typeface="Helvetica"/>
              </a:rPr>
              <a:t>Plaut</a:t>
            </a:r>
            <a:r>
              <a:rPr lang="en-US" sz="1400" dirty="0">
                <a:solidFill>
                  <a:srgbClr val="000000"/>
                </a:solidFill>
                <a:latin typeface="Helvetica"/>
                <a:cs typeface="Helvetica"/>
              </a:rPr>
              <a:t>, T. C. Brothers, and J. W. Holt (2015), Widespread excess ice in Arcadia </a:t>
            </a:r>
            <a:r>
              <a:rPr lang="en-US" sz="1400" dirty="0" err="1">
                <a:solidFill>
                  <a:srgbClr val="000000"/>
                </a:solidFill>
                <a:latin typeface="Helvetica"/>
                <a:cs typeface="Helvetica"/>
              </a:rPr>
              <a:t>Planitia</a:t>
            </a:r>
            <a:r>
              <a:rPr lang="en-US" sz="1400" dirty="0">
                <a:solidFill>
                  <a:srgbClr val="000000"/>
                </a:solidFill>
                <a:latin typeface="Helvetica"/>
                <a:cs typeface="Helvetica"/>
              </a:rPr>
              <a:t>, Mars, </a:t>
            </a:r>
            <a:r>
              <a:rPr lang="en-US" sz="1400" dirty="0" err="1">
                <a:solidFill>
                  <a:srgbClr val="000000"/>
                </a:solidFill>
                <a:latin typeface="Helvetica"/>
                <a:cs typeface="Helvetica"/>
              </a:rPr>
              <a:t>Geophys</a:t>
            </a:r>
            <a:r>
              <a:rPr lang="en-US" sz="1400" dirty="0">
                <a:solidFill>
                  <a:srgbClr val="000000"/>
                </a:solidFill>
                <a:latin typeface="Helvetica"/>
                <a:cs typeface="Helvetica"/>
              </a:rPr>
              <a:t>. Res. </a:t>
            </a:r>
            <a:r>
              <a:rPr lang="en-US" sz="1400" dirty="0" err="1">
                <a:solidFill>
                  <a:srgbClr val="000000"/>
                </a:solidFill>
                <a:latin typeface="Helvetica"/>
                <a:cs typeface="Helvetica"/>
              </a:rPr>
              <a:t>Lett</a:t>
            </a:r>
            <a:r>
              <a:rPr lang="en-US" sz="1400" dirty="0">
                <a:solidFill>
                  <a:srgbClr val="000000"/>
                </a:solidFill>
                <a:latin typeface="Helvetica"/>
                <a:cs typeface="Helvetica"/>
              </a:rPr>
              <a:t>., 42, doi:</a:t>
            </a:r>
            <a:r>
              <a:rPr lang="en-US" sz="1400" dirty="0">
                <a:solidFill>
                  <a:srgbClr val="000000"/>
                </a:solidFill>
                <a:latin typeface="Helvetica"/>
                <a:cs typeface="Helvetica"/>
                <a:hlinkClick r:id="rId6" tooltip="Link to external resource: 10.1002/2015GL064844"/>
              </a:rPr>
              <a:t>10.1002/2015GL064844</a:t>
            </a:r>
            <a:r>
              <a:rPr lang="en-US" sz="1400" dirty="0">
                <a:solidFill>
                  <a:srgbClr val="000000"/>
                </a:solidFill>
                <a:latin typeface="Helvetica"/>
                <a:cs typeface="Helvetica"/>
              </a:rPr>
              <a:t>.</a:t>
            </a:r>
          </a:p>
        </p:txBody>
      </p:sp>
      <p:pic>
        <p:nvPicPr>
          <p:cNvPr id="20" name="Picture 2" descr="image4.pn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7772258" y="6116836"/>
            <a:ext cx="1371742" cy="5145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1" name="Picture 4" descr="logo sharad jpe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977434" y="6101559"/>
            <a:ext cx="703564" cy="527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337598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10036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Louth.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78808"/>
            <a:ext cx="9159767" cy="5171543"/>
          </a:xfrm>
          <a:prstGeom prst="rect">
            <a:avLst/>
          </a:prstGeom>
        </p:spPr>
      </p:pic>
      <p:sp>
        <p:nvSpPr>
          <p:cNvPr id="6" name="Rectangle 3"/>
          <p:cNvSpPr>
            <a:spLocks/>
          </p:cNvSpPr>
          <p:nvPr/>
        </p:nvSpPr>
        <p:spPr bwMode="auto">
          <a:xfrm>
            <a:off x="-1" y="3376"/>
            <a:ext cx="9144000" cy="10002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p>
            <a:pPr indent="27905" algn="ctr" defTabSz="642915">
              <a:defRPr/>
            </a:pPr>
            <a:r>
              <a:rPr lang="en-US" sz="2500" b="1" dirty="0" smtClean="0">
                <a:solidFill>
                  <a:srgbClr val="000000"/>
                </a:solidFill>
                <a:latin typeface="Helvetica" charset="0"/>
                <a:cs typeface="Helvetica" charset="0"/>
                <a:sym typeface="Helvetica" charset="0"/>
              </a:rPr>
              <a:t>Analysis of mos</a:t>
            </a:r>
            <a:r>
              <a:rPr lang="en-US" sz="2500" b="1" dirty="0" smtClean="0">
                <a:solidFill>
                  <a:srgbClr val="000000"/>
                </a:solidFill>
                <a:latin typeface="Helvetica" charset="0"/>
                <a:cs typeface="Helvetica" charset="0"/>
                <a:sym typeface="Helvetica" charset="0"/>
              </a:rPr>
              <a:t>t equatorward perennial surface ice</a:t>
            </a:r>
            <a:endParaRPr lang="en-US" sz="2500" b="1" dirty="0" smtClean="0">
              <a:solidFill>
                <a:srgbClr val="000000"/>
              </a:solidFill>
              <a:latin typeface="Helvetica" charset="0"/>
              <a:cs typeface="Helvetica" charset="0"/>
              <a:sym typeface="Helvetica" charset="0"/>
            </a:endParaRPr>
          </a:p>
          <a:p>
            <a:pPr indent="27905" defTabSz="642915">
              <a:defRPr/>
            </a:pPr>
            <a:r>
              <a:rPr lang="en-US" sz="2000" dirty="0" smtClean="0">
                <a:solidFill>
                  <a:srgbClr val="000000"/>
                </a:solidFill>
                <a:latin typeface="Helvetica" charset="0"/>
                <a:cs typeface="Helvetica" charset="0"/>
                <a:sym typeface="Helvetica" charset="0"/>
              </a:rPr>
              <a:t>Louth crater ice mound (~12km across) is stable over many Mars years</a:t>
            </a:r>
          </a:p>
          <a:p>
            <a:pPr indent="27905" defTabSz="642915">
              <a:defRPr/>
            </a:pPr>
            <a:r>
              <a:rPr lang="en-US" sz="2000" dirty="0" smtClean="0">
                <a:solidFill>
                  <a:srgbClr val="000000"/>
                </a:solidFill>
                <a:latin typeface="Helvetica" charset="0"/>
                <a:cs typeface="Helvetica" charset="0"/>
                <a:sym typeface="Helvetica" charset="0"/>
              </a:rPr>
              <a:t>Sensitive climatic indicator at 70.5N</a:t>
            </a:r>
            <a:endParaRPr lang="en-US" sz="2000" dirty="0">
              <a:solidFill>
                <a:srgbClr val="000000"/>
              </a:solidFill>
              <a:latin typeface="Helvetica" charset="0"/>
              <a:cs typeface="Helvetica" charset="0"/>
              <a:sym typeface="Helvetica" charset="0"/>
            </a:endParaRPr>
          </a:p>
        </p:txBody>
      </p:sp>
      <p:sp>
        <p:nvSpPr>
          <p:cNvPr id="7" name="TextBox 6"/>
          <p:cNvSpPr txBox="1"/>
          <p:nvPr/>
        </p:nvSpPr>
        <p:spPr>
          <a:xfrm>
            <a:off x="0" y="6431869"/>
            <a:ext cx="6106774" cy="369332"/>
          </a:xfrm>
          <a:prstGeom prst="rect">
            <a:avLst/>
          </a:prstGeom>
          <a:noFill/>
        </p:spPr>
        <p:txBody>
          <a:bodyPr wrap="square" rtlCol="0">
            <a:spAutoFit/>
          </a:bodyPr>
          <a:lstStyle/>
          <a:p>
            <a:r>
              <a:rPr lang="en-US" dirty="0" smtClean="0"/>
              <a:t>Bapst et al., LPSC, 2015. </a:t>
            </a:r>
            <a:endParaRPr lang="en-US" dirty="0"/>
          </a:p>
        </p:txBody>
      </p:sp>
    </p:spTree>
    <p:extLst>
      <p:ext uri="{BB962C8B-B14F-4D97-AF65-F5344CB8AC3E}">
        <p14:creationId xmlns:p14="http://schemas.microsoft.com/office/powerpoint/2010/main" val="2157269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1" y="0"/>
            <a:ext cx="9144000" cy="69587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NPLD_map_nostmps_sclb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141" y="3932423"/>
            <a:ext cx="2788002" cy="2573867"/>
          </a:xfrm>
          <a:prstGeom prst="rect">
            <a:avLst/>
          </a:prstGeom>
          <a:ln>
            <a:solidFill>
              <a:schemeClr val="tx1"/>
            </a:solidFill>
          </a:ln>
        </p:spPr>
      </p:pic>
      <p:sp>
        <p:nvSpPr>
          <p:cNvPr id="7" name="Content Placeholder 1"/>
          <p:cNvSpPr txBox="1">
            <a:spLocks/>
          </p:cNvSpPr>
          <p:nvPr/>
        </p:nvSpPr>
        <p:spPr>
          <a:xfrm>
            <a:off x="347087" y="1257301"/>
            <a:ext cx="1938913" cy="257809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600" kern="1200">
                <a:solidFill>
                  <a:srgbClr val="000000"/>
                </a:solidFill>
                <a:latin typeface="Helvetica Neue"/>
                <a:ea typeface="+mn-ea"/>
                <a:cs typeface="Helvetica Neue"/>
              </a:defRPr>
            </a:lvl1pPr>
            <a:lvl2pPr marL="742950" indent="-285750" algn="l" defTabSz="457200" rtl="0" eaLnBrk="1" latinLnBrk="0" hangingPunct="1">
              <a:spcBef>
                <a:spcPct val="20000"/>
              </a:spcBef>
              <a:buFont typeface="Arial"/>
              <a:buChar char="–"/>
              <a:defRPr sz="1600" kern="1200">
                <a:solidFill>
                  <a:srgbClr val="000000"/>
                </a:solidFill>
                <a:latin typeface="Helvetica Neue"/>
                <a:ea typeface="+mn-ea"/>
                <a:cs typeface="Helvetica Neue"/>
              </a:defRPr>
            </a:lvl2pPr>
            <a:lvl3pPr marL="1143000" indent="-228600" algn="l" defTabSz="457200" rtl="0" eaLnBrk="1" latinLnBrk="0" hangingPunct="1">
              <a:spcBef>
                <a:spcPct val="20000"/>
              </a:spcBef>
              <a:buFont typeface="Arial"/>
              <a:buChar char="•"/>
              <a:defRPr sz="1600" kern="1200">
                <a:solidFill>
                  <a:srgbClr val="000000"/>
                </a:solidFill>
                <a:latin typeface="Helvetica Neue"/>
                <a:ea typeface="+mn-ea"/>
                <a:cs typeface="Helvetica Neue"/>
              </a:defRPr>
            </a:lvl3pPr>
            <a:lvl4pPr marL="1600200" indent="-228600" algn="l" defTabSz="457200" rtl="0" eaLnBrk="1" latinLnBrk="0" hangingPunct="1">
              <a:spcBef>
                <a:spcPct val="20000"/>
              </a:spcBef>
              <a:buFont typeface="Arial"/>
              <a:buChar char="–"/>
              <a:defRPr sz="1400" kern="1200">
                <a:solidFill>
                  <a:srgbClr val="000000"/>
                </a:solidFill>
                <a:latin typeface="Helvetica Neue"/>
                <a:ea typeface="+mn-ea"/>
                <a:cs typeface="Helvetica Neue"/>
              </a:defRPr>
            </a:lvl4pPr>
            <a:lvl5pPr marL="2057400" indent="-228600" algn="l" defTabSz="457200" rtl="0" eaLnBrk="1" latinLnBrk="0" hangingPunct="1">
              <a:spcBef>
                <a:spcPct val="20000"/>
              </a:spcBef>
              <a:buFont typeface="Arial"/>
              <a:buChar char="»"/>
              <a:defRPr sz="1400" kern="1200">
                <a:solidFill>
                  <a:srgbClr val="000000"/>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t>CTX coverage allows for tracing individual layers from one site to another along a scarp</a:t>
            </a:r>
          </a:p>
          <a:p>
            <a:pPr marL="0" indent="0">
              <a:buNone/>
            </a:pPr>
            <a:endParaRPr lang="en-US" sz="1400" dirty="0" smtClean="0"/>
          </a:p>
          <a:p>
            <a:pPr marL="0" indent="0">
              <a:buNone/>
            </a:pPr>
            <a:r>
              <a:rPr lang="en-US" sz="1400" dirty="0" smtClean="0"/>
              <a:t>Intervening HiRISE coverage helps to check tracing with high-resolution view of layer morphology</a:t>
            </a:r>
          </a:p>
        </p:txBody>
      </p:sp>
      <p:grpSp>
        <p:nvGrpSpPr>
          <p:cNvPr id="33" name="Group 32"/>
          <p:cNvGrpSpPr/>
          <p:nvPr/>
        </p:nvGrpSpPr>
        <p:grpSpPr>
          <a:xfrm>
            <a:off x="2002367" y="1215082"/>
            <a:ext cx="3290444" cy="5470016"/>
            <a:chOff x="2002367" y="1215082"/>
            <a:chExt cx="3290444" cy="5470016"/>
          </a:xfrm>
        </p:grpSpPr>
        <p:cxnSp>
          <p:nvCxnSpPr>
            <p:cNvPr id="12" name="Straight Connector 11"/>
            <p:cNvCxnSpPr/>
            <p:nvPr/>
          </p:nvCxnSpPr>
          <p:spPr>
            <a:xfrm flipV="1">
              <a:off x="2002367" y="1257301"/>
              <a:ext cx="656166" cy="316547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2192867" y="1215083"/>
              <a:ext cx="3099944" cy="320769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descr="n0vn10_big_sba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5391" y="1215082"/>
              <a:ext cx="2677420" cy="5470016"/>
            </a:xfrm>
            <a:prstGeom prst="rect">
              <a:avLst/>
            </a:prstGeom>
          </p:spPr>
        </p:pic>
        <p:sp>
          <p:nvSpPr>
            <p:cNvPr id="10" name="Rectangle 9"/>
            <p:cNvSpPr/>
            <p:nvPr/>
          </p:nvSpPr>
          <p:spPr>
            <a:xfrm>
              <a:off x="2002367" y="4385733"/>
              <a:ext cx="190500" cy="423334"/>
            </a:xfrm>
            <a:prstGeom prst="rect">
              <a:avLst/>
            </a:prstGeom>
            <a:solidFill>
              <a:schemeClr val="tx1">
                <a:alpha val="30000"/>
              </a:schemeClr>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cxnSp>
          <p:nvCxnSpPr>
            <p:cNvPr id="22" name="Straight Connector 21"/>
            <p:cNvCxnSpPr/>
            <p:nvPr/>
          </p:nvCxnSpPr>
          <p:spPr>
            <a:xfrm flipH="1" flipV="1">
              <a:off x="2002367" y="4809067"/>
              <a:ext cx="613024" cy="184573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flipV="1">
              <a:off x="2192867" y="4809068"/>
              <a:ext cx="422524" cy="25823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6" name="Group 75"/>
          <p:cNvGrpSpPr/>
          <p:nvPr/>
        </p:nvGrpSpPr>
        <p:grpSpPr>
          <a:xfrm>
            <a:off x="3963836" y="3267075"/>
            <a:ext cx="4255013" cy="3444960"/>
            <a:chOff x="3963836" y="3267075"/>
            <a:chExt cx="4255013" cy="3444960"/>
          </a:xfrm>
        </p:grpSpPr>
        <p:cxnSp>
          <p:nvCxnSpPr>
            <p:cNvPr id="34" name="Straight Connector 33"/>
            <p:cNvCxnSpPr/>
            <p:nvPr/>
          </p:nvCxnSpPr>
          <p:spPr>
            <a:xfrm flipV="1">
              <a:off x="3963836" y="3286125"/>
              <a:ext cx="1592414" cy="268287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4470400" y="5235518"/>
              <a:ext cx="1085850" cy="73348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6" name="Rectangle 35"/>
            <p:cNvSpPr/>
            <p:nvPr/>
          </p:nvSpPr>
          <p:spPr>
            <a:xfrm>
              <a:off x="3963836" y="5969000"/>
              <a:ext cx="506564" cy="698500"/>
            </a:xfrm>
            <a:prstGeom prst="rect">
              <a:avLst/>
            </a:prstGeom>
            <a:solidFill>
              <a:schemeClr val="tx1">
                <a:alpha val="30000"/>
              </a:schemeClr>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cxnSp>
          <p:nvCxnSpPr>
            <p:cNvPr id="37" name="Straight Connector 36"/>
            <p:cNvCxnSpPr/>
            <p:nvPr/>
          </p:nvCxnSpPr>
          <p:spPr>
            <a:xfrm flipH="1">
              <a:off x="3963836" y="6667500"/>
              <a:ext cx="154743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a:off x="4470400" y="6598735"/>
              <a:ext cx="1040866" cy="6876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75" name="Picture 74" descr="n0_ortho_nosh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1266" y="3267075"/>
              <a:ext cx="2707583" cy="3444960"/>
            </a:xfrm>
            <a:prstGeom prst="rect">
              <a:avLst/>
            </a:prstGeom>
          </p:spPr>
        </p:pic>
      </p:grpSp>
      <p:pic>
        <p:nvPicPr>
          <p:cNvPr id="77" name="Picture 76" descr="n0_ortho_shp.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1265" y="3267074"/>
            <a:ext cx="2707583" cy="3444961"/>
          </a:xfrm>
          <a:prstGeom prst="rect">
            <a:avLst/>
          </a:prstGeom>
        </p:spPr>
      </p:pic>
      <p:grpSp>
        <p:nvGrpSpPr>
          <p:cNvPr id="105" name="Group 104"/>
          <p:cNvGrpSpPr/>
          <p:nvPr/>
        </p:nvGrpSpPr>
        <p:grpSpPr>
          <a:xfrm>
            <a:off x="2818715" y="1193917"/>
            <a:ext cx="5933533" cy="3444961"/>
            <a:chOff x="2818715" y="1193917"/>
            <a:chExt cx="5933533" cy="3444961"/>
          </a:xfrm>
        </p:grpSpPr>
        <p:cxnSp>
          <p:nvCxnSpPr>
            <p:cNvPr id="78" name="Straight Connector 77"/>
            <p:cNvCxnSpPr/>
            <p:nvPr/>
          </p:nvCxnSpPr>
          <p:spPr>
            <a:xfrm flipV="1">
              <a:off x="2829300" y="1215083"/>
              <a:ext cx="3215365" cy="3058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0" name="Rectangle 79"/>
            <p:cNvSpPr/>
            <p:nvPr/>
          </p:nvSpPr>
          <p:spPr>
            <a:xfrm>
              <a:off x="2818715" y="1248835"/>
              <a:ext cx="237749" cy="304799"/>
            </a:xfrm>
            <a:prstGeom prst="rect">
              <a:avLst/>
            </a:prstGeom>
            <a:solidFill>
              <a:schemeClr val="tx1">
                <a:alpha val="30000"/>
              </a:schemeClr>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cxnSp>
          <p:nvCxnSpPr>
            <p:cNvPr id="81" name="Straight Connector 80"/>
            <p:cNvCxnSpPr/>
            <p:nvPr/>
          </p:nvCxnSpPr>
          <p:spPr>
            <a:xfrm flipH="1" flipV="1">
              <a:off x="3057369" y="1553634"/>
              <a:ext cx="3114831" cy="142663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flipH="1" flipV="1">
              <a:off x="2818717" y="1553634"/>
              <a:ext cx="3256116" cy="304376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5" name="Picture 94" descr="n10_ortho_noshp.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4665" y="1193917"/>
              <a:ext cx="2707583" cy="3444961"/>
            </a:xfrm>
            <a:prstGeom prst="rect">
              <a:avLst/>
            </a:prstGeom>
          </p:spPr>
        </p:pic>
      </p:grpSp>
      <p:pic>
        <p:nvPicPr>
          <p:cNvPr id="106" name="Picture 105" descr="n10_ortho_shp.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44665" y="1193916"/>
            <a:ext cx="2707584" cy="3444961"/>
          </a:xfrm>
          <a:prstGeom prst="rect">
            <a:avLst/>
          </a:prstGeom>
        </p:spPr>
      </p:pic>
      <p:sp>
        <p:nvSpPr>
          <p:cNvPr id="28" name="Rectangle 3"/>
          <p:cNvSpPr>
            <a:spLocks/>
          </p:cNvSpPr>
          <p:nvPr/>
        </p:nvSpPr>
        <p:spPr bwMode="auto">
          <a:xfrm>
            <a:off x="-1" y="3376"/>
            <a:ext cx="9144000"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p>
            <a:pPr indent="27905" algn="ctr" defTabSz="642915">
              <a:defRPr/>
            </a:pPr>
            <a:r>
              <a:rPr lang="en-US" sz="2500" b="1" dirty="0" smtClean="0">
                <a:solidFill>
                  <a:srgbClr val="000000"/>
                </a:solidFill>
                <a:latin typeface="Helvetica" charset="0"/>
                <a:cs typeface="Helvetica" charset="0"/>
                <a:sym typeface="Helvetica" charset="0"/>
              </a:rPr>
              <a:t>Correlation and analysis of NPLD layers with HiRISE DTMs</a:t>
            </a:r>
          </a:p>
          <a:p>
            <a:pPr indent="27905" defTabSz="642915">
              <a:defRPr/>
            </a:pPr>
            <a:r>
              <a:rPr lang="en-US" sz="2000" dirty="0" smtClean="0">
                <a:solidFill>
                  <a:srgbClr val="000000"/>
                </a:solidFill>
                <a:latin typeface="Helvetica" charset="0"/>
                <a:cs typeface="Helvetica" charset="0"/>
                <a:sym typeface="Helvetica" charset="0"/>
              </a:rPr>
              <a:t>Becerra et al., LPSC 2015</a:t>
            </a:r>
            <a:endParaRPr lang="en-US" sz="2000" dirty="0">
              <a:solidFill>
                <a:srgbClr val="000000"/>
              </a:solidFill>
              <a:latin typeface="Helvetica" charset="0"/>
              <a:cs typeface="Helvetica" charset="0"/>
              <a:sym typeface="Helvetica" charset="0"/>
            </a:endParaRPr>
          </a:p>
        </p:txBody>
      </p:sp>
    </p:spTree>
    <p:extLst>
      <p:ext uri="{BB962C8B-B14F-4D97-AF65-F5344CB8AC3E}">
        <p14:creationId xmlns:p14="http://schemas.microsoft.com/office/powerpoint/2010/main" val="27849513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6"/>
                                        </p:tgtEl>
                                        <p:attrNameLst>
                                          <p:attrName>style.visibility</p:attrName>
                                        </p:attrNameLst>
                                      </p:cBhvr>
                                      <p:to>
                                        <p:strVal val="visible"/>
                                      </p:to>
                                    </p:set>
                                    <p:anim calcmode="lin" valueType="num">
                                      <p:cBhvr>
                                        <p:cTn id="14" dur="500" fill="hold"/>
                                        <p:tgtEl>
                                          <p:spTgt spid="76"/>
                                        </p:tgtEl>
                                        <p:attrNameLst>
                                          <p:attrName>ppt_w</p:attrName>
                                        </p:attrNameLst>
                                      </p:cBhvr>
                                      <p:tavLst>
                                        <p:tav tm="0">
                                          <p:val>
                                            <p:fltVal val="0"/>
                                          </p:val>
                                        </p:tav>
                                        <p:tav tm="100000">
                                          <p:val>
                                            <p:strVal val="#ppt_w"/>
                                          </p:val>
                                        </p:tav>
                                      </p:tavLst>
                                    </p:anim>
                                    <p:anim calcmode="lin" valueType="num">
                                      <p:cBhvr>
                                        <p:cTn id="15" dur="500" fill="hold"/>
                                        <p:tgtEl>
                                          <p:spTgt spid="76"/>
                                        </p:tgtEl>
                                        <p:attrNameLst>
                                          <p:attrName>ppt_h</p:attrName>
                                        </p:attrNameLst>
                                      </p:cBhvr>
                                      <p:tavLst>
                                        <p:tav tm="0">
                                          <p:val>
                                            <p:fltVal val="0"/>
                                          </p:val>
                                        </p:tav>
                                        <p:tav tm="100000">
                                          <p:val>
                                            <p:strVal val="#ppt_h"/>
                                          </p:val>
                                        </p:tav>
                                      </p:tavLst>
                                    </p:anim>
                                    <p:animEffect transition="in" filter="fade">
                                      <p:cBhvr>
                                        <p:cTn id="16" dur="500"/>
                                        <p:tgtEl>
                                          <p:spTgt spid="7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05"/>
                                        </p:tgtEl>
                                        <p:attrNameLst>
                                          <p:attrName>style.visibility</p:attrName>
                                        </p:attrNameLst>
                                      </p:cBhvr>
                                      <p:to>
                                        <p:strVal val="visible"/>
                                      </p:to>
                                    </p:set>
                                    <p:anim calcmode="lin" valueType="num">
                                      <p:cBhvr>
                                        <p:cTn id="25" dur="500" fill="hold"/>
                                        <p:tgtEl>
                                          <p:spTgt spid="105"/>
                                        </p:tgtEl>
                                        <p:attrNameLst>
                                          <p:attrName>ppt_w</p:attrName>
                                        </p:attrNameLst>
                                      </p:cBhvr>
                                      <p:tavLst>
                                        <p:tav tm="0">
                                          <p:val>
                                            <p:fltVal val="0"/>
                                          </p:val>
                                        </p:tav>
                                        <p:tav tm="100000">
                                          <p:val>
                                            <p:strVal val="#ppt_w"/>
                                          </p:val>
                                        </p:tav>
                                      </p:tavLst>
                                    </p:anim>
                                    <p:anim calcmode="lin" valueType="num">
                                      <p:cBhvr>
                                        <p:cTn id="26" dur="500" fill="hold"/>
                                        <p:tgtEl>
                                          <p:spTgt spid="105"/>
                                        </p:tgtEl>
                                        <p:attrNameLst>
                                          <p:attrName>ppt_h</p:attrName>
                                        </p:attrNameLst>
                                      </p:cBhvr>
                                      <p:tavLst>
                                        <p:tav tm="0">
                                          <p:val>
                                            <p:fltVal val="0"/>
                                          </p:val>
                                        </p:tav>
                                        <p:tav tm="100000">
                                          <p:val>
                                            <p:strVal val="#ppt_h"/>
                                          </p:val>
                                        </p:tav>
                                      </p:tavLst>
                                    </p:anim>
                                    <p:animEffect transition="in" filter="fade">
                                      <p:cBhvr>
                                        <p:cTn id="27" dur="500"/>
                                        <p:tgtEl>
                                          <p:spTgt spid="10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3-13 at 6.48.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645" y="851071"/>
            <a:ext cx="2473263" cy="2632115"/>
          </a:xfrm>
          <a:prstGeom prst="rect">
            <a:avLst/>
          </a:prstGeom>
        </p:spPr>
      </p:pic>
      <p:pic>
        <p:nvPicPr>
          <p:cNvPr id="8" name="Picture 7" descr="nop1_me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1392"/>
            <a:ext cx="2220645" cy="4759686"/>
          </a:xfrm>
          <a:prstGeom prst="rect">
            <a:avLst/>
          </a:prstGeom>
        </p:spPr>
      </p:pic>
      <p:pic>
        <p:nvPicPr>
          <p:cNvPr id="10" name="Picture 9" descr="n0p1cutvn10p1_c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3095" y="60130"/>
            <a:ext cx="4490905" cy="5057218"/>
          </a:xfrm>
          <a:prstGeom prst="rect">
            <a:avLst/>
          </a:prstGeom>
        </p:spPr>
      </p:pic>
      <p:sp>
        <p:nvSpPr>
          <p:cNvPr id="11" name="TextBox 10"/>
          <p:cNvSpPr txBox="1"/>
          <p:nvPr/>
        </p:nvSpPr>
        <p:spPr>
          <a:xfrm>
            <a:off x="83654" y="5376885"/>
            <a:ext cx="3498277" cy="1200329"/>
          </a:xfrm>
          <a:prstGeom prst="rect">
            <a:avLst/>
          </a:prstGeom>
          <a:noFill/>
        </p:spPr>
        <p:txBody>
          <a:bodyPr wrap="square" rtlCol="0">
            <a:spAutoFit/>
          </a:bodyPr>
          <a:lstStyle/>
          <a:p>
            <a:pPr marL="285750" indent="-285750">
              <a:buFont typeface="Arial"/>
              <a:buChar char="•"/>
            </a:pPr>
            <a:r>
              <a:rPr lang="en-US" dirty="0" smtClean="0"/>
              <a:t>Layer Protrusion used as stratigraphic signal</a:t>
            </a:r>
          </a:p>
          <a:p>
            <a:pPr marL="285750" indent="-285750">
              <a:buFont typeface="Arial"/>
              <a:buChar char="•"/>
            </a:pPr>
            <a:r>
              <a:rPr lang="en-US" dirty="0" smtClean="0"/>
              <a:t>Protrusion shown to be better than traditional layer brightness</a:t>
            </a:r>
            <a:endParaRPr lang="en-US" dirty="0"/>
          </a:p>
        </p:txBody>
      </p:sp>
      <p:sp>
        <p:nvSpPr>
          <p:cNvPr id="12" name="TextBox 11"/>
          <p:cNvSpPr txBox="1"/>
          <p:nvPr/>
        </p:nvSpPr>
        <p:spPr>
          <a:xfrm>
            <a:off x="4121882" y="5186754"/>
            <a:ext cx="5022118" cy="1477328"/>
          </a:xfrm>
          <a:prstGeom prst="rect">
            <a:avLst/>
          </a:prstGeom>
          <a:noFill/>
        </p:spPr>
        <p:txBody>
          <a:bodyPr wrap="square" rtlCol="0">
            <a:spAutoFit/>
          </a:bodyPr>
          <a:lstStyle/>
          <a:p>
            <a:pPr marL="285750" indent="-285750">
              <a:buFont typeface="Arial"/>
              <a:buChar char="•"/>
            </a:pPr>
            <a:r>
              <a:rPr lang="en-US" dirty="0" smtClean="0"/>
              <a:t>Dynamic time warping can match signals and get relative accumulation rates as a function of depth</a:t>
            </a:r>
          </a:p>
          <a:p>
            <a:pPr marL="285750" indent="-285750">
              <a:buFont typeface="Arial"/>
              <a:buChar char="•"/>
            </a:pPr>
            <a:r>
              <a:rPr lang="en-US" dirty="0" smtClean="0"/>
              <a:t>Wavelet analysis (not shown) can tease out periodic signals that vary with depth</a:t>
            </a:r>
            <a:endParaRPr lang="en-US" dirty="0"/>
          </a:p>
        </p:txBody>
      </p:sp>
    </p:spTree>
    <p:extLst>
      <p:ext uri="{BB962C8B-B14F-4D97-AF65-F5344CB8AC3E}">
        <p14:creationId xmlns:p14="http://schemas.microsoft.com/office/powerpoint/2010/main" val="20631498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10036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3"/>
          <p:cNvSpPr>
            <a:spLocks/>
          </p:cNvSpPr>
          <p:nvPr/>
        </p:nvSpPr>
        <p:spPr bwMode="auto">
          <a:xfrm>
            <a:off x="-1" y="3376"/>
            <a:ext cx="9144000" cy="10002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p>
            <a:pPr indent="27905" algn="ctr" defTabSz="642915">
              <a:defRPr/>
            </a:pPr>
            <a:r>
              <a:rPr lang="en-US" sz="2500" b="1" dirty="0" smtClean="0">
                <a:solidFill>
                  <a:srgbClr val="000000"/>
                </a:solidFill>
                <a:latin typeface="Helvetica" charset="0"/>
                <a:cs typeface="Helvetica" charset="0"/>
                <a:sym typeface="Helvetica" charset="0"/>
              </a:rPr>
              <a:t>New Impacts and Support for Insight</a:t>
            </a:r>
          </a:p>
          <a:p>
            <a:pPr indent="27905" defTabSz="642915">
              <a:defRPr/>
            </a:pPr>
            <a:r>
              <a:rPr lang="en-US" sz="2000" dirty="0" smtClean="0">
                <a:solidFill>
                  <a:srgbClr val="000000"/>
                </a:solidFill>
                <a:latin typeface="Helvetica" charset="0"/>
                <a:cs typeface="Helvetica" charset="0"/>
                <a:sym typeface="Helvetica" charset="0"/>
              </a:rPr>
              <a:t>We now have &gt;489 confirmed newly formed craters</a:t>
            </a:r>
          </a:p>
          <a:p>
            <a:pPr indent="27905" defTabSz="642915">
              <a:defRPr/>
            </a:pPr>
            <a:r>
              <a:rPr lang="en-US" sz="2000" dirty="0" smtClean="0">
                <a:solidFill>
                  <a:srgbClr val="000000"/>
                </a:solidFill>
                <a:latin typeface="Helvetica" charset="0"/>
                <a:cs typeface="Helvetica" charset="0"/>
                <a:sym typeface="Helvetica" charset="0"/>
              </a:rPr>
              <a:t>Refinements to impact rates, subsurface ice distribution &amp; surface dust activity</a:t>
            </a:r>
            <a:endParaRPr lang="en-US" sz="2000" dirty="0">
              <a:solidFill>
                <a:srgbClr val="000000"/>
              </a:solidFill>
              <a:latin typeface="Helvetica" charset="0"/>
              <a:cs typeface="Helvetica" charset="0"/>
              <a:sym typeface="Helvetica" charset="0"/>
            </a:endParaRPr>
          </a:p>
        </p:txBody>
      </p:sp>
      <p:pic>
        <p:nvPicPr>
          <p:cNvPr id="2" name="Picture 1"/>
          <p:cNvPicPr>
            <a:picLocks noChangeAspect="1"/>
          </p:cNvPicPr>
          <p:nvPr/>
        </p:nvPicPr>
        <p:blipFill>
          <a:blip r:embed="rId2"/>
          <a:stretch>
            <a:fillRect/>
          </a:stretch>
        </p:blipFill>
        <p:spPr>
          <a:xfrm>
            <a:off x="-2" y="1109579"/>
            <a:ext cx="6042527" cy="3962881"/>
          </a:xfrm>
          <a:prstGeom prst="rect">
            <a:avLst/>
          </a:prstGeom>
        </p:spPr>
      </p:pic>
      <p:pic>
        <p:nvPicPr>
          <p:cNvPr id="3" name="Picture 2"/>
          <p:cNvPicPr>
            <a:picLocks noChangeAspect="1"/>
          </p:cNvPicPr>
          <p:nvPr/>
        </p:nvPicPr>
        <p:blipFill>
          <a:blip r:embed="rId3"/>
          <a:stretch>
            <a:fillRect/>
          </a:stretch>
        </p:blipFill>
        <p:spPr>
          <a:xfrm rot="5400000">
            <a:off x="4805705" y="2545773"/>
            <a:ext cx="5774488" cy="2902101"/>
          </a:xfrm>
          <a:prstGeom prst="rect">
            <a:avLst/>
          </a:prstGeom>
        </p:spPr>
      </p:pic>
      <p:sp>
        <p:nvSpPr>
          <p:cNvPr id="5" name="TextBox 4"/>
          <p:cNvSpPr txBox="1"/>
          <p:nvPr/>
        </p:nvSpPr>
        <p:spPr>
          <a:xfrm>
            <a:off x="-2" y="5696363"/>
            <a:ext cx="5170556" cy="830997"/>
          </a:xfrm>
          <a:prstGeom prst="rect">
            <a:avLst/>
          </a:prstGeom>
          <a:noFill/>
        </p:spPr>
        <p:txBody>
          <a:bodyPr wrap="none" rtlCol="0">
            <a:spAutoFit/>
          </a:bodyPr>
          <a:lstStyle/>
          <a:p>
            <a:r>
              <a:rPr lang="en-US" sz="2400" b="1" dirty="0" smtClean="0"/>
              <a:t>Daubar et al. 2015, Submitted to Icarus</a:t>
            </a:r>
          </a:p>
          <a:p>
            <a:r>
              <a:rPr lang="en-US" sz="2400" b="1" dirty="0" smtClean="0"/>
              <a:t>Daubar et al., LPSC, 2015</a:t>
            </a:r>
            <a:endParaRPr lang="en-US" sz="2400" b="1" dirty="0"/>
          </a:p>
        </p:txBody>
      </p:sp>
    </p:spTree>
    <p:extLst>
      <p:ext uri="{BB962C8B-B14F-4D97-AF65-F5344CB8AC3E}">
        <p14:creationId xmlns:p14="http://schemas.microsoft.com/office/powerpoint/2010/main" val="391297965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I3.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317"/>
            <a:ext cx="9144000" cy="6818683"/>
          </a:xfrm>
          <a:prstGeom prst="rect">
            <a:avLst/>
          </a:prstGeom>
        </p:spPr>
      </p:pic>
    </p:spTree>
    <p:extLst>
      <p:ext uri="{BB962C8B-B14F-4D97-AF65-F5344CB8AC3E}">
        <p14:creationId xmlns:p14="http://schemas.microsoft.com/office/powerpoint/2010/main" val="19308705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White">
  <a:themeElements>
    <a:clrScheme name="">
      <a:dk1>
        <a:srgbClr val="DCDEE0"/>
      </a:dk1>
      <a:lt1>
        <a:srgbClr val="53585F"/>
      </a:lt1>
      <a:dk2>
        <a:srgbClr val="5F3C0C"/>
      </a:dk2>
      <a:lt2>
        <a:srgbClr val="53585F"/>
      </a:lt2>
      <a:accent1>
        <a:srgbClr val="0365C0"/>
      </a:accent1>
      <a:accent2>
        <a:srgbClr val="00882B"/>
      </a:accent2>
      <a:accent3>
        <a:srgbClr val="B6AFAA"/>
      </a:accent3>
      <a:accent4>
        <a:srgbClr val="464A50"/>
      </a:accent4>
      <a:accent5>
        <a:srgbClr val="AAB8DC"/>
      </a:accent5>
      <a:accent6>
        <a:srgbClr val="007B26"/>
      </a:accent6>
      <a:hlink>
        <a:srgbClr val="0000FF"/>
      </a:hlink>
      <a:folHlink>
        <a:srgbClr val="FF00FF"/>
      </a:folHlink>
    </a:clrScheme>
    <a:fontScheme name="White">
      <a:majorFont>
        <a:latin typeface="Arial Black"/>
        <a:ea typeface="ＭＳ Ｐゴシック"/>
        <a:cs typeface="Arial Black"/>
      </a:majorFont>
      <a:minorFont>
        <a:latin typeface="American Typewriter Light"/>
        <a:ea typeface="ＭＳ Ｐゴシック"/>
        <a:cs typeface="American Typewriter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CEFC5"/>
        </a:solidFill>
        <a:ln w="25400" cap="flat" cmpd="sng" algn="ctr">
          <a:solidFill>
            <a:srgbClr val="0365C0"/>
          </a:solidFill>
          <a:prstDash val="solid"/>
          <a:bevel/>
          <a:headEnd type="none" w="med" len="med"/>
          <a:tailEnd type="none" w="med" len="med"/>
        </a:ln>
        <a:effectLst>
          <a:outerShdw blurRad="127000" dist="63500" dir="2700000" algn="ctr" rotWithShape="0">
            <a:srgbClr val="000000">
              <a:alpha val="50000"/>
            </a:srgbClr>
          </a:outerShdw>
        </a:effec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20000"/>
          </a:lnSpc>
          <a:spcBef>
            <a:spcPct val="0"/>
          </a:spcBef>
          <a:spcAft>
            <a:spcPct val="0"/>
          </a:spcAft>
          <a:buClrTx/>
          <a:buSzTx/>
          <a:buFontTx/>
          <a:buNone/>
          <a:tabLst/>
          <a:defRPr kumimoji="0" lang="en-US" sz="3200" b="0" i="0" u="none" strike="noStrike" cap="none" normalizeH="0" baseline="0">
            <a:ln>
              <a:noFill/>
            </a:ln>
            <a:solidFill>
              <a:srgbClr val="53585F"/>
            </a:solidFill>
            <a:effectLst/>
            <a:latin typeface="American Typewriter Light" charset="0"/>
            <a:ea typeface="ＭＳ Ｐゴシック" charset="0"/>
            <a:cs typeface="American Typewriter Light" charset="0"/>
            <a:sym typeface="American Typewriter Light" charset="0"/>
          </a:defRPr>
        </a:defPPr>
      </a:lstStyle>
    </a:spDef>
    <a:lnDef>
      <a:spPr bwMode="auto">
        <a:xfrm>
          <a:off x="0" y="0"/>
          <a:ext cx="1" cy="1"/>
        </a:xfrm>
        <a:custGeom>
          <a:avLst/>
          <a:gdLst/>
          <a:ahLst/>
          <a:cxnLst/>
          <a:rect l="0" t="0" r="0" b="0"/>
          <a:pathLst/>
        </a:custGeom>
        <a:solidFill>
          <a:srgbClr val="FCEFC5"/>
        </a:solidFill>
        <a:ln w="25400" cap="flat" cmpd="sng" algn="ctr">
          <a:solidFill>
            <a:srgbClr val="0365C0"/>
          </a:solidFill>
          <a:prstDash val="solid"/>
          <a:bevel/>
          <a:headEnd type="none" w="med" len="med"/>
          <a:tailEnd type="none" w="med" len="med"/>
        </a:ln>
        <a:effectLst>
          <a:outerShdw blurRad="127000" dist="63500" dir="2700000" algn="ctr" rotWithShape="0">
            <a:srgbClr val="000000">
              <a:alpha val="50000"/>
            </a:srgbClr>
          </a:outerShdw>
        </a:effec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20000"/>
          </a:lnSpc>
          <a:spcBef>
            <a:spcPct val="0"/>
          </a:spcBef>
          <a:spcAft>
            <a:spcPct val="0"/>
          </a:spcAft>
          <a:buClrTx/>
          <a:buSzTx/>
          <a:buFontTx/>
          <a:buNone/>
          <a:tabLst/>
          <a:defRPr kumimoji="0" lang="en-US" sz="3200" b="0" i="0" u="none" strike="noStrike" cap="none" normalizeH="0" baseline="0">
            <a:ln>
              <a:noFill/>
            </a:ln>
            <a:solidFill>
              <a:srgbClr val="53585F"/>
            </a:solidFill>
            <a:effectLst/>
            <a:latin typeface="American Typewriter Light" charset="0"/>
            <a:ea typeface="ＭＳ Ｐゴシック" charset="0"/>
            <a:cs typeface="American Typewriter Light" charset="0"/>
            <a:sym typeface="American Typewriter Light" charset="0"/>
          </a:defRPr>
        </a:defPPr>
      </a:lst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842</TotalTime>
  <Words>2140</Words>
  <Application>Microsoft Macintosh PowerPoint</Application>
  <PresentationFormat>On-screen Show (4:3)</PresentationFormat>
  <Paragraphs>203</Paragraphs>
  <Slides>35</Slides>
  <Notes>5</Notes>
  <HiddenSlides>0</HiddenSlides>
  <MMClips>2</MMClips>
  <ScaleCrop>false</ScaleCrop>
  <HeadingPairs>
    <vt:vector size="4" baseType="variant">
      <vt:variant>
        <vt:lpstr>Theme</vt:lpstr>
      </vt:variant>
      <vt:variant>
        <vt:i4>2</vt:i4>
      </vt:variant>
      <vt:variant>
        <vt:lpstr>Slide Titles</vt:lpstr>
      </vt:variant>
      <vt:variant>
        <vt:i4>35</vt:i4>
      </vt:variant>
    </vt:vector>
  </HeadingPairs>
  <TitlesOfParts>
    <vt:vector size="37" baseType="lpstr">
      <vt:lpstr>Office Theme</vt:lpstr>
      <vt:lpstr>White</vt:lpstr>
      <vt:lpstr>Recent HiRISE science results MRO PSG, October 2015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 resolution mapping of lower Mt. Sharp: Finding rover scale targets of interest and providing geologic context for Curiosity  </vt:lpstr>
      <vt:lpstr>PowerPoint Presentation</vt:lpstr>
      <vt:lpstr>Lower Mt. Sharp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Arizona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Alfred McEwen</dc:creator>
  <cp:lastModifiedBy>Shane Byrne</cp:lastModifiedBy>
  <cp:revision>53</cp:revision>
  <dcterms:created xsi:type="dcterms:W3CDTF">2015-10-10T18:53:27Z</dcterms:created>
  <dcterms:modified xsi:type="dcterms:W3CDTF">2015-10-14T04:24:31Z</dcterms:modified>
</cp:coreProperties>
</file>