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  <p:sldMasterId id="2147483650" r:id="rId2"/>
    <p:sldMasterId id="2147483651" r:id="rId3"/>
    <p:sldMasterId id="2147483652" r:id="rId4"/>
    <p:sldMasterId id="2147483653" r:id="rId5"/>
    <p:sldMasterId id="2147483654" r:id="rId6"/>
    <p:sldMasterId id="2147483655" r:id="rId7"/>
    <p:sldMasterId id="2147483656" r:id="rId8"/>
    <p:sldMasterId id="2147483657" r:id="rId9"/>
    <p:sldMasterId id="2147483658" r:id="rId10"/>
    <p:sldMasterId id="2147483659" r:id="rId11"/>
    <p:sldMasterId id="2147483660" r:id="rId12"/>
    <p:sldMasterId id="2147483661" r:id="rId13"/>
  </p:sldMasterIdLst>
  <p:notesMasterIdLst>
    <p:notesMasterId r:id="rId55"/>
  </p:notesMasterIdLst>
  <p:handoutMasterIdLst>
    <p:handoutMasterId r:id="rId56"/>
  </p:handoutMasterIdLst>
  <p:sldIdLst>
    <p:sldId id="307" r:id="rId14"/>
    <p:sldId id="329" r:id="rId15"/>
    <p:sldId id="330" r:id="rId16"/>
    <p:sldId id="331" r:id="rId17"/>
    <p:sldId id="333" r:id="rId18"/>
    <p:sldId id="332" r:id="rId19"/>
    <p:sldId id="334" r:id="rId20"/>
    <p:sldId id="336" r:id="rId21"/>
    <p:sldId id="340" r:id="rId22"/>
    <p:sldId id="337" r:id="rId23"/>
    <p:sldId id="339" r:id="rId24"/>
    <p:sldId id="341" r:id="rId25"/>
    <p:sldId id="335" r:id="rId26"/>
    <p:sldId id="364" r:id="rId27"/>
    <p:sldId id="368" r:id="rId28"/>
    <p:sldId id="369" r:id="rId29"/>
    <p:sldId id="342" r:id="rId30"/>
    <p:sldId id="347" r:id="rId31"/>
    <p:sldId id="367" r:id="rId32"/>
    <p:sldId id="344" r:id="rId33"/>
    <p:sldId id="349" r:id="rId34"/>
    <p:sldId id="350" r:id="rId35"/>
    <p:sldId id="353" r:id="rId36"/>
    <p:sldId id="343" r:id="rId37"/>
    <p:sldId id="345" r:id="rId38"/>
    <p:sldId id="351" r:id="rId39"/>
    <p:sldId id="352" r:id="rId40"/>
    <p:sldId id="346" r:id="rId41"/>
    <p:sldId id="348" r:id="rId42"/>
    <p:sldId id="354" r:id="rId43"/>
    <p:sldId id="355" r:id="rId44"/>
    <p:sldId id="356" r:id="rId45"/>
    <p:sldId id="357" r:id="rId46"/>
    <p:sldId id="358" r:id="rId47"/>
    <p:sldId id="365" r:id="rId48"/>
    <p:sldId id="359" r:id="rId49"/>
    <p:sldId id="360" r:id="rId50"/>
    <p:sldId id="363" r:id="rId51"/>
    <p:sldId id="361" r:id="rId52"/>
    <p:sldId id="362" r:id="rId53"/>
    <p:sldId id="370" r:id="rId54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FF02"/>
    <a:srgbClr val="DEAAFF"/>
    <a:srgbClr val="FF3841"/>
    <a:srgbClr val="86CEFF"/>
    <a:srgbClr val="C1E2F0"/>
    <a:srgbClr val="78A1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2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-112" y="-664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50" Type="http://schemas.openxmlformats.org/officeDocument/2006/relationships/slide" Target="slides/slide37.xml"/><Relationship Id="rId51" Type="http://schemas.openxmlformats.org/officeDocument/2006/relationships/slide" Target="slides/slide38.xml"/><Relationship Id="rId52" Type="http://schemas.openxmlformats.org/officeDocument/2006/relationships/slide" Target="slides/slide39.xml"/><Relationship Id="rId53" Type="http://schemas.openxmlformats.org/officeDocument/2006/relationships/slide" Target="slides/slide40.xml"/><Relationship Id="rId54" Type="http://schemas.openxmlformats.org/officeDocument/2006/relationships/slide" Target="slides/slide41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27.xml"/><Relationship Id="rId41" Type="http://schemas.openxmlformats.org/officeDocument/2006/relationships/slide" Target="slides/slide28.xml"/><Relationship Id="rId42" Type="http://schemas.openxmlformats.org/officeDocument/2006/relationships/slide" Target="slides/slide29.xml"/><Relationship Id="rId43" Type="http://schemas.openxmlformats.org/officeDocument/2006/relationships/slide" Target="slides/slide30.xml"/><Relationship Id="rId44" Type="http://schemas.openxmlformats.org/officeDocument/2006/relationships/slide" Target="slides/slide31.xml"/><Relationship Id="rId45" Type="http://schemas.openxmlformats.org/officeDocument/2006/relationships/slide" Target="slides/slide32.xml"/><Relationship Id="rId46" Type="http://schemas.openxmlformats.org/officeDocument/2006/relationships/slide" Target="slides/slide33.xml"/><Relationship Id="rId47" Type="http://schemas.openxmlformats.org/officeDocument/2006/relationships/slide" Target="slides/slide34.xml"/><Relationship Id="rId48" Type="http://schemas.openxmlformats.org/officeDocument/2006/relationships/slide" Target="slides/slide35.xml"/><Relationship Id="rId49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33" Type="http://schemas.openxmlformats.org/officeDocument/2006/relationships/slide" Target="slides/slide20.xml"/><Relationship Id="rId34" Type="http://schemas.openxmlformats.org/officeDocument/2006/relationships/slide" Target="slides/slide21.xml"/><Relationship Id="rId35" Type="http://schemas.openxmlformats.org/officeDocument/2006/relationships/slide" Target="slides/slide22.xml"/><Relationship Id="rId36" Type="http://schemas.openxmlformats.org/officeDocument/2006/relationships/slide" Target="slides/slide23.xml"/><Relationship Id="rId37" Type="http://schemas.openxmlformats.org/officeDocument/2006/relationships/slide" Target="slides/slide24.xml"/><Relationship Id="rId38" Type="http://schemas.openxmlformats.org/officeDocument/2006/relationships/slide" Target="slides/slide25.xml"/><Relationship Id="rId39" Type="http://schemas.openxmlformats.org/officeDocument/2006/relationships/slide" Target="slides/slide26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2A32-6F54-8241-B67D-685A9571B77E}" type="datetimeFigureOut">
              <a:rPr lang="en-US" smtClean="0"/>
              <a:pPr/>
              <a:t>3/11/15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A2FF38-8F22-B846-9620-99B4C1DE29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174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A33301E-ABE9-A545-8AA4-EB4DAB609BAD}" type="datetime1">
              <a:rPr lang="en-US"/>
              <a:pPr>
                <a:defRPr/>
              </a:pPr>
              <a:t>3/11/15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F51CBC5-1EFD-8A46-9745-D3334AA6A7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31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30FAD52-25C5-D84F-8A97-89ABB2A75B6F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3429000" y="9144000"/>
            <a:ext cx="4038600" cy="228600"/>
          </a:xfrm>
          <a:prstGeom prst="rect">
            <a:avLst/>
          </a:prstGeom>
          <a:ln/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91E5C-4410-2B4E-8D25-4FB98574EC19}" type="slidenum">
              <a:rPr lang="en-US"/>
              <a:pPr>
                <a:defRPr/>
              </a:pPr>
              <a:t>‹#›</a:t>
            </a:fld>
            <a:r>
              <a:rPr lang="en-US" dirty="0" smtClean="0"/>
              <a:t> of 21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3429000" y="9144000"/>
            <a:ext cx="4038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75C43-6467-374C-9273-7AEECB254C98}" type="slidenum">
              <a:rPr lang="en-US"/>
              <a:pPr>
                <a:defRPr/>
              </a:pPr>
              <a:t>‹#›</a:t>
            </a:fld>
            <a:r>
              <a:rPr lang="en-US" dirty="0" smtClean="0"/>
              <a:t> of 21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3429000" y="9144000"/>
            <a:ext cx="4038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F4E89-14DB-F940-9F24-805110F1A51F}" type="slidenum">
              <a:rPr lang="en-US"/>
              <a:pPr>
                <a:defRPr/>
              </a:pPr>
              <a:t>‹#›</a:t>
            </a:fld>
            <a:r>
              <a:rPr lang="en-US" dirty="0" smtClean="0"/>
              <a:t> of 21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3429000" y="9144000"/>
            <a:ext cx="4038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30FD5-FF68-BC4C-AB31-2575EE4FBE6A}" type="slidenum">
              <a:rPr lang="en-US"/>
              <a:pPr>
                <a:defRPr/>
              </a:pPr>
              <a:t>‹#›</a:t>
            </a:fld>
            <a:r>
              <a:rPr lang="en-US" dirty="0" smtClean="0"/>
              <a:t> of 41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3429000" y="9144000"/>
            <a:ext cx="4038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E8245-4029-8B41-BEB8-E63A271D3F99}" type="slidenum">
              <a:rPr lang="en-US"/>
              <a:pPr>
                <a:defRPr/>
              </a:pPr>
              <a:t>‹#›</a:t>
            </a:fld>
            <a:r>
              <a:rPr lang="en-US" dirty="0" smtClean="0"/>
              <a:t> of 41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3429000" y="9144000"/>
            <a:ext cx="4038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03740-FA3F-A647-A23B-D60392666866}" type="slidenum">
              <a:rPr lang="en-US"/>
              <a:pPr>
                <a:defRPr/>
              </a:pPr>
              <a:t>‹#›</a:t>
            </a:fld>
            <a:r>
              <a:rPr lang="en-US" dirty="0" smtClean="0"/>
              <a:t> of 21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3429000" y="9144000"/>
            <a:ext cx="4038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18CB6-7A8F-6149-9A76-CB92F151CD65}" type="slidenum">
              <a:rPr lang="en-US"/>
              <a:pPr>
                <a:defRPr/>
              </a:pPr>
              <a:t>‹#›</a:t>
            </a:fld>
            <a:r>
              <a:rPr lang="en-US" dirty="0" smtClean="0"/>
              <a:t> of 21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3429000" y="9144000"/>
            <a:ext cx="4038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C6C84-803E-684F-BF38-00A9F82C8FE3}" type="slidenum">
              <a:rPr lang="en-US"/>
              <a:pPr>
                <a:defRPr/>
              </a:pPr>
              <a:t>‹#›</a:t>
            </a:fld>
            <a:r>
              <a:rPr lang="en-US" dirty="0" smtClean="0"/>
              <a:t> of 21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3429000" y="9144000"/>
            <a:ext cx="4038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E7BC8-4BCD-124B-BE5F-2C408195ED2D}" type="slidenum">
              <a:rPr lang="en-US"/>
              <a:pPr>
                <a:defRPr/>
              </a:pPr>
              <a:t>‹#›</a:t>
            </a:fld>
            <a:r>
              <a:rPr lang="en-US" dirty="0" smtClean="0"/>
              <a:t> of 21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3429000" y="9144000"/>
            <a:ext cx="4038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B8660-BF15-D645-A3C9-B115A5FFC070}" type="slidenum">
              <a:rPr lang="en-US"/>
              <a:pPr>
                <a:defRPr/>
              </a:pPr>
              <a:t>‹#›</a:t>
            </a:fld>
            <a:r>
              <a:rPr lang="en-US" dirty="0" smtClean="0"/>
              <a:t> of 21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3429000" y="9144000"/>
            <a:ext cx="4038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D51B7-66AF-1641-9466-7D7689DE6A88}" type="slidenum">
              <a:rPr lang="en-US"/>
              <a:pPr>
                <a:defRPr/>
              </a:pPr>
              <a:t>‹#›</a:t>
            </a:fld>
            <a:r>
              <a:rPr lang="en-US" dirty="0" smtClean="0"/>
              <a:t> of 21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58800" y="330200"/>
            <a:ext cx="11963400" cy="66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ill Sans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8800" y="1066800"/>
            <a:ext cx="119634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>
                <a:sym typeface="Gill Sans" charset="0"/>
              </a:rPr>
              <a:t>Click to edit Master text styles</a:t>
            </a:r>
          </a:p>
          <a:p>
            <a:pPr lvl="1"/>
            <a:r>
              <a:rPr lang="en-US" dirty="0">
                <a:sym typeface="Gill Sans" charset="0"/>
              </a:rPr>
              <a:t>Second level</a:t>
            </a:r>
          </a:p>
          <a:p>
            <a:pPr lvl="2"/>
            <a:r>
              <a:rPr lang="en-US" dirty="0">
                <a:sym typeface="Gill Sans" charset="0"/>
              </a:rPr>
              <a:t>Third level</a:t>
            </a:r>
          </a:p>
          <a:p>
            <a:pPr lvl="3"/>
            <a:r>
              <a:rPr lang="en-US" dirty="0" smtClean="0">
                <a:sym typeface="Gill Sans" charset="0"/>
              </a:rPr>
              <a:t>Fourth </a:t>
            </a:r>
            <a:r>
              <a:rPr lang="en-US" dirty="0">
                <a:sym typeface="Gill Sans" charset="0"/>
              </a:rPr>
              <a:t>level</a:t>
            </a:r>
          </a:p>
          <a:p>
            <a:pPr lvl="4"/>
            <a:r>
              <a:rPr lang="en-US" dirty="0">
                <a:sym typeface="Gill Sans" charset="0"/>
              </a:rPr>
              <a:t>Fifth level</a:t>
            </a:r>
          </a:p>
        </p:txBody>
      </p:sp>
      <p:pic>
        <p:nvPicPr>
          <p:cNvPr id="1029" name="Picture 5" descr="Image of large USGS Identifier"/>
          <p:cNvPicPr>
            <a:picLocks noChangeAspect="1" noChangeArrowheads="1"/>
          </p:cNvPicPr>
          <p:nvPr userDrawn="1"/>
        </p:nvPicPr>
        <p:blipFill>
          <a:blip r:embed="rId14">
            <a:lum bright="100000"/>
          </a:blip>
          <a:srcRect/>
          <a:stretch>
            <a:fillRect/>
          </a:stretch>
        </p:blipFill>
        <p:spPr bwMode="black">
          <a:xfrm>
            <a:off x="177800" y="8991600"/>
            <a:ext cx="1506538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48600" y="9144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0F6FDAE5-4BA6-9C47-942B-7A716CA0C664}" type="slidenum">
              <a:rPr lang="en-US"/>
              <a:pPr>
                <a:defRPr/>
              </a:pPr>
              <a:t>‹#›</a:t>
            </a:fld>
            <a:r>
              <a:rPr lang="en-US" dirty="0" smtClean="0"/>
              <a:t> of 41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9144000"/>
            <a:ext cx="4038600" cy="228600"/>
          </a:xfrm>
          <a:prstGeom prst="rect">
            <a:avLst/>
          </a:prstGeom>
          <a:ln/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xmlns:p14="http://schemas.microsoft.com/office/powerpoint/2010/main"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0" indent="-274320" algn="l" rtl="0" eaLnBrk="0" fontAlgn="base" hangingPunct="0">
        <a:spcBef>
          <a:spcPts val="0"/>
        </a:spcBef>
        <a:spcAft>
          <a:spcPts val="600"/>
        </a:spcAft>
        <a:buSzPct val="100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14400" indent="-457200" algn="l" rtl="0" eaLnBrk="0" fontAlgn="base" hangingPunct="0">
        <a:spcBef>
          <a:spcPts val="0"/>
        </a:spcBef>
        <a:spcAft>
          <a:spcPts val="600"/>
        </a:spcAft>
        <a:buSzPct val="100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371600" indent="-457200" algn="l" rtl="0" eaLnBrk="0" fontAlgn="base" hangingPunct="0">
        <a:spcBef>
          <a:spcPts val="0"/>
        </a:spcBef>
        <a:spcAft>
          <a:spcPts val="600"/>
        </a:spcAft>
        <a:buSzPct val="100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828800" indent="-457200" algn="l" rtl="0" eaLnBrk="0" fontAlgn="base" hangingPunct="0">
        <a:spcBef>
          <a:spcPts val="0"/>
        </a:spcBef>
        <a:spcAft>
          <a:spcPts val="600"/>
        </a:spcAft>
        <a:buSzPct val="100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286000" indent="-457200" algn="l" rtl="0" eaLnBrk="0" fontAlgn="base" hangingPunct="0">
        <a:spcBef>
          <a:spcPts val="0"/>
        </a:spcBef>
        <a:spcAft>
          <a:spcPct val="0"/>
        </a:spcAft>
        <a:buSzPct val="100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16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 xmlns:p14="http://schemas.microsoft.com/office/powerpoint/2010/main"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390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 xmlns:p14="http://schemas.microsoft.com/office/powerpoint/2010/main"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619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 xmlns:p14="http://schemas.microsoft.com/office/powerpoint/2010/main"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4848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 xmlns:p14="http://schemas.microsoft.com/office/powerpoint/2010/main"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xmlns:p14="http://schemas.microsoft.com/office/powerpoint/2010/main"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xmlns:p14="http://schemas.microsoft.com/office/powerpoint/2010/main"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xmlns:p14="http://schemas.microsoft.com/office/powerpoint/2010/main"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 xmlns:p14="http://schemas.microsoft.com/office/powerpoint/2010/main"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 xmlns:p14="http://schemas.microsoft.com/office/powerpoint/2010/main"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xmlns:p14="http://schemas.microsoft.com/office/powerpoint/2010/main"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 xmlns:p14="http://schemas.microsoft.com/office/powerpoint/2010/main"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2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Relationship Id="rId3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52625" y="2549525"/>
            <a:ext cx="9104313" cy="4524375"/>
          </a:xfrm>
        </p:spPr>
        <p:txBody>
          <a:bodyPr/>
          <a:lstStyle/>
          <a:p>
            <a:pPr eaLnBrk="1" hangingPunct="1"/>
            <a:r>
              <a:rPr lang="en-US" sz="4600" dirty="0" smtClean="0">
                <a:solidFill>
                  <a:srgbClr val="FFFFFF"/>
                </a:solidFill>
              </a:rPr>
              <a:t>Mars Tectonics</a:t>
            </a:r>
            <a:endParaRPr lang="en-US" sz="4600" dirty="0">
              <a:solidFill>
                <a:srgbClr val="FFFFFF"/>
              </a:solidFill>
            </a:endParaRPr>
          </a:p>
          <a:p>
            <a:pPr eaLnBrk="1" hangingPunct="1"/>
            <a:endParaRPr lang="en-US" sz="4600" dirty="0" smtClean="0">
              <a:solidFill>
                <a:srgbClr val="FFFFFF"/>
              </a:solidFill>
            </a:endParaRPr>
          </a:p>
          <a:p>
            <a:pPr eaLnBrk="1" hangingPunct="1"/>
            <a:endParaRPr lang="en-US" dirty="0" smtClean="0">
              <a:solidFill>
                <a:srgbClr val="FFFFFF"/>
              </a:solidFill>
            </a:endParaRPr>
          </a:p>
          <a:p>
            <a:pPr eaLnBrk="1" hangingPunct="1"/>
            <a:r>
              <a:rPr lang="en-US" dirty="0" smtClean="0">
                <a:solidFill>
                  <a:srgbClr val="FFFFFF"/>
                </a:solidFill>
              </a:rPr>
              <a:t>Chris </a:t>
            </a:r>
            <a:r>
              <a:rPr lang="en-US" dirty="0" smtClean="0">
                <a:solidFill>
                  <a:srgbClr val="FFFFFF"/>
                </a:solidFill>
              </a:rPr>
              <a:t>Okubo</a:t>
            </a:r>
          </a:p>
          <a:p>
            <a:pPr eaLnBrk="1" hangingPunct="1"/>
            <a:r>
              <a:rPr lang="en-US" dirty="0" err="1" smtClean="0">
                <a:solidFill>
                  <a:srgbClr val="FFFFFF"/>
                </a:solidFill>
              </a:rPr>
              <a:t>cokubo@usgs.gov</a:t>
            </a:r>
            <a:endParaRPr lang="en-US" dirty="0" smtClean="0">
              <a:solidFill>
                <a:srgbClr val="FFFFFF"/>
              </a:solidFill>
            </a:endParaRPr>
          </a:p>
          <a:p>
            <a:pPr eaLnBrk="1" hangingPunct="1"/>
            <a:r>
              <a:rPr lang="en-US" sz="2800" dirty="0" smtClean="0">
                <a:solidFill>
                  <a:srgbClr val="FFFFFF"/>
                </a:solidFill>
              </a:rPr>
              <a:t>March 11, 2015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Other fold descriptors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Symmetrical</a:t>
            </a:r>
          </a:p>
          <a:p>
            <a:pPr lvl="1"/>
            <a:r>
              <a:rPr lang="en-US" sz="2400" dirty="0" smtClean="0"/>
              <a:t>Hinge planes are vertical</a:t>
            </a:r>
          </a:p>
          <a:p>
            <a:r>
              <a:rPr lang="en-US" sz="3200" dirty="0" smtClean="0"/>
              <a:t>Asymmetrical</a:t>
            </a:r>
          </a:p>
          <a:p>
            <a:pPr lvl="1"/>
            <a:r>
              <a:rPr lang="en-US" sz="2400" dirty="0" smtClean="0"/>
              <a:t>Hinge </a:t>
            </a:r>
            <a:r>
              <a:rPr lang="en-US" sz="2400" dirty="0"/>
              <a:t>planes </a:t>
            </a:r>
            <a:r>
              <a:rPr lang="en-US" sz="2400" dirty="0" smtClean="0"/>
              <a:t>dip</a:t>
            </a:r>
          </a:p>
          <a:p>
            <a:pPr lvl="1"/>
            <a:r>
              <a:rPr lang="en-US" sz="2400" dirty="0" smtClean="0"/>
              <a:t>Youngest beds overlie older beds everywhere</a:t>
            </a:r>
          </a:p>
          <a:p>
            <a:r>
              <a:rPr lang="en-US" sz="3200" dirty="0" smtClean="0"/>
              <a:t>Overturned</a:t>
            </a:r>
            <a:endParaRPr lang="en-US" sz="2400" dirty="0"/>
          </a:p>
          <a:p>
            <a:pPr lvl="1"/>
            <a:r>
              <a:rPr lang="en-US" sz="2400" dirty="0"/>
              <a:t>Hinge planes dip</a:t>
            </a:r>
          </a:p>
          <a:p>
            <a:pPr lvl="1"/>
            <a:r>
              <a:rPr lang="en-US" sz="2400" dirty="0" smtClean="0"/>
              <a:t>Older beds overlie younger beds along steep limbs</a:t>
            </a:r>
            <a:endParaRPr lang="en-US" sz="2400" dirty="0"/>
          </a:p>
          <a:p>
            <a:pPr lvl="1"/>
            <a:endParaRPr lang="en-US" sz="2800" dirty="0" smtClean="0"/>
          </a:p>
          <a:p>
            <a:pPr lvl="1"/>
            <a:endParaRPr lang="en-US" sz="2400" dirty="0"/>
          </a:p>
          <a:p>
            <a:endParaRPr lang="en-US" sz="2400" dirty="0"/>
          </a:p>
          <a:p>
            <a:endParaRPr lang="en-US" sz="2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330FD5-FF68-BC4C-AB31-2575EE4FBE6A}" type="slidenum">
              <a:rPr lang="en-US" smtClean="0"/>
              <a:pPr>
                <a:defRPr/>
              </a:pPr>
              <a:t>10</a:t>
            </a:fld>
            <a:r>
              <a:rPr lang="en-US" dirty="0" smtClean="0"/>
              <a:t> of 41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PTYC_442_542 Tectonics</a:t>
            </a:r>
            <a:endParaRPr lang="en-US" dirty="0"/>
          </a:p>
        </p:txBody>
      </p:sp>
      <p:pic>
        <p:nvPicPr>
          <p:cNvPr id="4" name="Picture 3" descr="figure-11-16c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7" y="5590541"/>
            <a:ext cx="3864129" cy="3230877"/>
          </a:xfrm>
          <a:prstGeom prst="rect">
            <a:avLst/>
          </a:prstGeom>
        </p:spPr>
      </p:pic>
      <p:pic>
        <p:nvPicPr>
          <p:cNvPr id="7" name="Picture 6" descr="figure-11-16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303" y="5590541"/>
            <a:ext cx="3931977" cy="3230876"/>
          </a:xfrm>
          <a:prstGeom prst="rect">
            <a:avLst/>
          </a:prstGeom>
        </p:spPr>
      </p:pic>
      <p:pic>
        <p:nvPicPr>
          <p:cNvPr id="8" name="Picture 7" descr="figure-11-16e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616" y="5590541"/>
            <a:ext cx="3944901" cy="323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0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Types of fractures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8630" indent="-742950">
              <a:buFont typeface="+mj-lt"/>
              <a:buAutoNum type="arabicPeriod"/>
            </a:pPr>
            <a:r>
              <a:rPr lang="en-US" sz="3600" dirty="0" smtClean="0"/>
              <a:t>Faults</a:t>
            </a:r>
          </a:p>
          <a:p>
            <a:pPr lvl="1"/>
            <a:r>
              <a:rPr lang="en-US" sz="3400" dirty="0" smtClean="0"/>
              <a:t>Thrust</a:t>
            </a:r>
          </a:p>
          <a:p>
            <a:pPr lvl="1"/>
            <a:r>
              <a:rPr lang="en-US" sz="3400" dirty="0" smtClean="0"/>
              <a:t>Normal</a:t>
            </a:r>
          </a:p>
          <a:p>
            <a:pPr lvl="1"/>
            <a:r>
              <a:rPr lang="en-US" sz="3400" dirty="0" smtClean="0"/>
              <a:t>Strike-slip</a:t>
            </a:r>
          </a:p>
          <a:p>
            <a:pPr lvl="1"/>
            <a:r>
              <a:rPr lang="en-US" sz="3400" dirty="0" smtClean="0"/>
              <a:t>Oblique</a:t>
            </a:r>
          </a:p>
          <a:p>
            <a:pPr lvl="1"/>
            <a:endParaRPr lang="en-US" sz="3200" dirty="0" smtClean="0"/>
          </a:p>
          <a:p>
            <a:pPr lvl="1"/>
            <a:endParaRPr lang="en-US" sz="2600" dirty="0"/>
          </a:p>
          <a:p>
            <a:endParaRPr lang="en-US" sz="2800" dirty="0"/>
          </a:p>
          <a:p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330FD5-FF68-BC4C-AB31-2575EE4FBE6A}" type="slidenum">
              <a:rPr lang="en-US" smtClean="0"/>
              <a:pPr>
                <a:defRPr/>
              </a:pPr>
              <a:t>11</a:t>
            </a:fld>
            <a:r>
              <a:rPr lang="en-US" dirty="0" smtClean="0"/>
              <a:t> of 41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PTYC_442_542 Tectonics</a:t>
            </a:r>
            <a:endParaRPr lang="en-US" dirty="0"/>
          </a:p>
        </p:txBody>
      </p:sp>
      <p:pic>
        <p:nvPicPr>
          <p:cNvPr id="7" name="Picture 6" descr="StressTyp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909" y="2752272"/>
            <a:ext cx="7029956" cy="34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7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Types of fractures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8630" indent="-742950">
              <a:buFont typeface="+mj-lt"/>
              <a:buAutoNum type="arabicPeriod" startAt="2"/>
            </a:pPr>
            <a:r>
              <a:rPr lang="en-US" sz="3600" dirty="0" smtClean="0"/>
              <a:t>Joints </a:t>
            </a:r>
          </a:p>
          <a:p>
            <a:pPr marL="1383030" lvl="1" indent="-742950"/>
            <a:r>
              <a:rPr lang="en-US" sz="2600" dirty="0" smtClean="0"/>
              <a:t>Extension (external)</a:t>
            </a:r>
          </a:p>
          <a:p>
            <a:pPr marL="1383030" lvl="1" indent="-742950"/>
            <a:endParaRPr lang="en-US" sz="2600" dirty="0"/>
          </a:p>
          <a:p>
            <a:pPr marL="468630" indent="-742950">
              <a:buFont typeface="+mj-lt"/>
              <a:buAutoNum type="arabicPeriod" startAt="2"/>
            </a:pPr>
            <a:r>
              <a:rPr lang="en-US" sz="3600" dirty="0" smtClean="0"/>
              <a:t>Dikes </a:t>
            </a:r>
          </a:p>
          <a:p>
            <a:pPr marL="1383030" lvl="1" indent="-742950"/>
            <a:r>
              <a:rPr lang="en-US" sz="2600" dirty="0" smtClean="0"/>
              <a:t>Extension (internal)</a:t>
            </a:r>
          </a:p>
          <a:p>
            <a:pPr marL="1383030" lvl="1" indent="-742950"/>
            <a:endParaRPr lang="en-US" sz="2600" dirty="0"/>
          </a:p>
          <a:p>
            <a:pPr marL="1383030" lvl="1" indent="-742950"/>
            <a:endParaRPr lang="en-US" sz="2600" dirty="0" smtClean="0"/>
          </a:p>
          <a:p>
            <a:pPr marL="468630" indent="-742950">
              <a:buFont typeface="+mj-lt"/>
              <a:buAutoNum type="arabicPeriod" startAt="2"/>
            </a:pPr>
            <a:r>
              <a:rPr lang="en-US" sz="3600" dirty="0" err="1" smtClean="0"/>
              <a:t>Stylolites</a:t>
            </a:r>
            <a:r>
              <a:rPr lang="en-US" sz="3600" dirty="0" smtClean="0"/>
              <a:t> </a:t>
            </a:r>
          </a:p>
          <a:p>
            <a:pPr marL="1383030" lvl="1" indent="-742950"/>
            <a:r>
              <a:rPr lang="en-US" sz="2600" dirty="0" smtClean="0"/>
              <a:t>Compression &amp; chemical </a:t>
            </a:r>
          </a:p>
          <a:p>
            <a:pPr marL="640080" lvl="1" indent="0">
              <a:buNone/>
            </a:pPr>
            <a:r>
              <a:rPr lang="en-US" sz="2600" dirty="0" smtClean="0"/>
              <a:t>dissolution of grains</a:t>
            </a:r>
          </a:p>
          <a:p>
            <a:pPr marL="640080" lvl="1" indent="0">
              <a:buNone/>
            </a:pPr>
            <a:endParaRPr lang="en-US" sz="3400" dirty="0"/>
          </a:p>
          <a:p>
            <a:pPr marL="468630" indent="-742950">
              <a:buFont typeface="+mj-lt"/>
              <a:buAutoNum type="arabicPeriod" startAt="2"/>
            </a:pPr>
            <a:r>
              <a:rPr lang="en-US" sz="3600" dirty="0" smtClean="0"/>
              <a:t>Deformation </a:t>
            </a:r>
            <a:r>
              <a:rPr lang="en-US" sz="3600" dirty="0"/>
              <a:t>bands </a:t>
            </a:r>
            <a:endParaRPr lang="en-US" sz="3600" dirty="0" smtClean="0"/>
          </a:p>
          <a:p>
            <a:pPr marL="1383030" lvl="1" indent="-742950"/>
            <a:r>
              <a:rPr lang="en-US" sz="2600" dirty="0" smtClean="0"/>
              <a:t>Compression </a:t>
            </a:r>
            <a:r>
              <a:rPr lang="en-US" sz="2600" dirty="0"/>
              <a:t>&amp; </a:t>
            </a:r>
            <a:r>
              <a:rPr lang="en-US" sz="2600" dirty="0" smtClean="0"/>
              <a:t>mechanical </a:t>
            </a:r>
          </a:p>
          <a:p>
            <a:pPr marL="640080" lvl="1" indent="0">
              <a:buNone/>
            </a:pPr>
            <a:r>
              <a:rPr lang="en-US" sz="2600" dirty="0"/>
              <a:t>c</a:t>
            </a:r>
            <a:r>
              <a:rPr lang="en-US" sz="2600" dirty="0" smtClean="0"/>
              <a:t>rushing of grains and pore space</a:t>
            </a:r>
          </a:p>
          <a:p>
            <a:pPr lvl="1"/>
            <a:endParaRPr lang="en-US" sz="3200" dirty="0" smtClean="0"/>
          </a:p>
          <a:p>
            <a:pPr lvl="1"/>
            <a:endParaRPr lang="en-US" sz="2600" dirty="0"/>
          </a:p>
          <a:p>
            <a:endParaRPr lang="en-US" sz="2800" dirty="0"/>
          </a:p>
          <a:p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330FD5-FF68-BC4C-AB31-2575EE4FBE6A}" type="slidenum">
              <a:rPr lang="en-US" smtClean="0"/>
              <a:pPr>
                <a:defRPr/>
              </a:pPr>
              <a:t>12</a:t>
            </a:fld>
            <a:r>
              <a:rPr lang="en-US" dirty="0" smtClean="0"/>
              <a:t> of 41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PTYC_442_542 Tectonics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6115727" y="1232193"/>
            <a:ext cx="3378999" cy="1602606"/>
            <a:chOff x="2411410" y="1232193"/>
            <a:chExt cx="3378999" cy="1602606"/>
          </a:xfrm>
        </p:grpSpPr>
        <p:sp>
          <p:nvSpPr>
            <p:cNvPr id="11" name="Rectangle 10"/>
            <p:cNvSpPr/>
            <p:nvPr/>
          </p:nvSpPr>
          <p:spPr bwMode="auto">
            <a:xfrm>
              <a:off x="2411410" y="1232193"/>
              <a:ext cx="3378999" cy="1602606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pic>
          <p:nvPicPr>
            <p:cNvPr id="8" name="Picture 7" descr="joi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720" y="1256308"/>
              <a:ext cx="3212378" cy="1554376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6115727" y="7007624"/>
            <a:ext cx="3378999" cy="1647442"/>
            <a:chOff x="6015985" y="7007624"/>
            <a:chExt cx="3378999" cy="1647442"/>
          </a:xfrm>
        </p:grpSpPr>
        <p:sp>
          <p:nvSpPr>
            <p:cNvPr id="14" name="Rectangle 13"/>
            <p:cNvSpPr/>
            <p:nvPr/>
          </p:nvSpPr>
          <p:spPr bwMode="auto">
            <a:xfrm>
              <a:off x="6015985" y="7007624"/>
              <a:ext cx="3378999" cy="1647442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pic>
          <p:nvPicPr>
            <p:cNvPr id="4" name="Picture 3" descr="db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9295" y="7035870"/>
              <a:ext cx="3212378" cy="1590950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6115727" y="3120525"/>
            <a:ext cx="3378999" cy="1643466"/>
            <a:chOff x="5112650" y="2970870"/>
            <a:chExt cx="3378999" cy="1643466"/>
          </a:xfrm>
        </p:grpSpPr>
        <p:sp>
          <p:nvSpPr>
            <p:cNvPr id="12" name="Rectangle 11"/>
            <p:cNvSpPr/>
            <p:nvPr/>
          </p:nvSpPr>
          <p:spPr bwMode="auto">
            <a:xfrm>
              <a:off x="5112650" y="2970870"/>
              <a:ext cx="3378999" cy="1643466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pic>
          <p:nvPicPr>
            <p:cNvPr id="9" name="Picture 8" descr="dik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5960" y="2981889"/>
              <a:ext cx="3212378" cy="1621428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115727" y="5049717"/>
            <a:ext cx="3378999" cy="1672180"/>
            <a:chOff x="4923669" y="5049723"/>
            <a:chExt cx="3378999" cy="1672180"/>
          </a:xfrm>
        </p:grpSpPr>
        <p:sp>
          <p:nvSpPr>
            <p:cNvPr id="13" name="Rectangle 12"/>
            <p:cNvSpPr/>
            <p:nvPr/>
          </p:nvSpPr>
          <p:spPr bwMode="auto">
            <a:xfrm>
              <a:off x="4923669" y="5049723"/>
              <a:ext cx="3378999" cy="167218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pic>
          <p:nvPicPr>
            <p:cNvPr id="10" name="Picture 9" descr="stylolit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6979" y="5072051"/>
              <a:ext cx="3212378" cy="16275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228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Factors that affect folding vs. fracturing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Strain may be manifest as folds, fractures or a combination of both depending on:</a:t>
            </a:r>
          </a:p>
          <a:p>
            <a:pPr lvl="1"/>
            <a:r>
              <a:rPr lang="en-US" sz="3400" dirty="0" smtClean="0"/>
              <a:t>Temperature</a:t>
            </a:r>
          </a:p>
          <a:p>
            <a:pPr lvl="1"/>
            <a:r>
              <a:rPr lang="en-US" sz="3400" dirty="0" smtClean="0"/>
              <a:t>Pressure</a:t>
            </a:r>
          </a:p>
          <a:p>
            <a:pPr lvl="1"/>
            <a:r>
              <a:rPr lang="en-US" sz="3400" dirty="0" smtClean="0"/>
              <a:t>Strain rate</a:t>
            </a:r>
          </a:p>
          <a:p>
            <a:pPr lvl="1"/>
            <a:r>
              <a:rPr lang="en-US" sz="3400" dirty="0" smtClean="0"/>
              <a:t>Rock microstructure</a:t>
            </a:r>
          </a:p>
          <a:p>
            <a:pPr lvl="2"/>
            <a:r>
              <a:rPr lang="en-US" sz="3000" dirty="0" smtClean="0"/>
              <a:t>Crystalline (volcanic, metamorphic) or </a:t>
            </a:r>
            <a:r>
              <a:rPr lang="en-US" sz="3000" dirty="0" err="1" smtClean="0"/>
              <a:t>clastic</a:t>
            </a:r>
            <a:r>
              <a:rPr lang="en-US" sz="3000" dirty="0" smtClean="0"/>
              <a:t> (sedimentary)</a:t>
            </a:r>
          </a:p>
          <a:p>
            <a:pPr lvl="1"/>
            <a:r>
              <a:rPr lang="en-US" sz="3400" dirty="0" smtClean="0"/>
              <a:t>Water content</a:t>
            </a:r>
          </a:p>
          <a:p>
            <a:r>
              <a:rPr lang="en-US" sz="3600" i="1" dirty="0" smtClean="0"/>
              <a:t>Generally</a:t>
            </a:r>
            <a:r>
              <a:rPr lang="en-US" sz="3600" dirty="0" smtClean="0"/>
              <a:t> rocks are</a:t>
            </a:r>
          </a:p>
          <a:p>
            <a:pPr lvl="1"/>
            <a:r>
              <a:rPr lang="en-US" sz="3400" dirty="0" smtClean="0"/>
              <a:t>Brittle near the surface</a:t>
            </a:r>
          </a:p>
          <a:p>
            <a:pPr lvl="1"/>
            <a:r>
              <a:rPr lang="en-US" sz="3400" dirty="0" smtClean="0"/>
              <a:t>Ductile at depth</a:t>
            </a:r>
          </a:p>
          <a:p>
            <a:pPr lvl="2"/>
            <a:r>
              <a:rPr lang="en-US" sz="3000" dirty="0" smtClean="0"/>
              <a:t>Because of increasing pressure and temperature</a:t>
            </a:r>
          </a:p>
          <a:p>
            <a:pPr lvl="1"/>
            <a:r>
              <a:rPr lang="en-US" sz="3400" i="1" dirty="0" smtClean="0"/>
              <a:t>But this is not always the case</a:t>
            </a:r>
            <a:r>
              <a:rPr lang="en-US" sz="3400" dirty="0" smtClean="0"/>
              <a:t>…</a:t>
            </a:r>
          </a:p>
          <a:p>
            <a:pPr lvl="1"/>
            <a:endParaRPr lang="en-US" sz="2600" dirty="0"/>
          </a:p>
          <a:p>
            <a:pPr lvl="1"/>
            <a:endParaRPr lang="en-US" sz="3200" dirty="0" smtClean="0"/>
          </a:p>
          <a:p>
            <a:pPr lvl="1"/>
            <a:endParaRPr lang="en-US" sz="2600" dirty="0"/>
          </a:p>
          <a:p>
            <a:endParaRPr lang="en-US" sz="2800" dirty="0"/>
          </a:p>
          <a:p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330FD5-FF68-BC4C-AB31-2575EE4FBE6A}" type="slidenum">
              <a:rPr lang="en-US" smtClean="0"/>
              <a:pPr>
                <a:defRPr/>
              </a:pPr>
              <a:t>13</a:t>
            </a:fld>
            <a:r>
              <a:rPr lang="en-US" dirty="0" smtClean="0"/>
              <a:t> of 41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PTYC_442_542 Tectonics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28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Tectonics on Earth vs. Mars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 </a:t>
            </a:r>
            <a:r>
              <a:rPr lang="en-US" sz="2800" dirty="0" smtClean="0"/>
              <a:t> Processes </a:t>
            </a:r>
            <a:r>
              <a:rPr lang="en-US" sz="2800" dirty="0"/>
              <a:t>of deformation are </a:t>
            </a:r>
            <a:r>
              <a:rPr lang="en-US" sz="2800" dirty="0" smtClean="0"/>
              <a:t>fundamentally the same on </a:t>
            </a:r>
            <a:r>
              <a:rPr lang="en-US" sz="2800" dirty="0"/>
              <a:t>Earth and Mars</a:t>
            </a:r>
          </a:p>
          <a:p>
            <a:pPr lvl="1"/>
            <a:r>
              <a:rPr lang="en-US" sz="2400" dirty="0"/>
              <a:t>Martian fractures have less displacement per unit length than Earth</a:t>
            </a:r>
          </a:p>
          <a:p>
            <a:pPr marL="457200" indent="-457200"/>
            <a:r>
              <a:rPr lang="en-US" sz="2800" dirty="0" smtClean="0"/>
              <a:t>Cumulatively, fractures on Mars have a factor of 5-6 less displacement than terrestrial counterparts</a:t>
            </a:r>
          </a:p>
          <a:p>
            <a:pPr marL="457200" indent="-457200"/>
            <a:r>
              <a:rPr lang="en-US" sz="2800" dirty="0" smtClean="0"/>
              <a:t>A result of lower gravitational acceleration on Mars</a:t>
            </a:r>
          </a:p>
          <a:p>
            <a:pPr marL="1371600" lvl="1"/>
            <a:r>
              <a:rPr lang="en-US" sz="2600" dirty="0" smtClean="0"/>
              <a:t>Lower overburden weight</a:t>
            </a:r>
          </a:p>
          <a:p>
            <a:pPr marL="1714500" lvl="2" indent="-342900"/>
            <a:r>
              <a:rPr lang="en-US" sz="2200" dirty="0" smtClean="0"/>
              <a:t>Lower driving stress required </a:t>
            </a:r>
          </a:p>
          <a:p>
            <a:pPr lvl="2" indent="0">
              <a:buNone/>
            </a:pPr>
            <a:r>
              <a:rPr lang="en-US" sz="2200" dirty="0" smtClean="0"/>
              <a:t>to cause deformation</a:t>
            </a:r>
          </a:p>
          <a:p>
            <a:pPr marL="1714500" lvl="2" indent="-342900"/>
            <a:r>
              <a:rPr lang="en-US" sz="2200" dirty="0"/>
              <a:t>	</a:t>
            </a:r>
            <a:r>
              <a:rPr lang="en-US" sz="2200" dirty="0" smtClean="0"/>
              <a:t>Smaller displacements</a:t>
            </a:r>
          </a:p>
          <a:p>
            <a:pPr lvl="2" indent="0">
              <a:buNone/>
            </a:pPr>
            <a:r>
              <a:rPr lang="en-US" sz="2200" dirty="0" smtClean="0"/>
              <a:t>per unit length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330FD5-FF68-BC4C-AB31-2575EE4FBE6A}" type="slidenum">
              <a:rPr lang="en-US" smtClean="0"/>
              <a:pPr>
                <a:defRPr/>
              </a:pPr>
              <a:t>14</a:t>
            </a:fld>
            <a:r>
              <a:rPr lang="en-US" dirty="0" smtClean="0"/>
              <a:t> of 41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PTYC_442_542 Tectonics</a:t>
            </a:r>
            <a:endParaRPr lang="en-US" dirty="0"/>
          </a:p>
        </p:txBody>
      </p:sp>
      <p:grpSp>
        <p:nvGrpSpPr>
          <p:cNvPr id="46" name="Group 45"/>
          <p:cNvGrpSpPr/>
          <p:nvPr/>
        </p:nvGrpSpPr>
        <p:grpSpPr>
          <a:xfrm>
            <a:off x="5747575" y="3609175"/>
            <a:ext cx="7010506" cy="4970352"/>
            <a:chOff x="1339741" y="1474503"/>
            <a:chExt cx="7010506" cy="4970352"/>
          </a:xfrm>
        </p:grpSpPr>
        <p:pic>
          <p:nvPicPr>
            <p:cNvPr id="7" name="Picture 6" descr="1-s2.0-S0191814106000848-gr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4970" y="2224756"/>
              <a:ext cx="3600223" cy="3520437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 bwMode="auto">
            <a:xfrm rot="18880135">
              <a:off x="3182458" y="4082112"/>
              <a:ext cx="2744020" cy="657673"/>
            </a:xfrm>
            <a:prstGeom prst="ellips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 rot="18880135">
              <a:off x="5000369" y="3077347"/>
              <a:ext cx="1955627" cy="657673"/>
            </a:xfrm>
            <a:prstGeom prst="ellipse">
              <a:avLst/>
            </a:prstGeom>
            <a:noFill/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431690" y="1474503"/>
              <a:ext cx="1484902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Earth</a:t>
              </a:r>
              <a:endParaRPr lang="en-US" sz="36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015477" y="4068610"/>
              <a:ext cx="1334770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Mars</a:t>
              </a:r>
              <a:endParaRPr lang="en-US" sz="36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 flipH="1" flipV="1">
              <a:off x="6198613" y="3719256"/>
              <a:ext cx="786164" cy="582079"/>
            </a:xfrm>
            <a:prstGeom prst="straightConnector1">
              <a:avLst/>
            </a:prstGeom>
            <a:gradFill rotWithShape="0">
              <a:gsLst>
                <a:gs pos="0">
                  <a:srgbClr val="074EB3">
                    <a:alpha val="84999"/>
                  </a:srgbClr>
                </a:gs>
                <a:gs pos="100000">
                  <a:srgbClr val="0B3280">
                    <a:alpha val="84999"/>
                  </a:srgbClr>
                </a:gs>
              </a:gsLst>
              <a:lin ang="5400000" scaled="1"/>
            </a:gradFill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>
              <a:off x="4210520" y="2086412"/>
              <a:ext cx="907114" cy="1315347"/>
            </a:xfrm>
            <a:prstGeom prst="straightConnector1">
              <a:avLst/>
            </a:prstGeom>
            <a:gradFill rotWithShape="0">
              <a:gsLst>
                <a:gs pos="0">
                  <a:srgbClr val="074EB3">
                    <a:alpha val="84999"/>
                  </a:srgbClr>
                </a:gs>
                <a:gs pos="100000">
                  <a:srgbClr val="0B3280">
                    <a:alpha val="84999"/>
                  </a:srgbClr>
                </a:gs>
              </a:gsLst>
              <a:lin ang="5400000" scaled="1"/>
            </a:gra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flipV="1">
              <a:off x="2517241" y="3961160"/>
              <a:ext cx="1859583" cy="30238"/>
            </a:xfrm>
            <a:prstGeom prst="line">
              <a:avLst/>
            </a:prstGeom>
            <a:gradFill rotWithShape="0">
              <a:gsLst>
                <a:gs pos="0">
                  <a:srgbClr val="074EB3">
                    <a:alpha val="84999"/>
                  </a:srgbClr>
                </a:gs>
                <a:gs pos="100000">
                  <a:srgbClr val="0B3280">
                    <a:alpha val="84999"/>
                  </a:srgbClr>
                </a:gs>
              </a:gsLst>
              <a:lin ang="5400000" scaled="1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>
              <a:off x="2895204" y="3923363"/>
              <a:ext cx="2562598" cy="30237"/>
            </a:xfrm>
            <a:prstGeom prst="line">
              <a:avLst/>
            </a:prstGeom>
            <a:gradFill rotWithShape="0">
              <a:gsLst>
                <a:gs pos="0">
                  <a:srgbClr val="074EB3">
                    <a:alpha val="84999"/>
                  </a:srgbClr>
                </a:gs>
                <a:gs pos="100000">
                  <a:srgbClr val="0B3280">
                    <a:alpha val="84999"/>
                  </a:srgbClr>
                </a:gs>
              </a:gsLst>
              <a:lin ang="5400000" scaled="1"/>
            </a:gradFill>
            <a:ln w="28575" cap="flat" cmpd="sng" algn="ctr">
              <a:solidFill>
                <a:srgbClr val="2BFF0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flipV="1">
              <a:off x="5454908" y="3477354"/>
              <a:ext cx="18012" cy="2434149"/>
            </a:xfrm>
            <a:prstGeom prst="line">
              <a:avLst/>
            </a:prstGeom>
            <a:gradFill rotWithShape="0">
              <a:gsLst>
                <a:gs pos="0">
                  <a:srgbClr val="074EB3">
                    <a:alpha val="84999"/>
                  </a:srgbClr>
                </a:gs>
                <a:gs pos="100000">
                  <a:srgbClr val="0B3280">
                    <a:alpha val="84999"/>
                  </a:srgbClr>
                </a:gs>
              </a:gsLst>
              <a:lin ang="5400000" scaled="1"/>
            </a:gradFill>
            <a:ln w="28575" cap="flat" cmpd="sng" algn="ctr">
              <a:solidFill>
                <a:srgbClr val="2BFF0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4" name="Rectangle 33"/>
            <p:cNvSpPr/>
            <p:nvPr/>
          </p:nvSpPr>
          <p:spPr>
            <a:xfrm>
              <a:off x="4646103" y="5798524"/>
              <a:ext cx="1626241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8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10 km</a:t>
              </a:r>
              <a:endParaRPr lang="en-US" sz="36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2925441" y="3462235"/>
              <a:ext cx="2562598" cy="30237"/>
            </a:xfrm>
            <a:prstGeom prst="line">
              <a:avLst/>
            </a:prstGeom>
            <a:gradFill rotWithShape="0">
              <a:gsLst>
                <a:gs pos="0">
                  <a:srgbClr val="074EB3">
                    <a:alpha val="84999"/>
                  </a:srgbClr>
                </a:gs>
                <a:gs pos="100000">
                  <a:srgbClr val="0B3280">
                    <a:alpha val="84999"/>
                  </a:srgbClr>
                </a:gs>
              </a:gsLst>
              <a:lin ang="5400000" scaled="1"/>
            </a:gradFill>
            <a:ln w="28575" cap="flat" cmpd="sng" algn="ctr">
              <a:solidFill>
                <a:srgbClr val="2BFF0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2" name="Rectangle 41"/>
            <p:cNvSpPr/>
            <p:nvPr/>
          </p:nvSpPr>
          <p:spPr>
            <a:xfrm>
              <a:off x="1614193" y="3743554"/>
              <a:ext cx="1327557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25 m</a:t>
              </a:r>
              <a:endParaRPr lang="en-US" sz="36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339741" y="3001511"/>
              <a:ext cx="160189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150 m</a:t>
              </a:r>
              <a:endParaRPr lang="en-US" sz="36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703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Principle of cross-cutting relationships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Rule that lets you determine relative ages of geologic features</a:t>
            </a:r>
          </a:p>
          <a:p>
            <a:r>
              <a:rPr lang="en-US" sz="3200" i="1" u="sng" dirty="0" smtClean="0"/>
              <a:t>The </a:t>
            </a:r>
            <a:r>
              <a:rPr lang="en-US" sz="3200" i="1" u="sng" dirty="0"/>
              <a:t>geologic feature which cuts another is the younger of the two </a:t>
            </a:r>
            <a:r>
              <a:rPr lang="en-US" sz="3200" i="1" u="sng" dirty="0" smtClean="0"/>
              <a:t>features</a:t>
            </a:r>
          </a:p>
          <a:p>
            <a:r>
              <a:rPr lang="en-US" sz="2800" dirty="0" smtClean="0"/>
              <a:t>Example</a:t>
            </a:r>
          </a:p>
          <a:p>
            <a:pPr lvl="1"/>
            <a:r>
              <a:rPr lang="en-US" sz="2600" dirty="0" smtClean="0"/>
              <a:t>Oldest</a:t>
            </a:r>
          </a:p>
          <a:p>
            <a:pPr lvl="2"/>
            <a:r>
              <a:rPr lang="en-US" sz="2200" dirty="0" smtClean="0"/>
              <a:t>Unit C</a:t>
            </a:r>
          </a:p>
          <a:p>
            <a:pPr lvl="2"/>
            <a:r>
              <a:rPr lang="en-US" sz="2200" dirty="0"/>
              <a:t>Unit </a:t>
            </a:r>
            <a:r>
              <a:rPr lang="en-US" sz="2200" dirty="0" smtClean="0"/>
              <a:t>B</a:t>
            </a:r>
          </a:p>
          <a:p>
            <a:pPr lvl="2"/>
            <a:r>
              <a:rPr lang="en-US" sz="2200" dirty="0"/>
              <a:t>Unit A</a:t>
            </a:r>
            <a:endParaRPr lang="en-US" sz="2200" dirty="0" smtClean="0"/>
          </a:p>
          <a:p>
            <a:pPr lvl="2"/>
            <a:r>
              <a:rPr lang="en-US" sz="2200" dirty="0" smtClean="0"/>
              <a:t>Intrusion D</a:t>
            </a:r>
          </a:p>
          <a:p>
            <a:pPr lvl="2"/>
            <a:r>
              <a:rPr lang="en-US" sz="2200" dirty="0" smtClean="0"/>
              <a:t>Fault E</a:t>
            </a:r>
          </a:p>
          <a:p>
            <a:pPr lvl="1"/>
            <a:r>
              <a:rPr lang="en-US" sz="2800" dirty="0" smtClean="0"/>
              <a:t>Youngest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330FD5-FF68-BC4C-AB31-2575EE4FBE6A}" type="slidenum">
              <a:rPr lang="en-US" smtClean="0"/>
              <a:pPr>
                <a:defRPr/>
              </a:pPr>
              <a:t>15</a:t>
            </a:fld>
            <a:r>
              <a:rPr lang="en-US" dirty="0" smtClean="0"/>
              <a:t> of 41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PTYC_442_542 Tectonics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298" y="2878574"/>
            <a:ext cx="63500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5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 bwMode="auto">
          <a:xfrm>
            <a:off x="7619714" y="1617458"/>
            <a:ext cx="5166643" cy="6578388"/>
          </a:xfrm>
          <a:prstGeom prst="rect">
            <a:avLst/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Principle of cross-cutting relationships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026" y="1066799"/>
            <a:ext cx="3885837" cy="786721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Deposition of unit C, then unit B, then unit A (</a:t>
            </a:r>
            <a:r>
              <a:rPr lang="en-US" sz="2400" i="1" dirty="0" smtClean="0"/>
              <a:t>Principle of superposition – Sedimentary units deposited in time order, with oldest units on the bottom, youngest on the top</a:t>
            </a:r>
            <a:r>
              <a:rPr lang="en-US" sz="2400" dirty="0" smtClean="0"/>
              <a:t>)   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Intrusion of dike D through units C, B, A</a:t>
            </a:r>
          </a:p>
          <a:p>
            <a:pPr marL="1097280" lvl="1">
              <a:buFont typeface="+mj-lt"/>
              <a:buAutoNum type="arabicPeriod"/>
            </a:pPr>
            <a:r>
              <a:rPr lang="en-US" sz="2400" dirty="0" smtClean="0"/>
              <a:t>D </a:t>
            </a:r>
            <a:r>
              <a:rPr lang="en-US" sz="2400" i="1" dirty="0" smtClean="0"/>
              <a:t>cross-cuts </a:t>
            </a:r>
            <a:r>
              <a:rPr lang="en-US" sz="2400" dirty="0" smtClean="0"/>
              <a:t>units </a:t>
            </a:r>
            <a:r>
              <a:rPr lang="en-US" sz="2400" dirty="0"/>
              <a:t>C, B, </a:t>
            </a:r>
            <a:r>
              <a:rPr lang="en-US" sz="2400" dirty="0" smtClean="0"/>
              <a:t>A and is therefore youngest</a:t>
            </a:r>
          </a:p>
          <a:p>
            <a:pPr marL="640080" lvl="1" indent="0">
              <a:buNone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Formation of normal Fault E through </a:t>
            </a:r>
            <a:r>
              <a:rPr lang="en-US" sz="2400" dirty="0"/>
              <a:t>units C, B, </a:t>
            </a:r>
            <a:r>
              <a:rPr lang="en-US" sz="2400" dirty="0" smtClean="0"/>
              <a:t>A, D</a:t>
            </a:r>
          </a:p>
          <a:p>
            <a:pPr marL="1097280" lvl="1">
              <a:buFont typeface="+mj-lt"/>
              <a:buAutoNum type="arabicPeriod"/>
            </a:pPr>
            <a:r>
              <a:rPr lang="en-US" sz="2400" dirty="0" smtClean="0"/>
              <a:t>E </a:t>
            </a:r>
            <a:r>
              <a:rPr lang="en-US" sz="2400" i="1" dirty="0"/>
              <a:t>cross-cuts </a:t>
            </a:r>
            <a:r>
              <a:rPr lang="en-US" sz="2400" dirty="0"/>
              <a:t>units C, B, </a:t>
            </a:r>
            <a:r>
              <a:rPr lang="en-US" sz="2400" dirty="0" smtClean="0"/>
              <a:t>A, D </a:t>
            </a:r>
            <a:r>
              <a:rPr lang="en-US" sz="2400" dirty="0"/>
              <a:t>and is therefore youngest</a:t>
            </a:r>
          </a:p>
          <a:p>
            <a:pPr marL="1097280" lvl="1">
              <a:buFont typeface="+mj-lt"/>
              <a:buAutoNum type="arabicPeriod"/>
            </a:pPr>
            <a:endParaRPr lang="en-US" sz="2600" dirty="0"/>
          </a:p>
          <a:p>
            <a:pPr marL="182880">
              <a:buFont typeface="+mj-lt"/>
              <a:buAutoNum type="arabicPeriod"/>
            </a:pPr>
            <a:endParaRPr lang="en-US" sz="2600" dirty="0" smtClean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330FD5-FF68-BC4C-AB31-2575EE4FBE6A}" type="slidenum">
              <a:rPr lang="en-US" smtClean="0"/>
              <a:pPr>
                <a:defRPr/>
              </a:pPr>
              <a:t>16</a:t>
            </a:fld>
            <a:r>
              <a:rPr lang="en-US" dirty="0" smtClean="0"/>
              <a:t> of 41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PTYC_442_542 Tectonics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523" y="1695333"/>
            <a:ext cx="4994514" cy="352612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410198" y="1163968"/>
            <a:ext cx="3141645" cy="2565179"/>
            <a:chOff x="3900046" y="1163968"/>
            <a:chExt cx="3141645" cy="256517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0046" y="1163968"/>
              <a:ext cx="3141645" cy="2471427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3939647" y="1780290"/>
              <a:ext cx="402674" cy="1948857"/>
              <a:chOff x="3939647" y="1780290"/>
              <a:chExt cx="402674" cy="1948857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3939647" y="3267482"/>
                <a:ext cx="4026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bg1"/>
                    </a:solidFill>
                  </a:rPr>
                  <a:t>C</a:t>
                </a:r>
                <a:endParaRPr lang="en-US" sz="2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962013" y="2692145"/>
                <a:ext cx="3579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bg1"/>
                    </a:solidFill>
                  </a:rPr>
                  <a:t>B</a:t>
                </a:r>
                <a:endParaRPr lang="en-US" sz="2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939647" y="1780290"/>
                <a:ext cx="4026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bg1"/>
                    </a:solidFill>
                  </a:rPr>
                  <a:t>A</a:t>
                </a:r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4410198" y="3748057"/>
            <a:ext cx="3141645" cy="2564679"/>
            <a:chOff x="3900046" y="3748057"/>
            <a:chExt cx="3141645" cy="256467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00046" y="3748057"/>
              <a:ext cx="3141645" cy="2471427"/>
            </a:xfrm>
            <a:prstGeom prst="rect">
              <a:avLst/>
            </a:prstGeom>
          </p:spPr>
        </p:pic>
        <p:grpSp>
          <p:nvGrpSpPr>
            <p:cNvPr id="21" name="Group 20"/>
            <p:cNvGrpSpPr/>
            <p:nvPr/>
          </p:nvGrpSpPr>
          <p:grpSpPr>
            <a:xfrm>
              <a:off x="3939647" y="4363879"/>
              <a:ext cx="402674" cy="1948857"/>
              <a:chOff x="3939647" y="1780290"/>
              <a:chExt cx="402674" cy="1948857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3939647" y="3267482"/>
                <a:ext cx="4026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bg1"/>
                    </a:solidFill>
                  </a:rPr>
                  <a:t>C</a:t>
                </a:r>
                <a:endParaRPr lang="en-US" sz="2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962013" y="2692145"/>
                <a:ext cx="3579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bg1"/>
                    </a:solidFill>
                  </a:rPr>
                  <a:t>B</a:t>
                </a:r>
                <a:endParaRPr lang="en-US" sz="2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939647" y="1780290"/>
                <a:ext cx="4026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bg1"/>
                    </a:solidFill>
                  </a:rPr>
                  <a:t>A</a:t>
                </a:r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4855850" y="5319158"/>
              <a:ext cx="4154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D 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410198" y="6332146"/>
            <a:ext cx="3135738" cy="2564182"/>
            <a:chOff x="4410198" y="6332146"/>
            <a:chExt cx="3135738" cy="256418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10198" y="6332146"/>
              <a:ext cx="3135738" cy="2482460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4449799" y="6947471"/>
              <a:ext cx="402674" cy="1948857"/>
              <a:chOff x="3939647" y="1780290"/>
              <a:chExt cx="402674" cy="1948857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3939647" y="3267482"/>
                <a:ext cx="4026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bg1"/>
                    </a:solidFill>
                  </a:rPr>
                  <a:t>C</a:t>
                </a:r>
                <a:endParaRPr lang="en-US" sz="2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962013" y="2692145"/>
                <a:ext cx="3579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bg1"/>
                    </a:solidFill>
                  </a:rPr>
                  <a:t>B</a:t>
                </a:r>
                <a:endParaRPr lang="en-US" sz="2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939647" y="1780290"/>
                <a:ext cx="4026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bg1"/>
                    </a:solidFill>
                  </a:rPr>
                  <a:t>A</a:t>
                </a:r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5399005" y="7870607"/>
              <a:ext cx="4154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D 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668955" y="7403827"/>
              <a:ext cx="4154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D 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263805" y="6763356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E 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7706548" y="5503701"/>
            <a:ext cx="50472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Recap:</a:t>
            </a:r>
          </a:p>
          <a:p>
            <a:pPr marL="342900" lvl="1" indent="-342900" algn="l">
              <a:buFont typeface="Arial"/>
              <a:buChar char="•"/>
            </a:pPr>
            <a:r>
              <a:rPr lang="en-US" sz="2400" dirty="0" smtClean="0"/>
              <a:t>Fault E </a:t>
            </a:r>
            <a:r>
              <a:rPr lang="en-US" sz="2400" dirty="0"/>
              <a:t>cross-cuts </a:t>
            </a:r>
            <a:r>
              <a:rPr lang="en-US" sz="2400" dirty="0" smtClean="0"/>
              <a:t>all units and </a:t>
            </a:r>
            <a:r>
              <a:rPr lang="en-US" sz="2400" dirty="0"/>
              <a:t>is therefore </a:t>
            </a:r>
            <a:r>
              <a:rPr lang="en-US" sz="2400" dirty="0" smtClean="0"/>
              <a:t>the youngest feature here</a:t>
            </a:r>
          </a:p>
          <a:p>
            <a:pPr marL="342900" lvl="1" indent="-342900" algn="l">
              <a:buFont typeface="Arial"/>
              <a:buChar char="•"/>
            </a:pPr>
            <a:r>
              <a:rPr lang="en-US" sz="2400" dirty="0" smtClean="0"/>
              <a:t>Dike D cross-cuts units C, B,  A and is therefore younger than </a:t>
            </a:r>
            <a:r>
              <a:rPr lang="en-US" sz="2400" dirty="0"/>
              <a:t>C, B,  </a:t>
            </a:r>
            <a:r>
              <a:rPr lang="en-US" sz="2400" dirty="0" smtClean="0"/>
              <a:t>A, but is older than E (because E cross-cuts it)</a:t>
            </a:r>
            <a:endParaRPr lang="en-US" sz="2400" dirty="0"/>
          </a:p>
          <a:p>
            <a:pPr algn="l"/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5410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Folding on Mars – Pure folds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Asymmetric and overturned folds in west Candor Chasma</a:t>
            </a:r>
          </a:p>
          <a:p>
            <a:pPr lvl="1"/>
            <a:r>
              <a:rPr lang="en-US" sz="2000" dirty="0" smtClean="0"/>
              <a:t>Formed through unidirectional compression (NE-SW) of sedimentary rocks</a:t>
            </a:r>
          </a:p>
          <a:p>
            <a:pPr lvl="1"/>
            <a:r>
              <a:rPr lang="en-US" sz="2000" dirty="0" smtClean="0"/>
              <a:t>Image ~5.5 </a:t>
            </a:r>
            <a:r>
              <a:rPr lang="en-US" sz="2000" dirty="0"/>
              <a:t>km across (PSP_001984_1735)</a:t>
            </a:r>
          </a:p>
          <a:p>
            <a:endParaRPr lang="en-US" sz="2800" dirty="0"/>
          </a:p>
          <a:p>
            <a:pPr lvl="1"/>
            <a:endParaRPr lang="en-US" sz="26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330FD5-FF68-BC4C-AB31-2575EE4FBE6A}" type="slidenum">
              <a:rPr lang="en-US" smtClean="0"/>
              <a:pPr>
                <a:defRPr/>
              </a:pPr>
              <a:t>17</a:t>
            </a:fld>
            <a:r>
              <a:rPr lang="en-US" dirty="0" smtClean="0"/>
              <a:t> of 41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PTYC_442_542 Tectonics</a:t>
            </a:r>
            <a:endParaRPr lang="en-US" dirty="0"/>
          </a:p>
        </p:txBody>
      </p:sp>
      <p:pic>
        <p:nvPicPr>
          <p:cNvPr id="4" name="Picture 3" descr="wcandor_fold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395" y="2657514"/>
            <a:ext cx="9488010" cy="5685684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 bwMode="auto">
          <a:xfrm rot="6557565">
            <a:off x="6136862" y="2929925"/>
            <a:ext cx="1855607" cy="997849"/>
          </a:xfrm>
          <a:prstGeom prst="rightArrow">
            <a:avLst>
              <a:gd name="adj1" fmla="val 50000"/>
              <a:gd name="adj2" fmla="val 72806"/>
            </a:avLst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 rot="17457131">
            <a:off x="4438407" y="7229939"/>
            <a:ext cx="1855607" cy="997849"/>
          </a:xfrm>
          <a:prstGeom prst="rightArrow">
            <a:avLst>
              <a:gd name="adj1" fmla="val 50000"/>
              <a:gd name="adj2" fmla="val 72806"/>
            </a:avLst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04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Folding on Mars – Pure folds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Superimposed folds in west Candor Chasma</a:t>
            </a:r>
          </a:p>
          <a:p>
            <a:pPr marL="457200" lvl="2" indent="-274320"/>
            <a:r>
              <a:rPr lang="en-US" sz="2000" dirty="0" smtClean="0"/>
              <a:t>Folds express interference patterns - “Dome </a:t>
            </a:r>
            <a:r>
              <a:rPr lang="en-US" sz="2000" dirty="0"/>
              <a:t>and </a:t>
            </a:r>
            <a:r>
              <a:rPr lang="en-US" sz="2000" dirty="0" smtClean="0"/>
              <a:t>basin” or “crescent </a:t>
            </a:r>
            <a:r>
              <a:rPr lang="en-US" sz="2000" dirty="0"/>
              <a:t>and </a:t>
            </a:r>
            <a:r>
              <a:rPr lang="en-US" sz="2000" dirty="0" smtClean="0"/>
              <a:t>mushroom”</a:t>
            </a:r>
            <a:endParaRPr lang="en-US" sz="2000" dirty="0"/>
          </a:p>
          <a:p>
            <a:pPr marL="457200" lvl="2" indent="-274320"/>
            <a:r>
              <a:rPr lang="en-US" sz="2000" dirty="0"/>
              <a:t>Formed through </a:t>
            </a:r>
            <a:r>
              <a:rPr lang="en-US" sz="2000" dirty="0" smtClean="0"/>
              <a:t>multiphase, bidirectional </a:t>
            </a:r>
            <a:r>
              <a:rPr lang="en-US" sz="2000" dirty="0"/>
              <a:t>compression </a:t>
            </a:r>
            <a:r>
              <a:rPr lang="en-US" sz="2000" dirty="0" smtClean="0"/>
              <a:t>(NE-SW, NW-SE) of </a:t>
            </a:r>
            <a:r>
              <a:rPr lang="en-US" sz="2000" dirty="0"/>
              <a:t>sedimentary rocks</a:t>
            </a:r>
          </a:p>
          <a:p>
            <a:pPr marL="457200" lvl="2" indent="-274320"/>
            <a:r>
              <a:rPr lang="en-US" sz="2000" dirty="0" smtClean="0"/>
              <a:t>(</a:t>
            </a:r>
            <a:r>
              <a:rPr lang="en-US" sz="2000" dirty="0"/>
              <a:t>PSP_001984_1735</a:t>
            </a:r>
            <a:r>
              <a:rPr lang="en-US" sz="2000" dirty="0" smtClean="0"/>
              <a:t>)</a:t>
            </a:r>
          </a:p>
          <a:p>
            <a:pPr indent="0">
              <a:buNone/>
            </a:pPr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330FD5-FF68-BC4C-AB31-2575EE4FBE6A}" type="slidenum">
              <a:rPr lang="en-US" smtClean="0"/>
              <a:pPr>
                <a:defRPr/>
              </a:pPr>
              <a:t>18</a:t>
            </a:fld>
            <a:r>
              <a:rPr lang="en-US" dirty="0" smtClean="0"/>
              <a:t> of 41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PTYC_442_542 Tectonics</a:t>
            </a:r>
            <a:endParaRPr lang="en-US" dirty="0"/>
          </a:p>
        </p:txBody>
      </p:sp>
      <p:pic>
        <p:nvPicPr>
          <p:cNvPr id="7" name="Picture 6" descr="1-s2.0-S0019103509004527-gr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67" y="2952266"/>
            <a:ext cx="7747186" cy="5892195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 bwMode="auto">
          <a:xfrm rot="2455721">
            <a:off x="3488418" y="4634228"/>
            <a:ext cx="1855607" cy="997849"/>
          </a:xfrm>
          <a:prstGeom prst="rightArrow">
            <a:avLst>
              <a:gd name="adj1" fmla="val 50000"/>
              <a:gd name="adj2" fmla="val 72806"/>
            </a:avLst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13355287">
            <a:off x="7423341" y="7501326"/>
            <a:ext cx="1855607" cy="997849"/>
          </a:xfrm>
          <a:prstGeom prst="rightArrow">
            <a:avLst>
              <a:gd name="adj1" fmla="val 50000"/>
              <a:gd name="adj2" fmla="val 72806"/>
            </a:avLst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 rot="19259022">
            <a:off x="2585981" y="7563911"/>
            <a:ext cx="1855607" cy="997849"/>
          </a:xfrm>
          <a:prstGeom prst="rightArrow">
            <a:avLst>
              <a:gd name="adj1" fmla="val 50000"/>
              <a:gd name="adj2" fmla="val 72806"/>
            </a:avLst>
          </a:prstGeom>
          <a:gradFill flip="none" rotWithShape="1">
            <a:gsLst>
              <a:gs pos="0">
                <a:schemeClr val="accent1">
                  <a:alpha val="32000"/>
                </a:schemeClr>
              </a:gs>
              <a:gs pos="100000">
                <a:srgbClr val="000000"/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 rot="8558588">
            <a:off x="6708135" y="4588076"/>
            <a:ext cx="1855607" cy="997849"/>
          </a:xfrm>
          <a:prstGeom prst="rightArrow">
            <a:avLst>
              <a:gd name="adj1" fmla="val 50000"/>
              <a:gd name="adj2" fmla="val 72806"/>
            </a:avLst>
          </a:prstGeom>
          <a:gradFill flip="none" rotWithShape="1">
            <a:gsLst>
              <a:gs pos="0">
                <a:schemeClr val="accent1">
                  <a:alpha val="32000"/>
                </a:schemeClr>
              </a:gs>
              <a:gs pos="100000">
                <a:srgbClr val="000000"/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62501" y="3889802"/>
            <a:ext cx="25002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Oldest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901933" y="7513109"/>
            <a:ext cx="34226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Youngest</a:t>
            </a:r>
            <a:endParaRPr lang="en-US" sz="5400" b="1" cap="none" spc="0" dirty="0">
              <a:ln w="12700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322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Folding on Mars – Pure folds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Folds in west Candor Chasma</a:t>
            </a:r>
          </a:p>
          <a:p>
            <a:pPr marL="457200" lvl="2" indent="-274320"/>
            <a:r>
              <a:rPr lang="en-US" sz="2000" dirty="0" smtClean="0"/>
              <a:t>Folds revealed by</a:t>
            </a:r>
          </a:p>
          <a:p>
            <a:pPr marL="182880" lvl="2" indent="0">
              <a:buNone/>
            </a:pPr>
            <a:r>
              <a:rPr lang="en-US" sz="2000" dirty="0" smtClean="0"/>
              <a:t>structural mapping</a:t>
            </a:r>
          </a:p>
          <a:p>
            <a:pPr marL="525780" lvl="2" indent="-342900"/>
            <a:r>
              <a:rPr lang="en-US" sz="2000" dirty="0" smtClean="0"/>
              <a:t>Crosscutting </a:t>
            </a:r>
          </a:p>
          <a:p>
            <a:pPr marL="182880" lvl="2" indent="0">
              <a:buNone/>
            </a:pPr>
            <a:r>
              <a:rPr lang="en-US" sz="2000" dirty="0" smtClean="0"/>
              <a:t>relationships – Folds</a:t>
            </a:r>
          </a:p>
          <a:p>
            <a:pPr marL="182880" lvl="2" indent="0">
              <a:buNone/>
            </a:pPr>
            <a:r>
              <a:rPr lang="en-US" sz="2000" dirty="0"/>
              <a:t>p</a:t>
            </a:r>
            <a:r>
              <a:rPr lang="en-US" sz="2000" dirty="0" smtClean="0"/>
              <a:t>receded faulting</a:t>
            </a:r>
          </a:p>
          <a:p>
            <a:pPr marL="525780" lvl="2" indent="-342900"/>
            <a:r>
              <a:rPr lang="en-US" sz="2000" dirty="0" smtClean="0"/>
              <a:t>Clues to evolution of</a:t>
            </a:r>
          </a:p>
          <a:p>
            <a:pPr marL="182880" lvl="2" indent="0">
              <a:buNone/>
            </a:pPr>
            <a:r>
              <a:rPr lang="en-US" sz="2000" dirty="0" smtClean="0"/>
              <a:t>driving stresses</a:t>
            </a:r>
          </a:p>
          <a:p>
            <a:pPr marL="525780" lvl="2" indent="-342900"/>
            <a:r>
              <a:rPr lang="en-US" sz="2000" dirty="0" smtClean="0"/>
              <a:t>Reconstruct cause of </a:t>
            </a:r>
          </a:p>
          <a:p>
            <a:pPr marL="182880" lvl="2" indent="0">
              <a:buNone/>
            </a:pPr>
            <a:r>
              <a:rPr lang="en-US" sz="2000" dirty="0" smtClean="0"/>
              <a:t>deformation (regional </a:t>
            </a:r>
          </a:p>
          <a:p>
            <a:pPr marL="182880" lvl="2" indent="0">
              <a:buNone/>
            </a:pPr>
            <a:r>
              <a:rPr lang="en-US" sz="2000" dirty="0" smtClean="0"/>
              <a:t>landsliding)</a:t>
            </a:r>
          </a:p>
          <a:p>
            <a:pPr indent="0">
              <a:buNone/>
            </a:pPr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330FD5-FF68-BC4C-AB31-2575EE4FBE6A}" type="slidenum">
              <a:rPr lang="en-US" smtClean="0"/>
              <a:pPr>
                <a:defRPr/>
              </a:pPr>
              <a:t>19</a:t>
            </a:fld>
            <a:r>
              <a:rPr lang="en-US" dirty="0" smtClean="0"/>
              <a:t> of 41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PTYC_442_542 Tectonics</a:t>
            </a:r>
            <a:endParaRPr lang="en-US" dirty="0"/>
          </a:p>
        </p:txBody>
      </p:sp>
      <p:pic>
        <p:nvPicPr>
          <p:cNvPr id="14" name="Picture 13" descr="1-s2.0-S0019103509004527-fx1_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493" y="1675647"/>
            <a:ext cx="9103540" cy="5267915"/>
          </a:xfrm>
          <a:prstGeom prst="rect">
            <a:avLst/>
          </a:prstGeom>
        </p:spPr>
      </p:pic>
      <p:pic>
        <p:nvPicPr>
          <p:cNvPr id="16" name="Picture 15" descr="1-s2.0-S0019103509004527-fx4_cr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96002"/>
            <a:ext cx="13004800" cy="190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Outline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What is ‘tectonics’?</a:t>
            </a:r>
          </a:p>
          <a:p>
            <a:pPr lvl="1"/>
            <a:r>
              <a:rPr lang="en-US" sz="2400" dirty="0" smtClean="0"/>
              <a:t>Stress and strain</a:t>
            </a:r>
          </a:p>
          <a:p>
            <a:pPr lvl="1"/>
            <a:r>
              <a:rPr lang="en-US" sz="2400" dirty="0" smtClean="0"/>
              <a:t>Folding </a:t>
            </a:r>
            <a:r>
              <a:rPr lang="en-US" sz="2400" dirty="0"/>
              <a:t>vs. </a:t>
            </a:r>
            <a:r>
              <a:rPr lang="en-US" sz="2400" dirty="0" smtClean="0"/>
              <a:t>Fracturing</a:t>
            </a:r>
          </a:p>
          <a:p>
            <a:pPr lvl="1"/>
            <a:r>
              <a:rPr lang="en-US" sz="2400" dirty="0" smtClean="0"/>
              <a:t>Earth vs. Mars</a:t>
            </a:r>
          </a:p>
          <a:p>
            <a:r>
              <a:rPr lang="en-US" sz="3200" dirty="0"/>
              <a:t>Principle of cross-cutting </a:t>
            </a:r>
            <a:r>
              <a:rPr lang="en-US" sz="3200" dirty="0" smtClean="0"/>
              <a:t>relationships</a:t>
            </a:r>
          </a:p>
          <a:p>
            <a:pPr lvl="1"/>
            <a:r>
              <a:rPr lang="en-US" sz="2400" dirty="0" smtClean="0"/>
              <a:t>Plus Principle of superposition</a:t>
            </a:r>
          </a:p>
          <a:p>
            <a:r>
              <a:rPr lang="en-US" sz="3200" dirty="0" smtClean="0"/>
              <a:t>Folding on Mars</a:t>
            </a:r>
          </a:p>
          <a:p>
            <a:pPr lvl="1"/>
            <a:r>
              <a:rPr lang="en-US" sz="2400" dirty="0" smtClean="0"/>
              <a:t>Pure folds</a:t>
            </a:r>
          </a:p>
          <a:p>
            <a:pPr lvl="1"/>
            <a:r>
              <a:rPr lang="en-US" sz="2400" dirty="0" smtClean="0"/>
              <a:t>Fault-related folding</a:t>
            </a:r>
          </a:p>
          <a:p>
            <a:r>
              <a:rPr lang="en-US" sz="3200" dirty="0" smtClean="0"/>
              <a:t>Fracturing on Mars</a:t>
            </a:r>
          </a:p>
          <a:p>
            <a:pPr lvl="1"/>
            <a:r>
              <a:rPr lang="en-US" sz="2400" dirty="0" smtClean="0"/>
              <a:t>Normal faults, Thrust faults</a:t>
            </a:r>
          </a:p>
          <a:p>
            <a:pPr lvl="1"/>
            <a:r>
              <a:rPr lang="en-US" sz="2400" dirty="0" smtClean="0"/>
              <a:t>Joints</a:t>
            </a:r>
          </a:p>
          <a:p>
            <a:pPr lvl="1"/>
            <a:r>
              <a:rPr lang="en-US" sz="2400" dirty="0" smtClean="0"/>
              <a:t>Dikes</a:t>
            </a:r>
          </a:p>
          <a:p>
            <a:pPr lvl="2"/>
            <a:r>
              <a:rPr lang="en-US" sz="2000" dirty="0" smtClean="0"/>
              <a:t>Volcanic fissures</a:t>
            </a:r>
          </a:p>
          <a:p>
            <a:pPr lvl="2"/>
            <a:r>
              <a:rPr lang="en-US" sz="2000" dirty="0" smtClean="0"/>
              <a:t>Pit craters</a:t>
            </a:r>
          </a:p>
          <a:p>
            <a:pPr lvl="1"/>
            <a:r>
              <a:rPr lang="en-US" sz="2400" dirty="0" smtClean="0"/>
              <a:t>Deformation bands</a:t>
            </a:r>
            <a:endParaRPr lang="en-US" sz="2800" dirty="0"/>
          </a:p>
          <a:p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330FD5-FF68-BC4C-AB31-2575EE4FBE6A}" type="slidenum">
              <a:rPr lang="en-US" smtClean="0"/>
              <a:pPr>
                <a:defRPr/>
              </a:pPr>
              <a:t>2</a:t>
            </a:fld>
            <a:r>
              <a:rPr lang="en-US" dirty="0" smtClean="0"/>
              <a:t> of 41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PTYC_442_542 Tectonics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6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Folding on Mars – Pure folds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Soft sediment deformation in west Candor Chasma</a:t>
            </a:r>
          </a:p>
          <a:p>
            <a:pPr lvl="1"/>
            <a:r>
              <a:rPr lang="en-US" sz="2400" dirty="0" smtClean="0"/>
              <a:t>Domes formed through upward migration of water-saturated sand (injectites)</a:t>
            </a:r>
          </a:p>
          <a:p>
            <a:pPr lvl="2"/>
            <a:r>
              <a:rPr lang="en-US" sz="2000" dirty="0" smtClean="0"/>
              <a:t>Injectites - Sand mobilized by seismicity</a:t>
            </a:r>
          </a:p>
          <a:p>
            <a:pPr lvl="1"/>
            <a:r>
              <a:rPr lang="en-US" sz="2400" dirty="0" smtClean="0"/>
              <a:t>Domes and fault zones mutually crosscutting </a:t>
            </a:r>
            <a: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smtClean="0"/>
              <a:t> Slip and resulting </a:t>
            </a:r>
            <a:r>
              <a:rPr lang="en-US" sz="2400" dirty="0" err="1" smtClean="0"/>
              <a:t>marsquakes</a:t>
            </a:r>
            <a:r>
              <a:rPr lang="en-US" sz="2400" dirty="0" smtClean="0"/>
              <a:t> along faults caused domes to form</a:t>
            </a:r>
          </a:p>
          <a:p>
            <a:pPr lvl="2"/>
            <a:r>
              <a:rPr lang="en-US" sz="2000" dirty="0" smtClean="0"/>
              <a:t>Local process</a:t>
            </a:r>
          </a:p>
          <a:p>
            <a:pPr lvl="2"/>
            <a:r>
              <a:rPr lang="en-US" sz="2000" dirty="0" smtClean="0"/>
              <a:t>No regional </a:t>
            </a:r>
          </a:p>
          <a:p>
            <a:pPr marL="914400" lvl="2" indent="0">
              <a:buNone/>
            </a:pPr>
            <a:r>
              <a:rPr lang="en-US" sz="2000" dirty="0" smtClean="0"/>
              <a:t>compression or uplift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330FD5-FF68-BC4C-AB31-2575EE4FBE6A}" type="slidenum">
              <a:rPr lang="en-US" smtClean="0"/>
              <a:pPr>
                <a:defRPr/>
              </a:pPr>
              <a:t>20</a:t>
            </a:fld>
            <a:r>
              <a:rPr lang="en-US" dirty="0" smtClean="0"/>
              <a:t> of 41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PTYC_442_542 Tectonics</a:t>
            </a:r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4102923" y="3340855"/>
            <a:ext cx="8272328" cy="5738002"/>
            <a:chOff x="1738635" y="2221639"/>
            <a:chExt cx="9527530" cy="6608658"/>
          </a:xfrm>
        </p:grpSpPr>
        <p:pic>
          <p:nvPicPr>
            <p:cNvPr id="4" name="Picture 3" descr="overview_14081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635" y="2221639"/>
              <a:ext cx="9527530" cy="6608658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 bwMode="auto">
            <a:xfrm flipV="1">
              <a:off x="7199934" y="5506839"/>
              <a:ext cx="162814" cy="358229"/>
            </a:xfrm>
            <a:prstGeom prst="straightConnector1">
              <a:avLst/>
            </a:prstGeom>
            <a:gradFill rotWithShape="0">
              <a:gsLst>
                <a:gs pos="0">
                  <a:srgbClr val="074EB3">
                    <a:alpha val="84999"/>
                  </a:srgbClr>
                </a:gs>
                <a:gs pos="100000">
                  <a:srgbClr val="0B3280">
                    <a:alpha val="84999"/>
                  </a:srgbClr>
                </a:gs>
              </a:gsLst>
              <a:lin ang="5400000" scaled="1"/>
            </a:gra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" name="Straight Arrow Connector 10"/>
            <p:cNvCxnSpPr/>
            <p:nvPr/>
          </p:nvCxnSpPr>
          <p:spPr bwMode="auto">
            <a:xfrm flipV="1">
              <a:off x="9023455" y="5278875"/>
              <a:ext cx="162814" cy="358229"/>
            </a:xfrm>
            <a:prstGeom prst="straightConnector1">
              <a:avLst/>
            </a:prstGeom>
            <a:gradFill rotWithShape="0">
              <a:gsLst>
                <a:gs pos="0">
                  <a:srgbClr val="074EB3">
                    <a:alpha val="84999"/>
                  </a:srgbClr>
                </a:gs>
                <a:gs pos="100000">
                  <a:srgbClr val="0B3280">
                    <a:alpha val="84999"/>
                  </a:srgbClr>
                </a:gs>
              </a:gsLst>
              <a:lin ang="5400000" scaled="1"/>
            </a:gra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 flipV="1">
              <a:off x="9001746" y="4942357"/>
              <a:ext cx="162814" cy="358229"/>
            </a:xfrm>
            <a:prstGeom prst="straightConnector1">
              <a:avLst/>
            </a:prstGeom>
            <a:gradFill rotWithShape="0">
              <a:gsLst>
                <a:gs pos="0">
                  <a:srgbClr val="074EB3">
                    <a:alpha val="84999"/>
                  </a:srgbClr>
                </a:gs>
                <a:gs pos="100000">
                  <a:srgbClr val="0B3280">
                    <a:alpha val="84999"/>
                  </a:srgbClr>
                </a:gs>
              </a:gsLst>
              <a:lin ang="5400000" scaled="1"/>
            </a:gra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 bwMode="auto">
            <a:xfrm flipH="1" flipV="1">
              <a:off x="9598732" y="4898936"/>
              <a:ext cx="235258" cy="355090"/>
            </a:xfrm>
            <a:prstGeom prst="straightConnector1">
              <a:avLst/>
            </a:prstGeom>
            <a:gradFill rotWithShape="0">
              <a:gsLst>
                <a:gs pos="0">
                  <a:srgbClr val="074EB3">
                    <a:alpha val="84999"/>
                  </a:srgbClr>
                </a:gs>
                <a:gs pos="100000">
                  <a:srgbClr val="0B3280">
                    <a:alpha val="84999"/>
                  </a:srgbClr>
                </a:gs>
              </a:gsLst>
              <a:lin ang="5400000" scaled="1"/>
            </a:gra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H="1" flipV="1">
              <a:off x="9403355" y="5159466"/>
              <a:ext cx="235258" cy="355090"/>
            </a:xfrm>
            <a:prstGeom prst="straightConnector1">
              <a:avLst/>
            </a:prstGeom>
            <a:gradFill rotWithShape="0">
              <a:gsLst>
                <a:gs pos="0">
                  <a:srgbClr val="074EB3">
                    <a:alpha val="84999"/>
                  </a:srgbClr>
                </a:gs>
                <a:gs pos="100000">
                  <a:srgbClr val="0B3280">
                    <a:alpha val="84999"/>
                  </a:srgbClr>
                </a:gs>
              </a:gsLst>
              <a:lin ang="5400000" scaled="1"/>
            </a:gra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flipH="1" flipV="1">
              <a:off x="7764357" y="5137755"/>
              <a:ext cx="235258" cy="355090"/>
            </a:xfrm>
            <a:prstGeom prst="straightConnector1">
              <a:avLst/>
            </a:prstGeom>
            <a:gradFill rotWithShape="0">
              <a:gsLst>
                <a:gs pos="0">
                  <a:srgbClr val="074EB3">
                    <a:alpha val="84999"/>
                  </a:srgbClr>
                </a:gs>
                <a:gs pos="100000">
                  <a:srgbClr val="0B3280">
                    <a:alpha val="84999"/>
                  </a:srgbClr>
                </a:gs>
              </a:gsLst>
              <a:lin ang="5400000" scaled="1"/>
            </a:gra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 flipV="1">
              <a:off x="6081942" y="4844659"/>
              <a:ext cx="162814" cy="358229"/>
            </a:xfrm>
            <a:prstGeom prst="straightConnector1">
              <a:avLst/>
            </a:prstGeom>
            <a:gradFill rotWithShape="0">
              <a:gsLst>
                <a:gs pos="0">
                  <a:srgbClr val="074EB3">
                    <a:alpha val="84999"/>
                  </a:srgbClr>
                </a:gs>
                <a:gs pos="100000">
                  <a:srgbClr val="0B3280">
                    <a:alpha val="84999"/>
                  </a:srgbClr>
                </a:gs>
              </a:gsLst>
              <a:lin ang="5400000" scaled="1"/>
            </a:gra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V="1">
              <a:off x="6407571" y="4877225"/>
              <a:ext cx="162814" cy="358229"/>
            </a:xfrm>
            <a:prstGeom prst="straightConnector1">
              <a:avLst/>
            </a:prstGeom>
            <a:gradFill rotWithShape="0">
              <a:gsLst>
                <a:gs pos="0">
                  <a:srgbClr val="074EB3">
                    <a:alpha val="84999"/>
                  </a:srgbClr>
                </a:gs>
                <a:gs pos="100000">
                  <a:srgbClr val="0B3280">
                    <a:alpha val="84999"/>
                  </a:srgbClr>
                </a:gs>
              </a:gsLst>
              <a:lin ang="5400000" scaled="1"/>
            </a:gra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V="1">
              <a:off x="6505260" y="5289731"/>
              <a:ext cx="162814" cy="358229"/>
            </a:xfrm>
            <a:prstGeom prst="straightConnector1">
              <a:avLst/>
            </a:prstGeom>
            <a:gradFill rotWithShape="0">
              <a:gsLst>
                <a:gs pos="0">
                  <a:srgbClr val="074EB3">
                    <a:alpha val="84999"/>
                  </a:srgbClr>
                </a:gs>
                <a:gs pos="100000">
                  <a:srgbClr val="0B3280">
                    <a:alpha val="84999"/>
                  </a:srgbClr>
                </a:gs>
              </a:gsLst>
              <a:lin ang="5400000" scaled="1"/>
            </a:gra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 flipV="1">
              <a:off x="10141447" y="4812092"/>
              <a:ext cx="162814" cy="358229"/>
            </a:xfrm>
            <a:prstGeom prst="straightConnector1">
              <a:avLst/>
            </a:prstGeom>
            <a:gradFill rotWithShape="0">
              <a:gsLst>
                <a:gs pos="0">
                  <a:srgbClr val="074EB3">
                    <a:alpha val="84999"/>
                  </a:srgbClr>
                </a:gs>
                <a:gs pos="100000">
                  <a:srgbClr val="0B3280">
                    <a:alpha val="84999"/>
                  </a:srgbClr>
                </a:gs>
              </a:gsLst>
              <a:lin ang="5400000" scaled="1"/>
            </a:gra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V="1">
              <a:off x="10304261" y="5050911"/>
              <a:ext cx="162814" cy="358229"/>
            </a:xfrm>
            <a:prstGeom prst="straightConnector1">
              <a:avLst/>
            </a:prstGeom>
            <a:gradFill rotWithShape="0">
              <a:gsLst>
                <a:gs pos="0">
                  <a:srgbClr val="074EB3">
                    <a:alpha val="84999"/>
                  </a:srgbClr>
                </a:gs>
                <a:gs pos="100000">
                  <a:srgbClr val="0B3280">
                    <a:alpha val="84999"/>
                  </a:srgbClr>
                </a:gs>
              </a:gsLst>
              <a:lin ang="5400000" scaled="1"/>
            </a:gra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 flipV="1">
              <a:off x="10434513" y="5137755"/>
              <a:ext cx="162814" cy="358229"/>
            </a:xfrm>
            <a:prstGeom prst="straightConnector1">
              <a:avLst/>
            </a:prstGeom>
            <a:gradFill rotWithShape="0">
              <a:gsLst>
                <a:gs pos="0">
                  <a:srgbClr val="074EB3">
                    <a:alpha val="84999"/>
                  </a:srgbClr>
                </a:gs>
                <a:gs pos="100000">
                  <a:srgbClr val="0B3280">
                    <a:alpha val="84999"/>
                  </a:srgbClr>
                </a:gs>
              </a:gsLst>
              <a:lin ang="5400000" scaled="1"/>
            </a:gra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V="1">
              <a:off x="10543056" y="4703538"/>
              <a:ext cx="162814" cy="358229"/>
            </a:xfrm>
            <a:prstGeom prst="straightConnector1">
              <a:avLst/>
            </a:prstGeom>
            <a:gradFill rotWithShape="0">
              <a:gsLst>
                <a:gs pos="0">
                  <a:srgbClr val="074EB3">
                    <a:alpha val="84999"/>
                  </a:srgbClr>
                </a:gs>
                <a:gs pos="100000">
                  <a:srgbClr val="0B3280">
                    <a:alpha val="84999"/>
                  </a:srgbClr>
                </a:gs>
              </a:gsLst>
              <a:lin ang="5400000" scaled="1"/>
            </a:gra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4" name="Straight Arrow Connector 23"/>
            <p:cNvCxnSpPr/>
            <p:nvPr/>
          </p:nvCxnSpPr>
          <p:spPr bwMode="auto">
            <a:xfrm flipV="1">
              <a:off x="5723751" y="4736104"/>
              <a:ext cx="162814" cy="358229"/>
            </a:xfrm>
            <a:prstGeom prst="straightConnector1">
              <a:avLst/>
            </a:prstGeom>
            <a:gradFill rotWithShape="0">
              <a:gsLst>
                <a:gs pos="0">
                  <a:srgbClr val="074EB3">
                    <a:alpha val="84999"/>
                  </a:srgbClr>
                </a:gs>
                <a:gs pos="100000">
                  <a:srgbClr val="0B3280">
                    <a:alpha val="84999"/>
                  </a:srgbClr>
                </a:gs>
              </a:gsLst>
              <a:lin ang="5400000" scaled="1"/>
            </a:gra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 flipV="1">
              <a:off x="5343850" y="4866370"/>
              <a:ext cx="162814" cy="358229"/>
            </a:xfrm>
            <a:prstGeom prst="straightConnector1">
              <a:avLst/>
            </a:prstGeom>
            <a:gradFill rotWithShape="0">
              <a:gsLst>
                <a:gs pos="0">
                  <a:srgbClr val="074EB3">
                    <a:alpha val="84999"/>
                  </a:srgbClr>
                </a:gs>
                <a:gs pos="100000">
                  <a:srgbClr val="0B3280">
                    <a:alpha val="84999"/>
                  </a:srgbClr>
                </a:gs>
              </a:gsLst>
              <a:lin ang="5400000" scaled="1"/>
            </a:gra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 flipV="1">
              <a:off x="5463248" y="5181177"/>
              <a:ext cx="162814" cy="358229"/>
            </a:xfrm>
            <a:prstGeom prst="straightConnector1">
              <a:avLst/>
            </a:prstGeom>
            <a:gradFill rotWithShape="0">
              <a:gsLst>
                <a:gs pos="0">
                  <a:srgbClr val="074EB3">
                    <a:alpha val="84999"/>
                  </a:srgbClr>
                </a:gs>
                <a:gs pos="100000">
                  <a:srgbClr val="0B3280">
                    <a:alpha val="84999"/>
                  </a:srgbClr>
                </a:gs>
              </a:gsLst>
              <a:lin ang="5400000" scaled="1"/>
            </a:gra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 flipV="1">
              <a:off x="4584050" y="4888080"/>
              <a:ext cx="162814" cy="358229"/>
            </a:xfrm>
            <a:prstGeom prst="straightConnector1">
              <a:avLst/>
            </a:prstGeom>
            <a:gradFill rotWithShape="0">
              <a:gsLst>
                <a:gs pos="0">
                  <a:srgbClr val="074EB3">
                    <a:alpha val="84999"/>
                  </a:srgbClr>
                </a:gs>
                <a:gs pos="100000">
                  <a:srgbClr val="0B3280">
                    <a:alpha val="84999"/>
                  </a:srgbClr>
                </a:gs>
              </a:gsLst>
              <a:lin ang="5400000" scaled="1"/>
            </a:gra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 bwMode="auto">
            <a:xfrm flipV="1">
              <a:off x="4247567" y="4822948"/>
              <a:ext cx="162814" cy="358229"/>
            </a:xfrm>
            <a:prstGeom prst="straightConnector1">
              <a:avLst/>
            </a:prstGeom>
            <a:gradFill rotWithShape="0">
              <a:gsLst>
                <a:gs pos="0">
                  <a:srgbClr val="074EB3">
                    <a:alpha val="84999"/>
                  </a:srgbClr>
                </a:gs>
                <a:gs pos="100000">
                  <a:srgbClr val="0B3280">
                    <a:alpha val="84999"/>
                  </a:srgbClr>
                </a:gs>
              </a:gsLst>
              <a:lin ang="5400000" scaled="1"/>
            </a:gra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 flipV="1">
              <a:off x="4410381" y="4301887"/>
              <a:ext cx="162814" cy="358229"/>
            </a:xfrm>
            <a:prstGeom prst="straightConnector1">
              <a:avLst/>
            </a:prstGeom>
            <a:gradFill rotWithShape="0">
              <a:gsLst>
                <a:gs pos="0">
                  <a:srgbClr val="074EB3">
                    <a:alpha val="84999"/>
                  </a:srgbClr>
                </a:gs>
                <a:gs pos="100000">
                  <a:srgbClr val="0B3280">
                    <a:alpha val="84999"/>
                  </a:srgbClr>
                </a:gs>
              </a:gsLst>
              <a:lin ang="5400000" scaled="1"/>
            </a:gra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0" name="Straight Arrow Connector 29"/>
            <p:cNvCxnSpPr/>
            <p:nvPr/>
          </p:nvCxnSpPr>
          <p:spPr bwMode="auto">
            <a:xfrm flipV="1">
              <a:off x="3585455" y="4725249"/>
              <a:ext cx="162814" cy="358229"/>
            </a:xfrm>
            <a:prstGeom prst="straightConnector1">
              <a:avLst/>
            </a:prstGeom>
            <a:gradFill rotWithShape="0">
              <a:gsLst>
                <a:gs pos="0">
                  <a:srgbClr val="074EB3">
                    <a:alpha val="84999"/>
                  </a:srgbClr>
                </a:gs>
                <a:gs pos="100000">
                  <a:srgbClr val="0B3280">
                    <a:alpha val="84999"/>
                  </a:srgbClr>
                </a:gs>
              </a:gsLst>
              <a:lin ang="5400000" scaled="1"/>
            </a:gra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1" name="Straight Arrow Connector 30"/>
            <p:cNvCxnSpPr/>
            <p:nvPr/>
          </p:nvCxnSpPr>
          <p:spPr bwMode="auto">
            <a:xfrm flipV="1">
              <a:off x="2793091" y="4616695"/>
              <a:ext cx="162814" cy="358229"/>
            </a:xfrm>
            <a:prstGeom prst="straightConnector1">
              <a:avLst/>
            </a:prstGeom>
            <a:gradFill rotWithShape="0">
              <a:gsLst>
                <a:gs pos="0">
                  <a:srgbClr val="074EB3">
                    <a:alpha val="84999"/>
                  </a:srgbClr>
                </a:gs>
                <a:gs pos="100000">
                  <a:srgbClr val="0B3280">
                    <a:alpha val="84999"/>
                  </a:srgbClr>
                </a:gs>
              </a:gsLst>
              <a:lin ang="5400000" scaled="1"/>
            </a:gra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 flipV="1">
              <a:off x="2163542" y="4399586"/>
              <a:ext cx="162814" cy="358229"/>
            </a:xfrm>
            <a:prstGeom prst="straightConnector1">
              <a:avLst/>
            </a:prstGeom>
            <a:gradFill rotWithShape="0">
              <a:gsLst>
                <a:gs pos="0">
                  <a:srgbClr val="074EB3">
                    <a:alpha val="84999"/>
                  </a:srgbClr>
                </a:gs>
                <a:gs pos="100000">
                  <a:srgbClr val="0B3280">
                    <a:alpha val="84999"/>
                  </a:srgbClr>
                </a:gs>
              </a:gsLst>
              <a:lin ang="5400000" scaled="1"/>
            </a:gra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3" name="Rectangle 32"/>
            <p:cNvSpPr/>
            <p:nvPr/>
          </p:nvSpPr>
          <p:spPr bwMode="auto">
            <a:xfrm>
              <a:off x="9038708" y="4680765"/>
              <a:ext cx="629549" cy="607903"/>
            </a:xfrm>
            <a:prstGeom prst="rect">
              <a:avLst/>
            </a:prstGeom>
            <a:noFill/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7074082" y="5125839"/>
              <a:ext cx="629549" cy="607903"/>
            </a:xfrm>
            <a:prstGeom prst="rect">
              <a:avLst/>
            </a:prstGeom>
            <a:noFill/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044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Folding on Mars – Pure folds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Soft sediment deformation in west Candor Chasma</a:t>
            </a:r>
          </a:p>
          <a:p>
            <a:pPr lvl="1"/>
            <a:r>
              <a:rPr lang="en-US" sz="2400" dirty="0" smtClean="0"/>
              <a:t>Domes </a:t>
            </a:r>
            <a:r>
              <a:rPr lang="en-US" sz="2400" dirty="0"/>
              <a:t>(Injectites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/>
              <a:t>(</a:t>
            </a:r>
            <a:r>
              <a:rPr lang="en-US" sz="2400" dirty="0" smtClean="0"/>
              <a:t>PSP_002063_1735)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330FD5-FF68-BC4C-AB31-2575EE4FBE6A}" type="slidenum">
              <a:rPr lang="en-US" smtClean="0"/>
              <a:pPr>
                <a:defRPr/>
              </a:pPr>
              <a:t>21</a:t>
            </a:fld>
            <a:r>
              <a:rPr lang="en-US" dirty="0" smtClean="0"/>
              <a:t> of 41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PTYC_442_542 Tectonics</a:t>
            </a:r>
            <a:endParaRPr lang="en-US" dirty="0"/>
          </a:p>
        </p:txBody>
      </p:sp>
      <p:pic>
        <p:nvPicPr>
          <p:cNvPr id="7" name="Picture 6" descr="candor_colles_closeup1_1408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05" y="2723704"/>
            <a:ext cx="10661790" cy="430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7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Folding on Mars – Pure folds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Soft sediment deformation in west Candor Chasma</a:t>
            </a:r>
          </a:p>
          <a:p>
            <a:pPr lvl="1"/>
            <a:r>
              <a:rPr lang="en-US" sz="2400" dirty="0" smtClean="0"/>
              <a:t>Domes </a:t>
            </a:r>
            <a:r>
              <a:rPr lang="en-US" sz="2400" dirty="0"/>
              <a:t>(Injectites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(ESP_028277_1735)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330FD5-FF68-BC4C-AB31-2575EE4FBE6A}" type="slidenum">
              <a:rPr lang="en-US" smtClean="0"/>
              <a:pPr>
                <a:defRPr/>
              </a:pPr>
              <a:t>22</a:t>
            </a:fld>
            <a:r>
              <a:rPr lang="en-US" dirty="0" smtClean="0"/>
              <a:t> of 41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PTYC_442_542 Tectonics</a:t>
            </a:r>
            <a:endParaRPr lang="en-US" dirty="0"/>
          </a:p>
        </p:txBody>
      </p:sp>
      <p:pic>
        <p:nvPicPr>
          <p:cNvPr id="4" name="Picture 3" descr="candor_colles_closeup2_1408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5" y="2539140"/>
            <a:ext cx="11660871" cy="467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9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Folding on Mars – Pure folds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Soft sediment deformation in the </a:t>
            </a:r>
            <a:r>
              <a:rPr lang="en-US" sz="3200" dirty="0" err="1" smtClean="0"/>
              <a:t>Entrada</a:t>
            </a:r>
            <a:r>
              <a:rPr lang="en-US" sz="3200" dirty="0" smtClean="0"/>
              <a:t> Sandstone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330FD5-FF68-BC4C-AB31-2575EE4FBE6A}" type="slidenum">
              <a:rPr lang="en-US" smtClean="0"/>
              <a:pPr>
                <a:defRPr/>
              </a:pPr>
              <a:t>23</a:t>
            </a:fld>
            <a:r>
              <a:rPr lang="en-US" dirty="0" smtClean="0"/>
              <a:t> of 41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PTYC_442_542 Tectonics</a:t>
            </a:r>
            <a:endParaRPr lang="en-US" dirty="0"/>
          </a:p>
        </p:txBody>
      </p:sp>
      <p:pic>
        <p:nvPicPr>
          <p:cNvPr id="7" name="Picture 6" descr="lake_powell_injectit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080" y="2264752"/>
            <a:ext cx="6303264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Folding on Mars – Pure folds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Soft sediment deformation in </a:t>
            </a:r>
            <a:r>
              <a:rPr lang="en-US" sz="3200" dirty="0" err="1" smtClean="0"/>
              <a:t>Capen</a:t>
            </a:r>
            <a:r>
              <a:rPr lang="en-US" sz="3200" dirty="0" smtClean="0"/>
              <a:t> crater</a:t>
            </a:r>
          </a:p>
          <a:p>
            <a:pPr lvl="1"/>
            <a:r>
              <a:rPr lang="en-US" sz="2400" dirty="0" smtClean="0"/>
              <a:t>“Contorted bedding”</a:t>
            </a:r>
          </a:p>
          <a:p>
            <a:pPr lvl="2"/>
            <a:r>
              <a:rPr lang="en-US" sz="2000" dirty="0" err="1" smtClean="0"/>
              <a:t>Syndepositional</a:t>
            </a:r>
            <a:r>
              <a:rPr lang="en-US" sz="2000" dirty="0" smtClean="0"/>
              <a:t>; Slumping of water-saturated sand</a:t>
            </a:r>
          </a:p>
          <a:p>
            <a:pPr lvl="2"/>
            <a:r>
              <a:rPr lang="en-US" sz="2000" dirty="0"/>
              <a:t>Local </a:t>
            </a:r>
            <a:r>
              <a:rPr lang="en-US" sz="2000" dirty="0" smtClean="0"/>
              <a:t>process; No </a:t>
            </a:r>
            <a:r>
              <a:rPr lang="en-US" sz="2000" dirty="0"/>
              <a:t>regional </a:t>
            </a:r>
            <a:r>
              <a:rPr lang="en-US" sz="2000" dirty="0" smtClean="0"/>
              <a:t>compression </a:t>
            </a:r>
            <a:r>
              <a:rPr lang="en-US" sz="2000" dirty="0"/>
              <a:t>or uplift</a:t>
            </a:r>
            <a:endParaRPr lang="en-US" sz="2000" dirty="0" smtClean="0"/>
          </a:p>
          <a:p>
            <a:pPr lvl="1"/>
            <a:r>
              <a:rPr lang="en-US" sz="2000" dirty="0"/>
              <a:t>Image ~1.5 km </a:t>
            </a:r>
            <a:r>
              <a:rPr lang="en-US" sz="2000" dirty="0" smtClean="0"/>
              <a:t>across </a:t>
            </a:r>
            <a:r>
              <a:rPr lang="en-US" sz="2000" dirty="0"/>
              <a:t>(PSP_002574_1865)</a:t>
            </a:r>
            <a:endParaRPr lang="en-US" sz="2000" dirty="0" smtClean="0"/>
          </a:p>
          <a:p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330FD5-FF68-BC4C-AB31-2575EE4FBE6A}" type="slidenum">
              <a:rPr lang="en-US" smtClean="0"/>
              <a:pPr>
                <a:defRPr/>
              </a:pPr>
              <a:t>24</a:t>
            </a:fld>
            <a:r>
              <a:rPr lang="en-US" dirty="0" smtClean="0"/>
              <a:t> of 41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PTYC_442_542 Tectonics</a:t>
            </a:r>
            <a:endParaRPr lang="en-US" dirty="0"/>
          </a:p>
        </p:txBody>
      </p:sp>
      <p:pic>
        <p:nvPicPr>
          <p:cNvPr id="4" name="Picture 3" descr="softsed_cap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222" y="3395122"/>
            <a:ext cx="7078356" cy="545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1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Folding on Mars – Fault-related folds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Wrinkle ridges in Hesperia </a:t>
            </a:r>
            <a:r>
              <a:rPr lang="en-US" sz="3200" dirty="0" err="1" smtClean="0"/>
              <a:t>Planum</a:t>
            </a:r>
            <a:endParaRPr lang="en-US" sz="3200" dirty="0" smtClean="0"/>
          </a:p>
          <a:p>
            <a:pPr lvl="1"/>
            <a:r>
              <a:rPr lang="en-US" sz="2400" dirty="0"/>
              <a:t>Formed through bidirectional compression </a:t>
            </a:r>
            <a:r>
              <a:rPr lang="en-US" sz="2400" dirty="0" smtClean="0"/>
              <a:t>(</a:t>
            </a:r>
            <a:r>
              <a:rPr lang="en-US" sz="2400" dirty="0"/>
              <a:t>NW-</a:t>
            </a:r>
            <a:r>
              <a:rPr lang="en-US" sz="2400" dirty="0" smtClean="0"/>
              <a:t>SE, NE</a:t>
            </a:r>
            <a:r>
              <a:rPr lang="en-US" sz="2400" dirty="0"/>
              <a:t>-</a:t>
            </a:r>
            <a:r>
              <a:rPr lang="en-US" sz="2400" dirty="0" smtClean="0"/>
              <a:t>SW) </a:t>
            </a:r>
            <a:r>
              <a:rPr lang="en-US" sz="2400" dirty="0"/>
              <a:t>of </a:t>
            </a:r>
            <a:r>
              <a:rPr lang="en-US" sz="2400" dirty="0" smtClean="0"/>
              <a:t>volcanic rocks</a:t>
            </a:r>
          </a:p>
          <a:p>
            <a:pPr lvl="1"/>
            <a:r>
              <a:rPr lang="en-US" sz="2400" dirty="0" smtClean="0"/>
              <a:t>Reflects changes in regional compression</a:t>
            </a:r>
          </a:p>
          <a:p>
            <a:pPr lvl="1"/>
            <a:r>
              <a:rPr lang="en-US" sz="2400" dirty="0" smtClean="0"/>
              <a:t>Image is ~270 km across (THEMIS day IR mosaic)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330FD5-FF68-BC4C-AB31-2575EE4FBE6A}" type="slidenum">
              <a:rPr lang="en-US" smtClean="0"/>
              <a:pPr>
                <a:defRPr/>
              </a:pPr>
              <a:t>25</a:t>
            </a:fld>
            <a:r>
              <a:rPr lang="en-US" dirty="0" smtClean="0"/>
              <a:t> of 41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PTYC_442_542 Tectonics</a:t>
            </a:r>
            <a:endParaRPr lang="en-US" dirty="0"/>
          </a:p>
        </p:txBody>
      </p:sp>
      <p:pic>
        <p:nvPicPr>
          <p:cNvPr id="4" name="Picture 3" descr="hesperia_w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17" y="3131545"/>
            <a:ext cx="10745751" cy="57885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 rot="21153976">
            <a:off x="5051031" y="4655523"/>
            <a:ext cx="279639" cy="20811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 rot="6557565">
            <a:off x="2923541" y="3927074"/>
            <a:ext cx="1596370" cy="858444"/>
          </a:xfrm>
          <a:prstGeom prst="rightArrow">
            <a:avLst>
              <a:gd name="adj1" fmla="val 50000"/>
              <a:gd name="adj2" fmla="val 72806"/>
            </a:avLst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17457131">
            <a:off x="2265071" y="5795761"/>
            <a:ext cx="1596370" cy="858446"/>
          </a:xfrm>
          <a:prstGeom prst="rightArrow">
            <a:avLst>
              <a:gd name="adj1" fmla="val 50000"/>
              <a:gd name="adj2" fmla="val 72806"/>
            </a:avLst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 rot="11976885">
            <a:off x="6648872" y="7870623"/>
            <a:ext cx="1596368" cy="858444"/>
          </a:xfrm>
          <a:prstGeom prst="rightArrow">
            <a:avLst>
              <a:gd name="adj1" fmla="val 50000"/>
              <a:gd name="adj2" fmla="val 72806"/>
            </a:avLst>
          </a:prstGeom>
          <a:gradFill flip="none" rotWithShape="1">
            <a:gsLst>
              <a:gs pos="0">
                <a:schemeClr val="accent1">
                  <a:alpha val="32000"/>
                </a:schemeClr>
              </a:gs>
              <a:gs pos="100000">
                <a:srgbClr val="000000"/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 rot="1276451">
            <a:off x="4615101" y="7382032"/>
            <a:ext cx="1596370" cy="858446"/>
          </a:xfrm>
          <a:prstGeom prst="rightArrow">
            <a:avLst>
              <a:gd name="adj1" fmla="val 50000"/>
              <a:gd name="adj2" fmla="val 72806"/>
            </a:avLst>
          </a:prstGeom>
          <a:gradFill flip="none" rotWithShape="1">
            <a:gsLst>
              <a:gs pos="0">
                <a:schemeClr val="accent1">
                  <a:alpha val="32000"/>
                </a:schemeClr>
              </a:gs>
              <a:gs pos="100000">
                <a:srgbClr val="000000"/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37964" y="7457199"/>
            <a:ext cx="215091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Oldest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5646" y="3329731"/>
            <a:ext cx="294447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Youngest</a:t>
            </a:r>
            <a:endParaRPr lang="en-US" sz="4000" b="1" cap="none" spc="0" dirty="0">
              <a:ln w="12700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372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Folding on Mars – Fault-related folds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Wrinkle ridges in Hesperia </a:t>
            </a:r>
            <a:r>
              <a:rPr lang="en-US" sz="3200" dirty="0" err="1" smtClean="0"/>
              <a:t>Planum</a:t>
            </a:r>
            <a:endParaRPr lang="en-US" sz="3200" dirty="0" smtClean="0"/>
          </a:p>
          <a:p>
            <a:pPr lvl="1"/>
            <a:r>
              <a:rPr lang="en-US" sz="2400" dirty="0" smtClean="0"/>
              <a:t>Asymmetric folds</a:t>
            </a:r>
          </a:p>
          <a:p>
            <a:pPr lvl="1"/>
            <a:r>
              <a:rPr lang="en-US" sz="2400" dirty="0" smtClean="0"/>
              <a:t>Image is ~5.5 km </a:t>
            </a:r>
            <a:r>
              <a:rPr lang="en-US" sz="2400" dirty="0"/>
              <a:t>across (ESP_016442_1580)</a:t>
            </a:r>
            <a:endParaRPr lang="en-US" sz="2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848600" y="9164420"/>
            <a:ext cx="1734835" cy="208180"/>
          </a:xfrm>
        </p:spPr>
        <p:txBody>
          <a:bodyPr/>
          <a:lstStyle/>
          <a:p>
            <a:pPr>
              <a:defRPr/>
            </a:pPr>
            <a:fld id="{41330FD5-FF68-BC4C-AB31-2575EE4FBE6A}" type="slidenum">
              <a:rPr lang="en-US" smtClean="0"/>
              <a:pPr>
                <a:defRPr/>
              </a:pPr>
              <a:t>26</a:t>
            </a:fld>
            <a:r>
              <a:rPr lang="en-US" dirty="0" smtClean="0"/>
              <a:t> of 41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3429000" y="9164420"/>
            <a:ext cx="3677850" cy="20818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PTYC_442_542 Tectonics</a:t>
            </a:r>
            <a:endParaRPr lang="en-US" dirty="0"/>
          </a:p>
        </p:txBody>
      </p:sp>
      <p:pic>
        <p:nvPicPr>
          <p:cNvPr id="8" name="Picture 7" descr="hesperia_wrs_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647" y="2905574"/>
            <a:ext cx="7754016" cy="592804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03412" y="3253222"/>
            <a:ext cx="318122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8000">
                  <a:solidFill>
                    <a:schemeClr val="accent2"/>
                  </a:solidFill>
                  <a:prstDash val="solid"/>
                  <a:miter lim="800000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Steeply-dipping</a:t>
            </a:r>
          </a:p>
          <a:p>
            <a:pPr algn="ctr"/>
            <a:r>
              <a:rPr lang="en-US" sz="2800" b="1" dirty="0" smtClean="0">
                <a:ln w="18000">
                  <a:solidFill>
                    <a:schemeClr val="accent2"/>
                  </a:solidFill>
                  <a:prstDash val="solid"/>
                  <a:miter lim="800000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forelimb</a:t>
            </a:r>
            <a:endParaRPr lang="en-US" sz="2800" b="1" dirty="0">
              <a:ln w="18000">
                <a:solidFill>
                  <a:schemeClr val="accent2"/>
                </a:solidFill>
                <a:prstDash val="solid"/>
                <a:miter lim="800000"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1454" y="7085264"/>
            <a:ext cx="354326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8000">
                  <a:solidFill>
                    <a:schemeClr val="accent2"/>
                  </a:solidFill>
                  <a:prstDash val="solid"/>
                  <a:miter lim="800000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Shallowly-dipping</a:t>
            </a:r>
          </a:p>
          <a:p>
            <a:pPr algn="ctr"/>
            <a:r>
              <a:rPr lang="en-US" sz="2800" b="1" dirty="0" err="1" smtClean="0">
                <a:ln w="18000">
                  <a:solidFill>
                    <a:schemeClr val="accent2"/>
                  </a:solidFill>
                  <a:prstDash val="solid"/>
                  <a:miter lim="800000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backlimb</a:t>
            </a:r>
            <a:endParaRPr lang="en-US" sz="2800" b="1" dirty="0">
              <a:ln w="18000">
                <a:solidFill>
                  <a:schemeClr val="accent2"/>
                </a:solidFill>
                <a:prstDash val="solid"/>
                <a:miter lim="800000"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3788172" y="3839485"/>
            <a:ext cx="1466501" cy="181427"/>
          </a:xfrm>
          <a:prstGeom prst="straightConnector1">
            <a:avLst/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3766464" y="6869045"/>
            <a:ext cx="1617686" cy="884458"/>
          </a:xfrm>
          <a:prstGeom prst="straightConnector1">
            <a:avLst/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1692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Folding on Mars – Fault-related folds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Wrinkle ridges in Solis </a:t>
            </a:r>
            <a:r>
              <a:rPr lang="en-US" sz="3200" dirty="0" err="1" smtClean="0"/>
              <a:t>Planum</a:t>
            </a:r>
            <a:endParaRPr lang="en-US" sz="3200" dirty="0" smtClean="0"/>
          </a:p>
          <a:p>
            <a:pPr lvl="1"/>
            <a:r>
              <a:rPr lang="en-US" sz="2400" dirty="0" smtClean="0"/>
              <a:t>Assumption: Topography </a:t>
            </a:r>
            <a:r>
              <a:rPr lang="en-US" sz="2400" dirty="0"/>
              <a:t>reflects plastic deformation above </a:t>
            </a:r>
            <a:r>
              <a:rPr lang="en-US" sz="2400" dirty="0" smtClean="0"/>
              <a:t>fault (fault-induced folding)</a:t>
            </a:r>
            <a:endParaRPr lang="en-US" sz="2400" dirty="0"/>
          </a:p>
          <a:p>
            <a:pPr lvl="1"/>
            <a:r>
              <a:rPr lang="en-US" sz="2400" dirty="0"/>
              <a:t>Numerical models used to infer </a:t>
            </a:r>
            <a:r>
              <a:rPr lang="en-US" sz="2400" dirty="0" smtClean="0"/>
              <a:t>fault geometries </a:t>
            </a:r>
            <a:r>
              <a:rPr lang="en-US" sz="2400" dirty="0"/>
              <a:t>necessary to result in this deformation</a:t>
            </a:r>
          </a:p>
          <a:p>
            <a:pPr lvl="1"/>
            <a:r>
              <a:rPr lang="en-US" sz="2400" dirty="0" smtClean="0"/>
              <a:t>Fold asymmetry correlates with fault geometry</a:t>
            </a:r>
          </a:p>
          <a:p>
            <a:pPr lvl="2"/>
            <a:r>
              <a:rPr lang="en-US" sz="2000" dirty="0" smtClean="0"/>
              <a:t>Fault nearest to surface below steepest limb, dips toward shallower limb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330FD5-FF68-BC4C-AB31-2575EE4FBE6A}" type="slidenum">
              <a:rPr lang="en-US" smtClean="0"/>
              <a:pPr>
                <a:defRPr/>
              </a:pPr>
              <a:t>27</a:t>
            </a:fld>
            <a:r>
              <a:rPr lang="en-US" dirty="0" smtClean="0"/>
              <a:t> of 41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PTYC_442_542 Tectonics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936054" y="3704547"/>
            <a:ext cx="349326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8000">
                  <a:solidFill>
                    <a:schemeClr val="accent2"/>
                  </a:solidFill>
                  <a:prstDash val="solid"/>
                  <a:miter lim="800000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Steeply-dipping</a:t>
            </a:r>
          </a:p>
          <a:p>
            <a:pPr algn="ctr"/>
            <a:r>
              <a:rPr lang="en-US" sz="3200" b="1" dirty="0" smtClean="0">
                <a:ln w="18000">
                  <a:solidFill>
                    <a:schemeClr val="accent2"/>
                  </a:solidFill>
                  <a:prstDash val="solid"/>
                  <a:miter lim="800000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forelimb</a:t>
            </a:r>
            <a:endParaRPr lang="en-US" sz="3200" b="1" dirty="0">
              <a:ln w="18000">
                <a:solidFill>
                  <a:schemeClr val="accent2"/>
                </a:solidFill>
                <a:prstDash val="solid"/>
                <a:miter lim="800000"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57107" y="3628949"/>
            <a:ext cx="389080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8000">
                  <a:solidFill>
                    <a:schemeClr val="accent2"/>
                  </a:solidFill>
                  <a:prstDash val="solid"/>
                  <a:miter lim="800000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Shallowly-dipping</a:t>
            </a:r>
          </a:p>
          <a:p>
            <a:pPr algn="ctr"/>
            <a:r>
              <a:rPr lang="en-US" sz="3200" b="1" dirty="0" err="1" smtClean="0">
                <a:ln w="18000">
                  <a:solidFill>
                    <a:schemeClr val="accent2"/>
                  </a:solidFill>
                  <a:prstDash val="solid"/>
                  <a:miter lim="800000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backlimb</a:t>
            </a:r>
            <a:endParaRPr lang="en-US" sz="3200" b="1" dirty="0">
              <a:ln w="18000">
                <a:solidFill>
                  <a:schemeClr val="accent2"/>
                </a:solidFill>
                <a:prstDash val="solid"/>
                <a:miter lim="800000"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Picture 3" descr="F4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334" y="5004366"/>
            <a:ext cx="5349521" cy="407455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 bwMode="auto">
          <a:xfrm flipH="1">
            <a:off x="8307652" y="4392049"/>
            <a:ext cx="1164129" cy="876900"/>
          </a:xfrm>
          <a:prstGeom prst="straightConnector1">
            <a:avLst/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5404887" y="4278657"/>
            <a:ext cx="1519416" cy="1043208"/>
          </a:xfrm>
          <a:prstGeom prst="straightConnector1">
            <a:avLst/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39427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Folding on Mars – Fault-related folds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Thrust faults in west Candor Chasma</a:t>
            </a:r>
          </a:p>
          <a:p>
            <a:pPr lvl="1"/>
            <a:r>
              <a:rPr lang="en-US" sz="2200" dirty="0" smtClean="0"/>
              <a:t>Faults crosscut folds</a:t>
            </a:r>
          </a:p>
          <a:p>
            <a:pPr marL="457200" lvl="1" indent="0">
              <a:buNone/>
            </a:pPr>
            <a:r>
              <a:rPr lang="en-US" sz="2200" dirty="0" smtClean="0"/>
              <a:t>(Folding happened first)</a:t>
            </a:r>
          </a:p>
          <a:p>
            <a:pPr lvl="1"/>
            <a:r>
              <a:rPr lang="en-US" sz="2200" dirty="0" smtClean="0"/>
              <a:t>This and other cross-cutting</a:t>
            </a:r>
          </a:p>
          <a:p>
            <a:pPr marL="457200" lvl="1" indent="0">
              <a:buNone/>
            </a:pPr>
            <a:r>
              <a:rPr lang="en-US" sz="2200" dirty="0" smtClean="0"/>
              <a:t>relationships </a:t>
            </a:r>
            <a:r>
              <a:rPr lang="en-US" sz="22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200" dirty="0" smtClean="0"/>
              <a:t> Regional</a:t>
            </a:r>
          </a:p>
          <a:p>
            <a:pPr marL="457200" lvl="1" indent="0">
              <a:buNone/>
            </a:pPr>
            <a:r>
              <a:rPr lang="en-US" sz="2200" dirty="0" smtClean="0"/>
              <a:t>landsliding</a:t>
            </a:r>
          </a:p>
          <a:p>
            <a:pPr marL="914400" lvl="3" indent="-274320"/>
            <a:r>
              <a:rPr lang="en-US" sz="2000" dirty="0"/>
              <a:t>(PSP_001984_1735)</a:t>
            </a:r>
          </a:p>
          <a:p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330FD5-FF68-BC4C-AB31-2575EE4FBE6A}" type="slidenum">
              <a:rPr lang="en-US" smtClean="0"/>
              <a:pPr>
                <a:defRPr/>
              </a:pPr>
              <a:t>28</a:t>
            </a:fld>
            <a:r>
              <a:rPr lang="en-US" dirty="0" smtClean="0"/>
              <a:t> of 41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PTYC_442_542 Tectonics</a:t>
            </a:r>
            <a:endParaRPr lang="en-US" dirty="0"/>
          </a:p>
        </p:txBody>
      </p:sp>
      <p:pic>
        <p:nvPicPr>
          <p:cNvPr id="4" name="Picture 3" descr="wcandorfaultrelatedfoldin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985" y="1653797"/>
            <a:ext cx="7094022" cy="5391375"/>
          </a:xfrm>
          <a:prstGeom prst="rect">
            <a:avLst/>
          </a:prstGeom>
        </p:spPr>
      </p:pic>
      <p:pic>
        <p:nvPicPr>
          <p:cNvPr id="7" name="Picture 6" descr="1-s2.0-S0019103509004527-fx4_crop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86" y="6330914"/>
            <a:ext cx="12202789" cy="249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Folding on Mars – Fault-related folds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Landslide toes in west Candor Chasma</a:t>
            </a:r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330FD5-FF68-BC4C-AB31-2575EE4FBE6A}" type="slidenum">
              <a:rPr lang="en-US" smtClean="0"/>
              <a:pPr>
                <a:defRPr/>
              </a:pPr>
              <a:t>29</a:t>
            </a:fld>
            <a:r>
              <a:rPr lang="en-US" dirty="0" smtClean="0"/>
              <a:t> of 41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PTYC_442_542 Tectonics</a:t>
            </a:r>
            <a:endParaRPr lang="en-US" dirty="0"/>
          </a:p>
        </p:txBody>
      </p:sp>
      <p:pic>
        <p:nvPicPr>
          <p:cNvPr id="7" name="Picture 6" descr="slide_map_sequence_brecc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676" y="1670851"/>
            <a:ext cx="7963131" cy="8082749"/>
          </a:xfrm>
          <a:prstGeom prst="rect">
            <a:avLst/>
          </a:prstGeom>
        </p:spPr>
      </p:pic>
      <p:pic>
        <p:nvPicPr>
          <p:cNvPr id="8" name="Picture 7" descr="thrustshe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83" y="2324190"/>
            <a:ext cx="4868177" cy="26769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53040" y="5376020"/>
            <a:ext cx="1675583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K</a:t>
            </a:r>
            <a:r>
              <a:rPr lang="en-US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lippe</a:t>
            </a:r>
            <a:endParaRPr lang="en-US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22626" y="6815362"/>
            <a:ext cx="1675583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Nappe</a:t>
            </a:r>
            <a:endParaRPr lang="en-US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21121" y="7455806"/>
            <a:ext cx="301331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Detachment zone</a:t>
            </a:r>
            <a:endParaRPr lang="en-US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24557" y="9106804"/>
            <a:ext cx="1971916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Window</a:t>
            </a:r>
            <a:endParaRPr lang="en-US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cxnSp>
        <p:nvCxnSpPr>
          <p:cNvPr id="13" name="Straight Arrow Connector 12"/>
          <p:cNvCxnSpPr>
            <a:stCxn id="12" idx="0"/>
          </p:cNvCxnSpPr>
          <p:nvPr/>
        </p:nvCxnSpPr>
        <p:spPr bwMode="auto">
          <a:xfrm flipH="1" flipV="1">
            <a:off x="10395806" y="7659006"/>
            <a:ext cx="114709" cy="1447798"/>
          </a:xfrm>
          <a:prstGeom prst="straightConnector1">
            <a:avLst/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6741130" y="3576867"/>
            <a:ext cx="167558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Drag</a:t>
            </a:r>
          </a:p>
          <a:p>
            <a:pPr algn="ctr"/>
            <a:r>
              <a:rPr lang="en-U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folds</a:t>
            </a:r>
            <a:endParaRPr lang="en-US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cxnSp>
        <p:nvCxnSpPr>
          <p:cNvPr id="15" name="Straight Arrow Connector 14"/>
          <p:cNvCxnSpPr>
            <a:stCxn id="14" idx="2"/>
          </p:cNvCxnSpPr>
          <p:nvPr/>
        </p:nvCxnSpPr>
        <p:spPr bwMode="auto">
          <a:xfrm flipH="1">
            <a:off x="7287148" y="4654085"/>
            <a:ext cx="291774" cy="607303"/>
          </a:xfrm>
          <a:prstGeom prst="straightConnector1">
            <a:avLst/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 flipV="1">
            <a:off x="5799763" y="4007785"/>
            <a:ext cx="1094302" cy="59207"/>
          </a:xfrm>
          <a:prstGeom prst="straightConnector1">
            <a:avLst/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99052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What is ‘tectonics’?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General term applied to the deformation of rocks</a:t>
            </a:r>
            <a:endParaRPr lang="en-US" sz="2800" dirty="0" smtClean="0"/>
          </a:p>
          <a:p>
            <a:pPr lvl="1"/>
            <a:r>
              <a:rPr lang="en-US" sz="2800" dirty="0" smtClean="0"/>
              <a:t>Scale – mm to thousands of km</a:t>
            </a:r>
          </a:p>
          <a:p>
            <a:pPr lvl="1"/>
            <a:r>
              <a:rPr lang="en-US" sz="2800" dirty="0" smtClean="0"/>
              <a:t>Mixture of permanent (plastic) deformation and temporary (elastic) deformation</a:t>
            </a:r>
          </a:p>
          <a:p>
            <a:pPr lvl="2"/>
            <a:r>
              <a:rPr lang="en-US" sz="2400" dirty="0" smtClean="0"/>
              <a:t>Time-dependent aspects</a:t>
            </a:r>
          </a:p>
          <a:p>
            <a:pPr lvl="1"/>
            <a:r>
              <a:rPr lang="en-US" sz="2800" dirty="0" smtClean="0"/>
              <a:t>Deformation can be localized, distributed or both</a:t>
            </a:r>
          </a:p>
          <a:p>
            <a:r>
              <a:rPr lang="en-US" sz="3600" dirty="0" smtClean="0"/>
              <a:t>‘</a:t>
            </a:r>
            <a:r>
              <a:rPr lang="en-US" sz="3600" dirty="0"/>
              <a:t>T</a:t>
            </a:r>
            <a:r>
              <a:rPr lang="en-US" sz="3600" dirty="0" smtClean="0"/>
              <a:t>ectonics’ is a multi-faceted issue</a:t>
            </a:r>
          </a:p>
          <a:p>
            <a:r>
              <a:rPr lang="en-US" sz="3600" dirty="0" smtClean="0"/>
              <a:t>Approach to studying heavily dependent on scientific question</a:t>
            </a:r>
          </a:p>
          <a:p>
            <a:pPr lvl="1"/>
            <a:r>
              <a:rPr lang="en-US" sz="2800" dirty="0" smtClean="0"/>
              <a:t>Seismicity, </a:t>
            </a:r>
            <a:r>
              <a:rPr lang="en-US" sz="2800" dirty="0" err="1" smtClean="0"/>
              <a:t>coseismic</a:t>
            </a:r>
            <a:r>
              <a:rPr lang="en-US" sz="2800" dirty="0" smtClean="0"/>
              <a:t> displacements</a:t>
            </a:r>
          </a:p>
          <a:p>
            <a:pPr lvl="2"/>
            <a:r>
              <a:rPr lang="en-US" sz="2400" dirty="0" err="1" smtClean="0"/>
              <a:t>Elastic+plastic</a:t>
            </a:r>
            <a:r>
              <a:rPr lang="en-US" sz="2400" dirty="0" smtClean="0"/>
              <a:t>, ~localized, near term, 100’s of km</a:t>
            </a:r>
          </a:p>
          <a:p>
            <a:pPr lvl="1"/>
            <a:r>
              <a:rPr lang="en-US" sz="2800" dirty="0" smtClean="0"/>
              <a:t>Crustal rifting or uplift</a:t>
            </a:r>
          </a:p>
          <a:p>
            <a:pPr lvl="2"/>
            <a:r>
              <a:rPr lang="en-US" sz="2400" dirty="0"/>
              <a:t>P</a:t>
            </a:r>
            <a:r>
              <a:rPr lang="en-US" sz="2400" dirty="0" smtClean="0"/>
              <a:t>lastic, </a:t>
            </a:r>
            <a:r>
              <a:rPr lang="en-US" sz="2400" dirty="0" err="1" smtClean="0"/>
              <a:t>localized+distributed</a:t>
            </a:r>
            <a:r>
              <a:rPr lang="en-US" sz="2400" dirty="0" smtClean="0"/>
              <a:t>, long term, 1000’s of km</a:t>
            </a:r>
          </a:p>
          <a:p>
            <a:pPr lvl="1"/>
            <a:r>
              <a:rPr lang="en-US" sz="2800" dirty="0" smtClean="0"/>
              <a:t>Sedimentation and compaction</a:t>
            </a:r>
          </a:p>
          <a:p>
            <a:pPr lvl="2"/>
            <a:r>
              <a:rPr lang="en-US" sz="2400" dirty="0"/>
              <a:t>Plastic, </a:t>
            </a:r>
            <a:r>
              <a:rPr lang="en-US" sz="2400" dirty="0" err="1"/>
              <a:t>localized+distributed</a:t>
            </a:r>
            <a:r>
              <a:rPr lang="en-US" sz="2400" dirty="0"/>
              <a:t>, long term, </a:t>
            </a:r>
            <a:r>
              <a:rPr lang="en-US" sz="2400" dirty="0" smtClean="0"/>
              <a:t>mm’s to m’s</a:t>
            </a:r>
            <a:endParaRPr lang="en-US" sz="2400" dirty="0"/>
          </a:p>
          <a:p>
            <a:endParaRPr lang="en-US" sz="2800" dirty="0"/>
          </a:p>
          <a:p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330FD5-FF68-BC4C-AB31-2575EE4FBE6A}" type="slidenum">
              <a:rPr lang="en-US" smtClean="0"/>
              <a:pPr>
                <a:defRPr/>
              </a:pPr>
              <a:t>3</a:t>
            </a:fld>
            <a:r>
              <a:rPr lang="en-US" dirty="0" smtClean="0"/>
              <a:t> of 41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PTYC_442_542 Tectonics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5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Fracturing on Mars – Normal faults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Normal faults in </a:t>
            </a:r>
            <a:r>
              <a:rPr lang="en-US" sz="3200" dirty="0" err="1" smtClean="0"/>
              <a:t>Claritas</a:t>
            </a:r>
            <a:r>
              <a:rPr lang="en-US" sz="3200" dirty="0" smtClean="0"/>
              <a:t> Fossae</a:t>
            </a:r>
          </a:p>
          <a:p>
            <a:pPr lvl="1"/>
            <a:r>
              <a:rPr lang="en-US" sz="2400" dirty="0" smtClean="0"/>
              <a:t>NW-SE regional extension</a:t>
            </a:r>
          </a:p>
          <a:p>
            <a:pPr lvl="1"/>
            <a:r>
              <a:rPr lang="en-US" sz="2400" dirty="0" smtClean="0"/>
              <a:t>Cross-cut (older) craters stretched, superimposed craters (younger) circular</a:t>
            </a:r>
          </a:p>
          <a:p>
            <a:pPr lvl="1"/>
            <a:r>
              <a:rPr lang="en-US" sz="2400" dirty="0" smtClean="0"/>
              <a:t>Image </a:t>
            </a:r>
            <a:r>
              <a:rPr lang="en-US" sz="2400" dirty="0"/>
              <a:t>is ~</a:t>
            </a:r>
            <a:r>
              <a:rPr lang="en-US" sz="2400" dirty="0" smtClean="0"/>
              <a:t>250 </a:t>
            </a:r>
            <a:r>
              <a:rPr lang="en-US" sz="2400" dirty="0"/>
              <a:t>km across (THEMIS day IR mosaic)</a:t>
            </a:r>
          </a:p>
          <a:p>
            <a:pPr indent="0">
              <a:buNone/>
            </a:pPr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330FD5-FF68-BC4C-AB31-2575EE4FBE6A}" type="slidenum">
              <a:rPr lang="en-US" smtClean="0"/>
              <a:pPr>
                <a:defRPr/>
              </a:pPr>
              <a:t>30</a:t>
            </a:fld>
            <a:r>
              <a:rPr lang="en-US" dirty="0" smtClean="0"/>
              <a:t> of 41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PTYC_442_542 Tectonics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367642" y="3148391"/>
            <a:ext cx="10261225" cy="5525594"/>
            <a:chOff x="713823" y="2396350"/>
            <a:chExt cx="11577155" cy="6234213"/>
          </a:xfrm>
        </p:grpSpPr>
        <p:pic>
          <p:nvPicPr>
            <p:cNvPr id="4" name="Picture 3" descr="claritasnormalfault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823" y="2396350"/>
              <a:ext cx="11577155" cy="6234213"/>
            </a:xfrm>
            <a:prstGeom prst="rect">
              <a:avLst/>
            </a:prstGeom>
          </p:spPr>
        </p:pic>
        <p:sp>
          <p:nvSpPr>
            <p:cNvPr id="17" name="Right Arrow 16"/>
            <p:cNvSpPr/>
            <p:nvPr/>
          </p:nvSpPr>
          <p:spPr bwMode="auto">
            <a:xfrm rot="1164956">
              <a:off x="10322397" y="6879114"/>
              <a:ext cx="1855607" cy="997849"/>
            </a:xfrm>
            <a:prstGeom prst="rightArrow">
              <a:avLst>
                <a:gd name="adj1" fmla="val 50000"/>
                <a:gd name="adj2" fmla="val 72806"/>
              </a:avLst>
            </a:prstGeom>
            <a:gradFill rotWithShape="0">
              <a:gsLst>
                <a:gs pos="0">
                  <a:srgbClr val="074EB3">
                    <a:alpha val="84999"/>
                  </a:srgbClr>
                </a:gs>
                <a:gs pos="100000">
                  <a:srgbClr val="0B3280">
                    <a:alpha val="84999"/>
                  </a:srgbClr>
                </a:gs>
              </a:gsLst>
              <a:lin ang="5400000" scaled="1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1" name="Right Arrow 20"/>
            <p:cNvSpPr/>
            <p:nvPr/>
          </p:nvSpPr>
          <p:spPr bwMode="auto">
            <a:xfrm rot="12024498">
              <a:off x="1326851" y="3522711"/>
              <a:ext cx="1855607" cy="997849"/>
            </a:xfrm>
            <a:prstGeom prst="rightArrow">
              <a:avLst>
                <a:gd name="adj1" fmla="val 50000"/>
                <a:gd name="adj2" fmla="val 72806"/>
              </a:avLst>
            </a:prstGeom>
            <a:gradFill rotWithShape="0">
              <a:gsLst>
                <a:gs pos="0">
                  <a:srgbClr val="074EB3">
                    <a:alpha val="84999"/>
                  </a:srgbClr>
                </a:gs>
                <a:gs pos="100000">
                  <a:srgbClr val="0B3280">
                    <a:alpha val="84999"/>
                  </a:srgbClr>
                </a:gs>
              </a:gsLst>
              <a:lin ang="5400000" scaled="1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 rot="1179503">
              <a:off x="6060008" y="6199995"/>
              <a:ext cx="1050596" cy="776993"/>
            </a:xfrm>
            <a:prstGeom prst="ellipse">
              <a:avLst/>
            </a:prstGeom>
            <a:noFill/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 rot="1179503">
              <a:off x="8185064" y="3813001"/>
              <a:ext cx="972803" cy="785132"/>
            </a:xfrm>
            <a:prstGeom prst="ellipse">
              <a:avLst/>
            </a:prstGeom>
            <a:noFill/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 rot="1179503">
              <a:off x="11647230" y="4456404"/>
              <a:ext cx="299475" cy="213581"/>
            </a:xfrm>
            <a:prstGeom prst="ellipse">
              <a:avLst/>
            </a:prstGeom>
            <a:noFill/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 rot="1179503">
              <a:off x="10702204" y="7910033"/>
              <a:ext cx="239992" cy="157633"/>
            </a:xfrm>
            <a:prstGeom prst="ellipse">
              <a:avLst/>
            </a:prstGeom>
            <a:noFill/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800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Fracturing on Mars – Thrust faults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Wrinkle ridges in Hesperia </a:t>
            </a:r>
            <a:r>
              <a:rPr lang="en-US" sz="3200" dirty="0" err="1"/>
              <a:t>Planum</a:t>
            </a:r>
            <a:endParaRPr lang="en-US" sz="3200" dirty="0"/>
          </a:p>
          <a:p>
            <a:pPr lvl="1"/>
            <a:r>
              <a:rPr lang="en-US" sz="2600" dirty="0" smtClean="0"/>
              <a:t>Cross-cutting relationships </a:t>
            </a:r>
            <a:r>
              <a:rPr lang="en-US" sz="26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600" dirty="0" smtClean="0"/>
              <a:t> 1) NW-SE compression, 2) NE-SW compression</a:t>
            </a:r>
          </a:p>
          <a:p>
            <a:pPr lvl="1"/>
            <a:r>
              <a:rPr lang="en-US" sz="2600" dirty="0" smtClean="0"/>
              <a:t>Image </a:t>
            </a:r>
            <a:r>
              <a:rPr lang="en-US" sz="2600" dirty="0"/>
              <a:t>is ~270 km across (THEMIS day IR mosaic)</a:t>
            </a:r>
          </a:p>
          <a:p>
            <a:pPr indent="0">
              <a:buNone/>
            </a:pPr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330FD5-FF68-BC4C-AB31-2575EE4FBE6A}" type="slidenum">
              <a:rPr lang="en-US" smtClean="0"/>
              <a:pPr>
                <a:defRPr/>
              </a:pPr>
              <a:t>31</a:t>
            </a:fld>
            <a:r>
              <a:rPr lang="en-US" dirty="0" smtClean="0"/>
              <a:t> of 41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PTYC_442_542 Tectonics</a:t>
            </a:r>
            <a:endParaRPr lang="en-US" dirty="0"/>
          </a:p>
        </p:txBody>
      </p:sp>
      <p:pic>
        <p:nvPicPr>
          <p:cNvPr id="7" name="Picture 6" descr="hesperia_w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681" y="2706461"/>
            <a:ext cx="11524545" cy="6208038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 bwMode="auto">
          <a:xfrm rot="6557565">
            <a:off x="3225563" y="3656916"/>
            <a:ext cx="1712066" cy="920660"/>
          </a:xfrm>
          <a:prstGeom prst="rightArrow">
            <a:avLst>
              <a:gd name="adj1" fmla="val 50000"/>
              <a:gd name="adj2" fmla="val 72806"/>
            </a:avLst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17457131">
            <a:off x="2566785" y="5525649"/>
            <a:ext cx="1712066" cy="920660"/>
          </a:xfrm>
          <a:prstGeom prst="rightArrow">
            <a:avLst>
              <a:gd name="adj1" fmla="val 50000"/>
              <a:gd name="adj2" fmla="val 72806"/>
            </a:avLst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 rot="11976885">
            <a:off x="7336329" y="7956048"/>
            <a:ext cx="1712066" cy="920660"/>
          </a:xfrm>
          <a:prstGeom prst="rightArrow">
            <a:avLst>
              <a:gd name="adj1" fmla="val 50000"/>
              <a:gd name="adj2" fmla="val 72806"/>
            </a:avLst>
          </a:prstGeom>
          <a:gradFill flip="none" rotWithShape="1">
            <a:gsLst>
              <a:gs pos="0">
                <a:schemeClr val="accent1">
                  <a:alpha val="32000"/>
                </a:schemeClr>
              </a:gs>
              <a:gs pos="100000">
                <a:srgbClr val="000000"/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 rot="1276451">
            <a:off x="5302323" y="7217987"/>
            <a:ext cx="1712067" cy="920661"/>
          </a:xfrm>
          <a:prstGeom prst="rightArrow">
            <a:avLst>
              <a:gd name="adj1" fmla="val 50000"/>
              <a:gd name="adj2" fmla="val 72806"/>
            </a:avLst>
          </a:prstGeom>
          <a:gradFill flip="none" rotWithShape="1">
            <a:gsLst>
              <a:gs pos="0">
                <a:schemeClr val="accent1">
                  <a:alpha val="32000"/>
                </a:schemeClr>
              </a:gs>
              <a:gs pos="100000">
                <a:srgbClr val="000000"/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30976" y="7185288"/>
            <a:ext cx="230680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Oldest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54613" y="3057821"/>
            <a:ext cx="315787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Youngest</a:t>
            </a:r>
            <a:endParaRPr lang="en-US" sz="4400" b="1" cap="none" spc="0" dirty="0">
              <a:ln w="12700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217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Fracturing on Mars </a:t>
            </a:r>
            <a:r>
              <a:rPr lang="en-US" sz="4800" dirty="0"/>
              <a:t>– Strike slip faults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Strike slip faults in </a:t>
            </a:r>
            <a:r>
              <a:rPr lang="en-US" sz="3200" dirty="0" err="1" smtClean="0"/>
              <a:t>Amazonis</a:t>
            </a:r>
            <a:r>
              <a:rPr lang="en-US" sz="3200" dirty="0" smtClean="0"/>
              <a:t> </a:t>
            </a:r>
            <a:r>
              <a:rPr lang="en-US" sz="3200" dirty="0" err="1" smtClean="0"/>
              <a:t>Planitia</a:t>
            </a:r>
            <a:endParaRPr lang="en-US" sz="3200" dirty="0" smtClean="0"/>
          </a:p>
          <a:p>
            <a:pPr lvl="1"/>
            <a:r>
              <a:rPr lang="en-US" sz="2400" dirty="0" smtClean="0"/>
              <a:t>MOLA shaded relief (Lighting from the top)</a:t>
            </a:r>
          </a:p>
          <a:p>
            <a:pPr indent="0">
              <a:buNone/>
            </a:pPr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330FD5-FF68-BC4C-AB31-2575EE4FBE6A}" type="slidenum">
              <a:rPr lang="en-US" smtClean="0"/>
              <a:pPr>
                <a:defRPr/>
              </a:pPr>
              <a:t>32</a:t>
            </a:fld>
            <a:r>
              <a:rPr lang="en-US" dirty="0" smtClean="0"/>
              <a:t> of 41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PTYC_442_542 Tectonics</a:t>
            </a:r>
            <a:endParaRPr lang="en-US" dirty="0"/>
          </a:p>
        </p:txBody>
      </p:sp>
      <p:pic>
        <p:nvPicPr>
          <p:cNvPr id="4" name="Picture 3" descr="1-s2.0-S019181410500218X-g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853" y="1212975"/>
            <a:ext cx="5744182" cy="7928589"/>
          </a:xfrm>
          <a:prstGeom prst="rect">
            <a:avLst/>
          </a:prstGeom>
        </p:spPr>
      </p:pic>
      <p:pic>
        <p:nvPicPr>
          <p:cNvPr id="7" name="Picture 6" descr="1-s2.0-S019181410500218X-gr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068" y="2120578"/>
            <a:ext cx="3371440" cy="4802620"/>
          </a:xfrm>
          <a:prstGeom prst="rect">
            <a:avLst/>
          </a:prstGeom>
        </p:spPr>
      </p:pic>
      <p:pic>
        <p:nvPicPr>
          <p:cNvPr id="8" name="Picture 7" descr="1-s2.0-S019181410500218X-gr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46" y="5707414"/>
            <a:ext cx="2985907" cy="298590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>
            <a:off x="6417831" y="2857478"/>
            <a:ext cx="2373614" cy="120952"/>
          </a:xfrm>
          <a:prstGeom prst="straightConnector1">
            <a:avLst/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6266645" y="3129620"/>
            <a:ext cx="4528010" cy="3038904"/>
          </a:xfrm>
          <a:prstGeom prst="straightConnector1">
            <a:avLst/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82497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Fracturing on Mars – Joints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Joints in west Candor Chasma</a:t>
            </a:r>
          </a:p>
          <a:p>
            <a:pPr indent="0">
              <a:buNone/>
            </a:pPr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330FD5-FF68-BC4C-AB31-2575EE4FBE6A}" type="slidenum">
              <a:rPr lang="en-US" smtClean="0"/>
              <a:pPr>
                <a:defRPr/>
              </a:pPr>
              <a:t>33</a:t>
            </a:fld>
            <a:r>
              <a:rPr lang="en-US" dirty="0" smtClean="0"/>
              <a:t> of 41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PTYC_442_542 Tectonics</a:t>
            </a:r>
            <a:endParaRPr lang="en-US" dirty="0"/>
          </a:p>
        </p:txBody>
      </p:sp>
      <p:pic>
        <p:nvPicPr>
          <p:cNvPr id="4" name="Picture 3" descr="westcandorjointdl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094" y="2041055"/>
            <a:ext cx="5187813" cy="6085370"/>
          </a:xfrm>
          <a:prstGeom prst="rect">
            <a:avLst/>
          </a:prstGeom>
        </p:spPr>
      </p:pic>
      <p:pic>
        <p:nvPicPr>
          <p:cNvPr id="7" name="Picture 6" descr="westcandorjoint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95" y="2031595"/>
            <a:ext cx="6300216" cy="611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1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Fracturing on Mars – Dikes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Dike swarm – </a:t>
            </a:r>
            <a:r>
              <a:rPr lang="en-US" sz="3200" dirty="0" err="1" smtClean="0"/>
              <a:t>Tharsis</a:t>
            </a:r>
            <a:r>
              <a:rPr lang="en-US" sz="3200" dirty="0"/>
              <a:t>-</a:t>
            </a:r>
            <a:r>
              <a:rPr lang="en-US" sz="3200" dirty="0" smtClean="0"/>
              <a:t>radial </a:t>
            </a:r>
            <a:r>
              <a:rPr lang="en-US" sz="3200" dirty="0" err="1" smtClean="0"/>
              <a:t>graben</a:t>
            </a:r>
            <a:endParaRPr lang="en-US" sz="3200" dirty="0" smtClean="0"/>
          </a:p>
          <a:p>
            <a:r>
              <a:rPr lang="en-US" sz="2400" dirty="0"/>
              <a:t>Image is </a:t>
            </a:r>
            <a:r>
              <a:rPr lang="en-US" sz="2400" dirty="0" smtClean="0"/>
              <a:t>~1300 </a:t>
            </a:r>
            <a:r>
              <a:rPr lang="en-US" sz="2400" dirty="0"/>
              <a:t>km </a:t>
            </a:r>
            <a:r>
              <a:rPr lang="en-US" sz="2400" dirty="0" smtClean="0"/>
              <a:t>across</a:t>
            </a:r>
          </a:p>
          <a:p>
            <a:pPr indent="0">
              <a:buNone/>
            </a:pPr>
            <a:r>
              <a:rPr lang="en-US" sz="2400" dirty="0" smtClean="0"/>
              <a:t>(</a:t>
            </a:r>
            <a:r>
              <a:rPr lang="en-US" sz="2400" dirty="0"/>
              <a:t>THEMIS day IR mosaic)</a:t>
            </a:r>
          </a:p>
          <a:p>
            <a:pPr indent="0">
              <a:buNone/>
            </a:pPr>
            <a:endParaRPr lang="en-US" sz="2800" dirty="0"/>
          </a:p>
          <a:p>
            <a:endParaRPr lang="en-US" sz="2800" dirty="0"/>
          </a:p>
          <a:p>
            <a:endParaRPr lang="en-US" sz="32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330FD5-FF68-BC4C-AB31-2575EE4FBE6A}" type="slidenum">
              <a:rPr lang="en-US" smtClean="0"/>
              <a:pPr>
                <a:defRPr/>
              </a:pPr>
              <a:t>34</a:t>
            </a:fld>
            <a:r>
              <a:rPr lang="en-US" dirty="0" smtClean="0"/>
              <a:t> of 41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PTYC_442_542 Tectonics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267" y="1640399"/>
            <a:ext cx="8613515" cy="7446072"/>
          </a:xfrm>
          <a:prstGeom prst="rect">
            <a:avLst/>
          </a:prstGeom>
        </p:spPr>
      </p:pic>
      <p:pic>
        <p:nvPicPr>
          <p:cNvPr id="4" name="Picture 3" descr="ea29_0489_9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20" y="4879818"/>
            <a:ext cx="4727127" cy="39257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8935071" y="3772173"/>
            <a:ext cx="249456" cy="264581"/>
          </a:xfrm>
          <a:prstGeom prst="rect">
            <a:avLst/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51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Fracturing on Mars – Dikes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Inversion of topography reveals a dike origin</a:t>
            </a:r>
          </a:p>
          <a:p>
            <a:pPr lvl="1"/>
            <a:r>
              <a:rPr lang="en-US" sz="2000" dirty="0"/>
              <a:t>Assumption: Topography reflects plastic deformation above fault</a:t>
            </a:r>
          </a:p>
          <a:p>
            <a:pPr lvl="1"/>
            <a:r>
              <a:rPr lang="en-US" sz="2000" dirty="0"/>
              <a:t>Numerical models used to infer fracture geometries necessary to result in this </a:t>
            </a:r>
            <a:r>
              <a:rPr lang="en-US" sz="2000" dirty="0" smtClean="0"/>
              <a:t>deformation</a:t>
            </a:r>
          </a:p>
          <a:p>
            <a:pPr lvl="1"/>
            <a:endParaRPr lang="en-US" sz="2000" dirty="0"/>
          </a:p>
          <a:p>
            <a:pPr indent="0">
              <a:buNone/>
            </a:pPr>
            <a:endParaRPr lang="en-US" sz="2800" dirty="0"/>
          </a:p>
          <a:p>
            <a:endParaRPr lang="en-US" sz="2800" dirty="0"/>
          </a:p>
          <a:p>
            <a:endParaRPr lang="en-US" sz="32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330FD5-FF68-BC4C-AB31-2575EE4FBE6A}" type="slidenum">
              <a:rPr lang="en-US" smtClean="0"/>
              <a:pPr>
                <a:defRPr/>
              </a:pPr>
              <a:t>35</a:t>
            </a:fld>
            <a:r>
              <a:rPr lang="en-US" dirty="0" smtClean="0"/>
              <a:t> of 41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PTYC_442_542 Tectonics</a:t>
            </a:r>
            <a:endParaRPr lang="en-US" dirty="0"/>
          </a:p>
        </p:txBody>
      </p:sp>
      <p:pic>
        <p:nvPicPr>
          <p:cNvPr id="8" name="Picture 7" descr="F3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727" y="3288367"/>
            <a:ext cx="3123855" cy="4452050"/>
          </a:xfrm>
          <a:prstGeom prst="rect">
            <a:avLst/>
          </a:prstGeom>
        </p:spPr>
      </p:pic>
      <p:pic>
        <p:nvPicPr>
          <p:cNvPr id="9" name="Picture 8" descr="F1.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1" y="3038903"/>
            <a:ext cx="7721042" cy="2921607"/>
          </a:xfrm>
          <a:prstGeom prst="rect">
            <a:avLst/>
          </a:prstGeom>
        </p:spPr>
      </p:pic>
      <p:pic>
        <p:nvPicPr>
          <p:cNvPr id="10" name="Picture 9" descr="F2.lar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12" y="6388994"/>
            <a:ext cx="7724557" cy="182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6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Fracturing on Mars – Dikes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Other </a:t>
            </a:r>
            <a:r>
              <a:rPr lang="en-US" sz="3200" dirty="0" err="1" smtClean="0"/>
              <a:t>Tharsis</a:t>
            </a:r>
            <a:r>
              <a:rPr lang="en-US" sz="3200" dirty="0" smtClean="0"/>
              <a:t>-radial </a:t>
            </a:r>
            <a:r>
              <a:rPr lang="en-US" sz="3200" dirty="0" err="1" smtClean="0"/>
              <a:t>graben</a:t>
            </a:r>
            <a:endParaRPr lang="en-US" sz="3200" dirty="0" smtClean="0"/>
          </a:p>
          <a:p>
            <a:pPr lvl="1"/>
            <a:r>
              <a:rPr lang="en-US" sz="3000" dirty="0" smtClean="0"/>
              <a:t>Athabasca Valles</a:t>
            </a:r>
          </a:p>
          <a:p>
            <a:pPr lvl="1"/>
            <a:r>
              <a:rPr lang="en-US" sz="3000" dirty="0" smtClean="0"/>
              <a:t>Top of the dike breaches the surface</a:t>
            </a:r>
          </a:p>
          <a:p>
            <a:pPr lvl="2"/>
            <a:r>
              <a:rPr lang="en-US" sz="2600" dirty="0" smtClean="0"/>
              <a:t>Volcanic fissures</a:t>
            </a:r>
          </a:p>
          <a:p>
            <a:pPr indent="0">
              <a:buNone/>
            </a:pPr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330FD5-FF68-BC4C-AB31-2575EE4FBE6A}" type="slidenum">
              <a:rPr lang="en-US" smtClean="0"/>
              <a:pPr>
                <a:defRPr/>
              </a:pPr>
              <a:t>36</a:t>
            </a:fld>
            <a:r>
              <a:rPr lang="en-US" dirty="0" smtClean="0"/>
              <a:t> of 41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PTYC_442_542 Tectonics</a:t>
            </a:r>
            <a:endParaRPr lang="en-US" dirty="0"/>
          </a:p>
        </p:txBody>
      </p:sp>
      <p:pic>
        <p:nvPicPr>
          <p:cNvPr id="4" name="Picture 3" descr="ESP_021464_1900_MRGB.thum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795" y="1186837"/>
            <a:ext cx="3870446" cy="784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2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Fracturing on Mars – Dikes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Other evidence of dikes</a:t>
            </a:r>
          </a:p>
          <a:p>
            <a:pPr lvl="1"/>
            <a:r>
              <a:rPr lang="en-US" sz="3000" dirty="0" smtClean="0"/>
              <a:t>Pit craters in </a:t>
            </a:r>
            <a:r>
              <a:rPr lang="en-US" sz="3000" dirty="0" err="1" smtClean="0"/>
              <a:t>Tharsis</a:t>
            </a:r>
            <a:endParaRPr lang="en-US" sz="3000" dirty="0" smtClean="0"/>
          </a:p>
          <a:p>
            <a:pPr lvl="1"/>
            <a:r>
              <a:rPr lang="en-US" sz="3000" dirty="0" smtClean="0"/>
              <a:t>No topographic evidence of dikes</a:t>
            </a:r>
          </a:p>
          <a:p>
            <a:pPr lvl="2"/>
            <a:r>
              <a:rPr lang="en-US" sz="2600" dirty="0" smtClean="0"/>
              <a:t>However, pit craters form above dikes on Earth</a:t>
            </a:r>
          </a:p>
          <a:p>
            <a:pPr lvl="2"/>
            <a:r>
              <a:rPr lang="en-US" sz="2600" dirty="0" smtClean="0"/>
              <a:t>Dike top likely deeper than for </a:t>
            </a:r>
            <a:r>
              <a:rPr lang="en-US" sz="2600" dirty="0" err="1" smtClean="0"/>
              <a:t>graben</a:t>
            </a:r>
            <a:endParaRPr lang="en-US" sz="2600" dirty="0" smtClean="0"/>
          </a:p>
          <a:p>
            <a:pPr lvl="3"/>
            <a:r>
              <a:rPr lang="en-US" sz="2200" dirty="0" smtClean="0"/>
              <a:t>Inhibit </a:t>
            </a:r>
            <a:r>
              <a:rPr lang="en-US" sz="2200" dirty="0" err="1" smtClean="0"/>
              <a:t>graben</a:t>
            </a:r>
            <a:r>
              <a:rPr lang="en-US" sz="2200" dirty="0" smtClean="0"/>
              <a:t> formation</a:t>
            </a:r>
          </a:p>
          <a:p>
            <a:pPr lvl="3"/>
            <a:r>
              <a:rPr lang="en-US" sz="2200" dirty="0" smtClean="0"/>
              <a:t>Facilitate pit formation</a:t>
            </a:r>
          </a:p>
          <a:p>
            <a:pPr indent="0">
              <a:buNone/>
            </a:pPr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330FD5-FF68-BC4C-AB31-2575EE4FBE6A}" type="slidenum">
              <a:rPr lang="en-US" smtClean="0"/>
              <a:pPr>
                <a:defRPr/>
              </a:pPr>
              <a:t>37</a:t>
            </a:fld>
            <a:r>
              <a:rPr lang="en-US" dirty="0" smtClean="0"/>
              <a:t> of 41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PTYC_442_542 Tectonics</a:t>
            </a:r>
            <a:endParaRPr lang="en-US" dirty="0"/>
          </a:p>
        </p:txBody>
      </p:sp>
      <p:pic>
        <p:nvPicPr>
          <p:cNvPr id="4" name="Picture 3" descr="PSP_005414_1735_MRGB.abrow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909" y="1158923"/>
            <a:ext cx="3664009" cy="8594677"/>
          </a:xfrm>
          <a:prstGeom prst="rect">
            <a:avLst/>
          </a:prstGeom>
        </p:spPr>
      </p:pic>
      <p:pic>
        <p:nvPicPr>
          <p:cNvPr id="7" name="Picture 6" descr="pitcrater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808" y="4817478"/>
            <a:ext cx="3964451" cy="35130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54662" y="8338582"/>
            <a:ext cx="6075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Pit is ~100m across (ESP_033935_1805)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9862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Fracturing on Mars – Dikes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Pit craters on Kilauea volcano, Hawaii</a:t>
            </a:r>
          </a:p>
          <a:p>
            <a:pPr lvl="1"/>
            <a:r>
              <a:rPr lang="en-US" sz="2400" dirty="0" smtClean="0"/>
              <a:t>Pit craters form through collapse above partially-drained dikes</a:t>
            </a:r>
          </a:p>
          <a:p>
            <a:pPr indent="0">
              <a:buNone/>
            </a:pPr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330FD5-FF68-BC4C-AB31-2575EE4FBE6A}" type="slidenum">
              <a:rPr lang="en-US" smtClean="0"/>
              <a:pPr>
                <a:defRPr/>
              </a:pPr>
              <a:t>38</a:t>
            </a:fld>
            <a:r>
              <a:rPr lang="en-US" dirty="0" smtClean="0"/>
              <a:t> of 41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PTYC_442_542 Tectonics</a:t>
            </a:r>
            <a:endParaRPr lang="en-US" dirty="0"/>
          </a:p>
        </p:txBody>
      </p:sp>
      <p:pic>
        <p:nvPicPr>
          <p:cNvPr id="7" name="Picture 6" descr="Wood Valley Pit Crater Section 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8474"/>
            <a:ext cx="9875257" cy="6844113"/>
          </a:xfrm>
          <a:prstGeom prst="rect">
            <a:avLst/>
          </a:prstGeom>
        </p:spPr>
      </p:pic>
      <p:pic>
        <p:nvPicPr>
          <p:cNvPr id="8" name="Picture 7" descr="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490" y="2417600"/>
            <a:ext cx="3563437" cy="370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6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Fracturing on Mars – Deformation bands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Individual deformation bands in Gale crater</a:t>
            </a:r>
          </a:p>
          <a:p>
            <a:pPr indent="0">
              <a:buNone/>
            </a:pPr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330FD5-FF68-BC4C-AB31-2575EE4FBE6A}" type="slidenum">
              <a:rPr lang="en-US" smtClean="0"/>
              <a:pPr>
                <a:defRPr/>
              </a:pPr>
              <a:t>39</a:t>
            </a:fld>
            <a:r>
              <a:rPr lang="en-US" dirty="0" smtClean="0"/>
              <a:t> of 41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PTYC_442_542 Tectonics</a:t>
            </a:r>
            <a:endParaRPr lang="en-US" dirty="0"/>
          </a:p>
        </p:txBody>
      </p:sp>
      <p:pic>
        <p:nvPicPr>
          <p:cNvPr id="9" name="Picture 8" descr="ML_mcam01633_25perc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474" y="1761356"/>
            <a:ext cx="7125210" cy="4772868"/>
          </a:xfrm>
          <a:prstGeom prst="rect">
            <a:avLst/>
          </a:prstGeom>
        </p:spPr>
      </p:pic>
      <p:pic>
        <p:nvPicPr>
          <p:cNvPr id="10" name="Picture 9" descr="1-s2.0-S0012821X07000428-gr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54" y="2074162"/>
            <a:ext cx="2404146" cy="5207772"/>
          </a:xfrm>
          <a:prstGeom prst="rect">
            <a:avLst/>
          </a:prstGeom>
        </p:spPr>
      </p:pic>
      <p:pic>
        <p:nvPicPr>
          <p:cNvPr id="8" name="Picture 7" descr="0398MH0003130010104478C00_DRCL_50percen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412" y="5673792"/>
            <a:ext cx="4082222" cy="30489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1368" y="7258448"/>
            <a:ext cx="35487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Compactional</a:t>
            </a:r>
            <a:r>
              <a:rPr lang="en-US" sz="2000" dirty="0" smtClean="0"/>
              <a:t> deformation band</a:t>
            </a:r>
          </a:p>
          <a:p>
            <a:r>
              <a:rPr lang="en-US" sz="2000" dirty="0" smtClean="0"/>
              <a:t>in Wingate Sandstone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6361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Tectonics driven by stress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Driving stress</a:t>
            </a:r>
          </a:p>
          <a:p>
            <a:pPr lvl="1"/>
            <a:r>
              <a:rPr lang="en-US" sz="3400" i="1" dirty="0"/>
              <a:t>The force that acts on a rock unit </a:t>
            </a:r>
            <a:r>
              <a:rPr lang="en-US" sz="3400" i="1" dirty="0" smtClean="0"/>
              <a:t>to change </a:t>
            </a:r>
            <a:r>
              <a:rPr lang="en-US" sz="3400" i="1" dirty="0"/>
              <a:t>its shape and/or its </a:t>
            </a:r>
            <a:r>
              <a:rPr lang="en-US" sz="3400" i="1" dirty="0" smtClean="0"/>
              <a:t>volume</a:t>
            </a:r>
          </a:p>
          <a:p>
            <a:pPr lvl="1"/>
            <a:endParaRPr lang="en-US" sz="3400" dirty="0" smtClean="0"/>
          </a:p>
          <a:p>
            <a:r>
              <a:rPr lang="en-US" sz="3600" dirty="0" smtClean="0"/>
              <a:t>Common sources</a:t>
            </a:r>
            <a:endParaRPr lang="en-US" sz="3600" dirty="0"/>
          </a:p>
          <a:p>
            <a:pPr lvl="1"/>
            <a:r>
              <a:rPr lang="en-US" sz="2800" dirty="0" smtClean="0"/>
              <a:t>Mantle convection – Plate tectonics</a:t>
            </a:r>
          </a:p>
          <a:p>
            <a:pPr lvl="1"/>
            <a:r>
              <a:rPr lang="en-US" sz="2800" dirty="0" smtClean="0"/>
              <a:t>Gravitational instabilities – Landsliding</a:t>
            </a:r>
          </a:p>
          <a:p>
            <a:pPr lvl="1"/>
            <a:r>
              <a:rPr lang="en-US" sz="2800" dirty="0" smtClean="0"/>
              <a:t>Impact cratering – Collapse of crater walls, uplifts of central peaks</a:t>
            </a:r>
          </a:p>
          <a:p>
            <a:pPr lvl="1"/>
            <a:r>
              <a:rPr lang="en-US" sz="2800" dirty="0" smtClean="0"/>
              <a:t>Volcanic activity – Dike intrusion, loading</a:t>
            </a:r>
          </a:p>
          <a:p>
            <a:pPr lvl="1"/>
            <a:r>
              <a:rPr lang="en-US" sz="2800" dirty="0" smtClean="0"/>
              <a:t>Seismic shaking – Induced by any of the above can cause secondary deformation</a:t>
            </a:r>
          </a:p>
          <a:p>
            <a:pPr lvl="1"/>
            <a:endParaRPr lang="en-US" sz="2600" dirty="0"/>
          </a:p>
          <a:p>
            <a:endParaRPr lang="en-US" sz="2800" dirty="0"/>
          </a:p>
          <a:p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330FD5-FF68-BC4C-AB31-2575EE4FBE6A}" type="slidenum">
              <a:rPr lang="en-US" smtClean="0"/>
              <a:pPr>
                <a:defRPr/>
              </a:pPr>
              <a:t>4</a:t>
            </a:fld>
            <a:r>
              <a:rPr lang="en-US" dirty="0" smtClean="0"/>
              <a:t> of 41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PTYC_442_542 Tectonics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12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Fracturing on Mars – Deformation bands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Deformation band damage zones in west Candor</a:t>
            </a:r>
          </a:p>
          <a:p>
            <a:r>
              <a:rPr lang="en-US" sz="3200" dirty="0" smtClean="0"/>
              <a:t>Localized and distributed </a:t>
            </a:r>
          </a:p>
          <a:p>
            <a:pPr indent="0">
              <a:buNone/>
            </a:pPr>
            <a:r>
              <a:rPr lang="en-US" sz="3200" dirty="0" smtClean="0"/>
              <a:t>deformation</a:t>
            </a:r>
          </a:p>
          <a:p>
            <a:pPr indent="0">
              <a:buNone/>
            </a:pPr>
            <a:endParaRPr lang="en-US" sz="3200" dirty="0" smtClean="0"/>
          </a:p>
          <a:p>
            <a:pPr marL="457200"/>
            <a:r>
              <a:rPr lang="en-US" sz="2400" dirty="0" smtClean="0"/>
              <a:t>Damage zone – Distributed</a:t>
            </a:r>
          </a:p>
          <a:p>
            <a:pPr marL="457200"/>
            <a:endParaRPr lang="en-US" sz="2400" dirty="0" smtClean="0"/>
          </a:p>
          <a:p>
            <a:pPr marL="457200"/>
            <a:r>
              <a:rPr lang="en-US" sz="2400" dirty="0" smtClean="0"/>
              <a:t>Fault plane (Slip surface) – Localized </a:t>
            </a:r>
          </a:p>
          <a:p>
            <a:pPr indent="0">
              <a:buNone/>
            </a:pPr>
            <a:endParaRPr lang="en-US" sz="3200" dirty="0" smtClean="0"/>
          </a:p>
          <a:p>
            <a:pPr indent="0">
              <a:buNone/>
            </a:pPr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330FD5-FF68-BC4C-AB31-2575EE4FBE6A}" type="slidenum">
              <a:rPr lang="en-US" smtClean="0"/>
              <a:pPr>
                <a:defRPr/>
              </a:pPr>
              <a:t>40</a:t>
            </a:fld>
            <a:r>
              <a:rPr lang="en-US" dirty="0" smtClean="0"/>
              <a:t> of 41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PTYC_442_542 Tectonics</a:t>
            </a:r>
            <a:endParaRPr lang="en-US" dirty="0"/>
          </a:p>
        </p:txBody>
      </p:sp>
      <p:pic>
        <p:nvPicPr>
          <p:cNvPr id="4" name="Picture 3" descr="F11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398" y="6428611"/>
            <a:ext cx="5022871" cy="2566373"/>
          </a:xfrm>
          <a:prstGeom prst="rect">
            <a:avLst/>
          </a:prstGeom>
        </p:spPr>
      </p:pic>
      <p:pic>
        <p:nvPicPr>
          <p:cNvPr id="7" name="Picture 6" descr="wcandordbd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25" y="5316705"/>
            <a:ext cx="6406051" cy="351827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129203" y="1707025"/>
            <a:ext cx="6637050" cy="4603710"/>
            <a:chOff x="3220253" y="4431740"/>
            <a:chExt cx="6637050" cy="4603710"/>
          </a:xfrm>
        </p:grpSpPr>
        <p:pic>
          <p:nvPicPr>
            <p:cNvPr id="8" name="Picture 7" descr="overview_14081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0253" y="4431740"/>
              <a:ext cx="6637050" cy="460371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3409236" y="5571326"/>
              <a:ext cx="1315315" cy="642554"/>
            </a:xfrm>
            <a:prstGeom prst="rect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305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Summary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Studies of tectonics – understanding causes and manifestation of deformation on planetary surfaces</a:t>
            </a:r>
          </a:p>
          <a:p>
            <a:pPr lvl="1"/>
            <a:r>
              <a:rPr lang="en-US" sz="2000" dirty="0" smtClean="0"/>
              <a:t>Stress </a:t>
            </a: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/>
              <a:t> </a:t>
            </a:r>
            <a:r>
              <a:rPr lang="en-US" sz="2000" dirty="0" smtClean="0"/>
              <a:t>Strain = Tectonic features</a:t>
            </a:r>
          </a:p>
          <a:p>
            <a:pPr lvl="1"/>
            <a:r>
              <a:rPr lang="en-US" sz="2000" dirty="0" smtClean="0"/>
              <a:t>Folding &amp; Fracturing – Primary mechanisms for strain</a:t>
            </a:r>
          </a:p>
          <a:p>
            <a:pPr lvl="1"/>
            <a:r>
              <a:rPr lang="en-US" sz="2000" dirty="0" smtClean="0"/>
              <a:t>Mars fractures have less deformation (per unit length) than terrestrial counterparts</a:t>
            </a:r>
          </a:p>
          <a:p>
            <a:r>
              <a:rPr lang="en-US" sz="2800" dirty="0"/>
              <a:t>Principle of cross-cutting </a:t>
            </a:r>
            <a:r>
              <a:rPr lang="en-US" sz="2800" dirty="0" smtClean="0"/>
              <a:t>relationships</a:t>
            </a:r>
          </a:p>
          <a:p>
            <a:pPr lvl="1"/>
            <a:r>
              <a:rPr lang="en-US" sz="2000" i="1" dirty="0"/>
              <a:t>The geologic feature which cuts another is the younger of the two </a:t>
            </a:r>
            <a:r>
              <a:rPr lang="en-US" sz="2000" i="1" dirty="0" smtClean="0"/>
              <a:t>features</a:t>
            </a:r>
            <a:endParaRPr lang="en-US" sz="2000" dirty="0" smtClean="0"/>
          </a:p>
          <a:p>
            <a:r>
              <a:rPr lang="en-US" sz="2800" dirty="0" smtClean="0"/>
              <a:t>Principle of superposition</a:t>
            </a:r>
          </a:p>
          <a:p>
            <a:pPr lvl="1"/>
            <a:r>
              <a:rPr lang="en-US" sz="2000" i="1" dirty="0"/>
              <a:t>Sedimentary units deposited in time order, with oldest units on the bottom, youngest on the top</a:t>
            </a:r>
            <a:endParaRPr lang="en-US" sz="2000" dirty="0" smtClean="0"/>
          </a:p>
          <a:p>
            <a:r>
              <a:rPr lang="en-US" sz="2800" dirty="0" smtClean="0"/>
              <a:t>Folding on Mars</a:t>
            </a:r>
          </a:p>
          <a:p>
            <a:pPr lvl="1"/>
            <a:r>
              <a:rPr lang="en-US" sz="2000" dirty="0" smtClean="0"/>
              <a:t>Pure folds &amp; Fault-related folds</a:t>
            </a:r>
          </a:p>
          <a:p>
            <a:pPr lvl="1"/>
            <a:r>
              <a:rPr lang="en-US" sz="2000" dirty="0" smtClean="0"/>
              <a:t>Regional compression &amp; local processes</a:t>
            </a:r>
          </a:p>
          <a:p>
            <a:r>
              <a:rPr lang="en-US" sz="2800" dirty="0" smtClean="0"/>
              <a:t>Fracturing on Mars</a:t>
            </a:r>
          </a:p>
          <a:p>
            <a:pPr lvl="1"/>
            <a:r>
              <a:rPr lang="en-US" sz="2000" dirty="0" smtClean="0"/>
              <a:t>Any ‘structure’ consists of multiple types of fractures, localized &amp; distributed deformation</a:t>
            </a:r>
          </a:p>
          <a:p>
            <a:pPr lvl="2"/>
            <a:r>
              <a:rPr lang="en-US" sz="2000" dirty="0" err="1" smtClean="0"/>
              <a:t>Tharsis</a:t>
            </a:r>
            <a:r>
              <a:rPr lang="en-US" sz="2000" dirty="0" smtClean="0"/>
              <a:t>-radial </a:t>
            </a:r>
            <a:r>
              <a:rPr lang="en-US" sz="2000" dirty="0" err="1" smtClean="0"/>
              <a:t>graben</a:t>
            </a:r>
            <a:r>
              <a:rPr lang="en-US" sz="2000" dirty="0" smtClean="0"/>
              <a:t> – Normal faults and subjacent dike</a:t>
            </a:r>
          </a:p>
          <a:p>
            <a:pPr lvl="2"/>
            <a:r>
              <a:rPr lang="en-US" sz="2000" dirty="0" smtClean="0"/>
              <a:t>Faults in west Candor Chasma – Fault planes and damage zones of individual deformation bands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330FD5-FF68-BC4C-AB31-2575EE4FBE6A}" type="slidenum">
              <a:rPr lang="en-US" smtClean="0"/>
              <a:pPr>
                <a:defRPr/>
              </a:pPr>
              <a:t>41</a:t>
            </a:fld>
            <a:r>
              <a:rPr lang="en-US" dirty="0" smtClean="0"/>
              <a:t> of 41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PTYC_442_542 Tectonics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02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Types of stress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Compression</a:t>
            </a:r>
          </a:p>
          <a:p>
            <a:pPr lvl="1"/>
            <a:r>
              <a:rPr lang="en-US" sz="2800" dirty="0"/>
              <a:t>The stress generated by forces acting toward one another</a:t>
            </a:r>
          </a:p>
          <a:p>
            <a:r>
              <a:rPr lang="en-US" sz="3600" dirty="0" smtClean="0"/>
              <a:t>Tension</a:t>
            </a:r>
          </a:p>
          <a:p>
            <a:pPr lvl="1"/>
            <a:r>
              <a:rPr lang="en-US" sz="2800" dirty="0"/>
              <a:t>The stress generated by forces </a:t>
            </a:r>
            <a:r>
              <a:rPr lang="en-US" sz="2800" dirty="0" smtClean="0"/>
              <a:t>acting </a:t>
            </a:r>
            <a:r>
              <a:rPr lang="en-US" sz="2800" dirty="0"/>
              <a:t>away from one another</a:t>
            </a:r>
            <a:endParaRPr lang="en-US" sz="2800" dirty="0" smtClean="0"/>
          </a:p>
          <a:p>
            <a:r>
              <a:rPr lang="en-US" sz="3600" dirty="0" smtClean="0"/>
              <a:t>Shear</a:t>
            </a:r>
          </a:p>
          <a:p>
            <a:pPr lvl="1"/>
            <a:r>
              <a:rPr lang="en-US" sz="2800" dirty="0"/>
              <a:t>The stress generated by forces </a:t>
            </a:r>
            <a:r>
              <a:rPr lang="en-US" sz="2800" dirty="0" smtClean="0"/>
              <a:t>acting parallel with one </a:t>
            </a:r>
            <a:r>
              <a:rPr lang="en-US" sz="2800" dirty="0"/>
              <a:t>another</a:t>
            </a:r>
            <a:endParaRPr lang="en-US" sz="2800" dirty="0" smtClean="0"/>
          </a:p>
          <a:p>
            <a:pPr lvl="1"/>
            <a:endParaRPr lang="en-US" sz="2600" dirty="0"/>
          </a:p>
          <a:p>
            <a:endParaRPr lang="en-US" sz="2800" dirty="0"/>
          </a:p>
          <a:p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330FD5-FF68-BC4C-AB31-2575EE4FBE6A}" type="slidenum">
              <a:rPr lang="en-US" smtClean="0"/>
              <a:pPr>
                <a:defRPr/>
              </a:pPr>
              <a:t>5</a:t>
            </a:fld>
            <a:r>
              <a:rPr lang="en-US" dirty="0" smtClean="0"/>
              <a:t> of 41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PTYC_442_542 Tectonics</a:t>
            </a:r>
            <a:endParaRPr lang="en-US" dirty="0"/>
          </a:p>
        </p:txBody>
      </p:sp>
      <p:pic>
        <p:nvPicPr>
          <p:cNvPr id="4" name="Picture 3" descr="stress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580" y="4826552"/>
            <a:ext cx="5090327" cy="340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8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Stress causes strain </a:t>
            </a:r>
            <a:r>
              <a:rPr lang="en-US" sz="4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4800" dirty="0" smtClean="0"/>
              <a:t> Tectonic features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Strain</a:t>
            </a:r>
          </a:p>
          <a:p>
            <a:pPr lvl="1"/>
            <a:r>
              <a:rPr lang="en-US" sz="3400" i="1" dirty="0"/>
              <a:t>Any change in original shape or size of an object in response to stress acting on the </a:t>
            </a:r>
            <a:r>
              <a:rPr lang="en-US" sz="3400" i="1" dirty="0" smtClean="0"/>
              <a:t>object (compressive, tensile, shear)</a:t>
            </a:r>
          </a:p>
          <a:p>
            <a:r>
              <a:rPr lang="en-US" sz="3600" dirty="0" smtClean="0"/>
              <a:t>Many classifications of ‘strain’</a:t>
            </a:r>
            <a:endParaRPr lang="en-US" sz="3400" dirty="0" smtClean="0"/>
          </a:p>
          <a:p>
            <a:pPr lvl="1"/>
            <a:r>
              <a:rPr lang="en-US" sz="3400" dirty="0" smtClean="0"/>
              <a:t>Elastic</a:t>
            </a:r>
          </a:p>
          <a:p>
            <a:pPr lvl="2"/>
            <a:r>
              <a:rPr lang="en-US" sz="2800" dirty="0" smtClean="0"/>
              <a:t>Temporary</a:t>
            </a:r>
            <a:endParaRPr lang="en-US" sz="3000" dirty="0"/>
          </a:p>
          <a:p>
            <a:pPr lvl="1"/>
            <a:r>
              <a:rPr lang="en-US" sz="3400" dirty="0" smtClean="0"/>
              <a:t>Plastic</a:t>
            </a:r>
          </a:p>
          <a:p>
            <a:pPr lvl="2"/>
            <a:r>
              <a:rPr lang="en-US" sz="2800" dirty="0" smtClean="0"/>
              <a:t>Permanent</a:t>
            </a:r>
          </a:p>
          <a:p>
            <a:pPr lvl="2"/>
            <a:r>
              <a:rPr lang="en-US" sz="2800" dirty="0" smtClean="0"/>
              <a:t>Brittle (fractures) or Ductile (folds)</a:t>
            </a:r>
          </a:p>
          <a:p>
            <a:pPr lvl="1"/>
            <a:r>
              <a:rPr lang="en-US" sz="3400" dirty="0" smtClean="0"/>
              <a:t>Localized</a:t>
            </a:r>
          </a:p>
          <a:p>
            <a:pPr lvl="2"/>
            <a:r>
              <a:rPr lang="en-US" sz="2800" dirty="0" smtClean="0"/>
              <a:t>Occurs in a narrow zone</a:t>
            </a:r>
          </a:p>
          <a:p>
            <a:pPr lvl="1"/>
            <a:r>
              <a:rPr lang="en-US" sz="3200" dirty="0" smtClean="0"/>
              <a:t>Distributed</a:t>
            </a:r>
          </a:p>
          <a:p>
            <a:pPr lvl="2"/>
            <a:r>
              <a:rPr lang="en-US" sz="2800" dirty="0"/>
              <a:t>Occurs </a:t>
            </a:r>
            <a:r>
              <a:rPr lang="en-US" sz="2800" dirty="0" smtClean="0"/>
              <a:t>over a wide area</a:t>
            </a:r>
            <a:endParaRPr lang="en-US" sz="2800" dirty="0"/>
          </a:p>
          <a:p>
            <a:pPr lvl="1"/>
            <a:endParaRPr lang="en-US" sz="3200" dirty="0" smtClean="0"/>
          </a:p>
          <a:p>
            <a:pPr lvl="1"/>
            <a:endParaRPr lang="en-US" sz="2600" dirty="0"/>
          </a:p>
          <a:p>
            <a:endParaRPr lang="en-US" sz="2800" dirty="0"/>
          </a:p>
          <a:p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330FD5-FF68-BC4C-AB31-2575EE4FBE6A}" type="slidenum">
              <a:rPr lang="en-US" smtClean="0"/>
              <a:pPr>
                <a:defRPr/>
              </a:pPr>
              <a:t>6</a:t>
            </a:fld>
            <a:r>
              <a:rPr lang="en-US" dirty="0" smtClean="0"/>
              <a:t> of 41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PTYC_442_542 Tectonics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71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Driving </a:t>
            </a:r>
            <a:r>
              <a:rPr lang="en-US" sz="4800" dirty="0"/>
              <a:t>stresses </a:t>
            </a:r>
            <a:r>
              <a:rPr lang="en-US" sz="4800" dirty="0" smtClean="0"/>
              <a:t>and tectonic features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sz="3200" dirty="0" smtClean="0"/>
          </a:p>
          <a:p>
            <a:pPr lvl="1"/>
            <a:endParaRPr lang="en-US" sz="2600" dirty="0"/>
          </a:p>
          <a:p>
            <a:endParaRPr lang="en-US" sz="2800" dirty="0"/>
          </a:p>
          <a:p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330FD5-FF68-BC4C-AB31-2575EE4FBE6A}" type="slidenum">
              <a:rPr lang="en-US" smtClean="0"/>
              <a:pPr>
                <a:defRPr/>
              </a:pPr>
              <a:t>7</a:t>
            </a:fld>
            <a:r>
              <a:rPr lang="en-US" dirty="0" smtClean="0"/>
              <a:t> of 41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PTYC_442_542 Tectonics</a:t>
            </a:r>
            <a:endParaRPr lang="en-US" dirty="0"/>
          </a:p>
        </p:txBody>
      </p:sp>
      <p:pic>
        <p:nvPicPr>
          <p:cNvPr id="7" name="Picture 6" descr="StressTyp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2349367"/>
            <a:ext cx="9762457" cy="473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4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Folding vs. Fracturing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Folding</a:t>
            </a:r>
          </a:p>
          <a:p>
            <a:pPr lvl="1"/>
            <a:r>
              <a:rPr lang="en-US" sz="2800" i="1" dirty="0" smtClean="0"/>
              <a:t>The change in shape</a:t>
            </a:r>
            <a:r>
              <a:rPr lang="en-US" sz="2800" i="1" dirty="0"/>
              <a:t> </a:t>
            </a:r>
            <a:r>
              <a:rPr lang="en-US" sz="2800" i="1" dirty="0" smtClean="0"/>
              <a:t>and volume of rock in response to applied stresses</a:t>
            </a:r>
          </a:p>
          <a:p>
            <a:r>
              <a:rPr lang="en-US" sz="3600" dirty="0" smtClean="0"/>
              <a:t>Fracturing</a:t>
            </a:r>
          </a:p>
          <a:p>
            <a:pPr lvl="1"/>
            <a:r>
              <a:rPr lang="en-US" sz="2800" i="1" dirty="0" smtClean="0"/>
              <a:t>The displacement of rock along a planar or tabular zone of weakness</a:t>
            </a:r>
          </a:p>
          <a:p>
            <a:endParaRPr lang="en-US" sz="3000" dirty="0" smtClean="0"/>
          </a:p>
          <a:p>
            <a:r>
              <a:rPr lang="en-US" sz="3600" dirty="0" smtClean="0"/>
              <a:t>Folding can be accomplished with or without fracturing</a:t>
            </a:r>
          </a:p>
          <a:p>
            <a:endParaRPr lang="en-US" sz="3600" dirty="0" smtClean="0"/>
          </a:p>
          <a:p>
            <a:r>
              <a:rPr lang="en-US" sz="3600" dirty="0" smtClean="0"/>
              <a:t>Fracturing can induce folding</a:t>
            </a:r>
          </a:p>
          <a:p>
            <a:pPr lvl="1"/>
            <a:endParaRPr lang="en-US" sz="3400" dirty="0"/>
          </a:p>
          <a:p>
            <a:pPr lvl="1"/>
            <a:endParaRPr lang="en-US" sz="3200" dirty="0" smtClean="0"/>
          </a:p>
          <a:p>
            <a:pPr lvl="1"/>
            <a:endParaRPr lang="en-US" sz="2600" dirty="0"/>
          </a:p>
          <a:p>
            <a:endParaRPr lang="en-US" sz="2800" dirty="0"/>
          </a:p>
          <a:p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330FD5-FF68-BC4C-AB31-2575EE4FBE6A}" type="slidenum">
              <a:rPr lang="en-US" smtClean="0"/>
              <a:pPr>
                <a:defRPr/>
              </a:pPr>
              <a:t>8</a:t>
            </a:fld>
            <a:r>
              <a:rPr lang="en-US" dirty="0" smtClean="0"/>
              <a:t> of 41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PTYC_442_542 Tectonics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19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Basic types of folds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Syncline</a:t>
            </a:r>
          </a:p>
          <a:p>
            <a:r>
              <a:rPr lang="en-US" sz="3600" dirty="0" smtClean="0"/>
              <a:t>Anticline</a:t>
            </a:r>
          </a:p>
          <a:p>
            <a:r>
              <a:rPr lang="en-US" sz="3600" dirty="0" smtClean="0"/>
              <a:t>Dome</a:t>
            </a:r>
          </a:p>
          <a:p>
            <a:r>
              <a:rPr lang="en-US" sz="3600" dirty="0" smtClean="0"/>
              <a:t>Basin</a:t>
            </a:r>
            <a:endParaRPr lang="en-US" sz="2800" dirty="0"/>
          </a:p>
          <a:p>
            <a:pPr lvl="1"/>
            <a:endParaRPr lang="en-US" sz="3200" dirty="0" smtClean="0"/>
          </a:p>
          <a:p>
            <a:pPr lvl="1"/>
            <a:endParaRPr lang="en-US" sz="2600" dirty="0"/>
          </a:p>
          <a:p>
            <a:endParaRPr lang="en-US" sz="2800" dirty="0"/>
          </a:p>
          <a:p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330FD5-FF68-BC4C-AB31-2575EE4FBE6A}" type="slidenum">
              <a:rPr lang="en-US" smtClean="0"/>
              <a:pPr>
                <a:defRPr/>
              </a:pPr>
              <a:t>9</a:t>
            </a:fld>
            <a:r>
              <a:rPr lang="en-US" dirty="0" smtClean="0"/>
              <a:t> of 41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PTYC_442_542 Tectonics</a:t>
            </a:r>
            <a:endParaRPr lang="en-US" dirty="0"/>
          </a:p>
        </p:txBody>
      </p:sp>
      <p:pic>
        <p:nvPicPr>
          <p:cNvPr id="4" name="Picture 3" descr="figure-11-16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609" y="1518161"/>
            <a:ext cx="9096855" cy="3008460"/>
          </a:xfrm>
          <a:prstGeom prst="rect">
            <a:avLst/>
          </a:prstGeom>
        </p:spPr>
      </p:pic>
      <p:pic>
        <p:nvPicPr>
          <p:cNvPr id="8" name="Picture 7" descr="Dome_bas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922" y="5095079"/>
            <a:ext cx="6927137" cy="282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-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hoto - Horizont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Horizont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Vertic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Vertic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7052</TotalTime>
  <Pages>0</Pages>
  <Words>1936</Words>
  <Characters>0</Characters>
  <Application>Microsoft Macintosh PowerPoint</Application>
  <PresentationFormat>Custom</PresentationFormat>
  <Lines>0</Lines>
  <Paragraphs>441</Paragraphs>
  <Slides>41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41</vt:i4>
      </vt:variant>
    </vt:vector>
  </HeadingPairs>
  <TitlesOfParts>
    <vt:vector size="54" baseType="lpstr">
      <vt:lpstr>Title &amp; Bullets</vt:lpstr>
      <vt:lpstr>Title - Center</vt:lpstr>
      <vt:lpstr>Bullets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PowerPoint Presentation</vt:lpstr>
      <vt:lpstr>Outline</vt:lpstr>
      <vt:lpstr>What is ‘tectonics’?</vt:lpstr>
      <vt:lpstr>Tectonics driven by stress</vt:lpstr>
      <vt:lpstr>Types of stress</vt:lpstr>
      <vt:lpstr>Stress causes strain  Tectonic features</vt:lpstr>
      <vt:lpstr>Driving stresses and tectonic features</vt:lpstr>
      <vt:lpstr>Folding vs. Fracturing</vt:lpstr>
      <vt:lpstr>Basic types of folds</vt:lpstr>
      <vt:lpstr>Other fold descriptors</vt:lpstr>
      <vt:lpstr>Types of fractures</vt:lpstr>
      <vt:lpstr>Types of fractures</vt:lpstr>
      <vt:lpstr>Factors that affect folding vs. fracturing</vt:lpstr>
      <vt:lpstr>Tectonics on Earth vs. Mars</vt:lpstr>
      <vt:lpstr>Principle of cross-cutting relationships</vt:lpstr>
      <vt:lpstr>Principle of cross-cutting relationships</vt:lpstr>
      <vt:lpstr>Folding on Mars – Pure folds</vt:lpstr>
      <vt:lpstr>Folding on Mars – Pure folds</vt:lpstr>
      <vt:lpstr>Folding on Mars – Pure folds</vt:lpstr>
      <vt:lpstr>Folding on Mars – Pure folds</vt:lpstr>
      <vt:lpstr>Folding on Mars – Pure folds</vt:lpstr>
      <vt:lpstr>Folding on Mars – Pure folds</vt:lpstr>
      <vt:lpstr>Folding on Mars – Pure folds</vt:lpstr>
      <vt:lpstr>Folding on Mars – Pure folds</vt:lpstr>
      <vt:lpstr>Folding on Mars – Fault-related folds</vt:lpstr>
      <vt:lpstr>Folding on Mars – Fault-related folds</vt:lpstr>
      <vt:lpstr>Folding on Mars – Fault-related folds</vt:lpstr>
      <vt:lpstr>Folding on Mars – Fault-related folds</vt:lpstr>
      <vt:lpstr>Folding on Mars – Fault-related folds</vt:lpstr>
      <vt:lpstr>Fracturing on Mars – Normal faults</vt:lpstr>
      <vt:lpstr>Fracturing on Mars – Thrust faults</vt:lpstr>
      <vt:lpstr>Fracturing on Mars – Strike slip faults</vt:lpstr>
      <vt:lpstr>Fracturing on Mars – Joints</vt:lpstr>
      <vt:lpstr>Fracturing on Mars – Dikes</vt:lpstr>
      <vt:lpstr>Fracturing on Mars – Dikes</vt:lpstr>
      <vt:lpstr>Fracturing on Mars – Dikes</vt:lpstr>
      <vt:lpstr>Fracturing on Mars – Dikes</vt:lpstr>
      <vt:lpstr>Fracturing on Mars – Dikes</vt:lpstr>
      <vt:lpstr>Fracturing on Mars – Deformation bands</vt:lpstr>
      <vt:lpstr>Fracturing on Mars – Deformation bands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/>
  <cp:keywords/>
  <dc:description/>
  <cp:lastModifiedBy>chriso</cp:lastModifiedBy>
  <cp:revision>358</cp:revision>
  <dcterms:created xsi:type="dcterms:W3CDTF">2014-02-25T16:24:25Z</dcterms:created>
  <dcterms:modified xsi:type="dcterms:W3CDTF">2015-03-11T18:25:05Z</dcterms:modified>
</cp:coreProperties>
</file>