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</p:sldMasterIdLst>
  <p:notesMasterIdLst>
    <p:notesMasterId r:id="rId31"/>
  </p:notesMasterIdLst>
  <p:sldIdLst>
    <p:sldId id="267" r:id="rId4"/>
    <p:sldId id="269" r:id="rId5"/>
    <p:sldId id="257" r:id="rId6"/>
    <p:sldId id="270" r:id="rId7"/>
    <p:sldId id="273" r:id="rId8"/>
    <p:sldId id="274" r:id="rId9"/>
    <p:sldId id="276" r:id="rId10"/>
    <p:sldId id="275" r:id="rId11"/>
    <p:sldId id="277" r:id="rId12"/>
    <p:sldId id="265" r:id="rId13"/>
    <p:sldId id="280" r:id="rId14"/>
    <p:sldId id="281" r:id="rId15"/>
    <p:sldId id="279" r:id="rId16"/>
    <p:sldId id="284" r:id="rId17"/>
    <p:sldId id="266" r:id="rId18"/>
    <p:sldId id="282" r:id="rId19"/>
    <p:sldId id="288" r:id="rId20"/>
    <p:sldId id="290" r:id="rId21"/>
    <p:sldId id="291" r:id="rId22"/>
    <p:sldId id="295" r:id="rId23"/>
    <p:sldId id="294" r:id="rId24"/>
    <p:sldId id="289" r:id="rId25"/>
    <p:sldId id="296" r:id="rId26"/>
    <p:sldId id="293" r:id="rId27"/>
    <p:sldId id="283" r:id="rId28"/>
    <p:sldId id="272" r:id="rId29"/>
    <p:sldId id="27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54" autoAdjust="0"/>
  </p:normalViewPr>
  <p:slideViewPr>
    <p:cSldViewPr snapToGrid="0" snapToObjects="1">
      <p:cViewPr varScale="1">
        <p:scale>
          <a:sx n="152" d="100"/>
          <a:sy n="152" d="100"/>
        </p:scale>
        <p:origin x="-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D2977-DD57-D145-899C-F09D2BB6E582}" type="datetimeFigureOut">
              <a:rPr lang="en-US" smtClean="0"/>
              <a:t>12/1/14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314A6-A96B-9E42-9113-29E1715F5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11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908EAB-4A2F-6740-8A8D-DCA64D2DFD0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Edgar Bering led the Mars Rover workshop.</a:t>
            </a:r>
            <a:r>
              <a:rPr lang="en-US" dirty="0" smtClean="0"/>
              <a:t> There were 26 teachers</a:t>
            </a:r>
            <a:r>
              <a:rPr lang="en-US" smtClean="0"/>
              <a:t>. </a:t>
            </a:r>
            <a:endParaRPr lang="en-US" dirty="0" smtClean="0"/>
          </a:p>
          <a:p>
            <a:r>
              <a:rPr lang="en-US" dirty="0" smtClean="0"/>
              <a:t>The workshop was a combination of lectures and hands on activities, which the teachers could do with their students. </a:t>
            </a:r>
          </a:p>
          <a:p>
            <a:r>
              <a:rPr lang="en-US" dirty="0" smtClean="0"/>
              <a:t>PSI, AIAA and Space Imagery Center worked together to put together the workshop. 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41560-080F-654B-BBA2-D7DC452C3845}" type="slidenum">
              <a:rPr lang="en-US" smtClean="0"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pPr/>
              <a:t>20</a:t>
            </a:fld>
            <a:endParaRPr lang="en-US" smtClean="0">
              <a:latin typeface="Arial" pitchFamily="8" charset="0"/>
              <a:ea typeface="ＭＳ Ｐゴシック" pitchFamily="8" charset="-128"/>
              <a:cs typeface="ＭＳ Ｐゴシック" pitchFamily="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Jason Davis Desert Moon</a:t>
            </a:r>
          </a:p>
          <a:p>
            <a:r>
              <a:rPr lang="en-US" dirty="0" smtClean="0"/>
              <a:t>Center for Creative Photography, Jan-May Exhibit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908EAB-4A2F-6740-8A8D-DCA64D2DFD0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all the talks were given at </a:t>
            </a:r>
            <a:r>
              <a:rPr lang="en-US" smtClean="0"/>
              <a:t>the Symposium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908EAB-4A2F-6740-8A8D-DCA64D2DFD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17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5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5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anorama.jpg"/>
          <p:cNvPicPr>
            <a:picLocks noChangeAspect="1"/>
          </p:cNvPicPr>
          <p:nvPr userDrawn="1"/>
        </p:nvPicPr>
        <p:blipFill>
          <a:blip r:embed="rId2"/>
          <a:srcRect t="8342"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11%20Blue%20ban"/>
          <p:cNvPicPr>
            <a:picLocks noChangeAspect="1" noChangeArrowheads="1"/>
          </p:cNvPicPr>
          <p:nvPr userDrawn="1"/>
        </p:nvPicPr>
        <p:blipFill>
          <a:blip r:embed="rId3"/>
          <a:srcRect l="2174" t="33070" r="10872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8325" y="1066800"/>
            <a:ext cx="5486400" cy="533400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965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F9DDB-316E-D64D-AA02-B1E9F51EA8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589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902E7-5848-F044-B330-006509AFC1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32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76200"/>
            <a:ext cx="4953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481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38481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4BBD0-C363-C047-94A0-6DE37F8631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77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630D3-20A9-DF45-83C7-88F72878B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56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76200"/>
            <a:ext cx="4953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4092B-F723-4549-BB1E-924C80FD65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03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5C14A-4C83-0549-9E5C-0CB581DE4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16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8FA8F-5718-5541-9250-4820496754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4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10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DF9A3-BBB8-014F-B5C2-030186AAA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66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76200"/>
            <a:ext cx="4953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46452-9AD4-1D49-932B-C0D734770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50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1600" y="76200"/>
            <a:ext cx="2082800" cy="56388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0025" y="76200"/>
            <a:ext cx="60991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E101A-83A7-284B-9547-5723994850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55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848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E2446-9AA8-1741-87E5-9130D866A8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83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7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FF95697-CE2E-114C-B04D-DE36014C1726}" type="datetime1">
              <a:rPr lang="en-US" sz="400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12/1/14</a:t>
            </a:fld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2" charset="0"/>
                <a:ea typeface="ＭＳ Ｐゴシック" pitchFamily="32" charset="-128"/>
                <a:cs typeface="ＭＳ Ｐゴシック" pitchFamily="32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6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E72B0-907B-054A-A8C9-7591E47D7F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2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385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463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779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684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46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10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2330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479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832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938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641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89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 smtClean="0"/>
              <a:t>12/1/14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8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 smtClean="0"/>
              <a:t>12/1/14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66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 smtClean="0"/>
              <a:t>12/1/14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5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 smtClean="0"/>
              <a:t>12/1/14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2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 smtClean="0"/>
              <a:t>12/1/14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3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C59-ABA7-F94B-9CDB-63443BFC069F}" type="datetimeFigureOut">
              <a:rPr lang="en-US" smtClean="0"/>
              <a:t>12/1/14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802B-EC8E-C843-9905-D35F61744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8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F1C59-ABA7-F94B-9CDB-63443BFC069F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A802B-EC8E-C843-9905-D35F61744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7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33400"/>
            <a:ext cx="9144000" cy="63246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99CCFF">
                  <a:alpha val="9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7" name="Picture 5" descr="11%20Blue%20ban"/>
          <p:cNvPicPr>
            <a:picLocks noChangeAspect="1" noChangeArrowheads="1"/>
          </p:cNvPicPr>
          <p:nvPr/>
        </p:nvPicPr>
        <p:blipFill>
          <a:blip r:embed="rId15"/>
          <a:srcRect l="2174" t="33070" r="10872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848600" cy="4800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pitchFamily="3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15B757B-5041-2046-8A4F-88077317DC95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8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pitchFamily="26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pitchFamily="26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pitchFamily="26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pitchFamily="26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F1C59-ABA7-F94B-9CDB-63443BFC069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A802B-EC8E-C843-9905-D35F61744E0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0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file://localhost/Volumes/ORANGE/2014%20report%20Washington/photos/450A_3299_ppt.jpg" TargetMode="External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ria/Documents/2014-07-20_EverythingLunar/PhotosOfEvent/2014-07-20FChin/IMG_2082_sm.jpg" TargetMode="External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riaschuchardt/Desktop/maven_still_full_4_sm.jpg" TargetMode="External"/><Relationship Id="rId4" Type="http://schemas.openxmlformats.org/officeDocument/2006/relationships/image" Target="../media/image31.jpeg"/><Relationship Id="rId5" Type="http://schemas.openxmlformats.org/officeDocument/2006/relationships/image" Target="file://localhost/Users/mariaschuchardt/Desktop/solar_wind_sm.jpg" TargetMode="External"/><Relationship Id="rId6" Type="http://schemas.openxmlformats.org/officeDocument/2006/relationships/image" Target="../media/image32.jpeg"/><Relationship Id="rId7" Type="http://schemas.openxmlformats.org/officeDocument/2006/relationships/image" Target="file://localhost/Users/mariaschuchardt/Documents/Space%20Imagery%20Center/2014%20ProRept_year4_2013activities%20/2013_work/2013%20Summer%20Science%20Saturday/exoplanets/PIA05988.jpg" TargetMode="External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NULL" TargetMode="External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file://localhost/Volumes/ORANGE/2014%20report%20Washington/photos/IMG_1919-2.jpg" TargetMode="External"/><Relationship Id="rId5" Type="http://schemas.openxmlformats.org/officeDocument/2006/relationships/image" Target="../media/image38.jpeg"/><Relationship Id="rId6" Type="http://schemas.openxmlformats.org/officeDocument/2006/relationships/image" Target="file://localhost/Volumes/ORANGE/2014%20report%20Washington/photos/IMG_1938-2.jpg" TargetMode="External"/><Relationship Id="rId7" Type="http://schemas.openxmlformats.org/officeDocument/2006/relationships/image" Target="../media/image39.jpeg"/><Relationship Id="rId8" Type="http://schemas.openxmlformats.org/officeDocument/2006/relationships/image" Target="file://localhost/Volumes/ORANGE/2014%20report%20Washington/photos/IMG_1912-2%20copy.jpg" TargetMode="External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photos/h6.jpg" TargetMode="External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file://localhost/Volumes/ORANGE/2014%20report%20Washington/photos/desertmoon-h.jpg" TargetMode="External"/><Relationship Id="rId5" Type="http://schemas.openxmlformats.org/officeDocument/2006/relationships/image" Target="../media/image49.jpeg"/><Relationship Id="rId6" Type="http://schemas.openxmlformats.org/officeDocument/2006/relationships/image" Target="file://localhost/Volumes/ORANGE/2014%20report%20Washington/photos/CCP/IMG_3232.JPG" TargetMode="External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0.jpeg"/><Relationship Id="rId6" Type="http://schemas.openxmlformats.org/officeDocument/2006/relationships/image" Target="file://localhost/Users/mariaschuchardt/Documents/2013_work/2013%20Fall%20report/images/Symposium%20speakers.jpg" TargetMode="External"/><Relationship Id="rId7" Type="http://schemas.openxmlformats.org/officeDocument/2006/relationships/image" Target="../media/image51.png"/><Relationship Id="rId1" Type="http://schemas.microsoft.com/office/2007/relationships/media" Target="file://localhost/Users/shane/Desktop/RPIF_2013/clip_age_of_moon.wav" TargetMode="External"/><Relationship Id="rId2" Type="http://schemas.openxmlformats.org/officeDocument/2006/relationships/audio" Target="file://localhost/Users/shane/Desktop/RPIF_2013/clip_age_of_moon.wav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SP_003141_1330_sm.jpg" descr="/Users/mariaschuchardt/Downloads/PSP_003141_1330_s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Slide2.jpg" descr="/Users/mariaschuchardt/Desktop/log/RPIF/UA_Template1/Slide2.jpg"/>
          <p:cNvPicPr>
            <a:picLocks noChangeAspect="1"/>
          </p:cNvPicPr>
          <p:nvPr/>
        </p:nvPicPr>
        <p:blipFill>
          <a:blip r:embed="rId3"/>
          <a:srcRect r="-2406" b="90865"/>
          <a:stretch>
            <a:fillRect/>
          </a:stretch>
        </p:blipFill>
        <p:spPr bwMode="auto">
          <a:xfrm>
            <a:off x="0" y="0"/>
            <a:ext cx="9364663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210892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Narrow" pitchFamily="8" charset="0"/>
              </a:rPr>
              <a:t>Director</a:t>
            </a:r>
            <a:r>
              <a:rPr lang="en-US" sz="2400" dirty="0">
                <a:solidFill>
                  <a:schemeClr val="bg1"/>
                </a:solidFill>
                <a:latin typeface="Arial Narrow" pitchFamily="8" charset="0"/>
              </a:rPr>
              <a:t>: </a:t>
            </a:r>
            <a:r>
              <a:rPr lang="en-US" sz="2400" dirty="0" smtClean="0">
                <a:solidFill>
                  <a:schemeClr val="bg1"/>
                </a:solidFill>
                <a:latin typeface="Arial Narrow" pitchFamily="8" charset="0"/>
              </a:rPr>
              <a:t>Shane Byrne</a:t>
            </a:r>
            <a:r>
              <a:rPr lang="en-US" sz="2400" dirty="0">
                <a:solidFill>
                  <a:schemeClr val="bg1"/>
                </a:solidFill>
                <a:latin typeface="Arial Narrow" pitchFamily="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 Narrow" pitchFamily="8" charset="0"/>
              </a:rPr>
              <a:t>                                       Data </a:t>
            </a:r>
            <a:r>
              <a:rPr lang="en-US" sz="2400" dirty="0">
                <a:solidFill>
                  <a:schemeClr val="bg1"/>
                </a:solidFill>
                <a:latin typeface="Arial Narrow" pitchFamily="8" charset="0"/>
              </a:rPr>
              <a:t>Manager: </a:t>
            </a:r>
            <a:r>
              <a:rPr lang="en-US" sz="2400" dirty="0" smtClean="0">
                <a:solidFill>
                  <a:schemeClr val="bg1"/>
                </a:solidFill>
                <a:latin typeface="Arial Narrow" pitchFamily="8" charset="0"/>
              </a:rPr>
              <a:t>Maria </a:t>
            </a:r>
            <a:r>
              <a:rPr lang="en-US" sz="2400" dirty="0">
                <a:solidFill>
                  <a:schemeClr val="bg1"/>
                </a:solidFill>
                <a:latin typeface="Arial Narrow" pitchFamily="8" charset="0"/>
              </a:rPr>
              <a:t>Schuchardt</a:t>
            </a:r>
            <a:endParaRPr lang="en-US" sz="3200" dirty="0">
              <a:solidFill>
                <a:schemeClr val="bg1"/>
              </a:solidFill>
              <a:latin typeface="Arial Narrow" pitchFamily="8" charset="0"/>
            </a:endParaRP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135063" y="-33338"/>
            <a:ext cx="8651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2700000">
                    <a:schemeClr val="bg1">
                      <a:alpha val="43000"/>
                    </a:schemeClr>
                  </a:outerShdw>
                </a:effectLst>
                <a:latin typeface="Arial" pitchFamily="-105" charset="0"/>
                <a:ea typeface="+mn-ea"/>
                <a:cs typeface="+mn-cs"/>
              </a:rPr>
              <a:t>RPIF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bg1">
                      <a:alpha val="43000"/>
                    </a:schemeClr>
                  </a:outerShdw>
                </a:effectLst>
                <a:latin typeface="Arial" pitchFamily="-105" charset="0"/>
                <a:ea typeface="+mn-ea"/>
                <a:cs typeface="+mn-cs"/>
              </a:rPr>
              <a:t>Senior Review 2015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  <a:latin typeface="Arial" pitchFamily="-105" charset="0"/>
              <a:ea typeface="+mn-ea"/>
              <a:cs typeface="+mn-cs"/>
            </a:endParaRPr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1BE9122-BE7B-1C48-AD53-9D796FF3C7A0}" type="slidenum">
              <a:rPr lang="en-US"/>
              <a:pPr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01805"/>
            <a:ext cx="9144000" cy="1754327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Space Imagery Center</a:t>
            </a:r>
          </a:p>
          <a:p>
            <a:pPr algn="ctr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University of Arizona</a:t>
            </a:r>
          </a:p>
        </p:txBody>
      </p:sp>
      <p:pic>
        <p:nvPicPr>
          <p:cNvPr id="16391" name="my office-ppt.jpg" descr="/Users/mariaschuchardt/Documents/Space Imagery Center/my office-ppt.jpg"/>
          <p:cNvPicPr>
            <a:picLocks noChangeAspect="1"/>
          </p:cNvPicPr>
          <p:nvPr/>
        </p:nvPicPr>
        <p:blipFill>
          <a:blip r:embed="rId4"/>
          <a:srcRect b="7744"/>
          <a:stretch>
            <a:fillRect/>
          </a:stretch>
        </p:blipFill>
        <p:spPr bwMode="auto">
          <a:xfrm>
            <a:off x="660701" y="2570591"/>
            <a:ext cx="7845464" cy="428741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486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219_2785_cro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15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914399"/>
            <a:ext cx="7315200" cy="5029200"/>
          </a:xfr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4400" b="1" dirty="0" smtClean="0"/>
              <a:t>Archiving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4400" b="1" dirty="0" smtClean="0"/>
              <a:t>Research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4400" b="1" dirty="0" smtClean="0"/>
              <a:t>Education &amp; Public Outreach</a:t>
            </a:r>
          </a:p>
        </p:txBody>
      </p:sp>
      <p:sp>
        <p:nvSpPr>
          <p:cNvPr id="8" name="Rectangle 7"/>
          <p:cNvSpPr/>
          <p:nvPr/>
        </p:nvSpPr>
        <p:spPr>
          <a:xfrm>
            <a:off x="986374" y="3162741"/>
            <a:ext cx="7169709" cy="83846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88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667063"/>
            <a:ext cx="9144000" cy="2038928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dirty="0" smtClean="0"/>
              <a:t>Assistance with data preparation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400" dirty="0" smtClean="0"/>
              <a:t>Especially GIS data</a:t>
            </a:r>
          </a:p>
          <a:p>
            <a:pPr>
              <a:buClr>
                <a:srgbClr val="FF0000"/>
              </a:buClr>
            </a:pPr>
            <a:r>
              <a:rPr lang="en-US" dirty="0" smtClean="0"/>
              <a:t>Accessible hardware running GIS software</a:t>
            </a:r>
            <a:endParaRPr lang="en-US" dirty="0"/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400" dirty="0" smtClean="0"/>
              <a:t>A useful service while ArcGIS licenses were expensive</a:t>
            </a:r>
            <a:endParaRPr lang="en-US" sz="2400" dirty="0"/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42837" y="2889436"/>
            <a:ext cx="4501162" cy="327959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FF0000"/>
              </a:buClr>
            </a:pPr>
            <a:r>
              <a:rPr lang="en-US" dirty="0" smtClean="0"/>
              <a:t>Target selection for ongoing instruments/missions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400" dirty="0" smtClean="0"/>
              <a:t>HiRISE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400" dirty="0" smtClean="0"/>
              <a:t>Messenger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2945345"/>
            <a:ext cx="4580232" cy="33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4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336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Current work: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Assembly of a three-station stereogrammetry lab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Our industry partner BAE Systems have provided an academic license worth multiple $100K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RPIF money leveraged with the Lunar and Planetary Lab and another faculty member allowed us to acquire three stations with specialized polarizing displays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Currently in high use by faculty, postdocs, graduate students and </a:t>
            </a:r>
            <a:r>
              <a:rPr lang="en-US" dirty="0" err="1" smtClean="0"/>
              <a:t>Spacegrant</a:t>
            </a:r>
            <a:r>
              <a:rPr lang="en-US" dirty="0" smtClean="0"/>
              <a:t> undergrads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7837" y="2621549"/>
            <a:ext cx="3609895" cy="4265570"/>
          </a:xfrm>
          <a:prstGeom prst="rect">
            <a:avLst/>
          </a:prstGeom>
        </p:spPr>
      </p:pic>
      <p:pic>
        <p:nvPicPr>
          <p:cNvPr id="8" name="450A_3299_ppt.jpg" descr="/Users/maria/Desktop/2014 report Washington/450A_3299_ppt.jpg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4381547" y="2949385"/>
            <a:ext cx="4762453" cy="34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47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5717" y="-14955"/>
            <a:ext cx="23048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Future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305" y="752328"/>
            <a:ext cx="4751695" cy="595327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752328"/>
            <a:ext cx="4315108" cy="6105672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/>
              <a:t>Community requested DTMs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/>
              <a:t>Currently this capacity rests mostly with spacecraft teams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/>
              <a:t>We plan to solicit DTM requests online from the Planetary Science community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/>
              <a:t>We plan to purchase another two workstations and hire undergraduates to do the processing (we’ve cloned the procedures developed by the HiRISE team)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/>
              <a:t>A PDART proposal to leverage RPIF infrastructure is currently under review</a:t>
            </a:r>
          </a:p>
          <a:p>
            <a:pPr marL="0" indent="0">
              <a:buClr>
                <a:srgbClr val="0000FF"/>
              </a:buClr>
              <a:buSzPct val="100000"/>
              <a:buNone/>
            </a:pP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925412" y="2894766"/>
            <a:ext cx="2649354" cy="0"/>
          </a:xfrm>
          <a:prstGeom prst="straightConnector1">
            <a:avLst/>
          </a:prstGeom>
          <a:ln>
            <a:headEnd type="none"/>
            <a:tailEnd type="triangle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53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Slide2.jpg" descr="/Users/mariaschuchardt/Desktop/log/RPIF/UA_Template1/Slid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0" y="693738"/>
            <a:ext cx="566103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Clr>
                <a:srgbClr val="FF0000"/>
              </a:buClr>
              <a:buSzPct val="122000"/>
            </a:pPr>
            <a:r>
              <a:rPr lang="en-US" sz="2000" u="sng" dirty="0" smtClean="0"/>
              <a:t>GIS data bundles</a:t>
            </a:r>
          </a:p>
          <a:p>
            <a:pPr eaLnBrk="1" hangingPunct="1">
              <a:buClr>
                <a:srgbClr val="FF0000"/>
              </a:buClr>
              <a:buSzPct val="122000"/>
              <a:buFont typeface="Wingdings" charset="0"/>
              <a:buChar char="§"/>
            </a:pPr>
            <a:r>
              <a:rPr lang="en-US" sz="2000" dirty="0" smtClean="0"/>
              <a:t>Space </a:t>
            </a:r>
            <a:r>
              <a:rPr lang="en-US" sz="2000" dirty="0"/>
              <a:t>Imagery Center </a:t>
            </a:r>
            <a:r>
              <a:rPr lang="en-US" sz="2000" dirty="0" smtClean="0"/>
              <a:t>has assisted </a:t>
            </a:r>
            <a:r>
              <a:rPr lang="en-US" sz="2000" dirty="0"/>
              <a:t>many researchers with digital data analysis through use of GIS.</a:t>
            </a:r>
          </a:p>
          <a:p>
            <a:pPr eaLnBrk="1" hangingPunct="1">
              <a:buClr>
                <a:srgbClr val="FF0000"/>
              </a:buClr>
              <a:buSzPct val="122000"/>
              <a:buFont typeface="Wingdings" charset="0"/>
              <a:buChar char="§"/>
            </a:pPr>
            <a:r>
              <a:rPr lang="en-US" sz="2000" dirty="0"/>
              <a:t>Such investments of work have typically not been preserved (except as publications)</a:t>
            </a:r>
          </a:p>
          <a:p>
            <a:pPr eaLnBrk="1" hangingPunct="1">
              <a:buClr>
                <a:srgbClr val="FF0000"/>
              </a:buClr>
              <a:buSzPct val="122000"/>
              <a:buFont typeface="Wingdings" charset="0"/>
              <a:buChar char="§"/>
            </a:pPr>
            <a:r>
              <a:rPr lang="en-US" sz="2000" dirty="0" smtClean="0"/>
              <a:t>We will Sample </a:t>
            </a:r>
            <a:r>
              <a:rPr lang="en-US" sz="2000" dirty="0"/>
              <a:t>GIS project files can ship with the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25" y="4521200"/>
            <a:ext cx="1727200" cy="10493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12 TB disk</a:t>
            </a:r>
          </a:p>
        </p:txBody>
      </p:sp>
      <p:sp>
        <p:nvSpPr>
          <p:cNvPr id="7" name="Rectangle 6"/>
          <p:cNvSpPr/>
          <p:nvPr/>
        </p:nvSpPr>
        <p:spPr>
          <a:xfrm>
            <a:off x="2236788" y="3436938"/>
            <a:ext cx="1727200" cy="7794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Mars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52663" y="4318000"/>
            <a:ext cx="1727200" cy="779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252663" y="5181600"/>
            <a:ext cx="1727200" cy="779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Titan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19325" y="6078538"/>
            <a:ext cx="1727200" cy="7794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Etc…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22788" y="3436938"/>
            <a:ext cx="1895475" cy="7794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N. Pole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38663" y="4318000"/>
            <a:ext cx="1947862" cy="779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S. Pole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38663" y="5181600"/>
            <a:ext cx="1965325" cy="779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Hellas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05325" y="6078538"/>
            <a:ext cx="1998663" cy="7794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Etc…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45325" y="3436938"/>
            <a:ext cx="1897063" cy="7794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MOLA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62788" y="4318000"/>
            <a:ext cx="1946275" cy="779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HiRISE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62788" y="5181600"/>
            <a:ext cx="1963737" cy="779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27863" y="6078538"/>
            <a:ext cx="1998662" cy="7794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Etc…</a:t>
            </a:r>
          </a:p>
        </p:txBody>
      </p:sp>
      <p:cxnSp>
        <p:nvCxnSpPr>
          <p:cNvPr id="21" name="Straight Connector 20"/>
          <p:cNvCxnSpPr>
            <a:stCxn id="6" idx="3"/>
            <a:endCxn id="7" idx="1"/>
          </p:cNvCxnSpPr>
          <p:nvPr/>
        </p:nvCxnSpPr>
        <p:spPr>
          <a:xfrm flipV="1">
            <a:off x="1762125" y="3827463"/>
            <a:ext cx="474663" cy="1219200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3"/>
            <a:endCxn id="8" idx="1"/>
          </p:cNvCxnSpPr>
          <p:nvPr/>
        </p:nvCxnSpPr>
        <p:spPr>
          <a:xfrm flipV="1">
            <a:off x="1762125" y="4706938"/>
            <a:ext cx="490538" cy="339725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3"/>
            <a:endCxn id="9" idx="1"/>
          </p:cNvCxnSpPr>
          <p:nvPr/>
        </p:nvCxnSpPr>
        <p:spPr>
          <a:xfrm>
            <a:off x="1762125" y="5046663"/>
            <a:ext cx="490538" cy="523875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3"/>
            <a:endCxn id="10" idx="1"/>
          </p:cNvCxnSpPr>
          <p:nvPr/>
        </p:nvCxnSpPr>
        <p:spPr>
          <a:xfrm>
            <a:off x="1762125" y="5046663"/>
            <a:ext cx="457200" cy="1422400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7" idx="3"/>
            <a:endCxn id="11" idx="1"/>
          </p:cNvCxnSpPr>
          <p:nvPr/>
        </p:nvCxnSpPr>
        <p:spPr>
          <a:xfrm>
            <a:off x="3963988" y="3827463"/>
            <a:ext cx="558800" cy="1587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7" idx="3"/>
            <a:endCxn id="12" idx="1"/>
          </p:cNvCxnSpPr>
          <p:nvPr/>
        </p:nvCxnSpPr>
        <p:spPr>
          <a:xfrm>
            <a:off x="3963988" y="3827463"/>
            <a:ext cx="574675" cy="879475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7" idx="3"/>
            <a:endCxn id="13" idx="1"/>
          </p:cNvCxnSpPr>
          <p:nvPr/>
        </p:nvCxnSpPr>
        <p:spPr>
          <a:xfrm>
            <a:off x="3963988" y="3827463"/>
            <a:ext cx="574675" cy="1743075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7" idx="3"/>
            <a:endCxn id="14" idx="1"/>
          </p:cNvCxnSpPr>
          <p:nvPr/>
        </p:nvCxnSpPr>
        <p:spPr>
          <a:xfrm>
            <a:off x="3963988" y="3827463"/>
            <a:ext cx="541337" cy="2641600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1" idx="3"/>
          </p:cNvCxnSpPr>
          <p:nvPr/>
        </p:nvCxnSpPr>
        <p:spPr>
          <a:xfrm>
            <a:off x="6418263" y="3827463"/>
            <a:ext cx="609600" cy="1587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1" idx="3"/>
          </p:cNvCxnSpPr>
          <p:nvPr/>
        </p:nvCxnSpPr>
        <p:spPr>
          <a:xfrm>
            <a:off x="6418263" y="3827463"/>
            <a:ext cx="627062" cy="879475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1" idx="3"/>
          </p:cNvCxnSpPr>
          <p:nvPr/>
        </p:nvCxnSpPr>
        <p:spPr>
          <a:xfrm>
            <a:off x="6418263" y="3827463"/>
            <a:ext cx="627062" cy="1743075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1" idx="3"/>
          </p:cNvCxnSpPr>
          <p:nvPr/>
        </p:nvCxnSpPr>
        <p:spPr>
          <a:xfrm>
            <a:off x="6418263" y="3827463"/>
            <a:ext cx="593725" cy="2641600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5717" y="-14955"/>
            <a:ext cx="23048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Future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670" y="742028"/>
            <a:ext cx="3413330" cy="250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22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219_2785_cro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15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914399"/>
            <a:ext cx="7315200" cy="5029200"/>
          </a:xfr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4400" b="1" dirty="0" smtClean="0"/>
              <a:t>Archiving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4400" b="1" dirty="0" smtClean="0"/>
              <a:t>Research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4400" b="1" dirty="0" smtClean="0"/>
              <a:t>Education &amp; Public Outreach</a:t>
            </a:r>
          </a:p>
        </p:txBody>
      </p:sp>
      <p:sp>
        <p:nvSpPr>
          <p:cNvPr id="8" name="Rectangle 7"/>
          <p:cNvSpPr/>
          <p:nvPr/>
        </p:nvSpPr>
        <p:spPr>
          <a:xfrm>
            <a:off x="986374" y="4297136"/>
            <a:ext cx="7169709" cy="83846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8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019424"/>
            <a:ext cx="9144000" cy="5121317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dirty="0" smtClean="0"/>
              <a:t>Summer Open </a:t>
            </a:r>
            <a:r>
              <a:rPr lang="en-US" dirty="0"/>
              <a:t>H</a:t>
            </a:r>
            <a:r>
              <a:rPr lang="en-US" dirty="0" smtClean="0"/>
              <a:t>ouses</a:t>
            </a:r>
          </a:p>
          <a:p>
            <a:pPr>
              <a:buClr>
                <a:srgbClr val="FF0000"/>
              </a:buClr>
            </a:pPr>
            <a:r>
              <a:rPr lang="en-US" dirty="0" smtClean="0"/>
              <a:t>Evening Lecture Series</a:t>
            </a:r>
          </a:p>
          <a:p>
            <a:pPr>
              <a:buClr>
                <a:srgbClr val="FF0000"/>
              </a:buClr>
            </a:pPr>
            <a:endParaRPr lang="en-US" dirty="0" smtClean="0"/>
          </a:p>
          <a:p>
            <a:pPr>
              <a:buClr>
                <a:srgbClr val="FF0000"/>
              </a:buClr>
            </a:pPr>
            <a:r>
              <a:rPr lang="en-US" dirty="0"/>
              <a:t>K12 School Visits</a:t>
            </a:r>
          </a:p>
          <a:p>
            <a:pPr>
              <a:buClr>
                <a:srgbClr val="FF0000"/>
              </a:buClr>
            </a:pPr>
            <a:r>
              <a:rPr lang="en-US" dirty="0" smtClean="0"/>
              <a:t>University of Arizona Classes</a:t>
            </a:r>
          </a:p>
          <a:p>
            <a:pPr>
              <a:buClr>
                <a:srgbClr val="FF0000"/>
              </a:buClr>
            </a:pPr>
            <a:endParaRPr lang="en-US" dirty="0"/>
          </a:p>
          <a:p>
            <a:pPr>
              <a:buClr>
                <a:srgbClr val="FF0000"/>
              </a:buClr>
            </a:pPr>
            <a:r>
              <a:rPr lang="en-US" dirty="0"/>
              <a:t>Partnering with Local Collaborators</a:t>
            </a:r>
          </a:p>
          <a:p>
            <a:pPr>
              <a:buClr>
                <a:srgbClr val="FF0000"/>
              </a:buClr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205717" y="-14955"/>
            <a:ext cx="54974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Present and the Future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2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544317"/>
            <a:ext cx="9144000" cy="622238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0000"/>
              </a:buClr>
            </a:pPr>
            <a:r>
              <a:rPr lang="en-US" dirty="0" smtClean="0"/>
              <a:t>Summer Open Houses</a:t>
            </a:r>
          </a:p>
          <a:p>
            <a:pPr lvl="1">
              <a:buClr>
                <a:srgbClr val="FF0000"/>
              </a:buClr>
            </a:pPr>
            <a:r>
              <a:rPr lang="en-US" sz="1800" dirty="0" smtClean="0"/>
              <a:t>Our main annual event: Attracts 100s of people per year</a:t>
            </a:r>
          </a:p>
        </p:txBody>
      </p:sp>
      <p:pic>
        <p:nvPicPr>
          <p:cNvPr id="6" name="IMG_2082_sm.jpg" descr="/Users/maria/Documents/2014-07-20_EverythingLunar/PhotosOfEvent/2014-07-20FChin/IMG_2082_sm.jpg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6845900" y="5325933"/>
            <a:ext cx="2298100" cy="15320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146067"/>
            <a:ext cx="84561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dirty="0"/>
              <a:t>2007, May 5</a:t>
            </a:r>
            <a:r>
              <a:rPr lang="en-US" baseline="30000" dirty="0"/>
              <a:t>th</a:t>
            </a:r>
            <a:r>
              <a:rPr lang="en-US" dirty="0"/>
              <a:t>: </a:t>
            </a:r>
            <a:r>
              <a:rPr lang="en-US" b="1" dirty="0"/>
              <a:t>“</a:t>
            </a:r>
            <a:r>
              <a:rPr lang="en-US" dirty="0" err="1"/>
              <a:t>Cinco</a:t>
            </a:r>
            <a:r>
              <a:rPr lang="en-US" dirty="0"/>
              <a:t> de Mars” - Phoenix Mission exhibit. 450 Participants.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/>
              <a:t>2008, May 25</a:t>
            </a:r>
            <a:r>
              <a:rPr lang="en-US" baseline="30000" dirty="0"/>
              <a:t>th</a:t>
            </a:r>
            <a:r>
              <a:rPr lang="en-US" dirty="0"/>
              <a:t>: Phoenix Mission Landing Event. 1500 Participants.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/>
              <a:t>2009, July 18</a:t>
            </a:r>
            <a:r>
              <a:rPr lang="en-US" baseline="30000" dirty="0"/>
              <a:t>th</a:t>
            </a:r>
            <a:r>
              <a:rPr lang="en-US" dirty="0"/>
              <a:t>: 40</a:t>
            </a:r>
            <a:r>
              <a:rPr lang="en-US" baseline="30000" dirty="0"/>
              <a:t>th</a:t>
            </a:r>
            <a:r>
              <a:rPr lang="en-US" dirty="0"/>
              <a:t> Anniversary of Apollo 11’s moon landing. 500 Participants.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/>
              <a:t>2010, Jan. 30</a:t>
            </a:r>
            <a:r>
              <a:rPr lang="en-US" baseline="30000" dirty="0"/>
              <a:t>th</a:t>
            </a:r>
            <a:r>
              <a:rPr lang="en-US" dirty="0"/>
              <a:t>: Arizona Meteorites. 330 Participants.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/>
              <a:t>2011, April 12</a:t>
            </a:r>
            <a:r>
              <a:rPr lang="en-US" baseline="30000" dirty="0"/>
              <a:t>th</a:t>
            </a:r>
            <a:r>
              <a:rPr lang="en-US" dirty="0"/>
              <a:t>: 50</a:t>
            </a:r>
            <a:r>
              <a:rPr lang="en-US" baseline="30000" dirty="0"/>
              <a:t>th</a:t>
            </a:r>
            <a:r>
              <a:rPr lang="en-US" dirty="0"/>
              <a:t> Anniversary of Yuri Gagarin’s flight. 150 Participants.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/>
              <a:t>2012, July, 28</a:t>
            </a:r>
            <a:r>
              <a:rPr lang="en-US" baseline="30000" dirty="0"/>
              <a:t>th</a:t>
            </a:r>
            <a:r>
              <a:rPr lang="en-US" dirty="0"/>
              <a:t>: Curiosity Mission and Landing. 693 Participants.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/>
              <a:t>2013, July 20</a:t>
            </a:r>
            <a:r>
              <a:rPr lang="en-US" baseline="30000" dirty="0"/>
              <a:t>th</a:t>
            </a:r>
            <a:r>
              <a:rPr lang="en-US" dirty="0"/>
              <a:t>: Jupiter and Beyond the Infinite, 773 Participants</a:t>
            </a:r>
            <a:r>
              <a:rPr lang="en-US" dirty="0" smtClean="0"/>
              <a:t>.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2014, July 20</a:t>
            </a:r>
            <a:r>
              <a:rPr lang="en-US" baseline="30000" dirty="0" smtClean="0"/>
              <a:t>th</a:t>
            </a:r>
            <a:r>
              <a:rPr lang="en-US" dirty="0" smtClean="0"/>
              <a:t>: Everything Lunar, 531 Participants</a:t>
            </a:r>
            <a:endParaRPr lang="en-US" dirty="0"/>
          </a:p>
        </p:txBody>
      </p:sp>
      <p:pic>
        <p:nvPicPr>
          <p:cNvPr id="8" name="2-Jupiter.jpg" descr="/Users/mariaschuchardt/Documents/2013 Summer Science Saturday/2013-7-20_SSSevent photos/2-Jupit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9878" y="2842270"/>
            <a:ext cx="1851420" cy="239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trium DSC03268.jpg" descr="/Users/mariaschuchardt/Documents/2012/2012-07-28 MSL/Photos James Keane/atrium DSC0326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82" y="3584312"/>
            <a:ext cx="3808042" cy="278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Macintosh HD:Users:mariaschuchardt:Desktop:RPIF 2009 backup:photos:IMG_039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4583" y="3487131"/>
            <a:ext cx="2478060" cy="330408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17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601266"/>
            <a:ext cx="9144000" cy="6256734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dirty="0" smtClean="0"/>
              <a:t>Evening Lecture Series</a:t>
            </a:r>
          </a:p>
          <a:p>
            <a:pPr lvl="1">
              <a:buClr>
                <a:srgbClr val="FF0000"/>
              </a:buClr>
            </a:pPr>
            <a:r>
              <a:rPr lang="en-US" dirty="0" smtClean="0"/>
              <a:t>Series of three Planetary Science Lectures each Fall Semester</a:t>
            </a:r>
          </a:p>
          <a:p>
            <a:pPr lvl="1">
              <a:buClr>
                <a:srgbClr val="FF0000"/>
              </a:buClr>
            </a:pPr>
            <a:r>
              <a:rPr lang="en-US" dirty="0" smtClean="0"/>
              <a:t>Over 100 attendees per lecture on </a:t>
            </a:r>
            <a:r>
              <a:rPr lang="en-US" dirty="0" smtClean="0"/>
              <a:t>average</a:t>
            </a:r>
          </a:p>
          <a:p>
            <a:pPr lvl="1">
              <a:buClr>
                <a:srgbClr val="FF0000"/>
              </a:buClr>
            </a:pPr>
            <a:r>
              <a:rPr lang="en-US" dirty="0" smtClean="0"/>
              <a:t>All lectures available on iTunes</a:t>
            </a:r>
            <a:endParaRPr lang="en-US" dirty="0"/>
          </a:p>
          <a:p>
            <a:pPr>
              <a:buClr>
                <a:srgbClr val="FF0000"/>
              </a:buClr>
            </a:pPr>
            <a:endParaRPr lang="en-US" dirty="0" smtClean="0"/>
          </a:p>
          <a:p>
            <a:pPr>
              <a:buClr>
                <a:srgbClr val="FF0000"/>
              </a:buClr>
            </a:pPr>
            <a:endParaRPr lang="en-US" dirty="0"/>
          </a:p>
          <a:p>
            <a:pPr>
              <a:buClr>
                <a:srgbClr val="FF0000"/>
              </a:buClr>
            </a:pPr>
            <a:endParaRPr lang="en-US" dirty="0" smtClean="0"/>
          </a:p>
          <a:p>
            <a:pPr>
              <a:buClr>
                <a:srgbClr val="FF0000"/>
              </a:buClr>
            </a:pPr>
            <a:endParaRPr lang="en-US" dirty="0" smtClean="0"/>
          </a:p>
          <a:p>
            <a:pPr marL="0" indent="0">
              <a:buClr>
                <a:srgbClr val="FF0000"/>
              </a:buClr>
              <a:buNone/>
            </a:pPr>
            <a:endParaRPr lang="en-US" dirty="0"/>
          </a:p>
          <a:p>
            <a:pPr>
              <a:buClr>
                <a:srgbClr val="FF0000"/>
              </a:buClr>
            </a:pPr>
            <a:r>
              <a:rPr lang="en-US" dirty="0"/>
              <a:t>Public </a:t>
            </a:r>
            <a:r>
              <a:rPr lang="en-US" dirty="0" smtClean="0"/>
              <a:t>Talks</a:t>
            </a:r>
          </a:p>
          <a:p>
            <a:pPr lvl="1">
              <a:buClr>
                <a:srgbClr val="FF0000"/>
              </a:buClr>
            </a:pPr>
            <a:r>
              <a:rPr lang="en-US" dirty="0" smtClean="0"/>
              <a:t>Tucson Amateur Astronomical Society</a:t>
            </a:r>
          </a:p>
          <a:p>
            <a:pPr lvl="1">
              <a:buClr>
                <a:srgbClr val="FF0000"/>
              </a:buClr>
            </a:pPr>
            <a:r>
              <a:rPr lang="en-US" dirty="0" smtClean="0"/>
              <a:t>College of Science Science Café</a:t>
            </a:r>
          </a:p>
          <a:p>
            <a:pPr lvl="1">
              <a:buClr>
                <a:srgbClr val="FF0000"/>
              </a:buClr>
            </a:pPr>
            <a:r>
              <a:rPr lang="en-US" dirty="0" smtClean="0"/>
              <a:t>Retirement groups</a:t>
            </a:r>
          </a:p>
          <a:p>
            <a:pPr lvl="1">
              <a:buClr>
                <a:srgbClr val="FF0000"/>
              </a:buClr>
            </a:pPr>
            <a:r>
              <a:rPr lang="en-US" dirty="0" smtClean="0"/>
              <a:t>Other public events e.g. MSL landing</a:t>
            </a:r>
            <a:endParaRPr lang="en-US" dirty="0"/>
          </a:p>
          <a:p>
            <a:pPr>
              <a:buClr>
                <a:srgbClr val="FF0000"/>
              </a:buClr>
            </a:pPr>
            <a:endParaRPr lang="en-US" dirty="0" smtClean="0"/>
          </a:p>
        </p:txBody>
      </p:sp>
      <p:pic>
        <p:nvPicPr>
          <p:cNvPr id="24" name="maven_still_full_4_sm.jpg" descr="/Users/mariaschuchardt/Desktop/maven_still_full_4_sm.jpg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0" y="2161756"/>
            <a:ext cx="2981140" cy="1828031"/>
          </a:xfrm>
          <a:prstGeom prst="rect">
            <a:avLst/>
          </a:prstGeom>
        </p:spPr>
      </p:pic>
      <p:pic>
        <p:nvPicPr>
          <p:cNvPr id="25" name="solar_wind_sm.jpg" descr="/Users/mariaschuchardt/Desktop/solar_wind_sm.jpg"/>
          <p:cNvPicPr/>
          <p:nvPr/>
        </p:nvPicPr>
        <p:blipFill>
          <a:blip r:embed="rId4" r:link="rId5"/>
          <a:stretch>
            <a:fillRect/>
          </a:stretch>
        </p:blipFill>
        <p:spPr>
          <a:xfrm>
            <a:off x="6547860" y="2098832"/>
            <a:ext cx="2596140" cy="1816784"/>
          </a:xfrm>
          <a:prstGeom prst="rect">
            <a:avLst/>
          </a:prstGeom>
        </p:spPr>
      </p:pic>
      <p:pic>
        <p:nvPicPr>
          <p:cNvPr id="26" name="P 1" descr="/Users/mariaschuchardt/Documents/2013_work/2013 Summer Science Saturday/exoplanets/PIA05988.jpg"/>
          <p:cNvPicPr/>
          <p:nvPr/>
        </p:nvPicPr>
        <p:blipFill>
          <a:blip r:embed="rId6" r:link="rId7"/>
          <a:srcRect b="11778"/>
          <a:stretch>
            <a:fillRect/>
          </a:stretch>
        </p:blipFill>
        <p:spPr>
          <a:xfrm>
            <a:off x="3459492" y="2816176"/>
            <a:ext cx="2708121" cy="1906661"/>
          </a:xfrm>
          <a:prstGeom prst="rect">
            <a:avLst/>
          </a:prstGeom>
        </p:spPr>
      </p:pic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0" y="3923704"/>
            <a:ext cx="3314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solidFill>
                  <a:srgbClr val="000099"/>
                </a:solidFill>
              </a:rPr>
              <a:t>A Comet Approaches Mars</a:t>
            </a:r>
          </a:p>
          <a:p>
            <a:pPr algn="ctr">
              <a:defRPr/>
            </a:pPr>
            <a:r>
              <a:rPr lang="en-US" sz="1800" b="1" dirty="0" smtClean="0">
                <a:solidFill>
                  <a:srgbClr val="000099"/>
                </a:solidFill>
              </a:rPr>
              <a:t>Dr</a:t>
            </a:r>
            <a:r>
              <a:rPr lang="en-US" sz="1800" b="1" dirty="0" smtClean="0">
                <a:solidFill>
                  <a:srgbClr val="000099"/>
                </a:solidFill>
              </a:rPr>
              <a:t>. Roger </a:t>
            </a:r>
            <a:r>
              <a:rPr lang="en-US" sz="1800" b="1" dirty="0" err="1" smtClean="0">
                <a:solidFill>
                  <a:srgbClr val="000099"/>
                </a:solidFill>
              </a:rPr>
              <a:t>Yelle</a:t>
            </a:r>
            <a:endParaRPr lang="en-US" sz="1800" dirty="0">
              <a:solidFill>
                <a:srgbClr val="00009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59492" y="2098831"/>
            <a:ext cx="2419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000099"/>
                </a:solidFill>
              </a:rPr>
              <a:t>Imaging </a:t>
            </a:r>
            <a:r>
              <a:rPr lang="en-US" sz="1800" b="1" i="1" dirty="0" err="1" smtClean="0">
                <a:solidFill>
                  <a:srgbClr val="000099"/>
                </a:solidFill>
              </a:rPr>
              <a:t>Exoplanets</a:t>
            </a:r>
            <a:endParaRPr lang="en-US" sz="1800" b="1" i="1" dirty="0" smtClean="0">
              <a:solidFill>
                <a:srgbClr val="000099"/>
              </a:solidFill>
            </a:endParaRPr>
          </a:p>
          <a:p>
            <a:r>
              <a:rPr lang="en-US" sz="1800" b="1" dirty="0" smtClean="0">
                <a:solidFill>
                  <a:srgbClr val="000099"/>
                </a:solidFill>
              </a:rPr>
              <a:t>Dr. Travis Barman</a:t>
            </a:r>
            <a:endParaRPr lang="en-US" sz="1800" b="1" dirty="0">
              <a:solidFill>
                <a:srgbClr val="00009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47860" y="3989787"/>
            <a:ext cx="2596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 smtClean="0">
                <a:solidFill>
                  <a:srgbClr val="000099"/>
                </a:solidFill>
              </a:rPr>
              <a:t>The Big </a:t>
            </a:r>
            <a:r>
              <a:rPr lang="en-US" sz="1800" b="1" i="1" dirty="0" smtClean="0">
                <a:solidFill>
                  <a:srgbClr val="000099"/>
                </a:solidFill>
              </a:rPr>
              <a:t>Boundary</a:t>
            </a:r>
            <a:endParaRPr lang="en-US" sz="1800" b="1" i="1" dirty="0" smtClean="0"/>
          </a:p>
          <a:p>
            <a:r>
              <a:rPr lang="en-US" sz="1800" b="1" dirty="0" smtClean="0">
                <a:solidFill>
                  <a:srgbClr val="000099"/>
                </a:solidFill>
              </a:rPr>
              <a:t>Dr. Walter </a:t>
            </a:r>
            <a:r>
              <a:rPr lang="en-US" sz="1800" b="1" dirty="0" smtClean="0">
                <a:solidFill>
                  <a:srgbClr val="000099"/>
                </a:solidFill>
              </a:rPr>
              <a:t>Harris</a:t>
            </a:r>
            <a:endParaRPr lang="en-US" sz="1800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3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562547"/>
            <a:ext cx="6272827" cy="430718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dirty="0" smtClean="0"/>
              <a:t>K12 School Visits and Tours</a:t>
            </a:r>
          </a:p>
          <a:p>
            <a:pPr lvl="1">
              <a:buClr>
                <a:srgbClr val="3366FF"/>
              </a:buClr>
              <a:buFont typeface="Wingdings" charset="2"/>
              <a:buChar char="§"/>
            </a:pPr>
            <a:r>
              <a:rPr lang="en-US" sz="2400" dirty="0" smtClean="0"/>
              <a:t>In the past five years we’ve presented to 1000s of K12 students. Both through School visits and in-house tours</a:t>
            </a:r>
          </a:p>
          <a:p>
            <a:pPr lvl="1">
              <a:buClr>
                <a:srgbClr val="3366FF"/>
              </a:buClr>
              <a:buFont typeface="Wingdings" charset="2"/>
              <a:buChar char="§"/>
            </a:pPr>
            <a:r>
              <a:rPr lang="en-US" sz="2400" dirty="0" smtClean="0"/>
              <a:t>Hosted ~100 visiting teachers</a:t>
            </a:r>
          </a:p>
          <a:p>
            <a:pPr lvl="1">
              <a:buClr>
                <a:srgbClr val="3366FF"/>
              </a:buClr>
              <a:buFont typeface="Wingdings" charset="2"/>
              <a:buChar char="§"/>
            </a:pPr>
            <a:r>
              <a:rPr lang="en-US" sz="2400" dirty="0" smtClean="0"/>
              <a:t>Educational meteorite kits and a telescope are also used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6" name="meteorite kit _7888 sm.jpg" descr="/Users/mariaschuchardt/Documents/Space Imagery Center/meteorite kit _7888 s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48489"/>
            <a:ext cx="3432878" cy="263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426572_10151554888918582_470954644_n.jpg" descr="/Users/mariaschuchardt/Documents/2013_work/2013 Fall report/426572_10151554888918582_470954644_n.jpg"/>
          <p:cNvPicPr>
            <a:picLocks noChangeAspect="1"/>
          </p:cNvPicPr>
          <p:nvPr/>
        </p:nvPicPr>
        <p:blipFill>
          <a:blip r:embed="rId3" r:link="rId4"/>
          <a:srcRect t="12883" b="6136"/>
          <a:stretch>
            <a:fillRect/>
          </a:stretch>
        </p:blipFill>
        <p:spPr bwMode="auto">
          <a:xfrm>
            <a:off x="6272836" y="4962229"/>
            <a:ext cx="2871171" cy="174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elly_9295-2.jpg" descr="/Users/mariaschuchardt/Documents/2013_work/2013 Fall report/kelly_9295-2.jpg"/>
          <p:cNvPicPr>
            <a:picLocks noChangeAspect="1"/>
          </p:cNvPicPr>
          <p:nvPr/>
        </p:nvPicPr>
        <p:blipFill>
          <a:blip r:embed="rId5" r:link="rId4"/>
          <a:srcRect/>
          <a:stretch>
            <a:fillRect/>
          </a:stretch>
        </p:blipFill>
        <p:spPr bwMode="auto">
          <a:xfrm>
            <a:off x="6272836" y="2885857"/>
            <a:ext cx="2871174" cy="197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cience night Sabino Canyon_6444sm.jpg" descr="/Users/mariaschuchardt/Documents/2013_work/2013 Fall report/science night Sabino Canyon_6444sm.jpg"/>
          <p:cNvPicPr>
            <a:picLocks noChangeAspect="1"/>
          </p:cNvPicPr>
          <p:nvPr/>
        </p:nvPicPr>
        <p:blipFill>
          <a:blip r:embed="rId6" r:link="rId4"/>
          <a:srcRect/>
          <a:stretch>
            <a:fillRect/>
          </a:stretch>
        </p:blipFill>
        <p:spPr bwMode="auto">
          <a:xfrm>
            <a:off x="6272832" y="655041"/>
            <a:ext cx="2871174" cy="215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563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Slide2.jpg" descr="/Users/mariaschuchardt/Desktop/log/RPIF/UA_Template1/Slide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758825" y="971550"/>
            <a:ext cx="6369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08F0D50-A0B2-284C-B39A-A938D1977E16}" type="slidenum">
              <a:rPr lang="en-US"/>
              <a:pPr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076" y="727075"/>
            <a:ext cx="3769925" cy="3663594"/>
          </a:xfrm>
          <a:prstGeom prst="rect">
            <a:avLst/>
          </a:prstGeom>
        </p:spPr>
      </p:pic>
      <p:pic>
        <p:nvPicPr>
          <p:cNvPr id="8" name="my office-ppt.jpg" descr="/Users/mariaschuchardt/Documents/Space Imagery Center/my office-ppt.jpg"/>
          <p:cNvPicPr>
            <a:picLocks noChangeAspect="1"/>
          </p:cNvPicPr>
          <p:nvPr/>
        </p:nvPicPr>
        <p:blipFill>
          <a:blip r:embed="rId5"/>
          <a:srcRect b="7744"/>
          <a:stretch>
            <a:fillRect/>
          </a:stretch>
        </p:blipFill>
        <p:spPr bwMode="auto">
          <a:xfrm>
            <a:off x="5436111" y="4515902"/>
            <a:ext cx="3707889" cy="202629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727074"/>
            <a:ext cx="5320286" cy="6050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Established in </a:t>
            </a:r>
            <a:r>
              <a:rPr lang="en-US" sz="2200" dirty="0" smtClean="0">
                <a:solidFill>
                  <a:prstClr val="black"/>
                </a:solidFill>
              </a:rPr>
              <a:t>1977</a:t>
            </a:r>
            <a:endParaRPr lang="en-US" sz="22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Library is 1200 sq. </a:t>
            </a:r>
            <a:r>
              <a:rPr lang="en-US" sz="2200" dirty="0" err="1">
                <a:solidFill>
                  <a:prstClr val="black"/>
                </a:solidFill>
              </a:rPr>
              <a:t>ft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spcBef>
                <a:spcPct val="20000"/>
              </a:spcBef>
              <a:buClr>
                <a:srgbClr val="3366FF"/>
              </a:buClr>
              <a:buFont typeface="Wingdings" charset="2"/>
              <a:buChar char="§"/>
            </a:pPr>
            <a:r>
              <a:rPr lang="en-US" sz="2200" dirty="0">
                <a:solidFill>
                  <a:prstClr val="black"/>
                </a:solidFill>
              </a:rPr>
              <a:t>with extra storage in </a:t>
            </a:r>
            <a:r>
              <a:rPr lang="en-US" sz="2200" dirty="0" smtClean="0">
                <a:solidFill>
                  <a:prstClr val="black"/>
                </a:solidFill>
              </a:rPr>
              <a:t>basement</a:t>
            </a:r>
            <a:endParaRPr lang="en-US" sz="22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MOU with NASA</a:t>
            </a:r>
          </a:p>
          <a:p>
            <a:pPr marL="742950" lvl="1" indent="-285750">
              <a:spcBef>
                <a:spcPct val="20000"/>
              </a:spcBef>
              <a:buClr>
                <a:srgbClr val="3366FF"/>
              </a:buClr>
              <a:buFont typeface="Wingdings" charset="2"/>
              <a:buChar char="§"/>
            </a:pPr>
            <a:r>
              <a:rPr lang="en-US" sz="2200" dirty="0">
                <a:solidFill>
                  <a:prstClr val="black"/>
                </a:solidFill>
              </a:rPr>
              <a:t>Data manager and Physical Space provided by </a:t>
            </a:r>
            <a:r>
              <a:rPr lang="en-US" sz="2200" dirty="0" smtClean="0">
                <a:solidFill>
                  <a:prstClr val="black"/>
                </a:solidFill>
              </a:rPr>
              <a:t>LPL</a:t>
            </a:r>
            <a:endParaRPr lang="en-US" sz="22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Large Physical Collection</a:t>
            </a:r>
          </a:p>
          <a:p>
            <a:pPr marL="742950" lvl="1" indent="-285750">
              <a:spcBef>
                <a:spcPct val="20000"/>
              </a:spcBef>
              <a:buClr>
                <a:srgbClr val="3366FF"/>
              </a:buClr>
              <a:buFont typeface="Wingdings" charset="2"/>
              <a:buChar char="§"/>
            </a:pPr>
            <a:r>
              <a:rPr lang="en-US" sz="2200" dirty="0">
                <a:solidFill>
                  <a:prstClr val="black"/>
                </a:solidFill>
              </a:rPr>
              <a:t>Prints/Negatives/CDS of the following missions (~400,000) Lunar Orbiter, Surveyor, Ranger, Apollo, Gemini, Mariner 6 - 10, Pioneer 10 &amp; 11, Voyager, Viking, Pathfinder, Mars Global Surveyor, Magellan</a:t>
            </a:r>
          </a:p>
          <a:p>
            <a:pPr marL="742950" lvl="1" indent="-285750">
              <a:spcBef>
                <a:spcPct val="20000"/>
              </a:spcBef>
              <a:buClr>
                <a:srgbClr val="3366FF"/>
              </a:buClr>
              <a:buFont typeface="Wingdings" charset="2"/>
              <a:buChar char="§"/>
            </a:pPr>
            <a:r>
              <a:rPr lang="en-US" sz="2200" dirty="0">
                <a:solidFill>
                  <a:prstClr val="black"/>
                </a:solidFill>
              </a:rPr>
              <a:t>Maps: 1,900, not including duplicates</a:t>
            </a:r>
          </a:p>
          <a:p>
            <a:pPr marL="742950" lvl="1" indent="-285750">
              <a:spcBef>
                <a:spcPct val="20000"/>
              </a:spcBef>
              <a:buClr>
                <a:srgbClr val="3366FF"/>
              </a:buClr>
              <a:buFont typeface="Wingdings" charset="2"/>
              <a:buChar char="§"/>
            </a:pPr>
            <a:r>
              <a:rPr lang="en-US" sz="2200" dirty="0">
                <a:solidFill>
                  <a:prstClr val="black"/>
                </a:solidFill>
              </a:rPr>
              <a:t>Much gray </a:t>
            </a:r>
            <a:r>
              <a:rPr lang="en-US" sz="2200" dirty="0" smtClean="0">
                <a:solidFill>
                  <a:prstClr val="black"/>
                </a:solidFill>
              </a:rPr>
              <a:t>literature </a:t>
            </a:r>
            <a:r>
              <a:rPr lang="en-US" sz="2200" dirty="0">
                <a:solidFill>
                  <a:prstClr val="black"/>
                </a:solidFill>
              </a:rPr>
              <a:t>and historical </a:t>
            </a:r>
            <a:r>
              <a:rPr lang="en-US" sz="2200" smtClean="0">
                <a:solidFill>
                  <a:prstClr val="black"/>
                </a:solidFill>
              </a:rPr>
              <a:t>books and artifacts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67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7A92B3D-2BAB-8447-BC87-4D0F29B3728B}" type="slidenum">
              <a:rPr lang="en-US" smtClean="0"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pPr/>
              <a:t>20</a:t>
            </a:fld>
            <a:endParaRPr lang="en-US" dirty="0" smtClean="0">
              <a:latin typeface="Arial" pitchFamily="8" charset="0"/>
              <a:ea typeface="ＭＳ Ｐゴシック" pitchFamily="8" charset="-128"/>
              <a:cs typeface="ＭＳ Ｐゴシック" pitchFamily="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333" y="677333"/>
            <a:ext cx="4588933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100" b="1" i="1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Teacher Workshops</a:t>
            </a:r>
          </a:p>
          <a:p>
            <a:pPr algn="ctr">
              <a:defRPr/>
            </a:pPr>
            <a:endParaRPr lang="en-US" sz="1600" dirty="0">
              <a:solidFill>
                <a:srgbClr val="0000FF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 algn="ctr">
              <a:defRPr/>
            </a:pPr>
            <a:r>
              <a:rPr lang="en-US" sz="1600" b="1" i="1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 </a:t>
            </a:r>
          </a:p>
          <a:p>
            <a:pPr algn="ctr">
              <a:defRPr/>
            </a:pPr>
            <a:r>
              <a:rPr lang="en-US" sz="1600" b="1" i="1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 </a:t>
            </a:r>
          </a:p>
          <a:p>
            <a:pPr algn="ctr">
              <a:defRPr/>
            </a:pPr>
            <a:endParaRPr lang="en-US" sz="1600" b="1" i="1" dirty="0" smtClean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defRPr/>
            </a:pPr>
            <a:endParaRPr lang="en-US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9" name="IMG_1919-2.jpg" descr="/Volumes/ORANGE/2014 report Washington/photos/IMG_1919-2.jpg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0" y="1386426"/>
            <a:ext cx="9144000" cy="5471574"/>
          </a:xfrm>
          <a:prstGeom prst="rect">
            <a:avLst/>
          </a:prstGeom>
        </p:spPr>
      </p:pic>
      <p:pic>
        <p:nvPicPr>
          <p:cNvPr id="7" name="IMG_1938-2.jpg" descr="/Volumes/ORANGE/2014 report Washington/photos/IMG_1938-2.jpg"/>
          <p:cNvPicPr>
            <a:picLocks noChangeAspect="1"/>
          </p:cNvPicPr>
          <p:nvPr/>
        </p:nvPicPr>
        <p:blipFill>
          <a:blip r:embed="rId5" r:link="rId6"/>
          <a:srcRect t="5890"/>
          <a:stretch>
            <a:fillRect/>
          </a:stretch>
        </p:blipFill>
        <p:spPr>
          <a:xfrm>
            <a:off x="5710353" y="648842"/>
            <a:ext cx="3433647" cy="265315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IMG_1912-2 copy.jpg" descr="/Volumes/ORANGE/2014 report Washington/photos/IMG_1912-2 copy.jpg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-1" y="4292601"/>
            <a:ext cx="5271143" cy="25654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3954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647728"/>
            <a:ext cx="6683271" cy="544800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en-US" dirty="0" smtClean="0"/>
              <a:t>University of Arizona Classes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192528"/>
            <a:ext cx="484557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LASC </a:t>
            </a:r>
            <a:r>
              <a:rPr lang="en-US" sz="2000" dirty="0"/>
              <a:t>195A</a:t>
            </a:r>
          </a:p>
          <a:p>
            <a:r>
              <a:rPr lang="en-US" sz="2000" dirty="0"/>
              <a:t>Water and Life on Mars </a:t>
            </a:r>
          </a:p>
          <a:p>
            <a:endParaRPr lang="en-US" sz="2000" dirty="0"/>
          </a:p>
          <a:p>
            <a:r>
              <a:rPr lang="en-US" sz="2000" dirty="0"/>
              <a:t>PTYS 170B1 </a:t>
            </a:r>
          </a:p>
          <a:p>
            <a:r>
              <a:rPr lang="en-US" sz="2000" dirty="0"/>
              <a:t>The Universe and Humanity: </a:t>
            </a:r>
          </a:p>
          <a:p>
            <a:r>
              <a:rPr lang="en-US" sz="2000" dirty="0"/>
              <a:t>     Origin and Destiny</a:t>
            </a:r>
          </a:p>
          <a:p>
            <a:endParaRPr lang="en-US" sz="2000" dirty="0"/>
          </a:p>
          <a:p>
            <a:r>
              <a:rPr lang="en-US" sz="2000" dirty="0"/>
              <a:t>PTYS 206</a:t>
            </a:r>
          </a:p>
          <a:p>
            <a:r>
              <a:rPr lang="en-US" sz="2000" dirty="0"/>
              <a:t>The Golden Age of Planetary Exploration</a:t>
            </a:r>
          </a:p>
          <a:p>
            <a:endParaRPr lang="en-US" sz="2000" dirty="0"/>
          </a:p>
          <a:p>
            <a:r>
              <a:rPr lang="en-US" sz="2000" dirty="0"/>
              <a:t>PTYS 214 </a:t>
            </a:r>
          </a:p>
          <a:p>
            <a:r>
              <a:rPr lang="en-US" sz="2000" dirty="0"/>
              <a:t>Astrobiology: A Planetary Perspective</a:t>
            </a:r>
          </a:p>
          <a:p>
            <a:endParaRPr lang="en-US" sz="2000" dirty="0"/>
          </a:p>
          <a:p>
            <a:r>
              <a:rPr lang="en-US" sz="2000" dirty="0"/>
              <a:t>PTYS 554</a:t>
            </a:r>
          </a:p>
          <a:p>
            <a:r>
              <a:rPr lang="en-US" sz="2000" dirty="0"/>
              <a:t>Evolution of Planetary </a:t>
            </a:r>
            <a:r>
              <a:rPr lang="en-US" sz="2000" dirty="0" smtClean="0"/>
              <a:t>Surfaces</a:t>
            </a:r>
          </a:p>
          <a:p>
            <a:endParaRPr lang="en-US" sz="2000" dirty="0"/>
          </a:p>
          <a:p>
            <a:r>
              <a:rPr lang="en-US" sz="2000" dirty="0" smtClean="0"/>
              <a:t>PTYS 594</a:t>
            </a:r>
          </a:p>
          <a:p>
            <a:r>
              <a:rPr lang="en-US" sz="2000" dirty="0" smtClean="0"/>
              <a:t>Planetary Geology Field Studies</a:t>
            </a:r>
          </a:p>
          <a:p>
            <a:endParaRPr lang="en-US" sz="2000" dirty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087530" y="647728"/>
            <a:ext cx="3056470" cy="83715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/>
              <a:t>4-5 classes/semester</a:t>
            </a:r>
            <a:endParaRPr lang="en-US" sz="2400" dirty="0"/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dirty="0"/>
              <a:t>~1800 </a:t>
            </a:r>
            <a:r>
              <a:rPr lang="en-US" sz="2400" dirty="0" smtClean="0"/>
              <a:t>students/year</a:t>
            </a:r>
            <a:endParaRPr lang="en-US" dirty="0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09" y="1525505"/>
            <a:ext cx="3590029" cy="239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h6.jpg" descr="/Users/maria/Desktop/2014 report Washington/photos/h6.jpg"/>
          <p:cNvPicPr>
            <a:picLocks noChangeAspect="1"/>
          </p:cNvPicPr>
          <p:nvPr/>
        </p:nvPicPr>
        <p:blipFill>
          <a:blip r:embed="rId3" r:link="rId4"/>
          <a:srcRect l="13765" b="9605"/>
          <a:stretch>
            <a:fillRect/>
          </a:stretch>
        </p:blipFill>
        <p:spPr>
          <a:xfrm>
            <a:off x="5575709" y="4035837"/>
            <a:ext cx="3568291" cy="280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0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632240"/>
            <a:ext cx="9144000" cy="52156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dirty="0" smtClean="0"/>
              <a:t>Partnering with Local Collaborators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tx1"/>
                </a:solidFill>
                <a:latin typeface="Arial" pitchFamily="37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249B0B-7FFB-D34E-83A2-7C546E2D273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ASM.jpg" descr="/Users/mariaschuchardt/Desktop/desktop stuff/log/2010 RPIF/PAS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8088"/>
            <a:ext cx="1378174" cy="97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8" descr="Macintosh HD:Users:mariaschuchardt:Desktop:RPIF 2009 backup:photos:SG 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159761"/>
            <a:ext cx="1076273" cy="172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  <p:pic>
        <p:nvPicPr>
          <p:cNvPr id="9" name="P2B278366_6.gif" descr="/Users/mariaschuchardt/Documents/logos/UA_College of Science/P2B278366_6.gif"/>
          <p:cNvPicPr>
            <a:picLocks noChangeAspect="1"/>
          </p:cNvPicPr>
          <p:nvPr/>
        </p:nvPicPr>
        <p:blipFill>
          <a:blip r:embed="rId4"/>
          <a:srcRect r="71481" b="23750"/>
          <a:stretch>
            <a:fillRect/>
          </a:stretch>
        </p:blipFill>
        <p:spPr bwMode="auto">
          <a:xfrm>
            <a:off x="1" y="1420800"/>
            <a:ext cx="1378173" cy="54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irl-scouts-logo-2.gif" descr="/Users/mariaschuchardt/Documents/2012 SIC report/associates/girl-scouts-logo-2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72100"/>
            <a:ext cx="16446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oup_8409_web.jpg" descr="/Users/mariaschuchardt/Documents/Kuiper Circle/group_8409_web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7350" y="4995863"/>
            <a:ext cx="240665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hr-sm.jpg" descr="/Users/mariaschuchardt/Documents/2012/2012-11 AZ Sci &amp; Ast/display/hr-sm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63923" y="1854991"/>
            <a:ext cx="1880077" cy="303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644650" y="1177040"/>
            <a:ext cx="5658159" cy="568096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963"/>
              </a:spcBef>
            </a:pPr>
            <a:r>
              <a:rPr lang="en-US" sz="2800" dirty="0" smtClean="0">
                <a:ea typeface="ＭＳ Ｐゴシック" pitchFamily="8" charset="-128"/>
                <a:cs typeface="ＭＳ Ｐゴシック" pitchFamily="8" charset="-128"/>
              </a:rPr>
              <a:t>HiRISE</a:t>
            </a:r>
          </a:p>
          <a:p>
            <a:pPr eaLnBrk="1" hangingPunct="1">
              <a:lnSpc>
                <a:spcPct val="70000"/>
              </a:lnSpc>
              <a:spcBef>
                <a:spcPts val="1963"/>
              </a:spcBef>
            </a:pPr>
            <a:r>
              <a:rPr lang="en-US" sz="2800" dirty="0" smtClean="0">
                <a:ea typeface="ＭＳ Ｐゴシック" pitchFamily="8" charset="-128"/>
                <a:cs typeface="ＭＳ Ｐゴシック" pitchFamily="8" charset="-128"/>
              </a:rPr>
              <a:t>UA College of Science</a:t>
            </a:r>
          </a:p>
          <a:p>
            <a:pPr>
              <a:lnSpc>
                <a:spcPct val="70000"/>
              </a:lnSpc>
              <a:spcBef>
                <a:spcPts val="1963"/>
              </a:spcBef>
            </a:pPr>
            <a:r>
              <a:rPr lang="en-US" sz="2800" dirty="0" smtClean="0">
                <a:ea typeface="ＭＳ Ｐゴシック" pitchFamily="8" charset="-128"/>
                <a:cs typeface="ＭＳ Ｐゴシック" pitchFamily="8" charset="-128"/>
              </a:rPr>
              <a:t>Arizona Space Grant</a:t>
            </a:r>
          </a:p>
          <a:p>
            <a:pPr>
              <a:lnSpc>
                <a:spcPct val="70000"/>
              </a:lnSpc>
              <a:spcBef>
                <a:spcPts val="1963"/>
              </a:spcBef>
            </a:pPr>
            <a:r>
              <a:rPr lang="en-US" sz="2800" dirty="0" smtClean="0">
                <a:ea typeface="ＭＳ Ｐゴシック" pitchFamily="8" charset="-128"/>
                <a:cs typeface="ＭＳ Ｐゴシック" pitchFamily="8" charset="-128"/>
              </a:rPr>
              <a:t>Biosphere 2</a:t>
            </a:r>
          </a:p>
          <a:p>
            <a:pPr>
              <a:lnSpc>
                <a:spcPct val="70000"/>
              </a:lnSpc>
              <a:spcBef>
                <a:spcPts val="1963"/>
              </a:spcBef>
            </a:pPr>
            <a:r>
              <a:rPr lang="en-US" sz="2800" dirty="0" smtClean="0">
                <a:ea typeface="ＭＳ Ｐゴシック" pitchFamily="8" charset="-128"/>
                <a:cs typeface="ＭＳ Ｐゴシック" pitchFamily="8" charset="-128"/>
              </a:rPr>
              <a:t>Center for </a:t>
            </a:r>
            <a:r>
              <a:rPr lang="en-US" sz="2800" dirty="0">
                <a:ea typeface="ＭＳ Ｐゴシック" pitchFamily="8" charset="-128"/>
                <a:cs typeface="ＭＳ Ｐゴシック" pitchFamily="8" charset="-128"/>
              </a:rPr>
              <a:t>C</a:t>
            </a:r>
            <a:r>
              <a:rPr lang="en-US" sz="2800" dirty="0" smtClean="0">
                <a:ea typeface="ＭＳ Ｐゴシック" pitchFamily="8" charset="-128"/>
                <a:cs typeface="ＭＳ Ｐゴシック" pitchFamily="8" charset="-128"/>
              </a:rPr>
              <a:t>reative Photography</a:t>
            </a:r>
          </a:p>
          <a:p>
            <a:pPr>
              <a:lnSpc>
                <a:spcPct val="70000"/>
              </a:lnSpc>
              <a:spcBef>
                <a:spcPts val="1963"/>
              </a:spcBef>
            </a:pPr>
            <a:r>
              <a:rPr lang="en-US" sz="2800" dirty="0" err="1" smtClean="0">
                <a:ea typeface="ＭＳ Ｐゴシック" pitchFamily="8" charset="-128"/>
                <a:cs typeface="ＭＳ Ｐゴシック" pitchFamily="8" charset="-128"/>
              </a:rPr>
              <a:t>Flandrau</a:t>
            </a:r>
            <a:r>
              <a:rPr lang="en-US" sz="2800" dirty="0" smtClean="0">
                <a:ea typeface="ＭＳ Ｐゴシック" pitchFamily="8" charset="-128"/>
                <a:cs typeface="ＭＳ Ｐゴシック" pitchFamily="8" charset="-128"/>
              </a:rPr>
              <a:t> Science Center</a:t>
            </a:r>
          </a:p>
          <a:p>
            <a:pPr>
              <a:lnSpc>
                <a:spcPct val="70000"/>
              </a:lnSpc>
              <a:spcBef>
                <a:spcPts val="1963"/>
              </a:spcBef>
            </a:pPr>
            <a:r>
              <a:rPr lang="en-US" sz="2800" dirty="0" smtClean="0">
                <a:ea typeface="ＭＳ Ｐゴシック" pitchFamily="8" charset="-128"/>
                <a:cs typeface="ＭＳ Ｐゴシック" pitchFamily="8" charset="-128"/>
              </a:rPr>
              <a:t>Pima Air and Space Museum</a:t>
            </a:r>
          </a:p>
          <a:p>
            <a:pPr eaLnBrk="1" hangingPunct="1">
              <a:lnSpc>
                <a:spcPct val="70000"/>
              </a:lnSpc>
              <a:spcBef>
                <a:spcPts val="1963"/>
              </a:spcBef>
            </a:pPr>
            <a:r>
              <a:rPr lang="en-US" sz="2800" dirty="0" smtClean="0">
                <a:ea typeface="ＭＳ Ｐゴシック" pitchFamily="8" charset="-128"/>
                <a:cs typeface="ＭＳ Ｐゴシック" pitchFamily="8" charset="-128"/>
              </a:rPr>
              <a:t>Tucson Festival of Books</a:t>
            </a:r>
          </a:p>
          <a:p>
            <a:pPr eaLnBrk="1" hangingPunct="1">
              <a:lnSpc>
                <a:spcPct val="70000"/>
              </a:lnSpc>
              <a:spcBef>
                <a:spcPts val="1963"/>
              </a:spcBef>
            </a:pPr>
            <a:r>
              <a:rPr lang="en-US" sz="2800" dirty="0" smtClean="0">
                <a:ea typeface="ＭＳ Ｐゴシック" pitchFamily="8" charset="-128"/>
                <a:cs typeface="ＭＳ Ｐゴシック" pitchFamily="8" charset="-128"/>
              </a:rPr>
              <a:t>Girl Scouts</a:t>
            </a:r>
          </a:p>
          <a:p>
            <a:pPr eaLnBrk="1" hangingPunct="1">
              <a:lnSpc>
                <a:spcPct val="70000"/>
              </a:lnSpc>
              <a:spcBef>
                <a:spcPts val="1963"/>
              </a:spcBef>
            </a:pPr>
            <a:r>
              <a:rPr lang="en-US" sz="2800" dirty="0" smtClean="0">
                <a:ea typeface="ＭＳ Ｐゴシック" pitchFamily="8" charset="-128"/>
                <a:cs typeface="ＭＳ Ｐゴシック" pitchFamily="8" charset="-128"/>
              </a:rPr>
              <a:t>Kuiper Circle Community Outreach Committee</a:t>
            </a:r>
          </a:p>
        </p:txBody>
      </p:sp>
    </p:spTree>
    <p:extLst>
      <p:ext uri="{BB962C8B-B14F-4D97-AF65-F5344CB8AC3E}">
        <p14:creationId xmlns:p14="http://schemas.microsoft.com/office/powerpoint/2010/main" val="239917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desertmoon-h.jpg" descr="/Users/maria/Desktop/2014 report Washington/desertmoon-h.jpg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541961" y="1181100"/>
            <a:ext cx="3204226" cy="5105400"/>
          </a:xfrm>
          <a:prstGeom prst="rect">
            <a:avLst/>
          </a:prstGeom>
        </p:spPr>
      </p:pic>
      <p:pic>
        <p:nvPicPr>
          <p:cNvPr id="6" name="IMG_3232.JPG" descr="/Volumes/ORANGE/2014 report Washington/photos/CCP/IMG_3232.JPG"/>
          <p:cNvPicPr>
            <a:picLocks noChangeAspect="1"/>
          </p:cNvPicPr>
          <p:nvPr/>
        </p:nvPicPr>
        <p:blipFill>
          <a:blip r:embed="rId5" r:link="rId6"/>
          <a:srcRect l="23472" t="11875" r="5694"/>
          <a:stretch>
            <a:fillRect/>
          </a:stretch>
        </p:blipFill>
        <p:spPr>
          <a:xfrm>
            <a:off x="3991942" y="1206500"/>
            <a:ext cx="4517057" cy="374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11600" y="5092700"/>
            <a:ext cx="4940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Working with various organizations to produce media and exhibits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1685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219_2785_cro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15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914399"/>
            <a:ext cx="7315200" cy="5029200"/>
          </a:xfr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4400" dirty="0" smtClean="0"/>
              <a:t>Archiving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4400" dirty="0" smtClean="0"/>
              <a:t>Research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4400" dirty="0" smtClean="0"/>
              <a:t>Education &amp; Public Outreach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106981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Space Imagery Center @ LPL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8480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2989062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EXTRAS</a:t>
            </a:r>
          </a:p>
          <a:p>
            <a:pPr algn="ctr"/>
            <a:r>
              <a:rPr lang="en-US" sz="4400" dirty="0" smtClean="0"/>
              <a:t>(need to fill in more of these)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1524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Symposium speakers.jpg" descr="/Users/mariaschuchardt/Documents/2013_work/2013 Fall report/images/Symposium speakers.jpg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3695700" y="705600"/>
            <a:ext cx="5059680" cy="5892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417" y="4576234"/>
            <a:ext cx="208407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Dr. </a:t>
            </a:r>
            <a:r>
              <a:rPr lang="en-US" sz="2400" dirty="0" err="1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Kuiper</a:t>
            </a:r>
            <a:r>
              <a:rPr lang="en-US" sz="2400" dirty="0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Lunar surface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Feb. 15, 1973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03650" y="0"/>
            <a:ext cx="518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>
                      <a:alpha val="43137"/>
                    </a:srgbClr>
                  </a:outerShdw>
                </a:effectLst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Audio files</a:t>
            </a:r>
            <a:endParaRPr lang="en-US" sz="3600" dirty="0">
              <a:solidFill>
                <a:srgbClr val="000000"/>
              </a:solidFill>
              <a:latin typeface="Arial" pitchFamily="8" charset="0"/>
              <a:ea typeface="ＭＳ Ｐゴシック" pitchFamily="8" charset="-128"/>
              <a:cs typeface="ＭＳ Ｐゴシック" pitchFamily="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168400"/>
            <a:ext cx="34782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Put audio recordings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online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601" y="2311399"/>
            <a:ext cx="342135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27 lectures from Symposium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8" charset="0"/>
              <a:ea typeface="ＭＳ Ｐゴシック" pitchFamily="8" charset="-128"/>
              <a:cs typeface="ＭＳ Ｐゴシック" pitchFamily="8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Kuiper</a:t>
            </a:r>
            <a:r>
              <a:rPr lang="en-US" dirty="0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 talks: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Origin of the Moon and Planets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Lunar Surface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Kuiper</a:t>
            </a:r>
            <a:r>
              <a:rPr lang="en-US" dirty="0">
                <a:solidFill>
                  <a:srgbClr val="000000"/>
                </a:solidFill>
                <a:latin typeface="Arial" pitchFamily="8" charset="0"/>
                <a:ea typeface="ＭＳ Ｐゴシック" pitchFamily="8" charset="-128"/>
                <a:cs typeface="ＭＳ Ｐゴシック" pitchFamily="8" charset="-128"/>
              </a:rPr>
              <a:t> Memorial Service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000000"/>
              </a:solidFill>
              <a:latin typeface="Arial" pitchFamily="8" charset="0"/>
              <a:ea typeface="ＭＳ Ｐゴシック" pitchFamily="8" charset="-128"/>
              <a:cs typeface="ＭＳ Ｐゴシック" pitchFamily="8" charset="-128"/>
            </a:endParaRPr>
          </a:p>
        </p:txBody>
      </p:sp>
      <p:pic>
        <p:nvPicPr>
          <p:cNvPr id="12" name="clip_age_of_moon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5533" y="5901266"/>
            <a:ext cx="872067" cy="87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5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57846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Banks et al., Crater Population and Resurfacing of the Martian North Polar Layered Deposits, J. </a:t>
            </a:r>
            <a:r>
              <a:rPr lang="en-US" sz="2000" dirty="0" err="1" smtClean="0"/>
              <a:t>Geophys</a:t>
            </a:r>
            <a:r>
              <a:rPr lang="en-US" sz="2000" dirty="0" smtClean="0"/>
              <a:t>. Res., 115, E08006, 2010.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Becerra et al., Transient Bright "Halos" on the South Polar Residual Cap of Mars: Implications for Mass-Balance, Icarus, In Press, 2014.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Burleigh et al., Small Impacts Trigger Dust Landslides on Mars, LPSC, 2009.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Diniega</a:t>
            </a:r>
            <a:r>
              <a:rPr lang="en-US" sz="2000" dirty="0" smtClean="0"/>
              <a:t> et al., Seasonality of Present-day Martian Dune-Gully Activity, Geology, 38(11), 1047-1050, 2010.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Sharma and Byrne, Comparison of Titan's north polar lakes with terrestrial analogs, </a:t>
            </a:r>
            <a:r>
              <a:rPr lang="en-US" sz="2000" dirty="0" err="1" smtClean="0"/>
              <a:t>Geophys</a:t>
            </a:r>
            <a:r>
              <a:rPr lang="en-US" sz="2000" dirty="0" smtClean="0"/>
              <a:t>. Res. </a:t>
            </a:r>
            <a:r>
              <a:rPr lang="en-US" sz="2000" dirty="0" err="1" smtClean="0"/>
              <a:t>lett</a:t>
            </a:r>
            <a:r>
              <a:rPr lang="en-US" sz="2000" dirty="0" smtClean="0"/>
              <a:t>., 38, L24203, 2011.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Sharma and Byrne, Constraints on Titan's topography through fractal analysis of shorelines, Icarus, 209(2), 723-737, 2010.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Turner et al. (2012), Near-UV and optical observations of the transiting </a:t>
            </a:r>
            <a:r>
              <a:rPr lang="en-US" sz="2000" dirty="0" err="1" smtClean="0"/>
              <a:t>exoplanet</a:t>
            </a:r>
            <a:r>
              <a:rPr lang="en-US" sz="2000" dirty="0" smtClean="0"/>
              <a:t> TrES-3b, Month. Note. Royal Astron. Soc., 48.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236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219_2785_cro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15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914399"/>
            <a:ext cx="7315200" cy="5029200"/>
          </a:xfr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4400" b="1" dirty="0" smtClean="0"/>
              <a:t>Archiving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4400" b="1" dirty="0" smtClean="0"/>
              <a:t>Research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4400" b="1" dirty="0" smtClean="0"/>
              <a:t>Education &amp; Public Outreach</a:t>
            </a:r>
          </a:p>
        </p:txBody>
      </p:sp>
      <p:sp>
        <p:nvSpPr>
          <p:cNvPr id="8" name="Rectangle 7"/>
          <p:cNvSpPr/>
          <p:nvPr/>
        </p:nvSpPr>
        <p:spPr>
          <a:xfrm>
            <a:off x="986374" y="2003686"/>
            <a:ext cx="7169709" cy="83846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67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/>
          <p:cNvSpPr>
            <a:spLocks noGrp="1"/>
          </p:cNvSpPr>
          <p:nvPr>
            <p:ph idx="1"/>
          </p:nvPr>
        </p:nvSpPr>
        <p:spPr>
          <a:xfrm>
            <a:off x="0" y="652463"/>
            <a:ext cx="9144000" cy="1287462"/>
          </a:xfrm>
        </p:spPr>
        <p:txBody>
          <a:bodyPr/>
          <a:lstStyle/>
          <a:p>
            <a:r>
              <a:rPr lang="en-US" dirty="0">
                <a:ea typeface="ＭＳ Ｐゴシック" pitchFamily="8" charset="-128"/>
                <a:cs typeface="ＭＳ Ｐゴシック" pitchFamily="8" charset="-128"/>
              </a:rPr>
              <a:t>Scanning of maps and </a:t>
            </a:r>
            <a:r>
              <a:rPr lang="en-US" dirty="0" smtClean="0">
                <a:ea typeface="ＭＳ Ｐゴシック" pitchFamily="8" charset="-128"/>
                <a:cs typeface="ＭＳ Ｐゴシック" pitchFamily="8" charset="-128"/>
              </a:rPr>
              <a:t>atlases</a:t>
            </a:r>
            <a:endParaRPr lang="en-US" dirty="0">
              <a:ea typeface="ＭＳ Ｐゴシック" pitchFamily="8" charset="-128"/>
              <a:cs typeface="ＭＳ Ｐゴシック" pitchFamily="8" charset="-128"/>
            </a:endParaRPr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DDC07E8-1F32-BE4D-9834-72E784476966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150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810" y="1310723"/>
            <a:ext cx="3609975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1506" y="1310723"/>
            <a:ext cx="5080094" cy="500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123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384" y="715162"/>
            <a:ext cx="4591616" cy="6142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51" y="715162"/>
            <a:ext cx="4198902" cy="614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9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51" y="715162"/>
            <a:ext cx="4198902" cy="6142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384" y="715162"/>
            <a:ext cx="4591616" cy="61428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73" y="2121073"/>
            <a:ext cx="4679127" cy="3978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1072"/>
            <a:ext cx="4389367" cy="373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0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5" descr="Macintosh HD:Users:mariaschuchardt:Desktop:RPIF 2009 backup:photos:lpl_19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329" y="634666"/>
            <a:ext cx="3735894" cy="280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88" y="634666"/>
            <a:ext cx="3733711" cy="280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8576" y="3408912"/>
            <a:ext cx="4413024" cy="344908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FF0000"/>
              </a:buClr>
            </a:pPr>
            <a:r>
              <a:rPr lang="en-US" sz="2400" smtClean="0"/>
              <a:t>20 years of geologic fieldtrip guides scanned and made available online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smtClean="0"/>
              <a:t>LPL’s Planetary Analogue Fieldtrip class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smtClean="0"/>
              <a:t>Covers a few hundred geologic stops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smtClean="0"/>
              <a:t>Widely distributed throughout the south-west</a:t>
            </a:r>
          </a:p>
          <a:p>
            <a:pPr>
              <a:buClr>
                <a:srgbClr val="FF0000"/>
              </a:buClr>
            </a:pPr>
            <a:endParaRPr lang="en-US" sz="2400" smtClean="0"/>
          </a:p>
          <a:p>
            <a:pPr marL="0" indent="0">
              <a:buClr>
                <a:srgbClr val="0000FF"/>
              </a:buClr>
              <a:buSzPct val="100000"/>
              <a:buFontTx/>
              <a:buNone/>
            </a:pPr>
            <a:endParaRPr lang="en-US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65552" y="3422181"/>
            <a:ext cx="4413024" cy="344908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FF0000"/>
              </a:buClr>
            </a:pPr>
            <a:r>
              <a:rPr lang="en-US" sz="2400" dirty="0" smtClean="0"/>
              <a:t>Communications of the Lunar and Planetary Laboratory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/>
              <a:t>Peer-reviewed journal that ran from 1962-1973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/>
              <a:t>PDFs of all papers online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/>
              <a:t>Metadata searchable on NASA ADS, with links to PDFs</a:t>
            </a:r>
          </a:p>
          <a:p>
            <a:pPr>
              <a:buClr>
                <a:srgbClr val="FF0000"/>
              </a:buClr>
            </a:pPr>
            <a:endParaRPr lang="en-US" sz="2400" dirty="0" smtClean="0"/>
          </a:p>
          <a:p>
            <a:pPr marL="0" indent="0">
              <a:buClr>
                <a:srgbClr val="0000FF"/>
              </a:buClr>
              <a:buSzPct val="100000"/>
              <a:buFontTx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0871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630" y="3995"/>
            <a:ext cx="3099730" cy="3870055"/>
          </a:xfrm>
          <a:prstGeom prst="rect">
            <a:avLst/>
          </a:prstGeom>
        </p:spPr>
      </p:pic>
      <p:pic>
        <p:nvPicPr>
          <p:cNvPr id="6" name="DSC_0025.jpg" descr="/Users/mariaschuchardt/Documents/2012 Surveyor/photos from visit/DSC_002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331" y="1815387"/>
            <a:ext cx="3108230" cy="205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1" y="3947517"/>
            <a:ext cx="4286348" cy="2910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3362"/>
            <a:ext cx="5314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Current work:</a:t>
            </a:r>
          </a:p>
          <a:p>
            <a:r>
              <a:rPr lang="en-US" dirty="0" smtClean="0"/>
              <a:t>Scanning the Lunar Surveyor Imaging Dataset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Possible with additional LASER funds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Will generate a PDS archive of </a:t>
            </a:r>
            <a:r>
              <a:rPr lang="en-US" dirty="0" smtClean="0"/>
              <a:t>~88,000 </a:t>
            </a:r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500" y="3942663"/>
            <a:ext cx="4637501" cy="29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2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E2446-9AA8-1741-87E5-9130D866A8C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891204"/>
            <a:ext cx="5992226" cy="5814396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/>
              <a:t>Scanning Maps and Atlases 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/>
              <a:t>Large format scanner (48”) 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/>
              <a:t>That do not duplicate existing online content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endParaRPr lang="en-US" sz="2000" dirty="0"/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endParaRPr lang="en-US" sz="2000" dirty="0" smtClean="0"/>
          </a:p>
          <a:p>
            <a:pPr>
              <a:buClr>
                <a:srgbClr val="FF0000"/>
              </a:buClr>
            </a:pPr>
            <a:r>
              <a:rPr lang="en-US" sz="2400" dirty="0" smtClean="0"/>
              <a:t>Surveyor digital archive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en-US" sz="2000" dirty="0" smtClean="0">
                <a:solidFill>
                  <a:srgbClr val="000000"/>
                </a:solidFill>
              </a:rPr>
              <a:t>igital data from scanning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Gray literature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Surveyor related publications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Regenerate landing site mosaics 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2400" dirty="0" smtClean="0"/>
              <a:t>Audio Archive</a:t>
            </a:r>
            <a:endParaRPr lang="en-US" sz="2400" dirty="0"/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Initial digitization of early LPL symposia complete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Plans to archive interviews with Planetary Scientists involved with early missions</a:t>
            </a: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2400" dirty="0" smtClean="0"/>
              <a:t>Continue to conserve and digitize…</a:t>
            </a:r>
            <a:endParaRPr lang="en-US" sz="2400" dirty="0"/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Earth telescopic data, gray literature, ~10</a:t>
            </a:r>
            <a:r>
              <a:rPr lang="en-US" sz="2000" baseline="30000" dirty="0" smtClean="0">
                <a:solidFill>
                  <a:srgbClr val="000000"/>
                </a:solidFill>
              </a:rPr>
              <a:t>5</a:t>
            </a:r>
            <a:r>
              <a:rPr lang="en-US" sz="2000" dirty="0" smtClean="0">
                <a:solidFill>
                  <a:srgbClr val="000000"/>
                </a:solidFill>
              </a:rPr>
              <a:t> hard copy prints from early lunar and planetary missions, ~2000 USGS geologic maps, etc…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buClr>
                <a:srgbClr val="0000FF"/>
              </a:buClr>
              <a:buSzPct val="100000"/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Clr>
                <a:srgbClr val="0000FF"/>
              </a:buClr>
              <a:buSzPct val="100000"/>
              <a:buNone/>
            </a:pPr>
            <a:endParaRPr lang="en-US" sz="2400" dirty="0" smtClean="0"/>
          </a:p>
          <a:p>
            <a:pPr marL="0" indent="0">
              <a:buClr>
                <a:srgbClr val="0000FF"/>
              </a:buClr>
              <a:buSzPct val="100000"/>
              <a:buNone/>
            </a:pP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227" y="484751"/>
            <a:ext cx="3151774" cy="2439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227" y="3174597"/>
            <a:ext cx="3151774" cy="35962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5717" y="-14955"/>
            <a:ext cx="23048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Future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08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UA_2013_1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2855</TotalTime>
  <Words>1239</Words>
  <Application>Microsoft Macintosh PowerPoint</Application>
  <PresentationFormat>On-screen Show (4:3)</PresentationFormat>
  <Paragraphs>229</Paragraphs>
  <Slides>27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UA_2013_11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Lunar and Planetary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Byrne</dc:creator>
  <cp:lastModifiedBy>Shane Byrne</cp:lastModifiedBy>
  <cp:revision>53</cp:revision>
  <dcterms:created xsi:type="dcterms:W3CDTF">2014-11-26T20:47:32Z</dcterms:created>
  <dcterms:modified xsi:type="dcterms:W3CDTF">2014-12-01T19:11:15Z</dcterms:modified>
</cp:coreProperties>
</file>