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74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6"/>
    <p:restoredTop sz="96731"/>
  </p:normalViewPr>
  <p:slideViewPr>
    <p:cSldViewPr snapToGrid="0" snapToObjects="1">
      <p:cViewPr varScale="1">
        <p:scale>
          <a:sx n="130" d="100"/>
          <a:sy n="130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EE27-943C-6B47-811D-8B034090A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29488-1EA3-214C-8C5B-06CDF28D9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7E94-AC68-9B41-8210-B6F94EE2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23007-F934-DE40-B48C-AE21661D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E2AE-6CE5-8243-82FF-29EC5EC1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6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6E10-70EC-F34B-A3D3-AAB98934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507AC-AF5E-E94A-8AB2-3C412113C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0F03-ADD0-C94B-AF3A-7673CC5D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EFAA-6726-0145-A9FC-CC5006F4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9C2-8D30-BC4D-9B58-0C95D499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9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B98DB-7DB7-034F-A5E5-49B6BCBEC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157E1-5074-F148-8AA9-205B60F18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4467-D21E-9240-9009-87189DFD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DB67-A0F6-EE44-B0C6-6B2B76A9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D39AB-538A-164B-A109-67FCC6B7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EE42-4920-7C46-AB3A-2A040471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3F2B-F7FC-BD4A-BBEA-7595FF62A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9F1BB-CB8C-564E-BD32-45F65F55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1135-7B3A-8E4A-9CB4-A2F78689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E728-7E5D-0F41-987F-20A6F29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2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A6AF-F31B-AC46-B32F-9AA46BE8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C72E0-4E71-0F4C-80C5-DADF2D1B9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D07B-D1F7-AC49-A16F-C1A5B78B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B1243-65C7-6A46-B0C6-A5BCA1F0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1931-E4E4-9A46-9AC2-921D0DBB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9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72D2-CB7B-D948-95D9-52B1F834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8326C-BC4D-994D-9A9B-74486A555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54170-C678-C44A-851E-5A8B0EBF7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61231-7EE8-2F4E-A9A0-B224754F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D1C07-0E43-A64C-92A6-6C63EF63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26C8C-BE8A-CD43-AAF6-EED6B59D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2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0BE0-54DE-BE4E-9DEB-CC46B707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C5BA9-5201-5C4E-82E9-775CBBEE2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4A1F0-724F-EA44-A695-E075BE0A2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C2640-28C7-BA43-8615-01CF842B5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DE8BA-66E6-F34A-A7D1-E4E64A9F7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5B0DD-D97C-BA47-8534-FB495356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30E7D5-8CD2-F943-A62E-2021F043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8E165-E5DA-9E43-BA2F-037A57F8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D798-455B-A247-8FDC-ABEEB154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F2CA1-D531-5B46-9350-3661ED16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8E4D4-63AF-E243-B115-641B2BE8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2567B-906C-594D-B64E-00502DCF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0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13B70-ADE7-8A42-AB6C-F827A0FB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B3867-1FD6-134F-A70B-34C251EF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DB431-1320-CA43-84CA-B4A852A6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5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8B51-FBB6-894A-B379-6B0C4CBE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0403-C9C9-0A41-841C-F6C0203FF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676BF-9253-AE45-842B-4278FE7BD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D6CCC-B0CB-8D43-9464-A66E7E9B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FDE27-74F4-FE45-A891-27817B9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4779A-0A80-CC4C-A8D3-BDF7BE1A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63A6-9349-D94C-8569-29F0598E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74E45-8103-184C-89F4-5369E3D5E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89B81-3FE5-0E4B-9811-2C8785404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1E3DB-3F81-824D-898E-7CA06379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FB03F-C3D6-4A47-9A58-21ABF9CF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62F4F-48EC-9348-B45F-DB4F4985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3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32ED3-1F3D-1145-B1CA-9273EBD6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452B6-C96D-2043-AAEE-327DE8CAC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DD58E-4DF1-434F-B4FE-C6C6C52ED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196B-4920-0945-A198-9E8C4DFBEE65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4036-6B00-094B-8072-23F236A76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5E718-A3FA-014F-8D94-B4684609D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8DE87-8958-934B-A947-FD1906F17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34A-8C81-574B-A7BD-F7B4FB2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1D65-5742-B64E-AC64-6F64D1F6C743}"/>
              </a:ext>
            </a:extLst>
          </p:cNvPr>
          <p:cNvSpPr/>
          <p:nvPr/>
        </p:nvSpPr>
        <p:spPr>
          <a:xfrm>
            <a:off x="-2" y="1116540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682230-8140-824A-9B97-BC761D1D0A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039" y="1299400"/>
            <a:ext cx="4843961" cy="2348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DB5E18-A2F5-E244-98B8-FA3CF216E7A7}"/>
              </a:ext>
            </a:extLst>
          </p:cNvPr>
          <p:cNvSpPr txBox="1"/>
          <p:nvPr/>
        </p:nvSpPr>
        <p:spPr>
          <a:xfrm>
            <a:off x="556760" y="1566295"/>
            <a:ext cx="6771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Due to observed plumes, the Europan surface is a means to investigate its ocean…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…but the Europan Surface is a hostile location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02AA4F-CED2-FA41-B45C-51C98311B85F}"/>
              </a:ext>
            </a:extLst>
          </p:cNvPr>
          <p:cNvSpPr/>
          <p:nvPr/>
        </p:nvSpPr>
        <p:spPr>
          <a:xfrm>
            <a:off x="487440" y="498177"/>
            <a:ext cx="1170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Shane Byrne – University of Arizona (shane@LPL.arizona.edu)</a:t>
            </a:r>
          </a:p>
          <a:p>
            <a:r>
              <a:rPr lang="en-US" dirty="0">
                <a:solidFill>
                  <a:schemeClr val="bg1"/>
                </a:solidFill>
              </a:rPr>
              <a:t>Christian d'Aubigny, Bashar Rizk, Linda Powers, Michael Ward, Alyssa Baller, Steve Meyer, Elizabeth Turtle, Alfred McEwen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3DC945-0E6A-084F-AE60-0E94D46C37FD}"/>
              </a:ext>
            </a:extLst>
          </p:cNvPr>
          <p:cNvSpPr txBox="1">
            <a:spLocks/>
          </p:cNvSpPr>
          <p:nvPr/>
        </p:nvSpPr>
        <p:spPr>
          <a:xfrm>
            <a:off x="556760" y="4123025"/>
            <a:ext cx="7742288" cy="25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Our Camera Design Overcomes Five Major Challenges</a:t>
            </a:r>
          </a:p>
          <a:p>
            <a:pPr lvl="3"/>
            <a:r>
              <a:rPr lang="en-US" sz="2800" dirty="0">
                <a:solidFill>
                  <a:schemeClr val="bg1"/>
                </a:solidFill>
              </a:rPr>
              <a:t>Radiation</a:t>
            </a:r>
          </a:p>
          <a:p>
            <a:pPr lvl="3"/>
            <a:r>
              <a:rPr lang="en-US" sz="2800" dirty="0">
                <a:solidFill>
                  <a:schemeClr val="bg1"/>
                </a:solidFill>
              </a:rPr>
              <a:t>Planetary Protection</a:t>
            </a:r>
          </a:p>
          <a:p>
            <a:pPr lvl="3"/>
            <a:r>
              <a:rPr lang="en-US" sz="2800" dirty="0">
                <a:solidFill>
                  <a:schemeClr val="bg1"/>
                </a:solidFill>
              </a:rPr>
              <a:t>Low Ambient Temperature</a:t>
            </a:r>
          </a:p>
          <a:p>
            <a:pPr lvl="3"/>
            <a:r>
              <a:rPr lang="en-US" sz="2800" dirty="0">
                <a:solidFill>
                  <a:schemeClr val="bg1"/>
                </a:solidFill>
              </a:rPr>
              <a:t>Low Available Energy</a:t>
            </a:r>
          </a:p>
          <a:p>
            <a:pPr lvl="3"/>
            <a:r>
              <a:rPr lang="en-US" sz="2800" dirty="0">
                <a:solidFill>
                  <a:schemeClr val="bg1"/>
                </a:solidFill>
              </a:rPr>
              <a:t>Very Low Downlink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D80F8-D9F7-B740-B33B-997A34276386}"/>
              </a:ext>
            </a:extLst>
          </p:cNvPr>
          <p:cNvSpPr/>
          <p:nvPr/>
        </p:nvSpPr>
        <p:spPr>
          <a:xfrm>
            <a:off x="-2" y="3829340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3CDC-C775-BC4D-84E1-F4AF0CA9C8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pic>
        <p:nvPicPr>
          <p:cNvPr id="17" name="Picture 4" descr="Illustration of a four-legged spacecraft on surface of Europa.">
            <a:extLst>
              <a:ext uri="{FF2B5EF4-FFF2-40B4-BE49-F238E27FC236}">
                <a16:creationId xmlns:a16="http://schemas.microsoft.com/office/drawing/2014/main" id="{69683F14-F26E-F949-BDFA-D0B85F352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r="9089" b="1168"/>
          <a:stretch/>
        </p:blipFill>
        <p:spPr bwMode="auto">
          <a:xfrm>
            <a:off x="8434471" y="3941210"/>
            <a:ext cx="3757529" cy="29167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ext, qr code&#10;&#10;Description automatically generated">
            <a:extLst>
              <a:ext uri="{FF2B5EF4-FFF2-40B4-BE49-F238E27FC236}">
                <a16:creationId xmlns:a16="http://schemas.microsoft.com/office/drawing/2014/main" id="{CA588E82-8678-A34B-B1C6-1F49B543D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806" y="0"/>
            <a:ext cx="2802192" cy="6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1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EA853C1-951D-0B4A-859C-072A91901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77" y="0"/>
            <a:ext cx="5566822" cy="250388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56347F-57A7-1B4C-9083-887FF5120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9" y="91399"/>
            <a:ext cx="4546822" cy="20542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Radiation &amp; Planetary Protection: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Dual-periscope design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maximizes self-shielding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Parts survive required thermal sterilization and radiation doses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30F0C7-EA85-A747-88E4-90C2E1BF6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76" y="602072"/>
            <a:ext cx="2425212" cy="13392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399E5A-B5AF-744E-AE8F-540C23B2B0D9}"/>
              </a:ext>
            </a:extLst>
          </p:cNvPr>
          <p:cNvSpPr txBox="1"/>
          <p:nvPr/>
        </p:nvSpPr>
        <p:spPr>
          <a:xfrm>
            <a:off x="4556108" y="1856855"/>
            <a:ext cx="1953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Detector periscopes,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20cm apart</a:t>
            </a:r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1C3E5B96-EA90-4C46-A2A7-1596A4B4423B}"/>
              </a:ext>
            </a:extLst>
          </p:cNvPr>
          <p:cNvSpPr/>
          <p:nvPr/>
        </p:nvSpPr>
        <p:spPr>
          <a:xfrm rot="16891782">
            <a:off x="4380900" y="1841489"/>
            <a:ext cx="386862" cy="34226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Bent Arrow 21">
            <a:extLst>
              <a:ext uri="{FF2B5EF4-FFF2-40B4-BE49-F238E27FC236}">
                <a16:creationId xmlns:a16="http://schemas.microsoft.com/office/drawing/2014/main" id="{701B587E-10C6-3F4D-82F0-CD855D3D4197}"/>
              </a:ext>
            </a:extLst>
          </p:cNvPr>
          <p:cNvSpPr/>
          <p:nvPr/>
        </p:nvSpPr>
        <p:spPr>
          <a:xfrm rot="13714562" flipV="1">
            <a:off x="6059558" y="1670713"/>
            <a:ext cx="596704" cy="34226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89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6254A-94F1-BB40-9373-23D1E76CB31E}"/>
              </a:ext>
            </a:extLst>
          </p:cNvPr>
          <p:cNvSpPr txBox="1"/>
          <p:nvPr/>
        </p:nvSpPr>
        <p:spPr>
          <a:xfrm>
            <a:off x="4672519" y="248032"/>
            <a:ext cx="159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LED periscopes</a:t>
            </a:r>
          </a:p>
        </p:txBody>
      </p:sp>
      <p:sp>
        <p:nvSpPr>
          <p:cNvPr id="24" name="Bent Arrow 23">
            <a:extLst>
              <a:ext uri="{FF2B5EF4-FFF2-40B4-BE49-F238E27FC236}">
                <a16:creationId xmlns:a16="http://schemas.microsoft.com/office/drawing/2014/main" id="{F59430BD-32F9-924E-B819-455506083219}"/>
              </a:ext>
            </a:extLst>
          </p:cNvPr>
          <p:cNvSpPr/>
          <p:nvPr/>
        </p:nvSpPr>
        <p:spPr>
          <a:xfrm rot="8017108">
            <a:off x="5876694" y="598840"/>
            <a:ext cx="573242" cy="34226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30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Bent Arrow 24">
            <a:extLst>
              <a:ext uri="{FF2B5EF4-FFF2-40B4-BE49-F238E27FC236}">
                <a16:creationId xmlns:a16="http://schemas.microsoft.com/office/drawing/2014/main" id="{F5FB19E6-7295-094D-9D35-38BBE21C5AC1}"/>
              </a:ext>
            </a:extLst>
          </p:cNvPr>
          <p:cNvSpPr/>
          <p:nvPr/>
        </p:nvSpPr>
        <p:spPr>
          <a:xfrm rot="3279102" flipV="1">
            <a:off x="4448255" y="598838"/>
            <a:ext cx="605842" cy="342263"/>
          </a:xfrm>
          <a:prstGeom prst="bentArrow">
            <a:avLst>
              <a:gd name="adj1" fmla="val 25000"/>
              <a:gd name="adj2" fmla="val 30138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D2FDEA80-8F2B-7D49-8FCE-73111D4E1039}"/>
              </a:ext>
            </a:extLst>
          </p:cNvPr>
          <p:cNvSpPr/>
          <p:nvPr/>
        </p:nvSpPr>
        <p:spPr>
          <a:xfrm rot="16200000" flipV="1">
            <a:off x="7694112" y="1195260"/>
            <a:ext cx="1044914" cy="409618"/>
          </a:xfrm>
          <a:prstGeom prst="bentArrow">
            <a:avLst>
              <a:gd name="adj1" fmla="val 25000"/>
              <a:gd name="adj2" fmla="val 28071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AD3154-0150-AA48-AF8B-45EF2D1C7F82}"/>
              </a:ext>
            </a:extLst>
          </p:cNvPr>
          <p:cNvSpPr txBox="1"/>
          <p:nvPr/>
        </p:nvSpPr>
        <p:spPr>
          <a:xfrm>
            <a:off x="7152309" y="1583626"/>
            <a:ext cx="1346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Rad-hard Lens stack</a:t>
            </a:r>
          </a:p>
        </p:txBody>
      </p:sp>
      <p:sp>
        <p:nvSpPr>
          <p:cNvPr id="28" name="Bent Arrow 27">
            <a:extLst>
              <a:ext uri="{FF2B5EF4-FFF2-40B4-BE49-F238E27FC236}">
                <a16:creationId xmlns:a16="http://schemas.microsoft.com/office/drawing/2014/main" id="{0C62FE96-BA5B-EF48-B1C8-FFEB83961ADC}"/>
              </a:ext>
            </a:extLst>
          </p:cNvPr>
          <p:cNvSpPr/>
          <p:nvPr/>
        </p:nvSpPr>
        <p:spPr>
          <a:xfrm rot="5400000" flipV="1">
            <a:off x="9677943" y="96328"/>
            <a:ext cx="669330" cy="807500"/>
          </a:xfrm>
          <a:prstGeom prst="bentArrow">
            <a:avLst>
              <a:gd name="adj1" fmla="val 11160"/>
              <a:gd name="adj2" fmla="val 14934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Bent Arrow 28">
            <a:extLst>
              <a:ext uri="{FF2B5EF4-FFF2-40B4-BE49-F238E27FC236}">
                <a16:creationId xmlns:a16="http://schemas.microsoft.com/office/drawing/2014/main" id="{F82F4C88-A690-0741-9B83-ECF20B3C0B0F}"/>
              </a:ext>
            </a:extLst>
          </p:cNvPr>
          <p:cNvSpPr/>
          <p:nvPr/>
        </p:nvSpPr>
        <p:spPr>
          <a:xfrm rot="5400000" flipV="1">
            <a:off x="9222914" y="223328"/>
            <a:ext cx="923330" cy="807500"/>
          </a:xfrm>
          <a:prstGeom prst="bentArrow">
            <a:avLst>
              <a:gd name="adj1" fmla="val 9437"/>
              <a:gd name="adj2" fmla="val 12418"/>
              <a:gd name="adj3" fmla="val 30894"/>
              <a:gd name="adj4" fmla="val 408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058ED2-BA7A-C547-B3DE-99397A7E6DB2}"/>
              </a:ext>
            </a:extLst>
          </p:cNvPr>
          <p:cNvSpPr txBox="1"/>
          <p:nvPr/>
        </p:nvSpPr>
        <p:spPr>
          <a:xfrm>
            <a:off x="10428096" y="41555"/>
            <a:ext cx="185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 Readout Modules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36E81D7-D17A-1742-95B7-06CD21F3BBB0}"/>
              </a:ext>
            </a:extLst>
          </p:cNvPr>
          <p:cNvSpPr txBox="1">
            <a:spLocks/>
          </p:cNvSpPr>
          <p:nvPr/>
        </p:nvSpPr>
        <p:spPr>
          <a:xfrm>
            <a:off x="58910" y="2477652"/>
            <a:ext cx="4953232" cy="1672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Low Temperatures &amp; Energy: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No moving parts or deployable covers with progressive focus and strip filters Cryogenic storage and no survival heating between observing sessions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AE113-4B64-E745-B64D-45332A6A4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665" y="2627389"/>
            <a:ext cx="3138335" cy="27313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DFA5AB7-A73B-7340-B5C7-EDFD68C8497A}"/>
              </a:ext>
            </a:extLst>
          </p:cNvPr>
          <p:cNvSpPr txBox="1"/>
          <p:nvPr/>
        </p:nvSpPr>
        <p:spPr>
          <a:xfrm>
            <a:off x="7429104" y="4989389"/>
            <a:ext cx="1421351" cy="369332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Stereo in Pan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E0CAEB-F647-EA42-80D0-8559D8D4F46B}"/>
              </a:ext>
            </a:extLst>
          </p:cNvPr>
          <p:cNvSpPr txBox="1"/>
          <p:nvPr/>
        </p:nvSpPr>
        <p:spPr>
          <a:xfrm>
            <a:off x="5054794" y="2643760"/>
            <a:ext cx="3823987" cy="646331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Fluorescence excited by three separate LEDs and detected by one notch filter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8F1FC3-38F5-4C4E-BD00-1724E2B3D072}"/>
              </a:ext>
            </a:extLst>
          </p:cNvPr>
          <p:cNvSpPr txBox="1"/>
          <p:nvPr/>
        </p:nvSpPr>
        <p:spPr>
          <a:xfrm>
            <a:off x="6221510" y="3396889"/>
            <a:ext cx="2652899" cy="646331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Color filters match the camera on Europa Clipper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1C3102A-BCF6-5F46-8712-EC7BC1B2BD17}"/>
              </a:ext>
            </a:extLst>
          </p:cNvPr>
          <p:cNvCxnSpPr>
            <a:cxnSpLocks/>
          </p:cNvCxnSpPr>
          <p:nvPr/>
        </p:nvCxnSpPr>
        <p:spPr>
          <a:xfrm>
            <a:off x="8874409" y="3007060"/>
            <a:ext cx="3071785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AB3EE5-ECC1-CF46-8F21-EFA52F37A782}"/>
              </a:ext>
            </a:extLst>
          </p:cNvPr>
          <p:cNvCxnSpPr>
            <a:cxnSpLocks/>
          </p:cNvCxnSpPr>
          <p:nvPr/>
        </p:nvCxnSpPr>
        <p:spPr>
          <a:xfrm>
            <a:off x="8850455" y="3400194"/>
            <a:ext cx="40642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8DC62EA-172D-B541-B43B-A69129547103}"/>
              </a:ext>
            </a:extLst>
          </p:cNvPr>
          <p:cNvCxnSpPr>
            <a:cxnSpLocks/>
          </p:cNvCxnSpPr>
          <p:nvPr/>
        </p:nvCxnSpPr>
        <p:spPr>
          <a:xfrm>
            <a:off x="8874409" y="3474094"/>
            <a:ext cx="1416894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646945-ACD1-C740-8BBE-021D3AF8E2B8}"/>
              </a:ext>
            </a:extLst>
          </p:cNvPr>
          <p:cNvCxnSpPr>
            <a:cxnSpLocks/>
          </p:cNvCxnSpPr>
          <p:nvPr/>
        </p:nvCxnSpPr>
        <p:spPr>
          <a:xfrm>
            <a:off x="8874409" y="3582247"/>
            <a:ext cx="2108223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CC7E7E-C11E-5945-B4BF-8D5E970F248F}"/>
              </a:ext>
            </a:extLst>
          </p:cNvPr>
          <p:cNvCxnSpPr>
            <a:cxnSpLocks/>
          </p:cNvCxnSpPr>
          <p:nvPr/>
        </p:nvCxnSpPr>
        <p:spPr>
          <a:xfrm>
            <a:off x="8850455" y="5108378"/>
            <a:ext cx="903145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EA88B25-D5A9-AC4D-95E5-9281868A571A}"/>
              </a:ext>
            </a:extLst>
          </p:cNvPr>
          <p:cNvCxnSpPr>
            <a:cxnSpLocks/>
          </p:cNvCxnSpPr>
          <p:nvPr/>
        </p:nvCxnSpPr>
        <p:spPr>
          <a:xfrm>
            <a:off x="8844913" y="5182278"/>
            <a:ext cx="2658829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B71D4E5-D00E-B042-8ABD-B635B3108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88368"/>
            <a:ext cx="2504878" cy="227004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3234C18-85E7-934E-BA26-634F4A9A3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741" y="4644025"/>
            <a:ext cx="4037869" cy="2122576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B0036D-19ED-2A41-B0A0-1BAF63FC9BF3}"/>
              </a:ext>
            </a:extLst>
          </p:cNvPr>
          <p:cNvCxnSpPr>
            <a:cxnSpLocks/>
          </p:cNvCxnSpPr>
          <p:nvPr/>
        </p:nvCxnSpPr>
        <p:spPr>
          <a:xfrm flipH="1">
            <a:off x="2084439" y="5268479"/>
            <a:ext cx="14928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505F385-A6E4-844B-A983-7AC767B861D6}"/>
              </a:ext>
            </a:extLst>
          </p:cNvPr>
          <p:cNvCxnSpPr>
            <a:cxnSpLocks/>
          </p:cNvCxnSpPr>
          <p:nvPr/>
        </p:nvCxnSpPr>
        <p:spPr>
          <a:xfrm flipH="1">
            <a:off x="1750142" y="6079641"/>
            <a:ext cx="1827157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04FA2D81-7A21-4841-9BCC-AE982F9D27C7}"/>
              </a:ext>
            </a:extLst>
          </p:cNvPr>
          <p:cNvSpPr txBox="1">
            <a:spLocks/>
          </p:cNvSpPr>
          <p:nvPr/>
        </p:nvSpPr>
        <p:spPr>
          <a:xfrm>
            <a:off x="6961238" y="5563618"/>
            <a:ext cx="5230760" cy="128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Low Downlink: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Multi-image median filtering and wavelet compression. More-advanced tools in future work.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673309-0440-5F4D-BFFA-D52BD11632E6}"/>
              </a:ext>
            </a:extLst>
          </p:cNvPr>
          <p:cNvSpPr txBox="1"/>
          <p:nvPr/>
        </p:nvSpPr>
        <p:spPr>
          <a:xfrm>
            <a:off x="1385210" y="6245132"/>
            <a:ext cx="1119668" cy="584775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Redundant Electronics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AAB04E85-1A97-AB4D-B882-CA5439C5BC85}"/>
              </a:ext>
            </a:extLst>
          </p:cNvPr>
          <p:cNvCxnSpPr>
            <a:cxnSpLocks/>
          </p:cNvCxnSpPr>
          <p:nvPr/>
        </p:nvCxnSpPr>
        <p:spPr>
          <a:xfrm>
            <a:off x="-1" y="4519821"/>
            <a:ext cx="12191999" cy="932270"/>
          </a:xfrm>
          <a:prstGeom prst="bentConnector3">
            <a:avLst>
              <a:gd name="adj1" fmla="val 5879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7355BDC-9E49-4B44-94C9-EDFE8F376372}"/>
              </a:ext>
            </a:extLst>
          </p:cNvPr>
          <p:cNvCxnSpPr>
            <a:cxnSpLocks/>
          </p:cNvCxnSpPr>
          <p:nvPr/>
        </p:nvCxnSpPr>
        <p:spPr>
          <a:xfrm>
            <a:off x="0" y="2525120"/>
            <a:ext cx="12192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15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standing, water, large&#10;&#10;Description automatically generated">
            <a:extLst>
              <a:ext uri="{FF2B5EF4-FFF2-40B4-BE49-F238E27FC236}">
                <a16:creationId xmlns:a16="http://schemas.microsoft.com/office/drawing/2014/main" id="{7BA86115-9EDC-C54F-80A3-768C0CBF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04" y="3240960"/>
            <a:ext cx="6430295" cy="361704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7930AA03-06F7-0242-9B2B-E2485B32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60" y="0"/>
            <a:ext cx="11635240" cy="6810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Cold Lightweight Imagers For Europa (C-LIFE)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1F0C1E-33B6-4540-A580-51FAE458D085}"/>
              </a:ext>
            </a:extLst>
          </p:cNvPr>
          <p:cNvSpPr/>
          <p:nvPr/>
        </p:nvSpPr>
        <p:spPr>
          <a:xfrm>
            <a:off x="-2" y="1116540"/>
            <a:ext cx="12192000" cy="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 descr="Text, qr code&#10;&#10;Description automatically generated">
            <a:extLst>
              <a:ext uri="{FF2B5EF4-FFF2-40B4-BE49-F238E27FC236}">
                <a16:creationId xmlns:a16="http://schemas.microsoft.com/office/drawing/2014/main" id="{95AFFF00-6B1F-F944-AE44-104CDA426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06" y="0"/>
            <a:ext cx="2802192" cy="68316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D267A72-E920-D049-8FAC-EE3CE0692298}"/>
              </a:ext>
            </a:extLst>
          </p:cNvPr>
          <p:cNvSpPr/>
          <p:nvPr/>
        </p:nvSpPr>
        <p:spPr>
          <a:xfrm>
            <a:off x="487440" y="498177"/>
            <a:ext cx="1170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Shane Byrne – University of Arizona (shane@LPL.arizona.edu)</a:t>
            </a:r>
          </a:p>
          <a:p>
            <a:r>
              <a:rPr lang="en-US" dirty="0">
                <a:solidFill>
                  <a:schemeClr val="bg1"/>
                </a:solidFill>
              </a:rPr>
              <a:t>Christian d'Aubigny, Bashar Rizk, Linda Powers, Michael Ward, Alyssa Baller, Steve Meyer, Elizabeth Turtle, Alfred McEwen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ACD63C5-04CE-6E42-819A-685F0B630D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50632" y="3150610"/>
            <a:ext cx="6858027" cy="5567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F4792D-ACCD-FF48-BBC0-B03D50D8594D}"/>
              </a:ext>
            </a:extLst>
          </p:cNvPr>
          <p:cNvSpPr/>
          <p:nvPr/>
        </p:nvSpPr>
        <p:spPr>
          <a:xfrm>
            <a:off x="5594555" y="3226934"/>
            <a:ext cx="3156155" cy="36310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56347F-57A7-1B4C-9083-887FF5120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13" y="1374726"/>
            <a:ext cx="5461445" cy="48589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C-LIFE has high impact on mission success and Europan science.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Color stereo panorama</a:t>
            </a:r>
          </a:p>
          <a:p>
            <a:r>
              <a:rPr lang="en-US" sz="2400" dirty="0">
                <a:solidFill>
                  <a:schemeClr val="bg1"/>
                </a:solidFill>
              </a:rPr>
              <a:t>Fluorescence of organic materials in three bands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Plume detection through forward scattered light near east/west horizon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Change detection at excavation site and through tidal effects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Autonomous operation, higher-level product generation and smart algorithms to prioritize downlink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418A6-978F-7F4F-9833-236F880B4C27}"/>
              </a:ext>
            </a:extLst>
          </p:cNvPr>
          <p:cNvSpPr/>
          <p:nvPr/>
        </p:nvSpPr>
        <p:spPr>
          <a:xfrm>
            <a:off x="5761704" y="3104369"/>
            <a:ext cx="6430296" cy="1302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D4681-9183-EF49-8067-43D336145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649" y="1281160"/>
            <a:ext cx="4920279" cy="1945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17D30B-A498-1D41-8CD5-4FE7CD004CAD}"/>
              </a:ext>
            </a:extLst>
          </p:cNvPr>
          <p:cNvCxnSpPr/>
          <p:nvPr/>
        </p:nvCxnSpPr>
        <p:spPr>
          <a:xfrm>
            <a:off x="845574" y="2320412"/>
            <a:ext cx="523076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8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286</Words>
  <Application>Microsoft Macintosh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Cold Lightweight Imagers For Europa (C-LIFE)</vt:lpstr>
      <vt:lpstr>PowerPoint Presentation</vt:lpstr>
      <vt:lpstr>Cold Lightweight Imagers For Europa (C-LIFE)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Lightweight Imagers For Europa (C-LIFE)</dc:title>
  <dc:creator>Byrne, Shane - (sbyrne)</dc:creator>
  <cp:lastModifiedBy>Byrne, Shane - (sbyrne)</cp:lastModifiedBy>
  <cp:revision>63</cp:revision>
  <dcterms:created xsi:type="dcterms:W3CDTF">2020-11-18T19:30:25Z</dcterms:created>
  <dcterms:modified xsi:type="dcterms:W3CDTF">2020-11-21T20:15:58Z</dcterms:modified>
</cp:coreProperties>
</file>