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72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6"/>
    <p:restoredTop sz="96731"/>
  </p:normalViewPr>
  <p:slideViewPr>
    <p:cSldViewPr snapToGrid="0" snapToObjects="1">
      <p:cViewPr varScale="1">
        <p:scale>
          <a:sx n="111" d="100"/>
          <a:sy n="111" d="100"/>
        </p:scale>
        <p:origin x="9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EEE27-943C-6B47-811D-8B034090A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B29488-1EA3-214C-8C5B-06CDF28D9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C7E94-AC68-9B41-8210-B6F94EE2D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196B-4920-0945-A198-9E8C4DFBEE65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23007-F934-DE40-B48C-AE21661DB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2E2AE-6CE5-8243-82FF-29EC5EC1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DE87-8958-934B-A947-FD1906F1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6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E6E10-70EC-F34B-A3D3-AAB98934B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A507AC-AF5E-E94A-8AB2-3C412113C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50F03-ADD0-C94B-AF3A-7673CC5DD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196B-4920-0945-A198-9E8C4DFBEE65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0EFAA-6726-0145-A9FC-CC5006F4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929C2-8D30-BC4D-9B58-0C95D499C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DE87-8958-934B-A947-FD1906F1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9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3B98DB-7DB7-034F-A5E5-49B6BCBEC7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B157E1-5074-F148-8AA9-205B60F18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A4467-D21E-9240-9009-87189DFDE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196B-4920-0945-A198-9E8C4DFBEE65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BDB67-A0F6-EE44-B0C6-6B2B76A9F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D39AB-538A-164B-A109-67FCC6B7A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DE87-8958-934B-A947-FD1906F1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9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DEE42-4920-7C46-AB3A-2A040471D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C3F2B-F7FC-BD4A-BBEA-7595FF62A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9F1BB-CB8C-564E-BD32-45F65F55D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196B-4920-0945-A198-9E8C4DFBEE65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F1135-7B3A-8E4A-9CB4-A2F78689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BE728-7E5D-0F41-987F-20A6F294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DE87-8958-934B-A947-FD1906F1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2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A6AF-F31B-AC46-B32F-9AA46BE8D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C72E0-4E71-0F4C-80C5-DADF2D1B9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BD07B-D1F7-AC49-A16F-C1A5B78B6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196B-4920-0945-A198-9E8C4DFBEE65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B1243-65C7-6A46-B0C6-A5BCA1F0C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91931-E4E4-9A46-9AC2-921D0DBB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DE87-8958-934B-A947-FD1906F1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9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72D2-CB7B-D948-95D9-52B1F834A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8326C-BC4D-994D-9A9B-74486A555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54170-C678-C44A-851E-5A8B0EBF7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61231-7EE8-2F4E-A9A0-B224754FB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196B-4920-0945-A198-9E8C4DFBEE65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D1C07-0E43-A64C-92A6-6C63EF63A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26C8C-BE8A-CD43-AAF6-EED6B59DD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DE87-8958-934B-A947-FD1906F1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2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E0BE0-54DE-BE4E-9DEB-CC46B7070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C5BA9-5201-5C4E-82E9-775CBBEE2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4A1F0-724F-EA44-A695-E075BE0A2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7C2640-28C7-BA43-8615-01CF842B5F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BDE8BA-66E6-F34A-A7D1-E4E64A9F7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B5B0DD-D97C-BA47-8534-FB495356B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196B-4920-0945-A198-9E8C4DFBEE65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30E7D5-8CD2-F943-A62E-2021F043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D8E165-E5DA-9E43-BA2F-037A57F87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DE87-8958-934B-A947-FD1906F1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3D798-455B-A247-8FDC-ABEEB154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AF2CA1-D531-5B46-9350-3661ED16E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196B-4920-0945-A198-9E8C4DFBEE65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8E4D4-63AF-E243-B115-641B2BE8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2567B-906C-594D-B64E-00502DCF9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DE87-8958-934B-A947-FD1906F1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0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213B70-ADE7-8A42-AB6C-F827A0FB3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196B-4920-0945-A198-9E8C4DFBEE65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2B3867-1FD6-134F-A70B-34C251EFE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DB431-1320-CA43-84CA-B4A852A6A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DE87-8958-934B-A947-FD1906F1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5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F8B51-FBB6-894A-B379-6B0C4CBE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C0403-C9C9-0A41-841C-F6C0203FF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6676BF-9253-AE45-842B-4278FE7BD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D6CCC-B0CB-8D43-9464-A66E7E9B1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196B-4920-0945-A198-9E8C4DFBEE65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FDE27-74F4-FE45-A891-27817B92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44779A-0A80-CC4C-A8D3-BDF7BE1A9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DE87-8958-934B-A947-FD1906F1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8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C63A6-9349-D94C-8569-29F0598E2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474E45-8103-184C-89F4-5369E3D5EE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B89B81-3FE5-0E4B-9811-2C8785404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1E3DB-3F81-824D-898E-7CA063795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196B-4920-0945-A198-9E8C4DFBEE65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FB03F-C3D6-4A47-9A58-21ABF9CF9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962F4F-48EC-9348-B45F-DB4F49859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DE87-8958-934B-A947-FD1906F1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3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32ED3-1F3D-1145-B1CA-9273EBD63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452B6-C96D-2043-AAEE-327DE8CAC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DD58E-4DF1-434F-B4FE-C6C6C52ED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2196B-4920-0945-A198-9E8C4DFBEE65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94036-6B00-094B-8072-23F236A760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5E718-A3FA-014F-8D94-B4684609D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8DE87-8958-934B-A947-FD1906F1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5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5.png"/><Relationship Id="rId5" Type="http://schemas.openxmlformats.org/officeDocument/2006/relationships/image" Target="../media/image18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3.png"/><Relationship Id="rId5" Type="http://schemas.openxmlformats.org/officeDocument/2006/relationships/image" Target="../media/image12.tif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5.png"/><Relationship Id="rId5" Type="http://schemas.openxmlformats.org/officeDocument/2006/relationships/image" Target="../media/image14.tif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llustration of a four-legged spacecraft on surface of Europa.">
            <a:extLst>
              <a:ext uri="{FF2B5EF4-FFF2-40B4-BE49-F238E27FC236}">
                <a16:creationId xmlns:a16="http://schemas.microsoft.com/office/drawing/2014/main" id="{C468818F-A758-BB4C-B4A9-1E903E04C4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4" r="9089" b="116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3B570-F99C-A04C-A7DC-7B47A1F9F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886" y="4723631"/>
            <a:ext cx="4109454" cy="180817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000" dirty="0"/>
              <a:t>Shane Byrne – University of Arizona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Christian d'Aubigny, Bashar Rizk, Linda Powers, Michael Ward, Alyssa Baller, Steve Meyer, Elizabeth Turtle, Alfred McEwen</a:t>
            </a:r>
          </a:p>
          <a:p>
            <a:pPr algn="l"/>
            <a:endParaRPr lang="en-US" sz="20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3A5893-1C59-0A44-90DE-65A33225FCFE}"/>
              </a:ext>
            </a:extLst>
          </p:cNvPr>
          <p:cNvSpPr/>
          <p:nvPr/>
        </p:nvSpPr>
        <p:spPr>
          <a:xfrm>
            <a:off x="391886" y="513184"/>
            <a:ext cx="970383" cy="326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17197-F806-0A42-9BA7-56C636317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0"/>
            <a:ext cx="4407774" cy="3854960"/>
          </a:xfrm>
        </p:spPr>
        <p:txBody>
          <a:bodyPr anchor="b">
            <a:noAutofit/>
          </a:bodyPr>
          <a:lstStyle/>
          <a:p>
            <a:pPr algn="l"/>
            <a:r>
              <a:rPr lang="en-US" sz="5400" b="1" dirty="0"/>
              <a:t>Cold Lightweight Imagers For Europa (C-LIFE)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7FF6C42-EB08-8140-A249-173A477EEE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59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1031"/>
    </mc:Choice>
    <mc:Fallback>
      <p:transition spd="slow" advTm="11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C34A-8C81-574B-A7BD-F7B4FB20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60" y="0"/>
            <a:ext cx="11635240" cy="68103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Cold Lightweight Imagers For Europa (C-LIFE)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832D8-2C57-FC40-A8E9-552E3A703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760" y="2001520"/>
            <a:ext cx="6081432" cy="4884424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solidFill>
                  <a:schemeClr val="bg1"/>
                </a:solidFill>
              </a:rPr>
              <a:t>Multi-image median filters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Sub-setting and thumbnailing of images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Wavelet compression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Future Investigations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On board mosaic building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On board stereo DTM generation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Autonomous designation of most-typical and most-unusual terrain in surroundings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6B1D65-5742-B64E-AC64-6F64D1F6C743}"/>
              </a:ext>
            </a:extLst>
          </p:cNvPr>
          <p:cNvSpPr/>
          <p:nvPr/>
        </p:nvSpPr>
        <p:spPr>
          <a:xfrm>
            <a:off x="0" y="653043"/>
            <a:ext cx="12192000" cy="55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183CDC-C775-BC4D-84E1-F4AF0CA9C8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150632" y="3150610"/>
            <a:ext cx="6858027" cy="556759"/>
          </a:xfrm>
          <a:prstGeom prst="rect">
            <a:avLst/>
          </a:prstGeom>
        </p:spPr>
      </p:pic>
      <p:pic>
        <p:nvPicPr>
          <p:cNvPr id="9" name="Picture 8" descr="Text, qr code&#10;&#10;Description automatically generated">
            <a:extLst>
              <a:ext uri="{FF2B5EF4-FFF2-40B4-BE49-F238E27FC236}">
                <a16:creationId xmlns:a16="http://schemas.microsoft.com/office/drawing/2014/main" id="{B2107712-CF80-5E46-A8A4-1CFE7F5E8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4714" y="0"/>
            <a:ext cx="2007284" cy="489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AD9347-8C61-A243-9B03-0AF1CF953D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2069" y="828360"/>
            <a:ext cx="2469929" cy="20726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584C16-CEDD-E14D-A389-C3B2D2AF2C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193" y="2809588"/>
            <a:ext cx="4467214" cy="40484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B6DE421-6CA3-D44E-B7B3-D85B201FC5D6}"/>
              </a:ext>
            </a:extLst>
          </p:cNvPr>
          <p:cNvSpPr txBox="1"/>
          <p:nvPr/>
        </p:nvSpPr>
        <p:spPr>
          <a:xfrm>
            <a:off x="9313455" y="413483"/>
            <a:ext cx="2994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Shane Byrne – </a:t>
            </a:r>
            <a:r>
              <a:rPr lang="en-US" sz="1400" i="1" dirty="0" err="1">
                <a:solidFill>
                  <a:schemeClr val="bg1"/>
                </a:solidFill>
              </a:rPr>
              <a:t>shane@LPL.arizona.edu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6A3527-F31B-3B4C-9904-D5EA45094E81}"/>
              </a:ext>
            </a:extLst>
          </p:cNvPr>
          <p:cNvSpPr txBox="1"/>
          <p:nvPr/>
        </p:nvSpPr>
        <p:spPr>
          <a:xfrm>
            <a:off x="556760" y="1010522"/>
            <a:ext cx="9165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Vault Electronics are designed for low data return and high radiation.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E70E736-13EA-4540-B6E9-2C07D3866E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86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6"/>
    </mc:Choice>
    <mc:Fallback>
      <p:transition spd="slow" advTm="1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C34A-8C81-574B-A7BD-F7B4FB20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60" y="0"/>
            <a:ext cx="11635240" cy="68103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Cold Lightweight Imagers For Europa (C-LIFE)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832D8-2C57-FC40-A8E9-552E3A703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5622"/>
            <a:ext cx="6004034" cy="5579855"/>
          </a:xfrm>
        </p:spPr>
        <p:txBody>
          <a:bodyPr/>
          <a:lstStyle/>
          <a:p>
            <a:r>
              <a:rPr lang="en-US" u="sng" dirty="0">
                <a:solidFill>
                  <a:schemeClr val="bg1"/>
                </a:solidFill>
              </a:rPr>
              <a:t>Main challenges: Radiation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NOVICE modeling performed by Ball Aerospace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With our design, most parts tolerate the environment with an RDF of 2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 few parts need more analysis – radiation test plan developed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6B1D65-5742-B64E-AC64-6F64D1F6C743}"/>
              </a:ext>
            </a:extLst>
          </p:cNvPr>
          <p:cNvSpPr/>
          <p:nvPr/>
        </p:nvSpPr>
        <p:spPr>
          <a:xfrm>
            <a:off x="0" y="653043"/>
            <a:ext cx="12192000" cy="55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183CDC-C775-BC4D-84E1-F4AF0CA9C8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150632" y="3150610"/>
            <a:ext cx="6858027" cy="55675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39A4F5-456C-584A-BDE4-481F6467CC40}"/>
              </a:ext>
            </a:extLst>
          </p:cNvPr>
          <p:cNvSpPr txBox="1">
            <a:spLocks/>
          </p:cNvSpPr>
          <p:nvPr/>
        </p:nvSpPr>
        <p:spPr>
          <a:xfrm>
            <a:off x="714705" y="4126044"/>
            <a:ext cx="11477295" cy="2314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>
                <a:solidFill>
                  <a:schemeClr val="bg1"/>
                </a:solidFill>
              </a:rPr>
              <a:t>Main challenges: Temperature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ConOPs envisioning warming the Camera Head electronics only for a short operations period each Europan day.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Cryogenic storage (no survival heating when not in use)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UA and SDL testing program has established that all parts survive cryogenic storage for 10s of hours with no loss of performance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AC9C9C-1D31-CA46-8BD1-EB9C102A8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175" y="737066"/>
            <a:ext cx="3846501" cy="3709877"/>
          </a:xfrm>
          <a:prstGeom prst="rect">
            <a:avLst/>
          </a:prstGeom>
        </p:spPr>
      </p:pic>
      <p:pic>
        <p:nvPicPr>
          <p:cNvPr id="11" name="Picture 10" descr="Text, qr code&#10;&#10;Description automatically generated">
            <a:extLst>
              <a:ext uri="{FF2B5EF4-FFF2-40B4-BE49-F238E27FC236}">
                <a16:creationId xmlns:a16="http://schemas.microsoft.com/office/drawing/2014/main" id="{64690B3A-A525-2644-ABC1-06741F2DDB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4714" y="0"/>
            <a:ext cx="2007284" cy="4893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10C81E-77B8-C44E-8751-8CADED2EA4FB}"/>
              </a:ext>
            </a:extLst>
          </p:cNvPr>
          <p:cNvSpPr txBox="1"/>
          <p:nvPr/>
        </p:nvSpPr>
        <p:spPr>
          <a:xfrm>
            <a:off x="9313455" y="413483"/>
            <a:ext cx="2994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Shane Byrne – </a:t>
            </a:r>
            <a:r>
              <a:rPr lang="en-US" sz="1400" i="1" dirty="0" err="1">
                <a:solidFill>
                  <a:schemeClr val="bg1"/>
                </a:solidFill>
              </a:rPr>
              <a:t>shane@LPL.arizona.edu</a:t>
            </a:r>
            <a:endParaRPr lang="en-US" sz="1400" i="1" dirty="0">
              <a:solidFill>
                <a:schemeClr val="bg1"/>
              </a:solidFill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FC90139-1685-0843-A9C3-72DB137639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28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04"/>
    </mc:Choice>
    <mc:Fallback>
      <p:transition spd="slow" advTm="24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C34A-8C81-574B-A7BD-F7B4FB20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60" y="0"/>
            <a:ext cx="11635240" cy="68103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Cold Lightweight Imagers For Europa (C-LIFE)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832D8-2C57-FC40-A8E9-552E3A703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956178"/>
            <a:ext cx="11248696" cy="5602638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Main challenges: Planetary Protection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6-log bioburden reduction required for the camera head, 4-log for the vault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All parts have been verified to survive the bakeout times and temperatures required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r>
              <a:rPr lang="en-US" u="sng" dirty="0">
                <a:solidFill>
                  <a:schemeClr val="bg1"/>
                </a:solidFill>
              </a:rPr>
              <a:t>Main challenges: Low available energy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Mitigated with ConOPs and components that require no survival heating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Detailed energy budget (and allowance from project) still TBD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r>
              <a:rPr lang="en-US" u="sng" dirty="0">
                <a:solidFill>
                  <a:schemeClr val="bg1"/>
                </a:solidFill>
              </a:rPr>
              <a:t>Main challenges: Low Downlink Capacity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600 Mbit for </a:t>
            </a:r>
            <a:r>
              <a:rPr lang="en-US" u="sng" dirty="0">
                <a:solidFill>
                  <a:schemeClr val="bg1"/>
                </a:solidFill>
              </a:rPr>
              <a:t>all</a:t>
            </a:r>
            <a:r>
              <a:rPr lang="en-US" dirty="0">
                <a:solidFill>
                  <a:schemeClr val="bg1"/>
                </a:solidFill>
              </a:rPr>
              <a:t> science data in the mission (no instrument breakdown available)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With a traditional campaign C-LIFE could take up to 2/3 of this.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Smarter ways to select what to download will be investigated over the next year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6B1D65-5742-B64E-AC64-6F64D1F6C743}"/>
              </a:ext>
            </a:extLst>
          </p:cNvPr>
          <p:cNvSpPr/>
          <p:nvPr/>
        </p:nvSpPr>
        <p:spPr>
          <a:xfrm>
            <a:off x="0" y="653043"/>
            <a:ext cx="12192000" cy="55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183CDC-C775-BC4D-84E1-F4AF0CA9C8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150632" y="3150610"/>
            <a:ext cx="6858027" cy="556759"/>
          </a:xfrm>
          <a:prstGeom prst="rect">
            <a:avLst/>
          </a:prstGeom>
        </p:spPr>
      </p:pic>
      <p:pic>
        <p:nvPicPr>
          <p:cNvPr id="10" name="Picture 9" descr="Text, qr code&#10;&#10;Description automatically generated">
            <a:extLst>
              <a:ext uri="{FF2B5EF4-FFF2-40B4-BE49-F238E27FC236}">
                <a16:creationId xmlns:a16="http://schemas.microsoft.com/office/drawing/2014/main" id="{50FD993D-074A-1A44-8C73-A74588E16E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4714" y="0"/>
            <a:ext cx="2007284" cy="4893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78AF38-81E9-1F49-83EF-7D39E7B789D2}"/>
              </a:ext>
            </a:extLst>
          </p:cNvPr>
          <p:cNvSpPr txBox="1"/>
          <p:nvPr/>
        </p:nvSpPr>
        <p:spPr>
          <a:xfrm>
            <a:off x="9313455" y="413483"/>
            <a:ext cx="2994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Shane Byrne – </a:t>
            </a:r>
            <a:r>
              <a:rPr lang="en-US" sz="1400" i="1" dirty="0" err="1">
                <a:solidFill>
                  <a:schemeClr val="bg1"/>
                </a:solidFill>
              </a:rPr>
              <a:t>shane@LPL.arizona.edu</a:t>
            </a:r>
            <a:endParaRPr lang="en-US" sz="1400" i="1" dirty="0">
              <a:solidFill>
                <a:schemeClr val="bg1"/>
              </a:solidFill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5D28769-4D79-0949-8292-B27D11DC09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57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35"/>
    </mc:Choice>
    <mc:Fallback>
      <p:transition spd="slow" advTm="1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C34A-8C81-574B-A7BD-F7B4FB20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60" y="0"/>
            <a:ext cx="11635240" cy="68103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Cold Lightweight Imagers For Europa (C-LIFE)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6B1D65-5742-B64E-AC64-6F64D1F6C743}"/>
              </a:ext>
            </a:extLst>
          </p:cNvPr>
          <p:cNvSpPr/>
          <p:nvPr/>
        </p:nvSpPr>
        <p:spPr>
          <a:xfrm>
            <a:off x="0" y="653043"/>
            <a:ext cx="12192000" cy="55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183CDC-C775-BC4D-84E1-F4AF0CA9C8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150632" y="3150610"/>
            <a:ext cx="6858027" cy="5567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78E725-BA9C-6548-9265-26DC79732EDC}"/>
              </a:ext>
            </a:extLst>
          </p:cNvPr>
          <p:cNvSpPr txBox="1"/>
          <p:nvPr/>
        </p:nvSpPr>
        <p:spPr>
          <a:xfrm>
            <a:off x="5699041" y="2190525"/>
            <a:ext cx="6528841" cy="3185487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Summary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Stereo color imaging with dual-periscope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LEDs for imaging within shadows or at night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Strobing LEDs to excite fluorescence in organic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No moving parts with progressive focus &amp; strip filters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Highly radiation tolerant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No survival heating in nominal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Adopts the most stringent Planetary Protection protocols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Data filtering and compression accommodates low data rates and radiation-noise removal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537A01-DB0A-664B-B494-F151E30E91CC}"/>
              </a:ext>
            </a:extLst>
          </p:cNvPr>
          <p:cNvSpPr txBox="1"/>
          <p:nvPr/>
        </p:nvSpPr>
        <p:spPr>
          <a:xfrm>
            <a:off x="556758" y="1129679"/>
            <a:ext cx="1163524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C-LIFE is suitable for the surface of airless Ocean Worlds with little modification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Work continues on improving autonomy and fluorescence detection</a:t>
            </a:r>
          </a:p>
        </p:txBody>
      </p:sp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CC8C28A3-DE40-474D-9D7E-6448C17757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153" y="2587599"/>
            <a:ext cx="4876888" cy="3095457"/>
          </a:xfrm>
          <a:prstGeom prst="rect">
            <a:avLst/>
          </a:prstGeom>
        </p:spPr>
      </p:pic>
      <p:pic>
        <p:nvPicPr>
          <p:cNvPr id="10" name="Picture 9" descr="Text, qr code&#10;&#10;Description automatically generated">
            <a:extLst>
              <a:ext uri="{FF2B5EF4-FFF2-40B4-BE49-F238E27FC236}">
                <a16:creationId xmlns:a16="http://schemas.microsoft.com/office/drawing/2014/main" id="{5E6B1D3C-7ADC-4945-8B8D-2EDE781323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4714" y="0"/>
            <a:ext cx="2007284" cy="4893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29E6FFC-FF2B-F147-ADE4-FDF0D883219A}"/>
              </a:ext>
            </a:extLst>
          </p:cNvPr>
          <p:cNvSpPr txBox="1"/>
          <p:nvPr/>
        </p:nvSpPr>
        <p:spPr>
          <a:xfrm>
            <a:off x="9313455" y="413483"/>
            <a:ext cx="2994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Shane Byrne – </a:t>
            </a:r>
            <a:r>
              <a:rPr lang="en-US" sz="1400" i="1" dirty="0" err="1">
                <a:solidFill>
                  <a:schemeClr val="bg1"/>
                </a:solidFill>
              </a:rPr>
              <a:t>shane@LPL.arizona.edu</a:t>
            </a:r>
            <a:endParaRPr lang="en-US" sz="1400" i="1" dirty="0">
              <a:solidFill>
                <a:schemeClr val="bg1"/>
              </a:solidFill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B6754DB-ABD7-6C43-A263-DBFA4886B6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95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26"/>
    </mc:Choice>
    <mc:Fallback>
      <p:transition spd="slow" advTm="51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C34A-8C81-574B-A7BD-F7B4FB20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60" y="0"/>
            <a:ext cx="11635240" cy="68103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Cold Lightweight Imagers For Europa (C-LIFE)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6B1D65-5742-B64E-AC64-6F64D1F6C743}"/>
              </a:ext>
            </a:extLst>
          </p:cNvPr>
          <p:cNvSpPr/>
          <p:nvPr/>
        </p:nvSpPr>
        <p:spPr>
          <a:xfrm>
            <a:off x="0" y="653043"/>
            <a:ext cx="12192000" cy="55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183CDC-C775-BC4D-84E1-F4AF0CA9C8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150632" y="3150610"/>
            <a:ext cx="6858027" cy="5567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682230-8140-824A-9B97-BC761D1D0A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2240" y="1571051"/>
            <a:ext cx="10074715" cy="48845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DB5E18-A2F5-E244-98B8-FA3CF216E7A7}"/>
              </a:ext>
            </a:extLst>
          </p:cNvPr>
          <p:cNvSpPr txBox="1"/>
          <p:nvPr/>
        </p:nvSpPr>
        <p:spPr>
          <a:xfrm>
            <a:off x="556760" y="909182"/>
            <a:ext cx="1163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Due to observed plumes, the Europan surface is a means to investigate the ocean</a:t>
            </a:r>
          </a:p>
        </p:txBody>
      </p:sp>
      <p:pic>
        <p:nvPicPr>
          <p:cNvPr id="13" name="Picture 12" descr="Text, qr code&#10;&#10;Description automatically generated">
            <a:extLst>
              <a:ext uri="{FF2B5EF4-FFF2-40B4-BE49-F238E27FC236}">
                <a16:creationId xmlns:a16="http://schemas.microsoft.com/office/drawing/2014/main" id="{0A8CD342-0566-4846-BEAF-66A619B7D1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4714" y="0"/>
            <a:ext cx="2007284" cy="4893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90C98A-86B1-3B4E-8CFD-F361EC7A694D}"/>
              </a:ext>
            </a:extLst>
          </p:cNvPr>
          <p:cNvSpPr txBox="1"/>
          <p:nvPr/>
        </p:nvSpPr>
        <p:spPr>
          <a:xfrm>
            <a:off x="9313455" y="413483"/>
            <a:ext cx="2994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Shane Byrne – </a:t>
            </a:r>
            <a:r>
              <a:rPr lang="en-US" sz="1400" i="1" dirty="0" err="1">
                <a:solidFill>
                  <a:schemeClr val="bg1"/>
                </a:solidFill>
              </a:rPr>
              <a:t>shane@LPL.arizona.edu</a:t>
            </a:r>
            <a:endParaRPr lang="en-US" sz="1400" i="1" dirty="0">
              <a:solidFill>
                <a:schemeClr val="bg1"/>
              </a:solidFill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252051E-53FC-234E-BF5B-B20D902054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11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74"/>
    </mc:Choice>
    <mc:Fallback>
      <p:transition spd="slow" advTm="65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C34A-8C81-574B-A7BD-F7B4FB20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60" y="0"/>
            <a:ext cx="11635240" cy="68103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Cold Lightweight Imagers For Europa (C-LIFE)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832D8-2C57-FC40-A8E9-552E3A703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760" y="920597"/>
            <a:ext cx="6632605" cy="2000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The Europa Lander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Focused on astrobiology 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One of the most hostile environments in the solar system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An SDT defined three science goals, with many Objectives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lvl="1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6B1D65-5742-B64E-AC64-6F64D1F6C743}"/>
              </a:ext>
            </a:extLst>
          </p:cNvPr>
          <p:cNvSpPr/>
          <p:nvPr/>
        </p:nvSpPr>
        <p:spPr>
          <a:xfrm>
            <a:off x="0" y="653043"/>
            <a:ext cx="12192000" cy="55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183CDC-C775-BC4D-84E1-F4AF0CA9C8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150632" y="3150610"/>
            <a:ext cx="6858027" cy="5567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034F26-D162-DB40-A60E-2AFD9DCBE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422" y="2484617"/>
            <a:ext cx="7535917" cy="34527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29B6AF-64EE-7442-B914-ED555DB5F3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3721" y="780054"/>
            <a:ext cx="5018278" cy="3791946"/>
          </a:xfrm>
          <a:prstGeom prst="rect">
            <a:avLst/>
          </a:prstGeom>
        </p:spPr>
      </p:pic>
      <p:pic>
        <p:nvPicPr>
          <p:cNvPr id="11" name="Picture 10" descr="Text, qr code&#10;&#10;Description automatically generated">
            <a:extLst>
              <a:ext uri="{FF2B5EF4-FFF2-40B4-BE49-F238E27FC236}">
                <a16:creationId xmlns:a16="http://schemas.microsoft.com/office/drawing/2014/main" id="{733B550F-D4F6-8F4B-94F9-1490527CEC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4714" y="0"/>
            <a:ext cx="2007284" cy="4893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8BC5E6-818A-9B41-8198-3F41FBD3ED1A}"/>
              </a:ext>
            </a:extLst>
          </p:cNvPr>
          <p:cNvSpPr txBox="1"/>
          <p:nvPr/>
        </p:nvSpPr>
        <p:spPr>
          <a:xfrm>
            <a:off x="9313455" y="413483"/>
            <a:ext cx="2994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Shane Byrne – </a:t>
            </a:r>
            <a:r>
              <a:rPr lang="en-US" sz="1400" i="1" dirty="0" err="1">
                <a:solidFill>
                  <a:schemeClr val="bg1"/>
                </a:solidFill>
              </a:rPr>
              <a:t>shane@LPL.arizona.edu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8DA2ED-5736-6149-8206-1B7AE5432B16}"/>
              </a:ext>
            </a:extLst>
          </p:cNvPr>
          <p:cNvSpPr txBox="1"/>
          <p:nvPr/>
        </p:nvSpPr>
        <p:spPr>
          <a:xfrm>
            <a:off x="9402832" y="4997108"/>
            <a:ext cx="2423403" cy="64633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Objectives Relevant to the Camera Instrument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5D5ECC5-9141-DB48-BF46-0AEB4DA6F0E9}"/>
              </a:ext>
            </a:extLst>
          </p:cNvPr>
          <p:cNvCxnSpPr>
            <a:cxnSpLocks/>
          </p:cNvCxnSpPr>
          <p:nvPr/>
        </p:nvCxnSpPr>
        <p:spPr>
          <a:xfrm flipV="1">
            <a:off x="10154351" y="4561840"/>
            <a:ext cx="0" cy="435269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D3587B16-DEEF-4445-A58D-68A18580BA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74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2"/>
    </mc:Choice>
    <mc:Fallback>
      <p:transition spd="slow" advTm="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C34A-8C81-574B-A7BD-F7B4FB20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60" y="0"/>
            <a:ext cx="11635240" cy="68103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Cold Lightweight Imagers For Europa (C-LIFE)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832D8-2C57-FC40-A8E9-552E3A703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197" y="877935"/>
            <a:ext cx="5526315" cy="3407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The C-LIFE Camera is developed at U. Arizona under awards from NASA’s COLDTech and ICEE-2 programs</a:t>
            </a:r>
          </a:p>
          <a:p>
            <a:r>
              <a:rPr lang="en-US" dirty="0">
                <a:solidFill>
                  <a:schemeClr val="bg1"/>
                </a:solidFill>
              </a:rPr>
              <a:t>Industry Partners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SRI International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Ball Aerospace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Space Dynamics Lab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6B1D65-5742-B64E-AC64-6F64D1F6C743}"/>
              </a:ext>
            </a:extLst>
          </p:cNvPr>
          <p:cNvSpPr/>
          <p:nvPr/>
        </p:nvSpPr>
        <p:spPr>
          <a:xfrm>
            <a:off x="0" y="653043"/>
            <a:ext cx="12192000" cy="55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183CDC-C775-BC4D-84E1-F4AF0CA9C8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150632" y="3150610"/>
            <a:ext cx="6858027" cy="5567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9FAD7A-C37E-C044-A028-3E0C3D3323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047" y="708978"/>
            <a:ext cx="5863953" cy="326552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8670282-739C-B74D-9934-BD7146F83FAD}"/>
              </a:ext>
            </a:extLst>
          </p:cNvPr>
          <p:cNvSpPr txBox="1">
            <a:spLocks/>
          </p:cNvSpPr>
          <p:nvPr/>
        </p:nvSpPr>
        <p:spPr>
          <a:xfrm>
            <a:off x="761196" y="4171398"/>
            <a:ext cx="11430802" cy="2525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</a:rPr>
              <a:t>Main Challenges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Radiation (mostly electrons)</a:t>
            </a:r>
          </a:p>
          <a:p>
            <a:r>
              <a:rPr lang="en-US" sz="2400" dirty="0">
                <a:solidFill>
                  <a:schemeClr val="bg1"/>
                </a:solidFill>
              </a:rPr>
              <a:t>Temperature (surface of Europa close to 100 K)</a:t>
            </a:r>
          </a:p>
          <a:p>
            <a:r>
              <a:rPr lang="en-US" sz="2400" dirty="0">
                <a:solidFill>
                  <a:schemeClr val="bg1"/>
                </a:solidFill>
              </a:rPr>
              <a:t>Planetary Protection (Camera Head must survive a 6-log reduction in bioburden)</a:t>
            </a:r>
          </a:p>
          <a:p>
            <a:r>
              <a:rPr lang="en-US" sz="2400" dirty="0">
                <a:solidFill>
                  <a:schemeClr val="bg1"/>
                </a:solidFill>
              </a:rPr>
              <a:t>Low available energy (a battery powered mission)</a:t>
            </a:r>
          </a:p>
          <a:p>
            <a:r>
              <a:rPr lang="en-US" sz="2400" dirty="0">
                <a:solidFill>
                  <a:schemeClr val="bg1"/>
                </a:solidFill>
              </a:rPr>
              <a:t>Very low downlink (600 Mbits for </a:t>
            </a:r>
            <a:r>
              <a:rPr lang="en-US" sz="2400" u="sng" dirty="0">
                <a:solidFill>
                  <a:schemeClr val="bg1"/>
                </a:solidFill>
              </a:rPr>
              <a:t>all</a:t>
            </a:r>
            <a:r>
              <a:rPr lang="en-US" sz="2400" dirty="0">
                <a:solidFill>
                  <a:schemeClr val="bg1"/>
                </a:solidFill>
              </a:rPr>
              <a:t> science data)</a:t>
            </a:r>
          </a:p>
        </p:txBody>
      </p:sp>
      <p:pic>
        <p:nvPicPr>
          <p:cNvPr id="12" name="Picture 11" descr="Text, qr code&#10;&#10;Description automatically generated">
            <a:extLst>
              <a:ext uri="{FF2B5EF4-FFF2-40B4-BE49-F238E27FC236}">
                <a16:creationId xmlns:a16="http://schemas.microsoft.com/office/drawing/2014/main" id="{12500B7A-1181-9243-940E-78A15A43B5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4714" y="0"/>
            <a:ext cx="2007284" cy="4893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578C81-681B-6F44-8BF7-C99488619C40}"/>
              </a:ext>
            </a:extLst>
          </p:cNvPr>
          <p:cNvSpPr txBox="1"/>
          <p:nvPr/>
        </p:nvSpPr>
        <p:spPr>
          <a:xfrm>
            <a:off x="9313455" y="413483"/>
            <a:ext cx="2994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Shane Byrne – </a:t>
            </a:r>
            <a:r>
              <a:rPr lang="en-US" sz="1400" i="1" dirty="0" err="1">
                <a:solidFill>
                  <a:schemeClr val="bg1"/>
                </a:solidFill>
              </a:rPr>
              <a:t>shane@LPL.arizona.edu</a:t>
            </a:r>
            <a:endParaRPr lang="en-US" sz="1400" i="1" dirty="0">
              <a:solidFill>
                <a:schemeClr val="bg1"/>
              </a:solidFill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D85D559-08C6-A247-9211-A5ACB6BEC8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95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0"/>
    </mc:Choice>
    <mc:Fallback>
      <p:transition spd="slow" advTm="1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C34A-8C81-574B-A7BD-F7B4FB20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60" y="0"/>
            <a:ext cx="11635240" cy="68103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Cold Lightweight Imagers For Europa (C-LIFE)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6B1D65-5742-B64E-AC64-6F64D1F6C743}"/>
              </a:ext>
            </a:extLst>
          </p:cNvPr>
          <p:cNvSpPr/>
          <p:nvPr/>
        </p:nvSpPr>
        <p:spPr>
          <a:xfrm>
            <a:off x="0" y="653043"/>
            <a:ext cx="12192000" cy="55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183CDC-C775-BC4D-84E1-F4AF0CA9C8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150632" y="3150610"/>
            <a:ext cx="6858027" cy="5567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05BAA9-B412-A24C-99E7-5E26375B0EDB}"/>
              </a:ext>
            </a:extLst>
          </p:cNvPr>
          <p:cNvSpPr txBox="1"/>
          <p:nvPr/>
        </p:nvSpPr>
        <p:spPr>
          <a:xfrm>
            <a:off x="1188118" y="755804"/>
            <a:ext cx="4907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C-LIFE ‘Traditional’ Science Plans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FD6C1B-3236-5341-81CD-EE08C7F94025}"/>
              </a:ext>
            </a:extLst>
          </p:cNvPr>
          <p:cNvSpPr txBox="1"/>
          <p:nvPr/>
        </p:nvSpPr>
        <p:spPr>
          <a:xfrm>
            <a:off x="638479" y="1387810"/>
            <a:ext cx="5814872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bg1"/>
                </a:solidFill>
              </a:rPr>
              <a:t>Europan day 1: </a:t>
            </a:r>
            <a:r>
              <a:rPr lang="en-US" dirty="0">
                <a:solidFill>
                  <a:schemeClr val="bg1"/>
                </a:solidFill>
              </a:rPr>
              <a:t>Full color stereo panorama (needed early for sample site selection)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bg1"/>
                </a:solidFill>
              </a:rPr>
              <a:t>Europan day 2: </a:t>
            </a:r>
            <a:r>
              <a:rPr lang="en-US" dirty="0">
                <a:solidFill>
                  <a:schemeClr val="bg1"/>
                </a:solidFill>
              </a:rPr>
              <a:t>Night-time fluorescence investigations and plume searches close to 6AM and 6PM (highest phase angles).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bg1"/>
                </a:solidFill>
              </a:rPr>
              <a:t>Europan day 3: </a:t>
            </a:r>
            <a:r>
              <a:rPr lang="en-US" dirty="0">
                <a:solidFill>
                  <a:schemeClr val="bg1"/>
                </a:solidFill>
              </a:rPr>
              <a:t>Full color stereo of lander workspace assuming sampling activities have already occurred.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bg1"/>
                </a:solidFill>
              </a:rPr>
              <a:t>Europan day 4 &amp; 5: </a:t>
            </a:r>
            <a:r>
              <a:rPr lang="en-US" dirty="0">
                <a:solidFill>
                  <a:schemeClr val="bg1"/>
                </a:solidFill>
              </a:rPr>
              <a:t>Continued imaging for change detection of excavated material and from tidal responses.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44851D-1F1C-664B-9360-EE7ED3BC1A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5683" y="705992"/>
            <a:ext cx="5526315" cy="30774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317E4AA-874F-6D40-9C5C-3D2E9C18E1A0}"/>
              </a:ext>
            </a:extLst>
          </p:cNvPr>
          <p:cNvSpPr txBox="1"/>
          <p:nvPr/>
        </p:nvSpPr>
        <p:spPr>
          <a:xfrm>
            <a:off x="2910477" y="4462322"/>
            <a:ext cx="6717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…but 600 Mbit is a non-traditional constraint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7CA077-4955-264A-ADD1-BB42F58941D1}"/>
              </a:ext>
            </a:extLst>
          </p:cNvPr>
          <p:cNvSpPr txBox="1"/>
          <p:nvPr/>
        </p:nvSpPr>
        <p:spPr>
          <a:xfrm>
            <a:off x="638479" y="5100551"/>
            <a:ext cx="11553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Significant automation and onboard data processing will be necessary and something we’ll focus on in the upcoming year</a:t>
            </a:r>
          </a:p>
        </p:txBody>
      </p:sp>
      <p:pic>
        <p:nvPicPr>
          <p:cNvPr id="12" name="Picture 11" descr="Text, qr code&#10;&#10;Description automatically generated">
            <a:extLst>
              <a:ext uri="{FF2B5EF4-FFF2-40B4-BE49-F238E27FC236}">
                <a16:creationId xmlns:a16="http://schemas.microsoft.com/office/drawing/2014/main" id="{2A5E0085-A7E6-3446-A2D7-00CC432515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4714" y="0"/>
            <a:ext cx="2007284" cy="4893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30FE96-FD4D-534E-9CE7-C1F6EEC01865}"/>
              </a:ext>
            </a:extLst>
          </p:cNvPr>
          <p:cNvSpPr txBox="1"/>
          <p:nvPr/>
        </p:nvSpPr>
        <p:spPr>
          <a:xfrm>
            <a:off x="9313455" y="413483"/>
            <a:ext cx="2994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Shane Byrne – </a:t>
            </a:r>
            <a:r>
              <a:rPr lang="en-US" sz="1400" i="1" dirty="0" err="1">
                <a:solidFill>
                  <a:schemeClr val="bg1"/>
                </a:solidFill>
              </a:rPr>
              <a:t>shane@LPL.arizona.edu</a:t>
            </a:r>
            <a:endParaRPr lang="en-US" sz="1400" i="1" dirty="0">
              <a:solidFill>
                <a:schemeClr val="bg1"/>
              </a:solidFill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5F22FAF-0EA9-804D-9D2A-B0E82221B0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20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15"/>
    </mc:Choice>
    <mc:Fallback>
      <p:transition spd="slow" advTm="1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C34A-8C81-574B-A7BD-F7B4FB20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60" y="0"/>
            <a:ext cx="11635240" cy="68103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Cold Lightweight Imagers For Europa (C-LIFE)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6B1D65-5742-B64E-AC64-6F64D1F6C743}"/>
              </a:ext>
            </a:extLst>
          </p:cNvPr>
          <p:cNvSpPr/>
          <p:nvPr/>
        </p:nvSpPr>
        <p:spPr>
          <a:xfrm>
            <a:off x="0" y="653043"/>
            <a:ext cx="12192000" cy="55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183CDC-C775-BC4D-84E1-F4AF0CA9C8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150632" y="3150610"/>
            <a:ext cx="6858027" cy="5567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D7DCCE-AD45-114F-BCC9-9E4636F35724}"/>
              </a:ext>
            </a:extLst>
          </p:cNvPr>
          <p:cNvSpPr txBox="1"/>
          <p:nvPr/>
        </p:nvSpPr>
        <p:spPr>
          <a:xfrm>
            <a:off x="643042" y="789066"/>
            <a:ext cx="340323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C-LIFE architecture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Stereo Color Imager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Pan/Tilt from the HGA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Moving Parts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No deployable lens covers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No Survival Heating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LEDs support nighttime and shadow imaging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Fluorescence investigation to find organics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prstClr val="white"/>
              </a:solidFill>
              <a:latin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camera head with minimal electronics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Vault electronics with data processing and automation capabilities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C7EAA7-0C35-3A4A-98DF-DDF763C3AF0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115" y="764094"/>
            <a:ext cx="8108883" cy="3781429"/>
          </a:xfrm>
          <a:prstGeom prst="rect">
            <a:avLst/>
          </a:prstGeom>
        </p:spPr>
      </p:pic>
      <p:sp>
        <p:nvSpPr>
          <p:cNvPr id="11" name="Bent-Up Arrow 10">
            <a:extLst>
              <a:ext uri="{FF2B5EF4-FFF2-40B4-BE49-F238E27FC236}">
                <a16:creationId xmlns:a16="http://schemas.microsoft.com/office/drawing/2014/main" id="{B9BC34E8-6D73-CD4B-A27D-EEF08F8F4FA0}"/>
              </a:ext>
            </a:extLst>
          </p:cNvPr>
          <p:cNvSpPr/>
          <p:nvPr/>
        </p:nvSpPr>
        <p:spPr>
          <a:xfrm>
            <a:off x="10939317" y="4545523"/>
            <a:ext cx="479564" cy="381348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ent-Up Arrow 11">
            <a:extLst>
              <a:ext uri="{FF2B5EF4-FFF2-40B4-BE49-F238E27FC236}">
                <a16:creationId xmlns:a16="http://schemas.microsoft.com/office/drawing/2014/main" id="{CDA9C93B-8D16-5342-8FD8-1CB99C62224C}"/>
              </a:ext>
            </a:extLst>
          </p:cNvPr>
          <p:cNvSpPr/>
          <p:nvPr/>
        </p:nvSpPr>
        <p:spPr>
          <a:xfrm flipH="1">
            <a:off x="9098466" y="4545523"/>
            <a:ext cx="419499" cy="381348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31E7EF-338E-F24D-8540-5B222205C75C}"/>
              </a:ext>
            </a:extLst>
          </p:cNvPr>
          <p:cNvSpPr txBox="1"/>
          <p:nvPr/>
        </p:nvSpPr>
        <p:spPr>
          <a:xfrm>
            <a:off x="9517966" y="4677075"/>
            <a:ext cx="1421351" cy="369332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Stereo in Pan</a:t>
            </a:r>
          </a:p>
        </p:txBody>
      </p:sp>
      <p:sp>
        <p:nvSpPr>
          <p:cNvPr id="14" name="Bent-Up Arrow 13">
            <a:extLst>
              <a:ext uri="{FF2B5EF4-FFF2-40B4-BE49-F238E27FC236}">
                <a16:creationId xmlns:a16="http://schemas.microsoft.com/office/drawing/2014/main" id="{50A02014-D0D9-9643-97A5-01F7A92485A8}"/>
              </a:ext>
            </a:extLst>
          </p:cNvPr>
          <p:cNvSpPr/>
          <p:nvPr/>
        </p:nvSpPr>
        <p:spPr>
          <a:xfrm>
            <a:off x="11677057" y="4570468"/>
            <a:ext cx="332579" cy="1326063"/>
          </a:xfrm>
          <a:prstGeom prst="bentUpArrow">
            <a:avLst>
              <a:gd name="adj1" fmla="val 14624"/>
              <a:gd name="adj2" fmla="val 25000"/>
              <a:gd name="adj3" fmla="val 2672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5FEA00-178F-C94F-8517-77A72ACA543E}"/>
              </a:ext>
            </a:extLst>
          </p:cNvPr>
          <p:cNvSpPr txBox="1"/>
          <p:nvPr/>
        </p:nvSpPr>
        <p:spPr>
          <a:xfrm>
            <a:off x="9446846" y="5280775"/>
            <a:ext cx="2230211" cy="1200329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Fluorescence excited by three separate LEDs, but detected by one filter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077E9E23-F0F8-0343-B259-D75AA96DF034}"/>
              </a:ext>
            </a:extLst>
          </p:cNvPr>
          <p:cNvCxnSpPr>
            <a:cxnSpLocks/>
          </p:cNvCxnSpPr>
          <p:nvPr/>
        </p:nvCxnSpPr>
        <p:spPr>
          <a:xfrm flipV="1">
            <a:off x="7515046" y="4385931"/>
            <a:ext cx="1033990" cy="397434"/>
          </a:xfrm>
          <a:prstGeom prst="bentConnector3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6C09D019-3467-EF4F-9FAB-CFE40A30D783}"/>
              </a:ext>
            </a:extLst>
          </p:cNvPr>
          <p:cNvCxnSpPr>
            <a:cxnSpLocks/>
          </p:cNvCxnSpPr>
          <p:nvPr/>
        </p:nvCxnSpPr>
        <p:spPr>
          <a:xfrm flipV="1">
            <a:off x="7515046" y="4225050"/>
            <a:ext cx="2186165" cy="558315"/>
          </a:xfrm>
          <a:prstGeom prst="bentConnector3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C58E8A96-637C-684E-9776-DB6A9C08A89D}"/>
              </a:ext>
            </a:extLst>
          </p:cNvPr>
          <p:cNvCxnSpPr>
            <a:cxnSpLocks/>
          </p:cNvCxnSpPr>
          <p:nvPr/>
        </p:nvCxnSpPr>
        <p:spPr>
          <a:xfrm flipV="1">
            <a:off x="7515046" y="4106773"/>
            <a:ext cx="3122865" cy="679648"/>
          </a:xfrm>
          <a:prstGeom prst="bentConnector3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4867F5F-A1E7-6D4D-B063-740F8951D835}"/>
              </a:ext>
            </a:extLst>
          </p:cNvPr>
          <p:cNvSpPr txBox="1"/>
          <p:nvPr/>
        </p:nvSpPr>
        <p:spPr>
          <a:xfrm>
            <a:off x="4862146" y="4584648"/>
            <a:ext cx="2652899" cy="646331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Color filters match the camera on Europa Clipper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F1573A-ABCA-BB49-867D-8A7155846E1B}"/>
              </a:ext>
            </a:extLst>
          </p:cNvPr>
          <p:cNvSpPr txBox="1"/>
          <p:nvPr/>
        </p:nvSpPr>
        <p:spPr>
          <a:xfrm>
            <a:off x="4543443" y="5566417"/>
            <a:ext cx="3914153" cy="923330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Progressive focus from infinity at the top of the detector to lander sample port at bottom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DE6475-DCA6-CE40-8360-275953657D13}"/>
              </a:ext>
            </a:extLst>
          </p:cNvPr>
          <p:cNvSpPr/>
          <p:nvPr/>
        </p:nvSpPr>
        <p:spPr>
          <a:xfrm>
            <a:off x="6025415" y="2894799"/>
            <a:ext cx="1049153" cy="685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2E6E6C-7C33-7E4B-AF02-921B45351B1F}"/>
              </a:ext>
            </a:extLst>
          </p:cNvPr>
          <p:cNvSpPr/>
          <p:nvPr/>
        </p:nvSpPr>
        <p:spPr>
          <a:xfrm>
            <a:off x="5500838" y="4106773"/>
            <a:ext cx="1049153" cy="28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6C600CD-BAC7-6049-A3B4-71062F812BC1}"/>
              </a:ext>
            </a:extLst>
          </p:cNvPr>
          <p:cNvSpPr/>
          <p:nvPr/>
        </p:nvSpPr>
        <p:spPr>
          <a:xfrm>
            <a:off x="5778079" y="3915534"/>
            <a:ext cx="372177" cy="28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Text, qr code&#10;&#10;Description automatically generated">
            <a:extLst>
              <a:ext uri="{FF2B5EF4-FFF2-40B4-BE49-F238E27FC236}">
                <a16:creationId xmlns:a16="http://schemas.microsoft.com/office/drawing/2014/main" id="{FC4FB920-B986-E64E-90BC-782537B86E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4714" y="0"/>
            <a:ext cx="2007284" cy="48936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0198DC2-DF5B-F040-A835-42A453820941}"/>
              </a:ext>
            </a:extLst>
          </p:cNvPr>
          <p:cNvSpPr txBox="1"/>
          <p:nvPr/>
        </p:nvSpPr>
        <p:spPr>
          <a:xfrm>
            <a:off x="9313455" y="413483"/>
            <a:ext cx="2994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Shane Byrne – </a:t>
            </a:r>
            <a:r>
              <a:rPr lang="en-US" sz="1400" i="1" dirty="0" err="1">
                <a:solidFill>
                  <a:schemeClr val="bg1"/>
                </a:solidFill>
              </a:rPr>
              <a:t>shane@LPL.arizona.edu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611B9D-3BA3-5543-9DD8-E18827D0AAF7}"/>
              </a:ext>
            </a:extLst>
          </p:cNvPr>
          <p:cNvSpPr/>
          <p:nvPr/>
        </p:nvSpPr>
        <p:spPr>
          <a:xfrm>
            <a:off x="4046272" y="721260"/>
            <a:ext cx="8145726" cy="558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2AC96E0-8CF4-1F42-8652-C354EB0A7E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23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6"/>
    </mc:Choice>
    <mc:Fallback>
      <p:transition spd="slow" advTm="7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CDA73218-7029-F04C-98E4-186C1C385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804" y="3245112"/>
            <a:ext cx="7523152" cy="33838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2BC34A-8C81-574B-A7BD-F7B4FB20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60" y="0"/>
            <a:ext cx="11635240" cy="68103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Cold Lightweight Imagers For Europa (C-LIFE)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832D8-2C57-FC40-A8E9-552E3A703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58" y="1049618"/>
            <a:ext cx="8272076" cy="2434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C-LIFE Camera head</a:t>
            </a:r>
          </a:p>
          <a:p>
            <a:r>
              <a:rPr lang="en-US" sz="2000" dirty="0">
                <a:solidFill>
                  <a:schemeClr val="bg1"/>
                </a:solidFill>
              </a:rPr>
              <a:t>24.5 x 9.5 x 6 cm, slim design</a:t>
            </a:r>
          </a:p>
          <a:p>
            <a:r>
              <a:rPr lang="en-US" sz="2000" dirty="0">
                <a:solidFill>
                  <a:schemeClr val="bg1"/>
                </a:solidFill>
              </a:rPr>
              <a:t>Dual periscope design shields detectors and LEDs from open space and provide maximum self-shielding</a:t>
            </a:r>
          </a:p>
          <a:p>
            <a:r>
              <a:rPr lang="en-US" sz="2000" dirty="0">
                <a:solidFill>
                  <a:schemeClr val="bg1"/>
                </a:solidFill>
              </a:rPr>
              <a:t>Two Detector Readout Modules from SRI utilize their MkxNk detector (1x2k)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6B1D65-5742-B64E-AC64-6F64D1F6C743}"/>
              </a:ext>
            </a:extLst>
          </p:cNvPr>
          <p:cNvSpPr/>
          <p:nvPr/>
        </p:nvSpPr>
        <p:spPr>
          <a:xfrm>
            <a:off x="0" y="653043"/>
            <a:ext cx="12192000" cy="55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183CDC-C775-BC4D-84E1-F4AF0CA9C8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150632" y="3150610"/>
            <a:ext cx="6858027" cy="5567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6E18C7-33D0-C44A-92AD-5934FDE347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9305" y="1142410"/>
            <a:ext cx="2425212" cy="13392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44FD9D-8F23-A844-B03E-8BD8EBE900AB}"/>
              </a:ext>
            </a:extLst>
          </p:cNvPr>
          <p:cNvSpPr txBox="1"/>
          <p:nvPr/>
        </p:nvSpPr>
        <p:spPr>
          <a:xfrm>
            <a:off x="9657037" y="2495516"/>
            <a:ext cx="1953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Detector periscopes,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20cm apart</a:t>
            </a:r>
          </a:p>
        </p:txBody>
      </p:sp>
      <p:sp>
        <p:nvSpPr>
          <p:cNvPr id="11" name="Bent Arrow 10">
            <a:extLst>
              <a:ext uri="{FF2B5EF4-FFF2-40B4-BE49-F238E27FC236}">
                <a16:creationId xmlns:a16="http://schemas.microsoft.com/office/drawing/2014/main" id="{AAE18BD9-B498-2E4A-92F9-31866B8032AA}"/>
              </a:ext>
            </a:extLst>
          </p:cNvPr>
          <p:cNvSpPr/>
          <p:nvPr/>
        </p:nvSpPr>
        <p:spPr>
          <a:xfrm rot="16891782">
            <a:off x="9373675" y="2440819"/>
            <a:ext cx="386862" cy="34226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75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Bent Arrow 11">
            <a:extLst>
              <a:ext uri="{FF2B5EF4-FFF2-40B4-BE49-F238E27FC236}">
                <a16:creationId xmlns:a16="http://schemas.microsoft.com/office/drawing/2014/main" id="{2D562CB8-9EA3-B949-9938-A74E8A9B28C4}"/>
              </a:ext>
            </a:extLst>
          </p:cNvPr>
          <p:cNvSpPr/>
          <p:nvPr/>
        </p:nvSpPr>
        <p:spPr>
          <a:xfrm rot="13714562" flipV="1">
            <a:off x="11199815" y="2201219"/>
            <a:ext cx="596704" cy="34226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989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752064-F251-5648-810F-DCB0A3A14361}"/>
              </a:ext>
            </a:extLst>
          </p:cNvPr>
          <p:cNvSpPr txBox="1"/>
          <p:nvPr/>
        </p:nvSpPr>
        <p:spPr>
          <a:xfrm>
            <a:off x="9773448" y="788370"/>
            <a:ext cx="1594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LED periscopes</a:t>
            </a:r>
          </a:p>
        </p:txBody>
      </p:sp>
      <p:sp>
        <p:nvSpPr>
          <p:cNvPr id="14" name="Bent Arrow 13">
            <a:extLst>
              <a:ext uri="{FF2B5EF4-FFF2-40B4-BE49-F238E27FC236}">
                <a16:creationId xmlns:a16="http://schemas.microsoft.com/office/drawing/2014/main" id="{AA70DAC9-63E2-CD42-862C-8F7424271FE5}"/>
              </a:ext>
            </a:extLst>
          </p:cNvPr>
          <p:cNvSpPr/>
          <p:nvPr/>
        </p:nvSpPr>
        <p:spPr>
          <a:xfrm rot="8017108">
            <a:off x="11056280" y="1139178"/>
            <a:ext cx="573242" cy="34226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2303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Bent Arrow 14">
            <a:extLst>
              <a:ext uri="{FF2B5EF4-FFF2-40B4-BE49-F238E27FC236}">
                <a16:creationId xmlns:a16="http://schemas.microsoft.com/office/drawing/2014/main" id="{6809BAF9-383C-EB44-9D51-182FF2A44073}"/>
              </a:ext>
            </a:extLst>
          </p:cNvPr>
          <p:cNvSpPr/>
          <p:nvPr/>
        </p:nvSpPr>
        <p:spPr>
          <a:xfrm rot="3279102" flipV="1">
            <a:off x="9470525" y="1139176"/>
            <a:ext cx="605842" cy="342263"/>
          </a:xfrm>
          <a:prstGeom prst="bentArrow">
            <a:avLst>
              <a:gd name="adj1" fmla="val 25000"/>
              <a:gd name="adj2" fmla="val 30138"/>
              <a:gd name="adj3" fmla="val 25000"/>
              <a:gd name="adj4" fmla="val 4375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ent Arrow 17">
            <a:extLst>
              <a:ext uri="{FF2B5EF4-FFF2-40B4-BE49-F238E27FC236}">
                <a16:creationId xmlns:a16="http://schemas.microsoft.com/office/drawing/2014/main" id="{2EC08A77-7341-2340-A08A-739CC4F38484}"/>
              </a:ext>
            </a:extLst>
          </p:cNvPr>
          <p:cNvSpPr/>
          <p:nvPr/>
        </p:nvSpPr>
        <p:spPr>
          <a:xfrm rot="16200000" flipV="1">
            <a:off x="3830473" y="4766465"/>
            <a:ext cx="1416331" cy="409618"/>
          </a:xfrm>
          <a:prstGeom prst="bentArrow">
            <a:avLst>
              <a:gd name="adj1" fmla="val 25000"/>
              <a:gd name="adj2" fmla="val 28071"/>
              <a:gd name="adj3" fmla="val 25000"/>
              <a:gd name="adj4" fmla="val 4375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73F6D5-8F4D-864C-905B-3B523344C856}"/>
              </a:ext>
            </a:extLst>
          </p:cNvPr>
          <p:cNvSpPr txBox="1"/>
          <p:nvPr/>
        </p:nvSpPr>
        <p:spPr>
          <a:xfrm>
            <a:off x="3397271" y="5344406"/>
            <a:ext cx="1346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Rad-hard Lens stack</a:t>
            </a:r>
          </a:p>
        </p:txBody>
      </p:sp>
      <p:sp>
        <p:nvSpPr>
          <p:cNvPr id="20" name="Bent Arrow 19">
            <a:extLst>
              <a:ext uri="{FF2B5EF4-FFF2-40B4-BE49-F238E27FC236}">
                <a16:creationId xmlns:a16="http://schemas.microsoft.com/office/drawing/2014/main" id="{24330090-C888-AF4F-BB15-64273B298BAA}"/>
              </a:ext>
            </a:extLst>
          </p:cNvPr>
          <p:cNvSpPr/>
          <p:nvPr/>
        </p:nvSpPr>
        <p:spPr>
          <a:xfrm rot="5400000" flipV="1">
            <a:off x="6464748" y="3441926"/>
            <a:ext cx="1005614" cy="807500"/>
          </a:xfrm>
          <a:prstGeom prst="bentArrow">
            <a:avLst>
              <a:gd name="adj1" fmla="val 11160"/>
              <a:gd name="adj2" fmla="val 14934"/>
              <a:gd name="adj3" fmla="val 25000"/>
              <a:gd name="adj4" fmla="val 4375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Bent Arrow 20">
            <a:extLst>
              <a:ext uri="{FF2B5EF4-FFF2-40B4-BE49-F238E27FC236}">
                <a16:creationId xmlns:a16="http://schemas.microsoft.com/office/drawing/2014/main" id="{D73E0F1F-178F-9A4F-87A2-8F92FF998AD9}"/>
              </a:ext>
            </a:extLst>
          </p:cNvPr>
          <p:cNvSpPr/>
          <p:nvPr/>
        </p:nvSpPr>
        <p:spPr>
          <a:xfrm rot="5400000" flipV="1">
            <a:off x="6012909" y="3572116"/>
            <a:ext cx="1253234" cy="807500"/>
          </a:xfrm>
          <a:prstGeom prst="bentArrow">
            <a:avLst>
              <a:gd name="adj1" fmla="val 9437"/>
              <a:gd name="adj2" fmla="val 12418"/>
              <a:gd name="adj3" fmla="val 30894"/>
              <a:gd name="adj4" fmla="val 4080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4E8224-979E-CA49-93EC-8DB061F03F27}"/>
              </a:ext>
            </a:extLst>
          </p:cNvPr>
          <p:cNvSpPr txBox="1"/>
          <p:nvPr/>
        </p:nvSpPr>
        <p:spPr>
          <a:xfrm>
            <a:off x="7380025" y="3258986"/>
            <a:ext cx="2745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Detector Readout Modules</a:t>
            </a:r>
          </a:p>
        </p:txBody>
      </p:sp>
      <p:pic>
        <p:nvPicPr>
          <p:cNvPr id="23" name="Picture 22" descr="Text, qr code&#10;&#10;Description automatically generated">
            <a:extLst>
              <a:ext uri="{FF2B5EF4-FFF2-40B4-BE49-F238E27FC236}">
                <a16:creationId xmlns:a16="http://schemas.microsoft.com/office/drawing/2014/main" id="{41E9B509-BC1F-6B4C-AE39-B5CF869F57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4714" y="0"/>
            <a:ext cx="2007284" cy="48936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5FA175C-ABB9-824B-850F-B7CCC453270F}"/>
              </a:ext>
            </a:extLst>
          </p:cNvPr>
          <p:cNvSpPr txBox="1"/>
          <p:nvPr/>
        </p:nvSpPr>
        <p:spPr>
          <a:xfrm>
            <a:off x="9313455" y="413483"/>
            <a:ext cx="2994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Shane Byrne – </a:t>
            </a:r>
            <a:r>
              <a:rPr lang="en-US" sz="1400" i="1" dirty="0" err="1">
                <a:solidFill>
                  <a:schemeClr val="bg1"/>
                </a:solidFill>
              </a:rPr>
              <a:t>shane@LPL.arizona.edu</a:t>
            </a:r>
            <a:endParaRPr lang="en-US" sz="1400" i="1" dirty="0">
              <a:solidFill>
                <a:schemeClr val="bg1"/>
              </a:solidFill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221C873-ACA0-8C48-A7B1-E8D853F1AD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57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7"/>
    </mc:Choice>
    <mc:Fallback>
      <p:transition spd="slow" advTm="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C34A-8C81-574B-A7BD-F7B4FB20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60" y="0"/>
            <a:ext cx="11635240" cy="68103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Cold Lightweight Imagers For Europa (C-LIFE)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832D8-2C57-FC40-A8E9-552E3A703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009" y="955186"/>
            <a:ext cx="4489938" cy="1132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Detector Readout Module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6B1D65-5742-B64E-AC64-6F64D1F6C743}"/>
              </a:ext>
            </a:extLst>
          </p:cNvPr>
          <p:cNvSpPr/>
          <p:nvPr/>
        </p:nvSpPr>
        <p:spPr>
          <a:xfrm>
            <a:off x="0" y="653043"/>
            <a:ext cx="12192000" cy="55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183CDC-C775-BC4D-84E1-F4AF0CA9C8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150632" y="3150610"/>
            <a:ext cx="6858027" cy="556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CAEF1E-925C-0045-8863-46764B80F1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408" y="1965435"/>
            <a:ext cx="3060700" cy="44069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AC8DD19-895E-604D-AE54-4EB1C86224BD}"/>
              </a:ext>
            </a:extLst>
          </p:cNvPr>
          <p:cNvSpPr txBox="1">
            <a:spLocks/>
          </p:cNvSpPr>
          <p:nvPr/>
        </p:nvSpPr>
        <p:spPr>
          <a:xfrm>
            <a:off x="6881447" y="955186"/>
            <a:ext cx="4489938" cy="1132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LED periscopes</a:t>
            </a:r>
          </a:p>
        </p:txBody>
      </p:sp>
      <p:pic>
        <p:nvPicPr>
          <p:cNvPr id="14" name="Picture 13" descr="Diagram, engineering drawing&#10;&#10;Description automatically generated">
            <a:extLst>
              <a:ext uri="{FF2B5EF4-FFF2-40B4-BE49-F238E27FC236}">
                <a16:creationId xmlns:a16="http://schemas.microsoft.com/office/drawing/2014/main" id="{29E28D3C-32E5-C441-81F6-9BEC7A73B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4380" y="1965435"/>
            <a:ext cx="5908152" cy="4328964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87DB52A-7C24-F34B-8BD7-9D8CC66B90FF}"/>
              </a:ext>
            </a:extLst>
          </p:cNvPr>
          <p:cNvCxnSpPr>
            <a:cxnSpLocks/>
          </p:cNvCxnSpPr>
          <p:nvPr/>
        </p:nvCxnSpPr>
        <p:spPr>
          <a:xfrm>
            <a:off x="8429297" y="1324303"/>
            <a:ext cx="0" cy="25435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8A7ACCE-AA6F-1F4C-BF20-9C1B6EE96837}"/>
              </a:ext>
            </a:extLst>
          </p:cNvPr>
          <p:cNvCxnSpPr>
            <a:cxnSpLocks/>
          </p:cNvCxnSpPr>
          <p:nvPr/>
        </p:nvCxnSpPr>
        <p:spPr>
          <a:xfrm>
            <a:off x="8429297" y="1324303"/>
            <a:ext cx="1418896" cy="15975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Text, qr code&#10;&#10;Description automatically generated">
            <a:extLst>
              <a:ext uri="{FF2B5EF4-FFF2-40B4-BE49-F238E27FC236}">
                <a16:creationId xmlns:a16="http://schemas.microsoft.com/office/drawing/2014/main" id="{0803B23A-465D-F94C-9E8F-7819B838E3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4714" y="0"/>
            <a:ext cx="2007284" cy="4893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D01DEFF-E8C4-1A4C-B27E-2379AF8BB305}"/>
              </a:ext>
            </a:extLst>
          </p:cNvPr>
          <p:cNvSpPr txBox="1"/>
          <p:nvPr/>
        </p:nvSpPr>
        <p:spPr>
          <a:xfrm>
            <a:off x="9313455" y="413483"/>
            <a:ext cx="2994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Shane Byrne – </a:t>
            </a:r>
            <a:r>
              <a:rPr lang="en-US" sz="1400" i="1" dirty="0" err="1">
                <a:solidFill>
                  <a:schemeClr val="bg1"/>
                </a:solidFill>
              </a:rPr>
              <a:t>shane@LPL.arizona.edu</a:t>
            </a:r>
            <a:endParaRPr lang="en-US" sz="1400" i="1" dirty="0">
              <a:solidFill>
                <a:schemeClr val="bg1"/>
              </a:solidFill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93CC428-6D2F-104D-B3F4-6A4F80165A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86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4"/>
    </mc:Choice>
    <mc:Fallback>
      <p:transition spd="slow" advTm="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C34A-8C81-574B-A7BD-F7B4FB20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60" y="0"/>
            <a:ext cx="11635240" cy="68103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Cold Lightweight Imagers For Europa (C-LIFE)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832D8-2C57-FC40-A8E9-552E3A703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760" y="852903"/>
            <a:ext cx="11635239" cy="614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C-LIFE is mission critical and so must be highly redundant.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6B1D65-5742-B64E-AC64-6F64D1F6C743}"/>
              </a:ext>
            </a:extLst>
          </p:cNvPr>
          <p:cNvSpPr/>
          <p:nvPr/>
        </p:nvSpPr>
        <p:spPr>
          <a:xfrm>
            <a:off x="0" y="653043"/>
            <a:ext cx="12192000" cy="55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183CDC-C775-BC4D-84E1-F4AF0CA9C8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150632" y="3150610"/>
            <a:ext cx="6858027" cy="556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F4CA04-8207-404B-B352-9BC7515767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8078" y="1836320"/>
            <a:ext cx="8521245" cy="4479340"/>
          </a:xfrm>
          <a:prstGeom prst="rect">
            <a:avLst/>
          </a:prstGeom>
        </p:spPr>
      </p:pic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DD9A294E-FF8D-4E47-ABA5-5AE34A3BA5C4}"/>
              </a:ext>
            </a:extLst>
          </p:cNvPr>
          <p:cNvCxnSpPr>
            <a:cxnSpLocks/>
          </p:cNvCxnSpPr>
          <p:nvPr/>
        </p:nvCxnSpPr>
        <p:spPr>
          <a:xfrm flipV="1">
            <a:off x="1925534" y="3165231"/>
            <a:ext cx="1872743" cy="618259"/>
          </a:xfrm>
          <a:prstGeom prst="bentConnector3">
            <a:avLst>
              <a:gd name="adj1" fmla="val 50000"/>
            </a:avLst>
          </a:prstGeom>
          <a:ln w="28575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12F4661-167B-1043-AAFA-1B0BBBE15DA9}"/>
              </a:ext>
            </a:extLst>
          </p:cNvPr>
          <p:cNvSpPr txBox="1"/>
          <p:nvPr/>
        </p:nvSpPr>
        <p:spPr>
          <a:xfrm>
            <a:off x="681657" y="3265808"/>
            <a:ext cx="1243858" cy="92333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Redundant Vault Electronics</a:t>
            </a:r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1887377D-E5F2-B343-8463-8969F1F9BC4C}"/>
              </a:ext>
            </a:extLst>
          </p:cNvPr>
          <p:cNvCxnSpPr>
            <a:cxnSpLocks/>
          </p:cNvCxnSpPr>
          <p:nvPr/>
        </p:nvCxnSpPr>
        <p:spPr>
          <a:xfrm>
            <a:off x="1925534" y="3783491"/>
            <a:ext cx="1872743" cy="1087447"/>
          </a:xfrm>
          <a:prstGeom prst="bentConnector3">
            <a:avLst>
              <a:gd name="adj1" fmla="val 50000"/>
            </a:avLst>
          </a:prstGeom>
          <a:ln w="28575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FE67921-53EF-F244-8DE3-150FB5D439DC}"/>
              </a:ext>
            </a:extLst>
          </p:cNvPr>
          <p:cNvSpPr txBox="1"/>
          <p:nvPr/>
        </p:nvSpPr>
        <p:spPr>
          <a:xfrm>
            <a:off x="5582466" y="6094388"/>
            <a:ext cx="1583827" cy="64633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Both Eyes</a:t>
            </a:r>
          </a:p>
          <a:p>
            <a:r>
              <a:rPr lang="en-US" dirty="0">
                <a:solidFill>
                  <a:schemeClr val="bg1"/>
                </a:solidFill>
              </a:rPr>
              <a:t>Cross-strapped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C473066-8B37-2249-AE38-9FF208D3E307}"/>
              </a:ext>
            </a:extLst>
          </p:cNvPr>
          <p:cNvCxnSpPr>
            <a:cxnSpLocks/>
          </p:cNvCxnSpPr>
          <p:nvPr/>
        </p:nvCxnSpPr>
        <p:spPr>
          <a:xfrm flipV="1">
            <a:off x="5715000" y="3165231"/>
            <a:ext cx="0" cy="2929157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03E16B9-3669-1C4B-989F-67B19168B491}"/>
              </a:ext>
            </a:extLst>
          </p:cNvPr>
          <p:cNvCxnSpPr>
            <a:cxnSpLocks/>
          </p:cNvCxnSpPr>
          <p:nvPr/>
        </p:nvCxnSpPr>
        <p:spPr>
          <a:xfrm flipV="1">
            <a:off x="5847080" y="2814320"/>
            <a:ext cx="0" cy="3280069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EE50E89-00C8-9645-9333-2E991ED692B4}"/>
              </a:ext>
            </a:extLst>
          </p:cNvPr>
          <p:cNvCxnSpPr>
            <a:cxnSpLocks/>
          </p:cNvCxnSpPr>
          <p:nvPr/>
        </p:nvCxnSpPr>
        <p:spPr>
          <a:xfrm flipV="1">
            <a:off x="6436828" y="3727473"/>
            <a:ext cx="21872" cy="236691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B51FF90-F98A-8844-8BE0-E2D85DAD93A7}"/>
              </a:ext>
            </a:extLst>
          </p:cNvPr>
          <p:cNvCxnSpPr>
            <a:cxnSpLocks/>
          </p:cNvCxnSpPr>
          <p:nvPr/>
        </p:nvCxnSpPr>
        <p:spPr>
          <a:xfrm flipV="1">
            <a:off x="6333985" y="5659120"/>
            <a:ext cx="0" cy="435269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Text, qr code&#10;&#10;Description automatically generated">
            <a:extLst>
              <a:ext uri="{FF2B5EF4-FFF2-40B4-BE49-F238E27FC236}">
                <a16:creationId xmlns:a16="http://schemas.microsoft.com/office/drawing/2014/main" id="{53F3E2BA-62A3-6443-B070-C4907C77A4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4714" y="0"/>
            <a:ext cx="2007284" cy="48936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C13B5A6-E3F6-AC4A-999E-C2711CAE9D9E}"/>
              </a:ext>
            </a:extLst>
          </p:cNvPr>
          <p:cNvSpPr txBox="1"/>
          <p:nvPr/>
        </p:nvSpPr>
        <p:spPr>
          <a:xfrm>
            <a:off x="9313455" y="413483"/>
            <a:ext cx="2994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Shane Byrne – </a:t>
            </a:r>
            <a:r>
              <a:rPr lang="en-US" sz="1400" i="1" dirty="0" err="1">
                <a:solidFill>
                  <a:schemeClr val="bg1"/>
                </a:solidFill>
              </a:rPr>
              <a:t>shane@LPL.arizona.edu</a:t>
            </a:r>
            <a:endParaRPr lang="en-US" sz="1400" i="1" dirty="0">
              <a:solidFill>
                <a:schemeClr val="bg1"/>
              </a:solidFill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A4E76DA-A298-E544-A72A-5B030EC4B7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94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7"/>
    </mc:Choice>
    <mc:Fallback>
      <p:transition spd="slow" advTm="12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956</Words>
  <Application>Microsoft Macintosh PowerPoint</Application>
  <PresentationFormat>Widescreen</PresentationFormat>
  <Paragraphs>129</Paragraphs>
  <Slides>13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Cold Lightweight Imagers For Europa (C-LIFE)</vt:lpstr>
      <vt:lpstr>Cold Lightweight Imagers For Europa (C-LIFE)</vt:lpstr>
      <vt:lpstr>Cold Lightweight Imagers For Europa (C-LIFE)</vt:lpstr>
      <vt:lpstr>Cold Lightweight Imagers For Europa (C-LIFE)</vt:lpstr>
      <vt:lpstr>Cold Lightweight Imagers For Europa (C-LIFE)</vt:lpstr>
      <vt:lpstr>Cold Lightweight Imagers For Europa (C-LIFE)</vt:lpstr>
      <vt:lpstr>Cold Lightweight Imagers For Europa (C-LIFE)</vt:lpstr>
      <vt:lpstr>Cold Lightweight Imagers For Europa (C-LIFE)</vt:lpstr>
      <vt:lpstr>Cold Lightweight Imagers For Europa (C-LIFE)</vt:lpstr>
      <vt:lpstr>Cold Lightweight Imagers For Europa (C-LIFE)</vt:lpstr>
      <vt:lpstr>Cold Lightweight Imagers For Europa (C-LIFE)</vt:lpstr>
      <vt:lpstr>Cold Lightweight Imagers For Europa (C-LIFE)</vt:lpstr>
      <vt:lpstr>Cold Lightweight Imagers For Europa (C-LIFE)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 Lightweight Imagers For Europa (C-LIFE)</dc:title>
  <dc:creator>Byrne, Shane - (sbyrne)</dc:creator>
  <cp:lastModifiedBy>Byrne, Shane - (sbyrne)</cp:lastModifiedBy>
  <cp:revision>40</cp:revision>
  <dcterms:created xsi:type="dcterms:W3CDTF">2020-11-18T19:30:25Z</dcterms:created>
  <dcterms:modified xsi:type="dcterms:W3CDTF">2020-11-20T04:24:13Z</dcterms:modified>
</cp:coreProperties>
</file>