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80" r:id="rId3"/>
    <p:sldId id="282" r:id="rId4"/>
    <p:sldId id="256" r:id="rId5"/>
    <p:sldId id="270" r:id="rId6"/>
    <p:sldId id="273" r:id="rId7"/>
    <p:sldId id="281" r:id="rId8"/>
    <p:sldId id="283" r:id="rId9"/>
    <p:sldId id="285" r:id="rId10"/>
    <p:sldId id="284" r:id="rId11"/>
    <p:sldId id="287" r:id="rId12"/>
    <p:sldId id="286" r:id="rId13"/>
    <p:sldId id="290" r:id="rId14"/>
    <p:sldId id="291" r:id="rId15"/>
    <p:sldId id="292" r:id="rId16"/>
    <p:sldId id="295" r:id="rId17"/>
    <p:sldId id="296" r:id="rId18"/>
    <p:sldId id="298" r:id="rId19"/>
    <p:sldId id="299" r:id="rId20"/>
    <p:sldId id="293" r:id="rId21"/>
    <p:sldId id="301" r:id="rId22"/>
    <p:sldId id="302" r:id="rId23"/>
    <p:sldId id="308" r:id="rId24"/>
    <p:sldId id="303" r:id="rId25"/>
    <p:sldId id="305" r:id="rId26"/>
    <p:sldId id="306" r:id="rId27"/>
    <p:sldId id="307" r:id="rId28"/>
    <p:sldId id="309" r:id="rId29"/>
    <p:sldId id="310" r:id="rId30"/>
    <p:sldId id="311" r:id="rId31"/>
    <p:sldId id="314" r:id="rId32"/>
    <p:sldId id="304" r:id="rId33"/>
    <p:sldId id="318" r:id="rId34"/>
    <p:sldId id="312" r:id="rId35"/>
    <p:sldId id="313" r:id="rId36"/>
    <p:sldId id="319" r:id="rId37"/>
    <p:sldId id="316" r:id="rId38"/>
    <p:sldId id="317" r:id="rId39"/>
    <p:sldId id="320" r:id="rId40"/>
    <p:sldId id="289" r:id="rId41"/>
    <p:sldId id="288" r:id="rId42"/>
    <p:sldId id="315" r:id="rId43"/>
    <p:sldId id="321" r:id="rId44"/>
    <p:sldId id="32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752" autoAdjust="0"/>
  </p:normalViewPr>
  <p:slideViewPr>
    <p:cSldViewPr snapToGrid="0" snapToObjects="1">
      <p:cViewPr>
        <p:scale>
          <a:sx n="150" d="100"/>
          <a:sy n="150" d="100"/>
        </p:scale>
        <p:origin x="-6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7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2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5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5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5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0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2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1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3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6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8D50E-B68A-E14B-A021-596C69C45512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B33CE-92D6-094A-857D-A143D4031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80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4667" y="0"/>
            <a:ext cx="651933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/>
              <a:t>Ptys 594 – Spring 2013 </a:t>
            </a:r>
          </a:p>
          <a:p>
            <a:pPr algn="r"/>
            <a:r>
              <a:rPr lang="en-US" sz="3200" b="1" dirty="0" smtClean="0"/>
              <a:t>Mojave Remote Sensing Postmortem</a:t>
            </a:r>
            <a:endParaRPr lang="en-US" sz="3200" b="1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42" y="3712833"/>
            <a:ext cx="7676857" cy="31451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84694" y="4248698"/>
            <a:ext cx="2696788" cy="202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3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" y="0"/>
            <a:ext cx="454911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827" y="0"/>
            <a:ext cx="3361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2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7" y="546318"/>
            <a:ext cx="8415576" cy="6311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6804" y="196"/>
            <a:ext cx="6037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Dry all the way down at Broadwell Playa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995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60612"/>
            <a:ext cx="3672993" cy="3070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62" y="0"/>
            <a:ext cx="2335593" cy="35210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491717" y="4798391"/>
            <a:ext cx="522457" cy="4661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006" y="3440052"/>
            <a:ext cx="5142994" cy="3417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007" y="0"/>
            <a:ext cx="5142994" cy="34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0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050"/>
            <a:ext cx="9144000" cy="6076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853" y="104488"/>
            <a:ext cx="7670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Contact between RADAR bright and dark areas – Soda lake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5196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050"/>
            <a:ext cx="9144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40" y="-61063"/>
            <a:ext cx="9144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4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59798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631672" y="3472201"/>
            <a:ext cx="48227" cy="78767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6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59798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269971" y="3657063"/>
            <a:ext cx="48227" cy="78767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20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1358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1392" y="588329"/>
            <a:ext cx="457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</a:t>
            </a:r>
          </a:p>
          <a:p>
            <a:r>
              <a:rPr lang="en-US" sz="4000" b="1" dirty="0" smtClean="0">
                <a:solidFill>
                  <a:srgbClr val="008000"/>
                </a:solidFill>
              </a:rPr>
              <a:t>L</a:t>
            </a:r>
          </a:p>
          <a:p>
            <a:r>
              <a:rPr lang="en-US" sz="4000" b="1" dirty="0" smtClean="0">
                <a:solidFill>
                  <a:srgbClr val="3366FF"/>
                </a:solidFill>
              </a:rPr>
              <a:t>C</a:t>
            </a:r>
            <a:endParaRPr lang="en-US" sz="40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6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77"/>
            <a:ext cx="4509205" cy="3381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205" y="1687875"/>
            <a:ext cx="4634795" cy="3917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0541" y="274867"/>
            <a:ext cx="4576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</a:t>
            </a:r>
          </a:p>
          <a:p>
            <a:r>
              <a:rPr lang="en-US" sz="4000" b="1" dirty="0" smtClean="0">
                <a:solidFill>
                  <a:srgbClr val="008000"/>
                </a:solidFill>
              </a:rPr>
              <a:t>L</a:t>
            </a:r>
          </a:p>
          <a:p>
            <a:r>
              <a:rPr lang="en-US" sz="4000" b="1" dirty="0" smtClean="0">
                <a:solidFill>
                  <a:srgbClr val="3366FF"/>
                </a:solidFill>
              </a:rPr>
              <a:t>C</a:t>
            </a:r>
            <a:endParaRPr lang="en-US" sz="4000" b="1" dirty="0">
              <a:solidFill>
                <a:srgbClr val="3366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525280" y="4308102"/>
            <a:ext cx="924347" cy="827863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4" idx="3"/>
          </p:cNvCxnSpPr>
          <p:nvPr/>
        </p:nvCxnSpPr>
        <p:spPr>
          <a:xfrm flipH="1" flipV="1">
            <a:off x="4509205" y="1687875"/>
            <a:ext cx="2073752" cy="1788221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6096"/>
            <a:ext cx="4509204" cy="33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6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9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74769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6" idx="0"/>
          </p:cNvCxnSpPr>
          <p:nvPr/>
        </p:nvCxnSpPr>
        <p:spPr>
          <a:xfrm flipV="1">
            <a:off x="4525280" y="1390487"/>
            <a:ext cx="1430729" cy="1950728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29" y="3341215"/>
            <a:ext cx="6783902" cy="3516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4452" y="3341215"/>
            <a:ext cx="436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Affects on both brightness and polarization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90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Pathological Topography at the Mojave Agricultural Fields UAVSAR L-band RGB = HH-HV-VV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64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7257"/>
            <a:ext cx="7459077" cy="6430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35" y="0"/>
            <a:ext cx="3798865" cy="368797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247270" y="2869387"/>
            <a:ext cx="956498" cy="8025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9593" y="6134039"/>
            <a:ext cx="3697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5330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9714"/>
            <a:ext cx="5956042" cy="3958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7" y="3771"/>
            <a:ext cx="3181956" cy="279869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362200" y="2116667"/>
            <a:ext cx="381000" cy="2607733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0"/>
            <a:ext cx="5029200" cy="37719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651000" y="1684867"/>
            <a:ext cx="4478867" cy="1693333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0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239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Kelbaker</a:t>
            </a:r>
            <a:r>
              <a:rPr lang="en-US" b="1" dirty="0" smtClean="0"/>
              <a:t> Road Outcrop</a:t>
            </a:r>
          </a:p>
          <a:p>
            <a:r>
              <a:rPr lang="en-US" dirty="0" smtClean="0"/>
              <a:t>Variable surface composition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894" y="-8051"/>
            <a:ext cx="3228106" cy="686605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95283" y="610068"/>
            <a:ext cx="406683" cy="42333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199"/>
            <a:ext cx="5834833" cy="3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4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43813">
            <a:off x="-479110" y="866217"/>
            <a:ext cx="5618838" cy="4195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64491"/>
            <a:ext cx="370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Decorrelation</a:t>
            </a:r>
            <a:r>
              <a:rPr lang="en-US" dirty="0" smtClean="0"/>
              <a:t> stretch of MASTER bands 9.1, 2.4, 0.5 microns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211" y="0"/>
            <a:ext cx="4110790" cy="4196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884" y="5402826"/>
            <a:ext cx="1907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Bedford (2003)</a:t>
            </a:r>
          </a:p>
          <a:p>
            <a:endParaRPr lang="en-US" dirty="0"/>
          </a:p>
          <a:p>
            <a:r>
              <a:rPr lang="en-US" dirty="0" smtClean="0"/>
              <a:t>(not a sand worm)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302" y="4196816"/>
            <a:ext cx="5001700" cy="10397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142302" y="685801"/>
            <a:ext cx="4028031" cy="1490132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581487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904067" y="4682067"/>
            <a:ext cx="3784600" cy="66886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92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6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26604">
            <a:off x="2281399" y="3539311"/>
            <a:ext cx="3383932" cy="2514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2600" y="-8467"/>
            <a:ext cx="220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Doesn’t look so bad…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2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6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6200" y="0"/>
            <a:ext cx="480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Ok, admittedly it did turn out to be pretty steep…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2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4066"/>
            <a:ext cx="7636933" cy="57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3333" y="94734"/>
            <a:ext cx="11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high…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054600" y="3158067"/>
            <a:ext cx="491068" cy="465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5933" y="6266934"/>
            <a:ext cx="309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look! Weathered cinders….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H="1" flipV="1">
            <a:off x="3960564" y="5581134"/>
            <a:ext cx="44520" cy="87046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1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45" y="3236383"/>
            <a:ext cx="5449455" cy="36216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33567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2802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192825" y="1451470"/>
            <a:ext cx="5876454" cy="4906601"/>
          </a:xfrm>
          <a:custGeom>
            <a:avLst/>
            <a:gdLst>
              <a:gd name="connsiteX0" fmla="*/ 5545164 w 5876454"/>
              <a:gd name="connsiteY0" fmla="*/ 2603181 h 4906601"/>
              <a:gd name="connsiteX1" fmla="*/ 5876454 w 5876454"/>
              <a:gd name="connsiteY1" fmla="*/ 2595292 h 4906601"/>
              <a:gd name="connsiteX2" fmla="*/ 5805464 w 5876454"/>
              <a:gd name="connsiteY2" fmla="*/ 1735454 h 4906601"/>
              <a:gd name="connsiteX3" fmla="*/ 5766024 w 5876454"/>
              <a:gd name="connsiteY3" fmla="*/ 1490913 h 4906601"/>
              <a:gd name="connsiteX4" fmla="*/ 5702921 w 5876454"/>
              <a:gd name="connsiteY4" fmla="*/ 1049161 h 4906601"/>
              <a:gd name="connsiteX5" fmla="*/ 5442622 w 5876454"/>
              <a:gd name="connsiteY5" fmla="*/ 780954 h 4906601"/>
              <a:gd name="connsiteX6" fmla="*/ 5056117 w 5876454"/>
              <a:gd name="connsiteY6" fmla="*/ 749401 h 4906601"/>
              <a:gd name="connsiteX7" fmla="*/ 4638060 w 5876454"/>
              <a:gd name="connsiteY7" fmla="*/ 536413 h 4906601"/>
              <a:gd name="connsiteX8" fmla="*/ 4503967 w 5876454"/>
              <a:gd name="connsiteY8" fmla="*/ 220876 h 4906601"/>
              <a:gd name="connsiteX9" fmla="*/ 3510097 w 5876454"/>
              <a:gd name="connsiteY9" fmla="*/ 765178 h 4906601"/>
              <a:gd name="connsiteX10" fmla="*/ 4511855 w 5876454"/>
              <a:gd name="connsiteY10" fmla="*/ 212988 h 4906601"/>
              <a:gd name="connsiteX11" fmla="*/ 4622285 w 5876454"/>
              <a:gd name="connsiteY11" fmla="*/ 504860 h 4906601"/>
              <a:gd name="connsiteX12" fmla="*/ 4929911 w 5876454"/>
              <a:gd name="connsiteY12" fmla="*/ 694182 h 4906601"/>
              <a:gd name="connsiteX13" fmla="*/ 5048229 w 5876454"/>
              <a:gd name="connsiteY13" fmla="*/ 749401 h 4906601"/>
              <a:gd name="connsiteX14" fmla="*/ 5466286 w 5876454"/>
              <a:gd name="connsiteY14" fmla="*/ 307649 h 4906601"/>
              <a:gd name="connsiteX15" fmla="*/ 5079781 w 5876454"/>
              <a:gd name="connsiteY15" fmla="*/ 733624 h 4906601"/>
              <a:gd name="connsiteX16" fmla="*/ 4638060 w 5876454"/>
              <a:gd name="connsiteY16" fmla="*/ 536413 h 4906601"/>
              <a:gd name="connsiteX17" fmla="*/ 4764266 w 5876454"/>
              <a:gd name="connsiteY17" fmla="*/ 504860 h 4906601"/>
              <a:gd name="connsiteX18" fmla="*/ 4669612 w 5876454"/>
              <a:gd name="connsiteY18" fmla="*/ 528525 h 4906601"/>
              <a:gd name="connsiteX19" fmla="*/ 4496079 w 5876454"/>
              <a:gd name="connsiteY19" fmla="*/ 244542 h 4906601"/>
              <a:gd name="connsiteX20" fmla="*/ 4456640 w 5876454"/>
              <a:gd name="connsiteY20" fmla="*/ 94661 h 4906601"/>
              <a:gd name="connsiteX21" fmla="*/ 3391779 w 5876454"/>
              <a:gd name="connsiteY21" fmla="*/ 0 h 4906601"/>
              <a:gd name="connsiteX22" fmla="*/ 3139367 w 5876454"/>
              <a:gd name="connsiteY22" fmla="*/ 433864 h 4906601"/>
              <a:gd name="connsiteX23" fmla="*/ 2957947 w 5876454"/>
              <a:gd name="connsiteY23" fmla="*/ 504860 h 4906601"/>
              <a:gd name="connsiteX24" fmla="*/ 2524114 w 5876454"/>
              <a:gd name="connsiteY24" fmla="*/ 1009719 h 4906601"/>
              <a:gd name="connsiteX25" fmla="*/ 2303254 w 5876454"/>
              <a:gd name="connsiteY25" fmla="*/ 1135934 h 4906601"/>
              <a:gd name="connsiteX26" fmla="*/ 2027179 w 5876454"/>
              <a:gd name="connsiteY26" fmla="*/ 1191153 h 4906601"/>
              <a:gd name="connsiteX27" fmla="*/ 1569684 w 5876454"/>
              <a:gd name="connsiteY27" fmla="*/ 1285814 h 4906601"/>
              <a:gd name="connsiteX28" fmla="*/ 1080636 w 5876454"/>
              <a:gd name="connsiteY28" fmla="*/ 1656570 h 4906601"/>
              <a:gd name="connsiteX29" fmla="*/ 118318 w 5876454"/>
              <a:gd name="connsiteY29" fmla="*/ 2090433 h 4906601"/>
              <a:gd name="connsiteX30" fmla="*/ 126205 w 5876454"/>
              <a:gd name="connsiteY30" fmla="*/ 2500631 h 4906601"/>
              <a:gd name="connsiteX31" fmla="*/ 0 w 5876454"/>
              <a:gd name="connsiteY31" fmla="*/ 2508520 h 4906601"/>
              <a:gd name="connsiteX32" fmla="*/ 15775 w 5876454"/>
              <a:gd name="connsiteY32" fmla="*/ 2682065 h 4906601"/>
              <a:gd name="connsiteX33" fmla="*/ 23663 w 5876454"/>
              <a:gd name="connsiteY33" fmla="*/ 3076486 h 4906601"/>
              <a:gd name="connsiteX34" fmla="*/ 978094 w 5876454"/>
              <a:gd name="connsiteY34" fmla="*/ 3289474 h 4906601"/>
              <a:gd name="connsiteX35" fmla="*/ 1648562 w 5876454"/>
              <a:gd name="connsiteY35" fmla="*/ 3415689 h 4906601"/>
              <a:gd name="connsiteX36" fmla="*/ 1672226 w 5876454"/>
              <a:gd name="connsiteY36" fmla="*/ 3636565 h 4906601"/>
              <a:gd name="connsiteX37" fmla="*/ 1688001 w 5876454"/>
              <a:gd name="connsiteY37" fmla="*/ 3415689 h 4906601"/>
              <a:gd name="connsiteX38" fmla="*/ 2027179 w 5876454"/>
              <a:gd name="connsiteY38" fmla="*/ 3676007 h 4906601"/>
              <a:gd name="connsiteX39" fmla="*/ 2666096 w 5876454"/>
              <a:gd name="connsiteY39" fmla="*/ 3778556 h 4906601"/>
              <a:gd name="connsiteX40" fmla="*/ 3107816 w 5876454"/>
              <a:gd name="connsiteY40" fmla="*/ 3770668 h 4906601"/>
              <a:gd name="connsiteX41" fmla="*/ 3715181 w 5876454"/>
              <a:gd name="connsiteY41" fmla="*/ 4094093 h 4906601"/>
              <a:gd name="connsiteX42" fmla="*/ 3770396 w 5876454"/>
              <a:gd name="connsiteY42" fmla="*/ 4354411 h 4906601"/>
              <a:gd name="connsiteX43" fmla="*/ 4085910 w 5876454"/>
              <a:gd name="connsiteY43" fmla="*/ 4630506 h 4906601"/>
              <a:gd name="connsiteX44" fmla="*/ 5103444 w 5876454"/>
              <a:gd name="connsiteY44" fmla="*/ 4906601 h 4906601"/>
              <a:gd name="connsiteX45" fmla="*/ 4204228 w 5876454"/>
              <a:gd name="connsiteY45" fmla="*/ 4685725 h 4906601"/>
              <a:gd name="connsiteX46" fmla="*/ 3770396 w 5876454"/>
              <a:gd name="connsiteY46" fmla="*/ 4378077 h 4906601"/>
              <a:gd name="connsiteX47" fmla="*/ 3730957 w 5876454"/>
              <a:gd name="connsiteY47" fmla="*/ 4125647 h 4906601"/>
              <a:gd name="connsiteX48" fmla="*/ 3052601 w 5876454"/>
              <a:gd name="connsiteY48" fmla="*/ 3747002 h 4906601"/>
              <a:gd name="connsiteX49" fmla="*/ 2831741 w 5876454"/>
              <a:gd name="connsiteY49" fmla="*/ 3060709 h 490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876454" h="4906601">
                <a:moveTo>
                  <a:pt x="5545164" y="2603181"/>
                </a:moveTo>
                <a:lnTo>
                  <a:pt x="5876454" y="2595292"/>
                </a:lnTo>
                <a:lnTo>
                  <a:pt x="5805464" y="1735454"/>
                </a:lnTo>
                <a:lnTo>
                  <a:pt x="5766024" y="1490913"/>
                </a:lnTo>
                <a:lnTo>
                  <a:pt x="5702921" y="1049161"/>
                </a:lnTo>
                <a:lnTo>
                  <a:pt x="5442622" y="780954"/>
                </a:lnTo>
                <a:lnTo>
                  <a:pt x="5056117" y="749401"/>
                </a:lnTo>
                <a:lnTo>
                  <a:pt x="4638060" y="536413"/>
                </a:lnTo>
                <a:lnTo>
                  <a:pt x="4503967" y="220876"/>
                </a:lnTo>
                <a:lnTo>
                  <a:pt x="3510097" y="765178"/>
                </a:lnTo>
                <a:lnTo>
                  <a:pt x="4511855" y="212988"/>
                </a:lnTo>
                <a:lnTo>
                  <a:pt x="4622285" y="504860"/>
                </a:lnTo>
                <a:lnTo>
                  <a:pt x="4929911" y="694182"/>
                </a:lnTo>
                <a:lnTo>
                  <a:pt x="5048229" y="749401"/>
                </a:lnTo>
                <a:lnTo>
                  <a:pt x="5466286" y="307649"/>
                </a:lnTo>
                <a:lnTo>
                  <a:pt x="5079781" y="733624"/>
                </a:lnTo>
                <a:lnTo>
                  <a:pt x="4638060" y="536413"/>
                </a:lnTo>
                <a:lnTo>
                  <a:pt x="4764266" y="504860"/>
                </a:lnTo>
                <a:lnTo>
                  <a:pt x="4669612" y="528525"/>
                </a:lnTo>
                <a:lnTo>
                  <a:pt x="4496079" y="244542"/>
                </a:lnTo>
                <a:lnTo>
                  <a:pt x="4456640" y="94661"/>
                </a:lnTo>
                <a:lnTo>
                  <a:pt x="3391779" y="0"/>
                </a:lnTo>
                <a:lnTo>
                  <a:pt x="3139367" y="433864"/>
                </a:lnTo>
                <a:lnTo>
                  <a:pt x="2957947" y="504860"/>
                </a:lnTo>
                <a:lnTo>
                  <a:pt x="2524114" y="1009719"/>
                </a:lnTo>
                <a:lnTo>
                  <a:pt x="2303254" y="1135934"/>
                </a:lnTo>
                <a:lnTo>
                  <a:pt x="2027179" y="1191153"/>
                </a:lnTo>
                <a:lnTo>
                  <a:pt x="1569684" y="1285814"/>
                </a:lnTo>
                <a:lnTo>
                  <a:pt x="1080636" y="1656570"/>
                </a:lnTo>
                <a:lnTo>
                  <a:pt x="118318" y="2090433"/>
                </a:lnTo>
                <a:lnTo>
                  <a:pt x="126205" y="2500631"/>
                </a:lnTo>
                <a:lnTo>
                  <a:pt x="0" y="2508520"/>
                </a:lnTo>
                <a:lnTo>
                  <a:pt x="15775" y="2682065"/>
                </a:lnTo>
                <a:lnTo>
                  <a:pt x="23663" y="3076486"/>
                </a:lnTo>
                <a:lnTo>
                  <a:pt x="978094" y="3289474"/>
                </a:lnTo>
                <a:lnTo>
                  <a:pt x="1648562" y="3415689"/>
                </a:lnTo>
                <a:lnTo>
                  <a:pt x="1672226" y="3636565"/>
                </a:lnTo>
                <a:lnTo>
                  <a:pt x="1688001" y="3415689"/>
                </a:lnTo>
                <a:lnTo>
                  <a:pt x="2027179" y="3676007"/>
                </a:lnTo>
                <a:lnTo>
                  <a:pt x="2666096" y="3778556"/>
                </a:lnTo>
                <a:lnTo>
                  <a:pt x="3107816" y="3770668"/>
                </a:lnTo>
                <a:lnTo>
                  <a:pt x="3715181" y="4094093"/>
                </a:lnTo>
                <a:lnTo>
                  <a:pt x="3770396" y="4354411"/>
                </a:lnTo>
                <a:lnTo>
                  <a:pt x="4085910" y="4630506"/>
                </a:lnTo>
                <a:lnTo>
                  <a:pt x="5103444" y="4906601"/>
                </a:lnTo>
                <a:lnTo>
                  <a:pt x="4204228" y="4685725"/>
                </a:lnTo>
                <a:lnTo>
                  <a:pt x="3770396" y="4378077"/>
                </a:lnTo>
                <a:lnTo>
                  <a:pt x="3730957" y="4125647"/>
                </a:lnTo>
                <a:lnTo>
                  <a:pt x="3052601" y="3747002"/>
                </a:lnTo>
                <a:lnTo>
                  <a:pt x="2831741" y="3060709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3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16" y="3690108"/>
            <a:ext cx="4766734" cy="3167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16" y="59267"/>
            <a:ext cx="4766734" cy="3575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50" y="702733"/>
            <a:ext cx="401955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4" y="292663"/>
            <a:ext cx="3615267" cy="3441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31" y="-1"/>
            <a:ext cx="4261403" cy="3733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1734" y="3760801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Pisgah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1667" y="3787802"/>
            <a:ext cx="65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Cima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133" y="4220904"/>
            <a:ext cx="3315420" cy="265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131" y="4220904"/>
            <a:ext cx="2874434" cy="2637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1565" y="5423932"/>
            <a:ext cx="66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6377" y="5420731"/>
            <a:ext cx="74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18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27" y="0"/>
            <a:ext cx="71177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2" y="2180266"/>
            <a:ext cx="2826795" cy="28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5334000"/>
            <a:ext cx="18542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469066"/>
            <a:ext cx="2026227" cy="5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0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27" y="0"/>
            <a:ext cx="711777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3867"/>
            <a:ext cx="3128371" cy="3014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398335"/>
            <a:ext cx="202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C-band total power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3124200" cy="3271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181403"/>
            <a:ext cx="20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X-band total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96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58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8436"/>
            <a:ext cx="7493001" cy="49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18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3534" y="238667"/>
            <a:ext cx="173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getting lost….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18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3534" y="238667"/>
            <a:ext cx="253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Corey finds the streak….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07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215"/>
            <a:ext cx="9144000" cy="6079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2933" y="237066"/>
            <a:ext cx="170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positions…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3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399"/>
            <a:ext cx="9144000" cy="6390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8467" y="33867"/>
            <a:ext cx="101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bad!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9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664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144" y="0"/>
            <a:ext cx="4564856" cy="6858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4" name="Oval 3"/>
          <p:cNvSpPr/>
          <p:nvPr/>
        </p:nvSpPr>
        <p:spPr>
          <a:xfrm rot="1840356">
            <a:off x="1058333" y="4309533"/>
            <a:ext cx="2023534" cy="736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450" y="0"/>
            <a:ext cx="6045929" cy="6124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Itinerary</a:t>
            </a:r>
          </a:p>
          <a:p>
            <a:endParaRPr lang="en-US" dirty="0"/>
          </a:p>
          <a:p>
            <a:r>
              <a:rPr lang="en-US" dirty="0" err="1" smtClean="0"/>
              <a:t>Thur</a:t>
            </a:r>
            <a:r>
              <a:rPr lang="en-US" dirty="0" smtClean="0"/>
              <a:t>:	Kelso Dunes</a:t>
            </a:r>
          </a:p>
          <a:p>
            <a:endParaRPr lang="en-US" dirty="0" smtClean="0"/>
          </a:p>
          <a:p>
            <a:pPr algn="r"/>
            <a:r>
              <a:rPr lang="en-US" i="1" dirty="0"/>
              <a:t>		</a:t>
            </a:r>
            <a:r>
              <a:rPr lang="en-US" i="1" dirty="0" smtClean="0"/>
              <a:t>	Camp </a:t>
            </a:r>
            <a:r>
              <a:rPr lang="en-US" i="1" dirty="0"/>
              <a:t>at </a:t>
            </a:r>
            <a:r>
              <a:rPr lang="en-US" i="1" dirty="0" smtClean="0"/>
              <a:t>Kelso</a:t>
            </a:r>
            <a:endParaRPr lang="en-US" i="1" dirty="0"/>
          </a:p>
          <a:p>
            <a:endParaRPr lang="en-US" dirty="0"/>
          </a:p>
          <a:p>
            <a:r>
              <a:rPr lang="en-US" dirty="0" smtClean="0"/>
              <a:t>Friday: 	</a:t>
            </a:r>
            <a:r>
              <a:rPr lang="en-US" dirty="0" err="1" smtClean="0"/>
              <a:t>Kelbaker</a:t>
            </a:r>
            <a:r>
              <a:rPr lang="en-US" dirty="0" smtClean="0"/>
              <a:t> Road Outcrop</a:t>
            </a:r>
          </a:p>
          <a:p>
            <a:r>
              <a:rPr lang="en-US" dirty="0" smtClean="0"/>
              <a:t>		Soda Lake</a:t>
            </a:r>
            <a:endParaRPr lang="en-US" dirty="0"/>
          </a:p>
          <a:p>
            <a:r>
              <a:rPr lang="en-US" dirty="0" smtClean="0"/>
              <a:t>		Cima cone</a:t>
            </a:r>
          </a:p>
          <a:p>
            <a:r>
              <a:rPr lang="en-US" dirty="0"/>
              <a:t>	</a:t>
            </a:r>
            <a:r>
              <a:rPr lang="en-US" dirty="0" smtClean="0"/>
              <a:t>	Cima </a:t>
            </a:r>
            <a:r>
              <a:rPr lang="en-US" dirty="0"/>
              <a:t>l</a:t>
            </a:r>
            <a:r>
              <a:rPr lang="en-US" dirty="0" smtClean="0"/>
              <a:t>ava tube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algn="r"/>
            <a:r>
              <a:rPr lang="en-US" i="1" dirty="0"/>
              <a:t>		</a:t>
            </a:r>
            <a:r>
              <a:rPr lang="en-US" i="1" dirty="0" smtClean="0"/>
              <a:t>	Camp </a:t>
            </a:r>
            <a:r>
              <a:rPr lang="en-US" i="1" dirty="0"/>
              <a:t>at </a:t>
            </a:r>
            <a:r>
              <a:rPr lang="en-US" i="1" dirty="0" smtClean="0"/>
              <a:t>Cima</a:t>
            </a:r>
            <a:endParaRPr lang="en-US" i="1" dirty="0"/>
          </a:p>
          <a:p>
            <a:endParaRPr lang="en-US" dirty="0" smtClean="0"/>
          </a:p>
          <a:p>
            <a:r>
              <a:rPr lang="en-US" dirty="0" smtClean="0"/>
              <a:t>Saturday:	Mojave agricultural fields </a:t>
            </a:r>
          </a:p>
          <a:p>
            <a:r>
              <a:rPr lang="en-US" dirty="0"/>
              <a:t>		</a:t>
            </a:r>
            <a:r>
              <a:rPr lang="en-US" dirty="0" smtClean="0"/>
              <a:t>Pisgah Flows</a:t>
            </a:r>
          </a:p>
          <a:p>
            <a:r>
              <a:rPr lang="en-US" dirty="0"/>
              <a:t>	</a:t>
            </a:r>
            <a:r>
              <a:rPr lang="en-US" dirty="0" smtClean="0"/>
              <a:t>	Pisgah lava tube</a:t>
            </a:r>
          </a:p>
          <a:p>
            <a:r>
              <a:rPr lang="en-US" dirty="0" smtClean="0"/>
              <a:t>		Amboy </a:t>
            </a:r>
            <a:r>
              <a:rPr lang="en-US" dirty="0"/>
              <a:t>crater with areal support</a:t>
            </a:r>
          </a:p>
          <a:p>
            <a:endParaRPr lang="en-US" dirty="0"/>
          </a:p>
          <a:p>
            <a:pPr algn="r"/>
            <a:r>
              <a:rPr lang="en-US" i="1" dirty="0"/>
              <a:t>	</a:t>
            </a:r>
            <a:r>
              <a:rPr lang="en-US" i="1" dirty="0" smtClean="0"/>
              <a:t>		Camp at Amboy</a:t>
            </a:r>
          </a:p>
          <a:p>
            <a:endParaRPr lang="en-US" dirty="0" smtClean="0"/>
          </a:p>
          <a:p>
            <a:r>
              <a:rPr lang="en-US" dirty="0" smtClean="0"/>
              <a:t>Sunday:	</a:t>
            </a:r>
            <a:r>
              <a:rPr lang="en-US" dirty="0"/>
              <a:t>Broadwell </a:t>
            </a:r>
            <a:r>
              <a:rPr lang="en-US" dirty="0" smtClean="0"/>
              <a:t>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2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089" y="1337733"/>
            <a:ext cx="6129866" cy="459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54585" cy="40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7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77426"/>
            <a:ext cx="2649569" cy="3980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867" y="0"/>
            <a:ext cx="4157133" cy="2767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4028" cy="2760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133" y="3898300"/>
            <a:ext cx="4453467" cy="295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307" y="3429000"/>
            <a:ext cx="2673425" cy="278609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363937" y="4977587"/>
            <a:ext cx="300263" cy="2463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7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533" y="3699933"/>
            <a:ext cx="3962400" cy="264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2057400"/>
            <a:ext cx="3600450" cy="4800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3" y="1"/>
            <a:ext cx="6523477" cy="2912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1867"/>
            <a:ext cx="2466622" cy="369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3400" y="195588"/>
            <a:ext cx="1989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Everyone loves Amboy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023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25400"/>
            <a:ext cx="9144000" cy="601133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about Fall 2013?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75731"/>
            <a:ext cx="91440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	Funds for a ‘big’ trip have appeared</a:t>
            </a:r>
          </a:p>
          <a:p>
            <a:pPr lvl="1"/>
            <a:r>
              <a:rPr lang="en-US" dirty="0" smtClean="0"/>
              <a:t>Donations by </a:t>
            </a:r>
            <a:r>
              <a:rPr lang="en-US" b="1" dirty="0" smtClean="0">
                <a:solidFill>
                  <a:srgbClr val="FF0000"/>
                </a:solidFill>
              </a:rPr>
              <a:t>Kelly </a:t>
            </a:r>
            <a:r>
              <a:rPr lang="en-US" b="1" dirty="0">
                <a:solidFill>
                  <a:srgbClr val="FF0000"/>
                </a:solidFill>
              </a:rPr>
              <a:t>Kolb,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Jani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Radebaugh</a:t>
            </a:r>
            <a:r>
              <a:rPr lang="en-US" dirty="0"/>
              <a:t>, and a large donation from an </a:t>
            </a:r>
            <a:r>
              <a:rPr lang="en-US" b="1" dirty="0">
                <a:solidFill>
                  <a:srgbClr val="FF0000"/>
                </a:solidFill>
              </a:rPr>
              <a:t>anonymous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donor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If we throw all our </a:t>
            </a:r>
            <a:r>
              <a:rPr lang="en-US" dirty="0" err="1" smtClean="0"/>
              <a:t>spacegrant</a:t>
            </a:r>
            <a:r>
              <a:rPr lang="en-US" dirty="0" smtClean="0"/>
              <a:t> money for the year ($5K) and have 20 people enroll then we could coble together $25K (with a very small trip the following semester).</a:t>
            </a:r>
          </a:p>
          <a:p>
            <a:pPr lvl="1"/>
            <a:endParaRPr lang="en-US" dirty="0" smtClean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Hawaii</a:t>
            </a:r>
            <a:endParaRPr lang="en-US" dirty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Glacier/</a:t>
            </a:r>
            <a:r>
              <a:rPr lang="en-US" dirty="0" err="1" smtClean="0"/>
              <a:t>Waterton</a:t>
            </a:r>
            <a:endParaRPr lang="en-US" dirty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Iceland		(probably not financially doable)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Alaska			(</a:t>
            </a:r>
            <a:r>
              <a:rPr lang="en-US" dirty="0"/>
              <a:t>probably not financially </a:t>
            </a:r>
            <a:r>
              <a:rPr lang="en-US" dirty="0" smtClean="0"/>
              <a:t>doable – Colin estimated ~$35K in 2005)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Timing?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Need a conventional option for next semester too</a:t>
            </a:r>
          </a:p>
          <a:p>
            <a:r>
              <a:rPr lang="en-US" dirty="0" smtClean="0"/>
              <a:t>------------------------------------------------------------------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Northern </a:t>
            </a:r>
            <a:r>
              <a:rPr lang="en-US" dirty="0"/>
              <a:t>N</a:t>
            </a:r>
            <a:r>
              <a:rPr lang="en-US" dirty="0" smtClean="0"/>
              <a:t>ew Mexico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Incl. with K/T boundary stops?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Southern Utah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Overlap with HiRISE?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Many sites west of Canyonlands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Stratigraphic </a:t>
            </a:r>
            <a:r>
              <a:rPr lang="en-US" dirty="0" err="1"/>
              <a:t>bedform</a:t>
            </a:r>
            <a:r>
              <a:rPr lang="en-US" dirty="0"/>
              <a:t> themed </a:t>
            </a:r>
            <a:r>
              <a:rPr lang="en-US" dirty="0" smtClean="0"/>
              <a:t>trip (mostly southern New Mexico + White Sands)</a:t>
            </a:r>
          </a:p>
        </p:txBody>
      </p:sp>
    </p:spTree>
    <p:extLst>
      <p:ext uri="{BB962C8B-B14F-4D97-AF65-F5344CB8AC3E}">
        <p14:creationId xmlns:p14="http://schemas.microsoft.com/office/powerpoint/2010/main" val="4174074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-Down Arrow 1"/>
          <p:cNvSpPr/>
          <p:nvPr/>
        </p:nvSpPr>
        <p:spPr>
          <a:xfrm>
            <a:off x="7543800" y="2389663"/>
            <a:ext cx="615526" cy="2362200"/>
          </a:xfrm>
          <a:prstGeom prst="up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89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2000" dirty="0" smtClean="0">
                <a:latin typeface="Calibri" charset="0"/>
              </a:rPr>
              <a:t>Classes </a:t>
            </a:r>
            <a:r>
              <a:rPr lang="en-US" sz="2000" dirty="0">
                <a:latin typeface="Calibri" charset="0"/>
              </a:rPr>
              <a:t>				</a:t>
            </a:r>
            <a:r>
              <a:rPr lang="en-US" sz="2000" dirty="0" smtClean="0">
                <a:latin typeface="Calibri" charset="0"/>
              </a:rPr>
              <a:t>			8/26 - 12/19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HiRISE </a:t>
            </a:r>
            <a:r>
              <a:rPr lang="en-US" sz="2000" dirty="0">
                <a:latin typeface="Calibri" charset="0"/>
              </a:rPr>
              <a:t>knocks out 		</a:t>
            </a:r>
            <a:r>
              <a:rPr lang="en-US" sz="2000" dirty="0" smtClean="0">
                <a:latin typeface="Calibri" charset="0"/>
              </a:rPr>
              <a:t>			8/9 and 8/16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Thanksgiving &amp; AGU knock </a:t>
            </a:r>
            <a:r>
              <a:rPr lang="en-US" sz="2000" dirty="0">
                <a:latin typeface="Calibri" charset="0"/>
              </a:rPr>
              <a:t>out 		</a:t>
            </a:r>
            <a:r>
              <a:rPr lang="en-US" sz="2000" dirty="0" smtClean="0">
                <a:latin typeface="Calibri" charset="0"/>
              </a:rPr>
              <a:t>11/29, 12/6 and 12/13</a:t>
            </a:r>
            <a:endParaRPr lang="en-US" sz="2400" dirty="0">
              <a:latin typeface="Calibri" charset="0"/>
            </a:endParaRPr>
          </a:p>
          <a:p>
            <a:pPr eaLnBrk="1" hangingPunct="1"/>
            <a:r>
              <a:rPr lang="en-US" sz="2400" dirty="0">
                <a:latin typeface="Calibri" charset="0"/>
              </a:rPr>
              <a:t>Options </a:t>
            </a:r>
            <a:r>
              <a:rPr lang="en-US" sz="2400" dirty="0" smtClean="0">
                <a:latin typeface="Calibri" charset="0"/>
              </a:rPr>
              <a:t>Leaving </a:t>
            </a:r>
            <a:r>
              <a:rPr lang="en-US" sz="2400" dirty="0">
                <a:latin typeface="Calibri" charset="0"/>
              </a:rPr>
              <a:t>Friday: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8/23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strike="sngStrike" dirty="0" smtClean="0">
                <a:latin typeface="Calibri" charset="0"/>
              </a:rPr>
              <a:t>8/30		Labor Day Weekend</a:t>
            </a:r>
            <a:endParaRPr lang="en-US" sz="2000" strike="sngStrike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9/6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9/13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9/20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9/27</a:t>
            </a:r>
            <a:endParaRPr lang="en-US" sz="2000" dirty="0">
              <a:latin typeface="Calibri" charset="0"/>
            </a:endParaRPr>
          </a:p>
          <a:p>
            <a:pPr lvl="1" eaLnBrk="1" hangingPunct="1"/>
            <a:r>
              <a:rPr lang="en-US" sz="2000" strike="sngStrike" dirty="0" smtClean="0">
                <a:latin typeface="Calibri" charset="0"/>
              </a:rPr>
              <a:t>10/4		DPS</a:t>
            </a:r>
          </a:p>
          <a:p>
            <a:pPr lvl="1" eaLnBrk="1" hangingPunct="1"/>
            <a:r>
              <a:rPr lang="en-US" sz="2000" strike="sngStrike" dirty="0" smtClean="0">
                <a:latin typeface="Calibri" charset="0"/>
              </a:rPr>
              <a:t>10/11		DPS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10/18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10/25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11/1		I might be out of town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11/8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11/15</a:t>
            </a:r>
          </a:p>
          <a:p>
            <a:pPr lvl="1" eaLnBrk="1" hangingPunct="1"/>
            <a:r>
              <a:rPr lang="en-US" sz="2000" dirty="0" smtClean="0">
                <a:latin typeface="Calibri" charset="0"/>
              </a:rPr>
              <a:t>11/22</a:t>
            </a:r>
            <a:endParaRPr lang="en-US" sz="2000" dirty="0"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2125" y="3570763"/>
            <a:ext cx="273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Cold for northern NM?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2125" y="3201431"/>
            <a:ext cx="281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Warm for southern UT?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2606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22067" y="1"/>
            <a:ext cx="192193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Surfaces fieldtrip goes somewhere here too…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3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239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Kelso Dunes</a:t>
            </a:r>
          </a:p>
          <a:p>
            <a:r>
              <a:rPr lang="en-US" dirty="0" smtClean="0"/>
              <a:t>Uniform surface composition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160"/>
            <a:ext cx="5233214" cy="5423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510" y="-8051"/>
            <a:ext cx="3228106" cy="68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8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123" y="2535334"/>
            <a:ext cx="5104877" cy="3738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04211" cy="3738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4211" y="1546655"/>
            <a:ext cx="637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HH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05616" y="3896167"/>
            <a:ext cx="633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HV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0132" y="3978710"/>
            <a:ext cx="21050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 (80cm)</a:t>
            </a:r>
          </a:p>
          <a:p>
            <a:r>
              <a:rPr lang="en-US" sz="4000" b="1" dirty="0" smtClean="0">
                <a:solidFill>
                  <a:srgbClr val="008000"/>
                </a:solidFill>
              </a:rPr>
              <a:t>L (25 cm)</a:t>
            </a:r>
          </a:p>
          <a:p>
            <a:r>
              <a:rPr lang="en-US" sz="4000" b="1" dirty="0" smtClean="0">
                <a:solidFill>
                  <a:srgbClr val="3366FF"/>
                </a:solidFill>
              </a:rPr>
              <a:t>C (5cm)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9088" y="-7889"/>
            <a:ext cx="3874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Kelso Dunes</a:t>
            </a:r>
          </a:p>
          <a:p>
            <a:r>
              <a:rPr lang="en-US" dirty="0" smtClean="0"/>
              <a:t>Old AIRSAR RADAR response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9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886" y="0"/>
            <a:ext cx="3779114" cy="251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27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87"/>
            <a:ext cx="914400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391779" y="2263976"/>
            <a:ext cx="220860" cy="483719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3919977">
            <a:off x="1973685" y="1490716"/>
            <a:ext cx="1169836" cy="52322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~17cm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cxnSpLocks noChangeAspect="1"/>
          </p:cNvCxnSpPr>
          <p:nvPr/>
        </p:nvCxnSpPr>
        <p:spPr>
          <a:xfrm>
            <a:off x="1415274" y="0"/>
            <a:ext cx="1520436" cy="33300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0027112">
            <a:off x="2075276" y="3306122"/>
            <a:ext cx="2275808" cy="52322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~11.5cm deep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886" y="0"/>
            <a:ext cx="3779114" cy="251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09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16" y="0"/>
            <a:ext cx="7559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02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7196</TotalTime>
  <Words>205</Words>
  <Application>Microsoft Macintosh PowerPoint</Application>
  <PresentationFormat>On-screen Show (4:3)</PresentationFormat>
  <Paragraphs>108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</dc:creator>
  <cp:lastModifiedBy>Shane Byrne</cp:lastModifiedBy>
  <cp:revision>92</cp:revision>
  <dcterms:created xsi:type="dcterms:W3CDTF">2013-03-01T20:00:56Z</dcterms:created>
  <dcterms:modified xsi:type="dcterms:W3CDTF">2013-10-14T20:33:30Z</dcterms:modified>
</cp:coreProperties>
</file>