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notesSlides/notesSlide11.xml" ContentType="application/vnd.openxmlformats-officedocument.presentationml.notesSlide+xml"/>
  <Override PartName="/ppt/embeddings/oleObject3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4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76" r:id="rId2"/>
    <p:sldId id="357" r:id="rId3"/>
    <p:sldId id="303" r:id="rId4"/>
    <p:sldId id="341" r:id="rId5"/>
    <p:sldId id="342" r:id="rId6"/>
    <p:sldId id="405" r:id="rId7"/>
    <p:sldId id="406" r:id="rId8"/>
    <p:sldId id="367" r:id="rId9"/>
    <p:sldId id="318" r:id="rId10"/>
    <p:sldId id="343" r:id="rId11"/>
    <p:sldId id="344" r:id="rId12"/>
    <p:sldId id="363" r:id="rId13"/>
    <p:sldId id="423" r:id="rId14"/>
    <p:sldId id="424" r:id="rId15"/>
    <p:sldId id="425" r:id="rId16"/>
    <p:sldId id="345" r:id="rId17"/>
    <p:sldId id="434" r:id="rId18"/>
    <p:sldId id="326" r:id="rId19"/>
    <p:sldId id="431" r:id="rId20"/>
    <p:sldId id="432" r:id="rId21"/>
    <p:sldId id="347" r:id="rId22"/>
    <p:sldId id="421" r:id="rId23"/>
    <p:sldId id="422" r:id="rId24"/>
    <p:sldId id="426" r:id="rId25"/>
    <p:sldId id="427" r:id="rId26"/>
    <p:sldId id="365" r:id="rId27"/>
    <p:sldId id="368" r:id="rId28"/>
    <p:sldId id="364" r:id="rId29"/>
    <p:sldId id="428" r:id="rId30"/>
    <p:sldId id="366" r:id="rId31"/>
    <p:sldId id="418" r:id="rId32"/>
    <p:sldId id="419" r:id="rId33"/>
    <p:sldId id="350" r:id="rId34"/>
    <p:sldId id="348" r:id="rId35"/>
    <p:sldId id="420" r:id="rId36"/>
    <p:sldId id="433" r:id="rId37"/>
    <p:sldId id="430" r:id="rId38"/>
    <p:sldId id="362" r:id="rId39"/>
    <p:sldId id="417" r:id="rId40"/>
  </p:sldIdLst>
  <p:sldSz cx="9144000" cy="6858000" type="letter"/>
  <p:notesSz cx="7315200" cy="9601200"/>
  <p:defaultTextStyle>
    <a:defPPr>
      <a:defRPr lang="en-US"/>
    </a:defPPr>
    <a:lvl1pPr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lnSpc>
        <a:spcPct val="89000"/>
      </a:lnSpc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6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ECA"/>
    <a:srgbClr val="DCE9FF"/>
    <a:srgbClr val="063DE8"/>
    <a:srgbClr val="FFD458"/>
    <a:srgbClr val="FF0000"/>
    <a:srgbClr val="66FF33"/>
    <a:srgbClr val="E9FC32"/>
    <a:srgbClr val="E84A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-1344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3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90000"/>
              </a:lnSpc>
              <a:defRPr sz="900" b="0" i="1">
                <a:solidFill>
                  <a:srgbClr val="000000"/>
                </a:solidFill>
                <a:latin typeface="Logo" charset="0"/>
              </a:defRPr>
            </a:lvl1pPr>
          </a:lstStyle>
          <a:p>
            <a:fld id="{5E986F28-798A-EE4F-80E7-72A52D8B55A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0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763" y="-33338"/>
            <a:ext cx="3179762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30675" y="-33338"/>
            <a:ext cx="3179763" cy="536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t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763" y="9096375"/>
            <a:ext cx="3179762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l" defTabSz="684213">
              <a:lnSpc>
                <a:spcPct val="100000"/>
              </a:lnSpc>
              <a:defRPr sz="900" b="0" i="1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30675" y="9096375"/>
            <a:ext cx="3179763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6493" tIns="0" rIns="16493" bIns="0" numCol="1" anchor="b" anchorCtr="0" compatLnSpc="1">
            <a:prstTxWarp prst="textNoShape">
              <a:avLst/>
            </a:prstTxWarp>
          </a:bodyPr>
          <a:lstStyle>
            <a:lvl1pPr algn="r" defTabSz="684213">
              <a:lnSpc>
                <a:spcPct val="100000"/>
              </a:lnSpc>
              <a:defRPr sz="900" b="0" i="1">
                <a:latin typeface="Times New Roman" charset="0"/>
              </a:defRPr>
            </a:lvl1pPr>
          </a:lstStyle>
          <a:p>
            <a:fld id="{7DCBAD57-ADFE-7F46-BDE1-370D93CA0A3B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2" name="Rectangle 6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1750" y="628650"/>
            <a:ext cx="4729163" cy="354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2302842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lnSpc>
        <a:spcPct val="89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7726636-4C9E-8640-9155-F62A91C04433}" type="slidenum">
              <a:rPr lang="en-US" sz="900" b="0">
                <a:latin typeface="Times New Roman" charset="0"/>
              </a:rPr>
              <a:pPr/>
              <a:t>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51A6D8B-A658-0940-BBC3-58FDF00827D7}" type="slidenum">
              <a:rPr lang="en-US" sz="900" b="0">
                <a:latin typeface="Times New Roman" charset="0"/>
              </a:rPr>
              <a:pPr/>
              <a:t>10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6835449-5171-2941-A25C-3425B19967E3}" type="slidenum">
              <a:rPr lang="en-US" sz="900" b="0">
                <a:latin typeface="Times New Roman" charset="0"/>
              </a:rPr>
              <a:pPr/>
              <a:t>11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D550507-F0D0-0440-B280-67640FE3FDEE}" type="slidenum">
              <a:rPr lang="en-US" sz="900" b="0">
                <a:latin typeface="Times New Roman" charset="0"/>
              </a:rPr>
              <a:pPr/>
              <a:t>12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E305CA0-0726-DB4F-9113-2DB0D32B4CAF}" type="slidenum">
              <a:rPr lang="en-US" sz="900" b="0">
                <a:latin typeface="Times New Roman" charset="0"/>
              </a:rPr>
              <a:pPr/>
              <a:t>16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1E1CDAB-E1C3-8449-9FC6-B94D50BB4D6F}" type="slidenum">
              <a:rPr lang="en-US" sz="900" b="0">
                <a:latin typeface="Times New Roman" charset="0"/>
              </a:rPr>
              <a:pPr/>
              <a:t>18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DEB563-006F-8C45-A098-AF6008A099B9}" type="slidenum">
              <a:rPr lang="en-US" sz="900" b="0">
                <a:latin typeface="Times New Roman" charset="0"/>
              </a:rPr>
              <a:pPr/>
              <a:t>21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A7E994F-8F20-6F4A-B7DF-E32AA069EB2C}" type="slidenum">
              <a:rPr lang="en-US" sz="900" b="0">
                <a:latin typeface="Times New Roman" charset="0"/>
              </a:rPr>
              <a:pPr/>
              <a:t>31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15773C49-DAF7-B946-A4C0-30A11231727F}" type="slidenum">
              <a:rPr lang="en-US" sz="900" b="0">
                <a:latin typeface="Times New Roman" charset="0"/>
              </a:rPr>
              <a:pPr/>
              <a:t>32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78BF498-2410-4B4B-B895-F11AEA297A9E}" type="slidenum">
              <a:rPr lang="en-US" sz="900" b="0">
                <a:latin typeface="Times New Roman" charset="0"/>
              </a:rPr>
              <a:pPr/>
              <a:t>33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79AD2B-236A-544A-9762-F677DB6BA630}" type="slidenum">
              <a:rPr lang="en-US" sz="900" b="0">
                <a:latin typeface="Times New Roman" charset="0"/>
              </a:rPr>
              <a:pPr/>
              <a:t>2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87D064D-504F-4347-A59A-69F658B5DEC9}" type="slidenum">
              <a:rPr lang="en-US" sz="900" b="0">
                <a:latin typeface="Times New Roman" charset="0"/>
              </a:rPr>
              <a:pPr/>
              <a:t>34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56546" indent="-290979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63917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29484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95050" indent="-232783" defTabSz="683802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606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26184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91751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57317" indent="-232783" defTabSz="683802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2F7CACD-E81C-464B-9C44-62C3CE042656}" type="slidenum">
              <a:rPr lang="en-US" sz="900" b="0">
                <a:latin typeface="Times New Roman" charset="0"/>
              </a:rPr>
              <a:pPr/>
              <a:t>35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197" y="4560248"/>
            <a:ext cx="5852809" cy="432150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01" tIns="46551" rIns="93101" bIns="46551"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lIns="96661" tIns="48331" rIns="96661" bIns="48331">
            <a:normAutofit/>
          </a:bodyPr>
          <a:lstStyle/>
          <a:p>
            <a:r>
              <a:rPr lang="en-US" dirty="0" smtClean="0"/>
              <a:t>(this and following</a:t>
            </a:r>
            <a:r>
              <a:rPr lang="en-US" baseline="0" dirty="0" smtClean="0"/>
              <a:t> 2 slides: 1min)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86F55-F50E-814E-BB60-209134BF226D}" type="slidenum">
              <a:rPr lang="en-US" smtClean="0"/>
              <a:pPr/>
              <a:t>37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43E1E76-1CC5-F64D-9375-F59C43A4DD5C}" type="slidenum">
              <a:rPr lang="en-US" sz="900" b="0">
                <a:latin typeface="Times New Roman" charset="0"/>
              </a:rPr>
              <a:pPr/>
              <a:t>38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83299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  <p:sp>
        <p:nvSpPr>
          <p:cNvPr id="1833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493F6-2BEC-BC46-8037-6C9D48C97497}" type="slidenum">
              <a:rPr lang="en-US" sz="900" b="0">
                <a:latin typeface="Times New Roman" charset="0"/>
              </a:rPr>
              <a:pPr/>
              <a:t>39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5FBC552-C177-5343-90FA-35707FA953AC}" type="slidenum">
              <a:rPr lang="en-US" sz="900" b="0">
                <a:latin typeface="Times New Roman" charset="0"/>
              </a:rPr>
              <a:pPr/>
              <a:t>3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49" tIns="47874" rIns="95749" bIns="47874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DACB940-610F-B644-B01E-28295222D2FB}" type="slidenum">
              <a:rPr lang="en-US" sz="900" b="0">
                <a:latin typeface="Times New Roman" charset="0"/>
              </a:rPr>
              <a:pPr/>
              <a:t>4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49" tIns="47874" rIns="95749" bIns="47874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278E49DA-CF93-E148-8051-5CF13A5FC3C6}" type="slidenum">
              <a:rPr lang="en-US" sz="900" b="0">
                <a:latin typeface="Times New Roman" charset="0"/>
              </a:rPr>
              <a:pPr/>
              <a:t>5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5749" tIns="47874" rIns="95749" bIns="47874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4438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144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C245087-F21B-8B44-A7E5-2F6E0E0A553E}" type="slidenum">
              <a:rPr lang="en-US" sz="900" b="0">
                <a:latin typeface="Times New Roman" charset="0"/>
              </a:rPr>
              <a:pPr/>
              <a:t>6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CC5D5F9-AD5B-F143-8136-177FD20EEA63}" type="slidenum">
              <a:rPr lang="en-US" sz="900" b="0">
                <a:latin typeface="Times New Roman" charset="0"/>
              </a:rPr>
              <a:pPr/>
              <a:t>7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19138"/>
            <a:ext cx="4800600" cy="3600450"/>
          </a:xfrm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6652" tIns="48325" rIns="96652" bIns="48325"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731838" y="4560888"/>
            <a:ext cx="5851525" cy="43211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3113" tIns="46557" rIns="93113" bIns="46557"/>
          <a:lstStyle/>
          <a:p>
            <a:endParaRPr lang="en-US">
              <a:latin typeface="Arial" charset="0"/>
            </a:endParaRPr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7CD1F9C-339F-0F45-ADAF-DF00BB936D05}" type="slidenum">
              <a:rPr lang="en-US" sz="900" b="0">
                <a:latin typeface="Times New Roman" charset="0"/>
              </a:rPr>
              <a:pPr/>
              <a:t>8</a:t>
            </a:fld>
            <a:endParaRPr lang="en-US" sz="900" b="0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defTabSz="684213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8EE04F-DAA8-B644-94C8-180F430586FB}" type="slidenum">
              <a:rPr lang="en-US" sz="900" b="0">
                <a:latin typeface="Times New Roman" charset="0"/>
              </a:rPr>
              <a:pPr/>
              <a:t>9</a:t>
            </a:fld>
            <a:endParaRPr lang="en-US" sz="900" b="0">
              <a:latin typeface="Times New Roman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 descr="north_polar_cap_mss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4763"/>
            <a:ext cx="91313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7058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1746250" y="293688"/>
            <a:ext cx="5718175" cy="450850"/>
          </a:xfrm>
          <a:prstGeom prst="rect">
            <a:avLst/>
          </a:prstGeom>
          <a:solidFill>
            <a:srgbClr val="FFFF00">
              <a:alpha val="75000"/>
            </a:srgbClr>
          </a:solidFill>
          <a:ln>
            <a:miter lim="800000"/>
            <a:headEnd/>
            <a:tailEnd/>
          </a:ln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83959"/>
      </p:ext>
    </p:extLst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563757"/>
      </p:ext>
    </p:extLst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05588" y="274638"/>
            <a:ext cx="2081212" cy="5154612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61950" y="274638"/>
            <a:ext cx="6091238" cy="51546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899324"/>
      </p:ext>
    </p:extLst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6195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0" y="1058863"/>
            <a:ext cx="4057650" cy="210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6195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3319463"/>
            <a:ext cx="4057650" cy="21097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32059"/>
      </p:ext>
    </p:extLst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69782"/>
      </p:ext>
    </p:extLst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170064"/>
      </p:ext>
    </p:extLst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51156"/>
      </p:ext>
    </p:extLst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itle Placeholder 7"/>
          <p:cNvSpPr>
            <a:spLocks noGrp="1"/>
          </p:cNvSpPr>
          <p:nvPr>
            <p:ph type="title"/>
          </p:nvPr>
        </p:nvSpPr>
        <p:spPr>
          <a:xfrm>
            <a:off x="695324" y="0"/>
            <a:ext cx="7991475" cy="3127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2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0241729"/>
      </p:ext>
    </p:extLst>
  </p:cSld>
  <p:clrMapOvr>
    <a:masterClrMapping/>
  </p:clrMapOvr>
  <p:transition xmlns:p14="http://schemas.microsoft.com/office/powerpoint/2010/main"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98487"/>
      </p:ext>
    </p:extLst>
  </p:cSld>
  <p:clrMapOvr>
    <a:masterClrMapping/>
  </p:clrMapOvr>
  <p:transition xmlns:p14="http://schemas.microsoft.com/office/powerpoint/2010/main"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B830E2B-932A-C245-9CA1-C8FFE75088C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2/6/13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91F466B-B4B1-1343-8C3C-A2F0671514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501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31271"/>
      </p:ext>
    </p:extLst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7737091"/>
      </p:ext>
    </p:extLst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95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058863"/>
            <a:ext cx="4057650" cy="4370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78727"/>
      </p:ext>
    </p:extLst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47268"/>
      </p:ext>
    </p:extLst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884319"/>
      </p:ext>
    </p:extLst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7429895"/>
      </p:ext>
    </p:extLst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5766563"/>
      </p:ext>
    </p:extLst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043225"/>
      </p:ext>
    </p:extLst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1.jpeg"/><Relationship Id="rId21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ext Box 71"/>
          <p:cNvSpPr txBox="1">
            <a:spLocks noChangeArrowheads="1"/>
          </p:cNvSpPr>
          <p:nvPr/>
        </p:nvSpPr>
        <p:spPr bwMode="auto">
          <a:xfrm>
            <a:off x="614363" y="0"/>
            <a:ext cx="8529637" cy="315913"/>
          </a:xfrm>
          <a:prstGeom prst="rect">
            <a:avLst/>
          </a:prstGeom>
          <a:solidFill>
            <a:schemeClr val="accent1">
              <a:alpha val="42000"/>
            </a:schemeClr>
          </a:solidFill>
          <a:ln w="47625" cmpd="thickThin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PTYS 542 – Ice, Polar Caps and Climate history of Mars</a:t>
            </a: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361950" y="1058863"/>
            <a:ext cx="8267700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78331" tIns="39166" rIns="78331" bIns="391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84" name="Rectangle 60"/>
          <p:cNvSpPr>
            <a:spLocks noChangeArrowheads="1"/>
          </p:cNvSpPr>
          <p:nvPr/>
        </p:nvSpPr>
        <p:spPr bwMode="auto">
          <a:xfrm>
            <a:off x="8674100" y="39688"/>
            <a:ext cx="525463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78331" tIns="39166" rIns="78331" bIns="39166" anchor="ctr"/>
          <a:lstStyle/>
          <a:p>
            <a:pPr defTabSz="777875">
              <a:lnSpc>
                <a:spcPct val="100000"/>
              </a:lnSpc>
            </a:pPr>
            <a:fld id="{9DA9A8F4-CCE8-D447-A3CD-94C1A1AA15BF}" type="slidenum">
              <a:rPr lang="en-US" sz="1200" b="0"/>
              <a:pPr defTabSz="777875">
                <a:lnSpc>
                  <a:spcPct val="100000"/>
                </a:lnSpc>
              </a:pPr>
              <a:t>‹#›</a:t>
            </a:fld>
            <a:endParaRPr lang="en-US" sz="1200" b="0"/>
          </a:p>
        </p:txBody>
      </p:sp>
      <p:pic>
        <p:nvPicPr>
          <p:cNvPr id="1029" name="Picture 70" descr="lpl_logo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0"/>
            <a:ext cx="3175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9" descr="UA_logo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8"/>
            <a:ext cx="3270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4" r:id="rId14"/>
    <p:sldLayoutId id="2147483770" r:id="rId15"/>
    <p:sldLayoutId id="2147483771" r:id="rId16"/>
    <p:sldLayoutId id="2147483772" r:id="rId17"/>
    <p:sldLayoutId id="2147483773" r:id="rId18"/>
  </p:sldLayoutIdLst>
  <p:transition xmlns:p14="http://schemas.microsoft.com/office/powerpoint/2010/main" spd="med"/>
  <p:txStyles>
    <p:titleStyle>
      <a:lvl1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+mj-lt"/>
          <a:ea typeface="ＭＳ Ｐゴシック" charset="0"/>
          <a:cs typeface="ＭＳ Ｐゴシック" charset="0"/>
        </a:defRPr>
      </a:lvl1pPr>
      <a:lvl2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2pPr>
      <a:lvl3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3pPr>
      <a:lvl4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4pPr>
      <a:lvl5pPr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  <a:ea typeface="ＭＳ Ｐゴシック" charset="0"/>
          <a:cs typeface="ＭＳ Ｐゴシック" charset="0"/>
        </a:defRPr>
      </a:lvl5pPr>
      <a:lvl6pPr marL="4572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6pPr>
      <a:lvl7pPr marL="9144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7pPr>
      <a:lvl8pPr marL="13716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8pPr>
      <a:lvl9pPr marL="1828800" algn="ctr" defTabSz="777875" rtl="0" eaLnBrk="0" fontAlgn="base" hangingPunct="0">
        <a:lnSpc>
          <a:spcPct val="87000"/>
        </a:lnSpc>
        <a:spcBef>
          <a:spcPct val="0"/>
        </a:spcBef>
        <a:spcAft>
          <a:spcPct val="0"/>
        </a:spcAft>
        <a:defRPr sz="1600" b="1">
          <a:solidFill>
            <a:srgbClr val="000000"/>
          </a:solidFill>
          <a:latin typeface="Arial" pitchFamily="-110" charset="0"/>
        </a:defRPr>
      </a:lvl9pPr>
    </p:titleStyle>
    <p:bodyStyle>
      <a:lvl1pPr marL="231775" indent="-231775" algn="l" defTabSz="777875" rtl="0" eaLnBrk="0" fontAlgn="base" hangingPunct="0">
        <a:spcBef>
          <a:spcPct val="40000"/>
        </a:spcBef>
        <a:spcAft>
          <a:spcPct val="0"/>
        </a:spcAft>
        <a:buClr>
          <a:srgbClr val="FF0000"/>
        </a:buClr>
        <a:buSzPct val="60000"/>
        <a:buFont typeface="Monotype Sorts" charset="0"/>
        <a:buChar char="l"/>
        <a:defRPr sz="1600" b="1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574675" indent="-22860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FF"/>
        </a:buClr>
        <a:buSzPct val="65000"/>
        <a:buFont typeface="Monotype Sorts" charset="0"/>
        <a:buChar char="n"/>
        <a:defRPr sz="1400" b="1">
          <a:solidFill>
            <a:schemeClr val="tx1"/>
          </a:solidFill>
          <a:latin typeface="+mn-lt"/>
          <a:ea typeface="ＭＳ Ｐゴシック" pitchFamily="-110" charset="-128"/>
        </a:defRPr>
      </a:lvl2pPr>
      <a:lvl3pPr marL="862013" indent="-173038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FF0000"/>
        </a:buClr>
        <a:buFont typeface="Monotype Sorts" charset="0"/>
        <a:buChar char="w"/>
        <a:defRPr sz="1000" b="1">
          <a:solidFill>
            <a:schemeClr val="tx1"/>
          </a:solidFill>
          <a:latin typeface="+mn-lt"/>
          <a:ea typeface="ＭＳ Ｐゴシック" pitchFamily="-110" charset="-128"/>
        </a:defRPr>
      </a:lvl3pPr>
      <a:lvl4pPr marL="1147763" indent="-171450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•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4pPr>
      <a:lvl5pPr marL="14239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5pPr>
      <a:lvl6pPr marL="18811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6pPr>
      <a:lvl7pPr marL="23383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7pPr>
      <a:lvl8pPr marL="27955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8pPr>
      <a:lvl9pPr marL="3252788" indent="-161925" algn="l" defTabSz="777875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har char="–"/>
        <a:defRPr sz="800" b="1">
          <a:solidFill>
            <a:schemeClr val="tx1"/>
          </a:solidFill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4" Type="http://schemas.openxmlformats.org/officeDocument/2006/relationships/oleObject" Target="../embeddings/oleObject2.bin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19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18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31.png"/><Relationship Id="rId5" Type="http://schemas.openxmlformats.org/officeDocument/2006/relationships/oleObject" Target="../embeddings/oleObject4.bin"/><Relationship Id="rId6" Type="http://schemas.openxmlformats.org/officeDocument/2006/relationships/image" Target="../media/image30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wmf"/><Relationship Id="rId4" Type="http://schemas.openxmlformats.org/officeDocument/2006/relationships/image" Target="../media/image58.gif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emf"/><Relationship Id="rId6" Type="http://schemas.openxmlformats.org/officeDocument/2006/relationships/image" Target="../media/image65.jpe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70.jpeg"/><Relationship Id="rId5" Type="http://schemas.openxmlformats.org/officeDocument/2006/relationships/image" Target="../media/image71.gif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png"/><Relationship Id="rId6" Type="http://schemas.openxmlformats.org/officeDocument/2006/relationships/image" Target="../media/image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2850" y="285750"/>
            <a:ext cx="7931150" cy="1693863"/>
          </a:xfrm>
          <a:solidFill>
            <a:srgbClr val="FFFF00">
              <a:alpha val="74901"/>
            </a:srgbClr>
          </a:solidFill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r>
              <a:rPr lang="en-US" sz="3200">
                <a:latin typeface="Arial" charset="0"/>
              </a:rPr>
              <a:t>Polar caps, ice and the history of climate change on Mars</a:t>
            </a:r>
            <a:br>
              <a:rPr lang="en-US" sz="3200">
                <a:latin typeface="Arial" charset="0"/>
              </a:rPr>
            </a:br>
            <a:r>
              <a:rPr lang="en-US" sz="3200">
                <a:latin typeface="Arial" charset="0"/>
              </a:rPr>
              <a:t/>
            </a:r>
            <a:br>
              <a:rPr lang="en-US" sz="3200">
                <a:latin typeface="Arial" charset="0"/>
              </a:rPr>
            </a:br>
            <a:r>
              <a:rPr lang="en-US" sz="2000">
                <a:latin typeface="Arial" charset="0"/>
              </a:rPr>
              <a:t>Shane Byrne (shane@lpl.arizona.edu)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563563"/>
            <a:ext cx="5476875" cy="2160587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Extend from the pole to the mid-latitudes </a:t>
            </a:r>
          </a:p>
          <a:p>
            <a:r>
              <a:rPr lang="en-US" sz="2000">
                <a:latin typeface="Arial" charset="0"/>
              </a:rPr>
              <a:t>About 1m thick</a:t>
            </a:r>
          </a:p>
        </p:txBody>
      </p:sp>
      <p:sp>
        <p:nvSpPr>
          <p:cNvPr id="65540" name="Rectangle 5"/>
          <p:cNvSpPr>
            <a:spLocks noChangeArrowheads="1"/>
          </p:cNvSpPr>
          <p:nvPr/>
        </p:nvSpPr>
        <p:spPr bwMode="auto">
          <a:xfrm>
            <a:off x="3722688" y="2243138"/>
            <a:ext cx="1620837" cy="92868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Smith et al.,</a:t>
            </a:r>
          </a:p>
          <a:p>
            <a:r>
              <a:rPr lang="en-US"/>
              <a:t>2001</a:t>
            </a:r>
          </a:p>
        </p:txBody>
      </p:sp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0" y="5118100"/>
          <a:ext cx="7089775" cy="173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48" name="Image" r:id="rId4" imgW="12838095" imgH="3149206" progId="Photoshop.Image.8">
                  <p:embed/>
                </p:oleObj>
              </mc:Choice>
              <mc:Fallback>
                <p:oleObj name="Image" r:id="rId4" imgW="12838095" imgH="3149206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5118100"/>
                        <a:ext cx="7089775" cy="173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46288"/>
            <a:ext cx="3613150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6554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361950"/>
            <a:ext cx="3770312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20688"/>
            <a:ext cx="5867400" cy="560387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not the only volatile in play….</a:t>
            </a:r>
          </a:p>
        </p:txBody>
      </p:sp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3925"/>
            <a:ext cx="5754688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6226175" y="1957388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Wagstaff et al., 2008</a:t>
            </a:r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0" y="3092450"/>
          <a:ext cx="3594100" cy="3594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599" name="Image" r:id="rId5" imgW="4926984" imgH="4926984" progId="Photoshop.Image.8">
                  <p:embed/>
                </p:oleObj>
              </mc:Choice>
              <mc:Fallback>
                <p:oleObj name="Image" r:id="rId5" imgW="4926984" imgH="4926984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92450"/>
                        <a:ext cx="3594100" cy="3594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7590" name="Rectangle 7"/>
          <p:cNvSpPr>
            <a:spLocks noChangeArrowheads="1"/>
          </p:cNvSpPr>
          <p:nvPr/>
        </p:nvSpPr>
        <p:spPr bwMode="auto">
          <a:xfrm>
            <a:off x="2863850" y="66341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Byrne et al., 2008</a:t>
            </a:r>
          </a:p>
        </p:txBody>
      </p:sp>
      <p:sp>
        <p:nvSpPr>
          <p:cNvPr id="67591" name="Rectangle 8"/>
          <p:cNvSpPr>
            <a:spLocks noChangeArrowheads="1"/>
          </p:cNvSpPr>
          <p:nvPr/>
        </p:nvSpPr>
        <p:spPr bwMode="auto">
          <a:xfrm>
            <a:off x="3838575" y="3268663"/>
            <a:ext cx="5305425" cy="280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Annulus of water frost tracks the edge of the retreating cap</a:t>
            </a:r>
          </a:p>
          <a:p>
            <a:pPr marL="342900" indent="-342900" algn="l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Repeatable each year</a:t>
            </a:r>
          </a:p>
        </p:txBody>
      </p:sp>
      <p:cxnSp>
        <p:nvCxnSpPr>
          <p:cNvPr id="67592" name="Straight Arrow Connector 8"/>
          <p:cNvCxnSpPr>
            <a:cxnSpLocks noChangeShapeType="1"/>
          </p:cNvCxnSpPr>
          <p:nvPr/>
        </p:nvCxnSpPr>
        <p:spPr bwMode="auto">
          <a:xfrm rot="5400000">
            <a:off x="425450" y="4108450"/>
            <a:ext cx="1282700" cy="25400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593" name="Straight Arrow Connector 9"/>
          <p:cNvCxnSpPr>
            <a:cxnSpLocks noChangeShapeType="1"/>
          </p:cNvCxnSpPr>
          <p:nvPr/>
        </p:nvCxnSpPr>
        <p:spPr bwMode="auto">
          <a:xfrm rot="5400000">
            <a:off x="1276350" y="4146550"/>
            <a:ext cx="1282700" cy="25400"/>
          </a:xfrm>
          <a:prstGeom prst="straightConnector1">
            <a:avLst/>
          </a:prstGeom>
          <a:noFill/>
          <a:ln w="22225">
            <a:solidFill>
              <a:srgbClr val="FF0000"/>
            </a:solidFill>
            <a:round/>
            <a:headEnd type="arrow" w="med" len="med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73731" name="Picture 3" descr="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688"/>
            <a:ext cx="9144000" cy="609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9127" y="1"/>
            <a:ext cx="6354873" cy="6857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1824237" y="2244636"/>
            <a:ext cx="6437603" cy="27891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19800" y="5588000"/>
            <a:ext cx="2820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No Vertical Exaggeration (!)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0021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3" descr="SSzoom_Slope_Avs23.png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0"/>
            <a:ext cx="86106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4"/>
          <p:cNvSpPr txBox="1">
            <a:spLocks noChangeArrowheads="1"/>
          </p:cNvSpPr>
          <p:nvPr/>
        </p:nvSpPr>
        <p:spPr bwMode="auto">
          <a:xfrm>
            <a:off x="7162800" y="4575175"/>
            <a:ext cx="25908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US" b="1">
                <a:latin typeface="Helvetica Neue" charset="0"/>
              </a:rPr>
              <a:t>MY 30 Av</a:t>
            </a:r>
          </a:p>
          <a:p>
            <a:r>
              <a:rPr lang="en-US" b="1">
                <a:latin typeface="Helvetica Neue" charset="0"/>
              </a:rPr>
              <a:t>MY 29 Av</a:t>
            </a:r>
          </a:p>
          <a:p>
            <a:r>
              <a:rPr lang="en-US" b="1">
                <a:latin typeface="Helvetica Neue" charset="0"/>
              </a:rPr>
              <a:t>Slope 30 - 40</a:t>
            </a:r>
          </a:p>
          <a:p>
            <a:r>
              <a:rPr lang="en-US" b="1">
                <a:latin typeface="Helvetica Neue" charset="0"/>
              </a:rPr>
              <a:t>Slope 40 - 50</a:t>
            </a:r>
          </a:p>
          <a:p>
            <a:r>
              <a:rPr lang="en-US" b="1">
                <a:latin typeface="Helvetica Neue" charset="0"/>
              </a:rPr>
              <a:t>Slope 50 - 60</a:t>
            </a:r>
          </a:p>
          <a:p>
            <a:r>
              <a:rPr lang="en-US" b="1">
                <a:latin typeface="Helvetica Neue" charset="0"/>
              </a:rPr>
              <a:t>Slope 60 - 80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919" y="-3"/>
            <a:ext cx="3454481" cy="3169086"/>
          </a:xfrm>
          <a:prstGeom prst="rect">
            <a:avLst/>
          </a:prstGeom>
        </p:spPr>
      </p:pic>
      <p:pic>
        <p:nvPicPr>
          <p:cNvPr id="6" name="Picture 1028" descr="24282a.tiff                                                    000C3918Macintosh HD                   C5A9507E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 b="4068"/>
          <a:stretch>
            <a:fillRect/>
          </a:stretch>
        </p:blipFill>
        <p:spPr bwMode="auto">
          <a:xfrm>
            <a:off x="304799" y="-3"/>
            <a:ext cx="2382569" cy="316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28" descr="11-avsecond-100pct.tif                                         00027F63Quetzal                        B746CC0A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5" r="16641"/>
          <a:stretch>
            <a:fillRect/>
          </a:stretch>
        </p:blipFill>
        <p:spPr bwMode="auto">
          <a:xfrm>
            <a:off x="2621044" y="-3"/>
            <a:ext cx="2839875" cy="3169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169083"/>
            <a:ext cx="8813800" cy="1498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101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739" y="0"/>
            <a:ext cx="6170262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65720"/>
            <a:ext cx="3064934" cy="278833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6502" y="4065720"/>
            <a:ext cx="6047498" cy="278833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102" y="1076987"/>
            <a:ext cx="2950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Thermal stresses are being modeled to explain unusual scarp texture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612467" y="4343400"/>
            <a:ext cx="2042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45 degree SW slope</a:t>
            </a:r>
          </a:p>
        </p:txBody>
      </p:sp>
    </p:spTree>
    <p:extLst>
      <p:ext uri="{BB962C8B-B14F-4D97-AF65-F5344CB8AC3E}">
        <p14:creationId xmlns:p14="http://schemas.microsoft.com/office/powerpoint/2010/main" val="2363875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82588"/>
            <a:ext cx="8267700" cy="4370387"/>
          </a:xfrm>
        </p:spPr>
        <p:txBody>
          <a:bodyPr/>
          <a:lstStyle/>
          <a:p>
            <a:r>
              <a:rPr lang="en-US" sz="2400">
                <a:latin typeface="Arial" charset="0"/>
              </a:rPr>
              <a:t>Cryptic behavior…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Low albedo region inside the CO</a:t>
            </a:r>
            <a:r>
              <a:rPr lang="en-US" sz="2000" baseline="-25000">
                <a:latin typeface="Arial" charset="0"/>
                <a:ea typeface="ＭＳ Ｐゴシック" charset="0"/>
              </a:rPr>
              <a:t>2</a:t>
            </a:r>
            <a:r>
              <a:rPr lang="en-US" sz="2000">
                <a:latin typeface="Arial" charset="0"/>
                <a:ea typeface="ＭＳ Ｐゴシック" charset="0"/>
              </a:rPr>
              <a:t> cap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Spectral indicators of large grain size</a:t>
            </a:r>
          </a:p>
          <a:p>
            <a:pPr lvl="1"/>
            <a:r>
              <a:rPr lang="en-US" sz="2000">
                <a:latin typeface="Arial" charset="0"/>
                <a:ea typeface="ＭＳ Ｐゴシック" charset="0"/>
              </a:rPr>
              <a:t>Large areas anneal into a transparent slab in 100</a:t>
            </a:r>
            <a:r>
              <a:rPr lang="ja-JP" altLang="en-US" sz="2000">
                <a:latin typeface="Arial" charset="0"/>
                <a:ea typeface="ＭＳ Ｐゴシック" charset="0"/>
              </a:rPr>
              <a:t>’</a:t>
            </a:r>
            <a:r>
              <a:rPr lang="en-US" sz="2000">
                <a:latin typeface="Arial" charset="0"/>
                <a:ea typeface="ＭＳ Ｐゴシック" charset="0"/>
              </a:rPr>
              <a:t>s of days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011363"/>
            <a:ext cx="4838700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graphicFrame>
        <p:nvGraphicFramePr>
          <p:cNvPr id="69634" name="Object 2"/>
          <p:cNvGraphicFramePr>
            <a:graphicFrameLocks noChangeAspect="1"/>
          </p:cNvGraphicFramePr>
          <p:nvPr/>
        </p:nvGraphicFramePr>
        <p:xfrm>
          <a:off x="596900" y="2184400"/>
          <a:ext cx="3044825" cy="4083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43" name="Image" r:id="rId5" imgW="3949206" imgH="5295238" progId="Photoshop.Image.8">
                  <p:embed/>
                </p:oleObj>
              </mc:Choice>
              <mc:Fallback>
                <p:oleObj name="Image" r:id="rId5" imgW="3949206" imgH="5295238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900" y="2184400"/>
                        <a:ext cx="3044825" cy="4083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637" name="Text Box 6"/>
          <p:cNvSpPr txBox="1">
            <a:spLocks noChangeArrowheads="1"/>
          </p:cNvSpPr>
          <p:nvPr/>
        </p:nvSpPr>
        <p:spPr bwMode="auto">
          <a:xfrm>
            <a:off x="920750" y="6383338"/>
            <a:ext cx="2225675" cy="293687"/>
          </a:xfrm>
          <a:prstGeom prst="rect">
            <a:avLst/>
          </a:prstGeom>
          <a:solidFill>
            <a:srgbClr val="FAFD77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400"/>
              <a:t>Eluszkiewicz et al., 2005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32635" y="-996446"/>
            <a:ext cx="5312215" cy="9177484"/>
          </a:xfrm>
          <a:prstGeom prst="rect">
            <a:avLst/>
          </a:prstGeom>
        </p:spPr>
      </p:pic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0" y="62404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l"/>
            <a:r>
              <a:rPr lang="en-US" dirty="0" smtClean="0"/>
              <a:t>Piqueux et al. 2002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17035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8788"/>
            <a:ext cx="4629150" cy="6365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" charset="0"/>
              </a:rPr>
              <a:t>Behavior of a transparent slab of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ice</a:t>
            </a:r>
          </a:p>
        </p:txBody>
      </p:sp>
      <p:pic>
        <p:nvPicPr>
          <p:cNvPr id="7168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014413"/>
            <a:ext cx="3532187" cy="265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71684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1413"/>
            <a:ext cx="5111750" cy="317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71685" name="Rectangle 10"/>
          <p:cNvSpPr>
            <a:spLocks noChangeArrowheads="1"/>
          </p:cNvSpPr>
          <p:nvPr/>
        </p:nvSpPr>
        <p:spPr bwMode="auto">
          <a:xfrm>
            <a:off x="2863850" y="66341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PSP_002533_0935</a:t>
            </a:r>
          </a:p>
        </p:txBody>
      </p:sp>
      <p:pic>
        <p:nvPicPr>
          <p:cNvPr id="71686" name="Picture 11" descr="PSP_002675_0945_color_clippe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6238"/>
            <a:ext cx="4400550" cy="338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Rectangle 12"/>
          <p:cNvSpPr>
            <a:spLocks noChangeArrowheads="1"/>
          </p:cNvSpPr>
          <p:nvPr/>
        </p:nvSpPr>
        <p:spPr bwMode="auto">
          <a:xfrm>
            <a:off x="5797550" y="3709988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PSP_002675_0945</a:t>
            </a:r>
          </a:p>
        </p:txBody>
      </p:sp>
      <p:sp>
        <p:nvSpPr>
          <p:cNvPr id="71688" name="Rectangle 13"/>
          <p:cNvSpPr>
            <a:spLocks noChangeArrowheads="1"/>
          </p:cNvSpPr>
          <p:nvPr/>
        </p:nvSpPr>
        <p:spPr bwMode="auto">
          <a:xfrm>
            <a:off x="5133975" y="4344988"/>
            <a:ext cx="401002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Multiple fan (wind) directions</a:t>
            </a:r>
          </a:p>
          <a:p>
            <a:pPr marL="231775" indent="-231775" algn="l" defTabSz="777875">
              <a:lnSpc>
                <a:spcPct val="9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000"/>
              <a:t>Scouring of channels to produce </a:t>
            </a:r>
            <a:r>
              <a:rPr lang="ja-JP" altLang="en-US" sz="2000"/>
              <a:t>‘</a:t>
            </a:r>
            <a:r>
              <a:rPr lang="en-US" sz="2000"/>
              <a:t>spiders</a:t>
            </a:r>
            <a:r>
              <a:rPr lang="ja-JP" altLang="en-US" sz="2000"/>
              <a:t>’</a:t>
            </a:r>
            <a:endParaRPr lang="en-US" sz="20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19307" b="19307"/>
          <a:stretch>
            <a:fillRect/>
          </a:stretch>
        </p:blipFill>
        <p:spPr>
          <a:xfrm>
            <a:off x="2006600" y="0"/>
            <a:ext cx="5245100" cy="277261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2066925"/>
            <a:ext cx="6388100" cy="479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9675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8788"/>
            <a:ext cx="8267700" cy="4370387"/>
          </a:xfrm>
        </p:spPr>
        <p:txBody>
          <a:bodyPr/>
          <a:lstStyle/>
          <a:p>
            <a:r>
              <a:rPr lang="en-US" sz="3600">
                <a:latin typeface="Arial" charset="0"/>
              </a:rPr>
              <a:t>Three things to talk about</a:t>
            </a:r>
          </a:p>
          <a:p>
            <a:pPr lvl="1"/>
            <a:endParaRPr lang="en-US" sz="3200">
              <a:latin typeface="Arial" charset="0"/>
              <a:ea typeface="ＭＳ Ｐゴシック" charset="0"/>
            </a:endParaRP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Seasonal frost</a:t>
            </a:r>
          </a:p>
          <a:p>
            <a:pPr lvl="1"/>
            <a:endParaRPr lang="en-US" sz="3200">
              <a:latin typeface="Arial" charset="0"/>
              <a:ea typeface="ＭＳ Ｐゴシック" charset="0"/>
            </a:endParaRP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Residual Ice Caps</a:t>
            </a:r>
          </a:p>
          <a:p>
            <a:pPr lvl="1"/>
            <a:endParaRPr lang="en-US" sz="3200">
              <a:latin typeface="Arial" charset="0"/>
              <a:ea typeface="ＭＳ Ｐゴシック" charset="0"/>
            </a:endParaRPr>
          </a:p>
          <a:p>
            <a:pPr lvl="1"/>
            <a:r>
              <a:rPr lang="en-US" sz="3200">
                <a:latin typeface="Arial" charset="0"/>
                <a:ea typeface="ＭＳ Ｐゴシック" charset="0"/>
              </a:rPr>
              <a:t>Polar layered deposits</a:t>
            </a:r>
          </a:p>
        </p:txBody>
      </p:sp>
      <p:pic>
        <p:nvPicPr>
          <p:cNvPr id="53251" name="Picture 4" descr="PSP_001378_2640_COLOR_dark_lenses_brow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588" y="317500"/>
            <a:ext cx="2665412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5"/>
          <p:cNvSpPr>
            <a:spLocks noChangeArrowheads="1"/>
          </p:cNvSpPr>
          <p:nvPr/>
        </p:nvSpPr>
        <p:spPr bwMode="auto">
          <a:xfrm>
            <a:off x="5599113" y="6634163"/>
            <a:ext cx="3544887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PSP_001378_2640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00" y="0"/>
            <a:ext cx="66438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408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8788"/>
            <a:ext cx="9144000" cy="1198562"/>
          </a:xfrm>
        </p:spPr>
        <p:txBody>
          <a:bodyPr/>
          <a:lstStyle/>
          <a:p>
            <a:r>
              <a:rPr lang="en-US">
                <a:latin typeface="Arial" charset="0"/>
              </a:rPr>
              <a:t>Transparent ice in the northern cap ???</a:t>
            </a:r>
          </a:p>
        </p:txBody>
      </p:sp>
      <p:pic>
        <p:nvPicPr>
          <p:cNvPr id="78851" name="Picture 6" descr="PSP_007193_2640_IR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4550"/>
            <a:ext cx="9144000" cy="479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angle 7"/>
          <p:cNvSpPr>
            <a:spLocks noChangeArrowheads="1"/>
          </p:cNvSpPr>
          <p:nvPr/>
        </p:nvSpPr>
        <p:spPr bwMode="auto">
          <a:xfrm>
            <a:off x="0" y="5580063"/>
            <a:ext cx="27066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PSP_007193_2640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Content Placeholder 2"/>
          <p:cNvSpPr>
            <a:spLocks noGrp="1"/>
          </p:cNvSpPr>
          <p:nvPr>
            <p:ph idx="1"/>
          </p:nvPr>
        </p:nvSpPr>
        <p:spPr>
          <a:xfrm>
            <a:off x="0" y="423863"/>
            <a:ext cx="9144000" cy="371475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Dunes with seasonal CO</a:t>
            </a:r>
            <a:r>
              <a:rPr lang="en-US" baseline="-25000"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 venting on Mars</a:t>
            </a:r>
          </a:p>
        </p:txBody>
      </p:sp>
      <p:pic>
        <p:nvPicPr>
          <p:cNvPr id="26626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037013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0"/>
            <a:ext cx="216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7"/>
          <p:cNvSpPr txBox="1">
            <a:spLocks noChangeArrowheads="1"/>
          </p:cNvSpPr>
          <p:nvPr/>
        </p:nvSpPr>
        <p:spPr bwMode="auto">
          <a:xfrm>
            <a:off x="4052888" y="6550025"/>
            <a:ext cx="1949450" cy="307975"/>
          </a:xfrm>
          <a:prstGeom prst="rect">
            <a:avLst/>
          </a:prstGeom>
          <a:solidFill>
            <a:srgbClr val="E9FC32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/>
              <a:t>Hansen et al., 2011</a:t>
            </a:r>
          </a:p>
        </p:txBody>
      </p:sp>
    </p:spTree>
    <p:extLst>
      <p:ext uri="{BB962C8B-B14F-4D97-AF65-F5344CB8AC3E}">
        <p14:creationId xmlns:p14="http://schemas.microsoft.com/office/powerpoint/2010/main" val="294858481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1938" y="0"/>
            <a:ext cx="2162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490538"/>
            <a:ext cx="4983163" cy="616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6"/>
          <p:cNvSpPr>
            <a:spLocks noChangeArrowheads="1"/>
          </p:cNvSpPr>
          <p:nvPr/>
        </p:nvSpPr>
        <p:spPr bwMode="auto">
          <a:xfrm>
            <a:off x="6611938" y="3048000"/>
            <a:ext cx="492125" cy="66833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32374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2867" y="2049"/>
            <a:ext cx="6951133" cy="9885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Classic </a:t>
            </a:r>
            <a:r>
              <a:rPr lang="en-US" dirty="0" err="1" smtClean="0"/>
              <a:t>barchan</a:t>
            </a:r>
            <a:r>
              <a:rPr lang="en-US" dirty="0" smtClean="0"/>
              <a:t> spring sequence</a:t>
            </a:r>
          </a:p>
          <a:p>
            <a:pPr>
              <a:buNone/>
            </a:pPr>
            <a:r>
              <a:rPr lang="en-US" sz="2000" dirty="0" smtClean="0"/>
              <a:t>Lat / Lon:  75.8N / 94E</a:t>
            </a:r>
            <a:endParaRPr lang="en-US" sz="2000" dirty="0"/>
          </a:p>
        </p:txBody>
      </p:sp>
      <p:pic>
        <p:nvPicPr>
          <p:cNvPr id="5" name="Picture 4" descr="12362_Fig_6_color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83"/>
            <a:ext cx="91440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4428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3034722"/>
            <a:ext cx="8430381" cy="83024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Cracks on crest become source of </a:t>
            </a:r>
            <a:r>
              <a:rPr lang="en-US" sz="2800" dirty="0" err="1" smtClean="0"/>
              <a:t>sandfalls</a:t>
            </a:r>
            <a:endParaRPr lang="en-US" sz="2800" dirty="0"/>
          </a:p>
        </p:txBody>
      </p:sp>
      <p:pic>
        <p:nvPicPr>
          <p:cNvPr id="5" name="Picture 4" descr="12362_fig_13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55247"/>
            <a:ext cx="9144000" cy="22794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84223" y="6396335"/>
            <a:ext cx="3359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“</a:t>
            </a:r>
            <a:r>
              <a:rPr lang="en-US" sz="2400" b="1" dirty="0" err="1" smtClean="0"/>
              <a:t>Buzzel</a:t>
            </a:r>
            <a:r>
              <a:rPr lang="en-US" sz="2400" b="1" dirty="0" smtClean="0"/>
              <a:t>” </a:t>
            </a:r>
            <a:r>
              <a:rPr lang="en-US" dirty="0" err="1" smtClean="0"/>
              <a:t>Lat</a:t>
            </a:r>
            <a:r>
              <a:rPr lang="en-US" dirty="0" smtClean="0"/>
              <a:t> / Lon:  84N / 233E 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" y="6027757"/>
            <a:ext cx="5584893" cy="8302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Landscape restoration</a:t>
            </a:r>
            <a:endParaRPr lang="en-US" dirty="0"/>
          </a:p>
        </p:txBody>
      </p:sp>
      <p:pic>
        <p:nvPicPr>
          <p:cNvPr id="8" name="Picture 7" descr="12362_fig_16_color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" y="3598490"/>
            <a:ext cx="9144000" cy="250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6862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76803" name="Content Placeholder 4"/>
          <p:cNvSpPr>
            <a:spLocks noGrp="1"/>
          </p:cNvSpPr>
          <p:nvPr>
            <p:ph idx="1"/>
          </p:nvPr>
        </p:nvSpPr>
        <p:spPr>
          <a:xfrm>
            <a:off x="0" y="373063"/>
            <a:ext cx="9144000" cy="452437"/>
          </a:xfrm>
        </p:spPr>
        <p:txBody>
          <a:bodyPr/>
          <a:lstStyle/>
          <a:p>
            <a:r>
              <a:rPr lang="en-US">
                <a:latin typeface="Arial" charset="0"/>
              </a:rPr>
              <a:t>Avalanching frost carves gullies in dunes every winter</a:t>
            </a:r>
          </a:p>
          <a:p>
            <a:r>
              <a:rPr lang="en-US">
                <a:latin typeface="Arial" charset="0"/>
              </a:rPr>
              <a:t>Dune migration erases gullies</a:t>
            </a:r>
          </a:p>
        </p:txBody>
      </p:sp>
      <p:pic>
        <p:nvPicPr>
          <p:cNvPr id="76804" name="Picture 5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1168400"/>
            <a:ext cx="8118475" cy="568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123113" y="725488"/>
            <a:ext cx="2020887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Diniega et al., 2010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4" descr="compare_009295_18011_256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0" y="330200"/>
            <a:ext cx="3873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98900"/>
            <a:ext cx="91440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6" descr="compare_009295_18011_2565_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4963"/>
            <a:ext cx="4724400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381000"/>
            <a:ext cx="6985000" cy="647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9" name="Content Placeholder 1"/>
          <p:cNvSpPr>
            <a:spLocks noGrp="1"/>
          </p:cNvSpPr>
          <p:nvPr>
            <p:ph idx="1"/>
          </p:nvPr>
        </p:nvSpPr>
        <p:spPr>
          <a:xfrm>
            <a:off x="7048500" y="754063"/>
            <a:ext cx="2095500" cy="4370387"/>
          </a:xfrm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sp>
        <p:nvSpPr>
          <p:cNvPr id="75781" name="Text Box 5"/>
          <p:cNvSpPr txBox="1">
            <a:spLocks noChangeArrowheads="1"/>
          </p:cNvSpPr>
          <p:nvPr/>
        </p:nvSpPr>
        <p:spPr bwMode="auto">
          <a:xfrm>
            <a:off x="4343400" y="6542088"/>
            <a:ext cx="2032000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Dundas et al., 2010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8" name="TextBox 2"/>
          <p:cNvSpPr txBox="1">
            <a:spLocks noChangeArrowheads="1"/>
          </p:cNvSpPr>
          <p:nvPr/>
        </p:nvSpPr>
        <p:spPr bwMode="auto">
          <a:xfrm>
            <a:off x="6562725" y="6232825"/>
            <a:ext cx="25812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b="1" dirty="0" err="1">
                <a:solidFill>
                  <a:srgbClr val="000000"/>
                </a:solidFill>
              </a:rPr>
              <a:t>Gasa</a:t>
            </a:r>
            <a:r>
              <a:rPr lang="en-US" sz="1800" b="1" dirty="0">
                <a:solidFill>
                  <a:srgbClr val="000000"/>
                </a:solidFill>
              </a:rPr>
              <a:t> crater: new deposit between L</a:t>
            </a:r>
            <a:r>
              <a:rPr lang="en-US" sz="1800" b="1" baseline="-25000" dirty="0">
                <a:solidFill>
                  <a:srgbClr val="000000"/>
                </a:solidFill>
              </a:rPr>
              <a:t>S</a:t>
            </a:r>
            <a:r>
              <a:rPr lang="en-US" sz="1800" b="1" dirty="0">
                <a:solidFill>
                  <a:srgbClr val="000000"/>
                </a:solidFill>
              </a:rPr>
              <a:t> 128-141.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75"/>
            <a:ext cx="3445933" cy="1143000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Frost and Gully Activity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0733" y="29291"/>
            <a:ext cx="4123267" cy="2138176"/>
          </a:xfrm>
          <a:solidFill>
            <a:schemeClr val="bg1">
              <a:alpha val="50000"/>
            </a:schemeClr>
          </a:solidFill>
        </p:spPr>
        <p:txBody>
          <a:bodyPr>
            <a:normAutofit fontScale="77500" lnSpcReduction="20000"/>
          </a:bodyPr>
          <a:lstStyle/>
          <a:p>
            <a:r>
              <a:rPr lang="en-US" sz="1800" b="1" dirty="0" smtClean="0"/>
              <a:t>Mass movements in gullies occur when CO</a:t>
            </a:r>
            <a:r>
              <a:rPr lang="en-US" sz="1800" b="1" baseline="-25000" dirty="0" smtClean="0"/>
              <a:t>2</a:t>
            </a:r>
            <a:r>
              <a:rPr lang="en-US" sz="1800" b="1" dirty="0" smtClean="0"/>
              <a:t> frost is present, or during defrosting. </a:t>
            </a:r>
          </a:p>
          <a:p>
            <a:r>
              <a:rPr lang="en-US" sz="1800" b="1" dirty="0" smtClean="0"/>
              <a:t>Defrosting spots and flows often concentrate in gullies. </a:t>
            </a:r>
          </a:p>
          <a:p>
            <a:r>
              <a:rPr lang="en-US" sz="1800" b="1" dirty="0" smtClean="0"/>
              <a:t>Frost activity is largely repeatable from year to year, but major mass movements are stochastic. </a:t>
            </a:r>
          </a:p>
          <a:p>
            <a:r>
              <a:rPr lang="en-US" sz="1800" b="1" dirty="0" smtClean="0"/>
              <a:t>Current activity may be a major component of gully formation</a:t>
            </a:r>
            <a:endParaRPr lang="en-US" sz="1800" b="1" dirty="0"/>
          </a:p>
        </p:txBody>
      </p:sp>
      <p:pic>
        <p:nvPicPr>
          <p:cNvPr id="3" name="Picture 2" descr="polar_pit_29_3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90900"/>
            <a:ext cx="4622800" cy="346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54538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2"/>
          <p:cNvSpPr>
            <a:spLocks noChangeArrowheads="1"/>
          </p:cNvSpPr>
          <p:nvPr/>
        </p:nvSpPr>
        <p:spPr bwMode="auto">
          <a:xfrm>
            <a:off x="0" y="323850"/>
            <a:ext cx="4895850" cy="1485900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342900"/>
            <a:ext cx="5495925" cy="6515100"/>
          </a:xfrm>
        </p:spPr>
        <p:txBody>
          <a:bodyPr/>
          <a:lstStyle/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Seasonal frost on Mars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Major feature of martian seasons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Exotic CO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2 </a:t>
            </a:r>
            <a:r>
              <a:rPr lang="en-US" sz="2000" dirty="0">
                <a:latin typeface="Arial" charset="0"/>
                <a:ea typeface="ＭＳ Ｐゴシック" charset="0"/>
              </a:rPr>
              <a:t>ice processes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Seasonal timescale of 686 days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Residual ice caps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Interacting with current climate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Affected by global dust storms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0</a:t>
            </a:r>
            <a:r>
              <a:rPr lang="en-US" sz="2000" dirty="0">
                <a:latin typeface="Arial" charset="0"/>
                <a:ea typeface="ＭＳ Ｐゴシック" charset="0"/>
              </a:rPr>
              <a:t> 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Polar layered deposits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Record of changing climate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Linked to orbital variations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5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</a:rPr>
              <a:t>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7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Older Polar deposits</a:t>
            </a:r>
          </a:p>
        </p:txBody>
      </p:sp>
      <p:pic>
        <p:nvPicPr>
          <p:cNvPr id="55300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1935163"/>
            <a:ext cx="4533900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55301" name="Rectangle 21"/>
          <p:cNvSpPr>
            <a:spLocks noChangeArrowheads="1"/>
          </p:cNvSpPr>
          <p:nvPr/>
        </p:nvSpPr>
        <p:spPr bwMode="auto">
          <a:xfrm>
            <a:off x="5321300" y="6361113"/>
            <a:ext cx="35448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MOC wide angle, msss.com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Content Placeholder 1"/>
          <p:cNvSpPr>
            <a:spLocks noGrp="1"/>
          </p:cNvSpPr>
          <p:nvPr>
            <p:ph idx="1"/>
          </p:nvPr>
        </p:nvSpPr>
        <p:spPr>
          <a:xfrm>
            <a:off x="3009900" y="627063"/>
            <a:ext cx="5492750" cy="4370387"/>
          </a:xfrm>
        </p:spPr>
        <p:txBody>
          <a:bodyPr/>
          <a:lstStyle/>
          <a:p>
            <a:r>
              <a:rPr lang="en-US">
                <a:latin typeface="Arial" charset="0"/>
              </a:rPr>
              <a:t>Gully activity only occurs in the winter….</a:t>
            </a:r>
          </a:p>
          <a:p>
            <a:pPr lvl="1"/>
            <a:r>
              <a:rPr lang="en-US">
                <a:latin typeface="Arial" charset="0"/>
                <a:ea typeface="ＭＳ Ｐゴシック" charset="0"/>
              </a:rPr>
              <a:t>Probably frost avalanches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>
              <a:ea typeface="+mj-ea"/>
              <a:cs typeface="+mj-cs"/>
            </a:endParaRPr>
          </a:p>
        </p:txBody>
      </p:sp>
      <p:pic>
        <p:nvPicPr>
          <p:cNvPr id="7782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800"/>
            <a:ext cx="2908300" cy="629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9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1778000"/>
            <a:ext cx="4533900" cy="460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 Box 5"/>
          <p:cNvSpPr txBox="1">
            <a:spLocks noChangeArrowheads="1"/>
          </p:cNvSpPr>
          <p:nvPr/>
        </p:nvSpPr>
        <p:spPr bwMode="auto">
          <a:xfrm>
            <a:off x="2938463" y="6542088"/>
            <a:ext cx="2020887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Diniega et al., 2010</a:t>
            </a:r>
          </a:p>
        </p:txBody>
      </p:sp>
      <p:sp>
        <p:nvSpPr>
          <p:cNvPr id="77831" name="Text Box 5"/>
          <p:cNvSpPr txBox="1">
            <a:spLocks noChangeArrowheads="1"/>
          </p:cNvSpPr>
          <p:nvPr/>
        </p:nvSpPr>
        <p:spPr bwMode="auto">
          <a:xfrm>
            <a:off x="5537200" y="6542088"/>
            <a:ext cx="2032000" cy="315912"/>
          </a:xfrm>
          <a:prstGeom prst="rect">
            <a:avLst/>
          </a:prstGeom>
          <a:solidFill>
            <a:srgbClr val="E9FC32"/>
          </a:solidFill>
          <a:ln>
            <a:noFill/>
          </a:ln>
          <a:extLs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Dundas et al. 2010</a:t>
            </a:r>
          </a:p>
        </p:txBody>
      </p:sp>
      <p:sp>
        <p:nvSpPr>
          <p:cNvPr id="77832" name="TextBox 7"/>
          <p:cNvSpPr txBox="1">
            <a:spLocks noChangeArrowheads="1"/>
          </p:cNvSpPr>
          <p:nvPr/>
        </p:nvSpPr>
        <p:spPr bwMode="auto">
          <a:xfrm>
            <a:off x="6375400" y="6858000"/>
            <a:ext cx="18415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77833" name="TextBox 8"/>
          <p:cNvSpPr txBox="1">
            <a:spLocks noChangeArrowheads="1"/>
          </p:cNvSpPr>
          <p:nvPr/>
        </p:nvSpPr>
        <p:spPr bwMode="auto">
          <a:xfrm>
            <a:off x="5032375" y="6402388"/>
            <a:ext cx="45878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b="0"/>
              <a:t>&amp;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038600" y="812800"/>
            <a:ext cx="4538663" cy="1549400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The residual ice-caps partially cover the layered deposits.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Very thin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Southern residual ice is CO</a:t>
            </a:r>
            <a:r>
              <a:rPr lang="en-US" sz="1200" baseline="-25000">
                <a:latin typeface="Arial" charset="0"/>
                <a:ea typeface="ＭＳ Ｐゴシック" charset="0"/>
              </a:rPr>
              <a:t>2</a:t>
            </a:r>
            <a:endParaRPr lang="en-US" sz="1200">
              <a:latin typeface="Arial" charset="0"/>
              <a:ea typeface="ＭＳ Ｐゴシック" charset="0"/>
            </a:endParaRP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Interacting with current climate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Exchanging volatiles on annual timescales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Climate record of decades to centuries</a:t>
            </a:r>
          </a:p>
        </p:txBody>
      </p:sp>
      <p:sp>
        <p:nvSpPr>
          <p:cNvPr id="29698" name="Text Box 9"/>
          <p:cNvSpPr txBox="1">
            <a:spLocks noChangeArrowheads="1"/>
          </p:cNvSpPr>
          <p:nvPr/>
        </p:nvSpPr>
        <p:spPr bwMode="auto">
          <a:xfrm>
            <a:off x="4462463" y="431800"/>
            <a:ext cx="3448050" cy="338138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Martian Residual CO</a:t>
            </a:r>
            <a:r>
              <a:rPr lang="en-US" baseline="-25000">
                <a:solidFill>
                  <a:srgbClr val="000000"/>
                </a:solidFill>
              </a:rPr>
              <a:t>2</a:t>
            </a:r>
            <a:r>
              <a:rPr lang="en-US">
                <a:solidFill>
                  <a:srgbClr val="000000"/>
                </a:solidFill>
              </a:rPr>
              <a:t> cap</a:t>
            </a:r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4038" y="2506663"/>
            <a:ext cx="4348162" cy="435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2970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913063"/>
            <a:ext cx="3679825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482600"/>
            <a:ext cx="3695700" cy="240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Rectangle 1"/>
          <p:cNvSpPr>
            <a:spLocks noChangeArrowheads="1"/>
          </p:cNvSpPr>
          <p:nvPr/>
        </p:nvSpPr>
        <p:spPr bwMode="auto">
          <a:xfrm>
            <a:off x="2057400" y="4749800"/>
            <a:ext cx="1897063" cy="185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pPr algn="ctr" eaLnBrk="0" hangingPunct="0">
              <a:lnSpc>
                <a:spcPct val="89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83570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6"/>
          <p:cNvSpPr>
            <a:spLocks noChangeArrowheads="1"/>
          </p:cNvSpPr>
          <p:nvPr/>
        </p:nvSpPr>
        <p:spPr bwMode="auto">
          <a:xfrm>
            <a:off x="5743575" y="3708400"/>
            <a:ext cx="3400425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1400"/>
              <a:t>Swiss-cheese pits expand by meters per year. </a:t>
            </a:r>
          </a:p>
        </p:txBody>
      </p:sp>
      <p:grpSp>
        <p:nvGrpSpPr>
          <p:cNvPr id="31746" name="Group 8"/>
          <p:cNvGrpSpPr>
            <a:grpSpLocks/>
          </p:cNvGrpSpPr>
          <p:nvPr/>
        </p:nvGrpSpPr>
        <p:grpSpPr bwMode="auto">
          <a:xfrm>
            <a:off x="5711825" y="912813"/>
            <a:ext cx="3432175" cy="2820987"/>
            <a:chOff x="1997" y="1311"/>
            <a:chExt cx="1897" cy="1491"/>
          </a:xfrm>
        </p:grpSpPr>
        <p:sp>
          <p:nvSpPr>
            <p:cNvPr id="31749" name="Text Box 9"/>
            <p:cNvSpPr txBox="1">
              <a:spLocks noChangeArrowheads="1"/>
            </p:cNvSpPr>
            <p:nvPr/>
          </p:nvSpPr>
          <p:spPr bwMode="auto">
            <a:xfrm>
              <a:off x="2244" y="2599"/>
              <a:ext cx="1630" cy="203"/>
            </a:xfrm>
            <a:prstGeom prst="rect">
              <a:avLst/>
            </a:prstGeom>
            <a:solidFill>
              <a:srgbClr val="FAFD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0"/>
                <a:t>Thomas et al., 2005</a:t>
              </a:r>
              <a:endParaRPr lang="en-US"/>
            </a:p>
          </p:txBody>
        </p:sp>
        <p:pic>
          <p:nvPicPr>
            <p:cNvPr id="31750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7" y="1311"/>
              <a:ext cx="1897" cy="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1747" name="Picture 9" descr="03738_12941_2080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63613"/>
            <a:ext cx="5689600" cy="464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4248150"/>
            <a:ext cx="260826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50441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4" descr="swiss_asy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714750"/>
            <a:ext cx="3762375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 descr="size_distribu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900" y="368300"/>
            <a:ext cx="41021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84150" y="614363"/>
            <a:ext cx="4826000" cy="2986087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Arial" charset="0"/>
              </a:rPr>
              <a:t>Cusps have strong south-pointing tendencies.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Arial" charset="0"/>
              </a:rPr>
              <a:t>Expansion driven by non-symmetric insolation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Undercutting causes mass-wasting of uppermost layer</a:t>
            </a:r>
          </a:p>
          <a:p>
            <a:pPr lvl="1">
              <a:lnSpc>
                <a:spcPct val="80000"/>
              </a:lnSpc>
            </a:pPr>
            <a:r>
              <a:rPr lang="en-US" sz="1800">
                <a:latin typeface="Arial" charset="0"/>
                <a:ea typeface="ＭＳ Ｐゴシック" charset="0"/>
              </a:rPr>
              <a:t>Initially circular pits (solid) also become asymmetric over time (dashed)</a:t>
            </a:r>
          </a:p>
          <a:p>
            <a:pPr>
              <a:lnSpc>
                <a:spcPct val="90000"/>
              </a:lnSpc>
              <a:buFont typeface="Monotype Sorts" charset="0"/>
              <a:buNone/>
            </a:pPr>
            <a:endParaRPr lang="en-US" sz="2000">
              <a:latin typeface="Arial" charset="0"/>
            </a:endParaRPr>
          </a:p>
        </p:txBody>
      </p:sp>
      <p:pic>
        <p:nvPicPr>
          <p:cNvPr id="8806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875" y="3919538"/>
            <a:ext cx="5445125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88070" name="Line 11"/>
          <p:cNvSpPr>
            <a:spLocks noChangeShapeType="1"/>
          </p:cNvSpPr>
          <p:nvPr/>
        </p:nvSpPr>
        <p:spPr bwMode="auto">
          <a:xfrm>
            <a:off x="2190750" y="4572000"/>
            <a:ext cx="619125" cy="895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1" name="Line 12"/>
          <p:cNvSpPr>
            <a:spLocks noChangeShapeType="1"/>
          </p:cNvSpPr>
          <p:nvPr/>
        </p:nvSpPr>
        <p:spPr bwMode="auto">
          <a:xfrm flipH="1">
            <a:off x="1152525" y="4448175"/>
            <a:ext cx="733425" cy="152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2" name="Line 13"/>
          <p:cNvSpPr>
            <a:spLocks noChangeShapeType="1"/>
          </p:cNvSpPr>
          <p:nvPr/>
        </p:nvSpPr>
        <p:spPr bwMode="auto">
          <a:xfrm flipH="1">
            <a:off x="2076450" y="4572000"/>
            <a:ext cx="9525" cy="1314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3" name="Line 14"/>
          <p:cNvSpPr>
            <a:spLocks noChangeShapeType="1"/>
          </p:cNvSpPr>
          <p:nvPr/>
        </p:nvSpPr>
        <p:spPr bwMode="auto">
          <a:xfrm flipV="1">
            <a:off x="2257425" y="4143375"/>
            <a:ext cx="295275" cy="1809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4" name="Line 15"/>
          <p:cNvSpPr>
            <a:spLocks noChangeShapeType="1"/>
          </p:cNvSpPr>
          <p:nvPr/>
        </p:nvSpPr>
        <p:spPr bwMode="auto">
          <a:xfrm flipH="1" flipV="1">
            <a:off x="1428750" y="4238625"/>
            <a:ext cx="476250" cy="95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5" name="Line 16"/>
          <p:cNvSpPr>
            <a:spLocks noChangeShapeType="1"/>
          </p:cNvSpPr>
          <p:nvPr/>
        </p:nvSpPr>
        <p:spPr bwMode="auto">
          <a:xfrm>
            <a:off x="2238375" y="4467225"/>
            <a:ext cx="828675" cy="419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8076" name="Line 17"/>
          <p:cNvSpPr>
            <a:spLocks noChangeShapeType="1"/>
          </p:cNvSpPr>
          <p:nvPr/>
        </p:nvSpPr>
        <p:spPr bwMode="auto">
          <a:xfrm flipH="1">
            <a:off x="1209675" y="4552950"/>
            <a:ext cx="723900" cy="742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01638"/>
            <a:ext cx="8267700" cy="1846262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South polar residual cap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2-10 meters of CO</a:t>
            </a:r>
            <a:r>
              <a:rPr lang="en-US" sz="1800" baseline="-25000">
                <a:latin typeface="Arial" charset="0"/>
                <a:ea typeface="ＭＳ Ｐゴシック" charset="0"/>
              </a:rPr>
              <a:t>2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Underlain by water ice</a:t>
            </a:r>
          </a:p>
          <a:p>
            <a:pPr lvl="1"/>
            <a:endParaRPr lang="en-US" sz="1800">
              <a:latin typeface="Arial" charset="0"/>
              <a:ea typeface="ＭＳ Ｐゴシック" charset="0"/>
            </a:endParaRPr>
          </a:p>
        </p:txBody>
      </p:sp>
      <p:pic>
        <p:nvPicPr>
          <p:cNvPr id="83971" name="Picture 4" descr="PSP_002602_0930_COLOR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25" y="320675"/>
            <a:ext cx="4587875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5" descr="m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8113" y="5664200"/>
            <a:ext cx="3925887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973" name="Group 15"/>
          <p:cNvGrpSpPr>
            <a:grpSpLocks/>
          </p:cNvGrpSpPr>
          <p:nvPr/>
        </p:nvGrpSpPr>
        <p:grpSpPr bwMode="auto">
          <a:xfrm>
            <a:off x="19050" y="4640263"/>
            <a:ext cx="5319713" cy="2227262"/>
            <a:chOff x="12" y="2923"/>
            <a:chExt cx="3351" cy="1403"/>
          </a:xfrm>
        </p:grpSpPr>
        <p:pic>
          <p:nvPicPr>
            <p:cNvPr id="83977" name="Picture 8" descr="swiss_grl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" y="2923"/>
              <a:ext cx="2823" cy="1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3978" name="Picture 9" descr="bar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69" y="3236"/>
              <a:ext cx="187" cy="6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3979" name="Text Box 10"/>
            <p:cNvSpPr txBox="1">
              <a:spLocks noChangeArrowheads="1"/>
            </p:cNvSpPr>
            <p:nvPr/>
          </p:nvSpPr>
          <p:spPr bwMode="auto">
            <a:xfrm>
              <a:off x="2821" y="3054"/>
              <a:ext cx="54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>
                  <a:latin typeface="Arial Unicode MS" charset="0"/>
                </a:rPr>
                <a:t>160 K</a:t>
              </a:r>
            </a:p>
          </p:txBody>
        </p:sp>
        <p:sp>
          <p:nvSpPr>
            <p:cNvPr id="83980" name="Text Box 11"/>
            <p:cNvSpPr txBox="1">
              <a:spLocks noChangeArrowheads="1"/>
            </p:cNvSpPr>
            <p:nvPr/>
          </p:nvSpPr>
          <p:spPr bwMode="auto">
            <a:xfrm>
              <a:off x="2816" y="3935"/>
              <a:ext cx="53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89000"/>
                </a:lnSpc>
                <a:spcBef>
                  <a:spcPct val="0"/>
                </a:spcBef>
                <a:spcAft>
                  <a:spcPct val="0"/>
                </a:spcAft>
                <a:defRPr sz="16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 eaLnBrk="1" hangingPunct="1">
                <a:lnSpc>
                  <a:spcPct val="100000"/>
                </a:lnSpc>
                <a:spcBef>
                  <a:spcPct val="50000"/>
                </a:spcBef>
              </a:pPr>
              <a:r>
                <a:rPr lang="en-US" sz="1800">
                  <a:latin typeface="Arial Unicode MS" charset="0"/>
                </a:rPr>
                <a:t>150 K</a:t>
              </a:r>
            </a:p>
          </p:txBody>
        </p:sp>
      </p:grpSp>
      <p:pic>
        <p:nvPicPr>
          <p:cNvPr id="83974" name="Picture 12" descr="mm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827588"/>
            <a:ext cx="36576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5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3" y="2151063"/>
            <a:ext cx="210502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6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5188"/>
            <a:ext cx="211931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moothed_ym80_cm2_pl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519613"/>
            <a:ext cx="7620000" cy="234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779463"/>
            <a:ext cx="4310063" cy="1993900"/>
          </a:xfrm>
        </p:spPr>
        <p:txBody>
          <a:bodyPr/>
          <a:lstStyle/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Surface roughness increases with time – pits form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Remnants of old cap determine where new pits will form.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Different generations of ice cap overlap</a:t>
            </a:r>
          </a:p>
          <a:p>
            <a:r>
              <a:rPr lang="en-US" sz="1400">
                <a:latin typeface="Arial" charset="0"/>
                <a:ea typeface="ＭＳ Ｐゴシック" charset="0"/>
                <a:cs typeface="ＭＳ Ｐゴシック" charset="0"/>
              </a:rPr>
              <a:t>Minimum thickness is always zero</a:t>
            </a:r>
          </a:p>
          <a:p>
            <a:pPr lvl="1"/>
            <a:r>
              <a:rPr lang="en-US" sz="1200">
                <a:latin typeface="Arial" charset="0"/>
                <a:ea typeface="ＭＳ Ｐゴシック" charset="0"/>
              </a:rPr>
              <a:t>Swiss-cheese depressions are always present</a:t>
            </a:r>
          </a:p>
        </p:txBody>
      </p:sp>
      <p:pic>
        <p:nvPicPr>
          <p:cNvPr id="33795" name="Picture 5" descr="smoothed_ym80_cm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175" y="1962150"/>
            <a:ext cx="706438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 descr="smoothed_600y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5" y="465138"/>
            <a:ext cx="419100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Text Box 7"/>
          <p:cNvSpPr txBox="1">
            <a:spLocks noChangeArrowheads="1"/>
          </p:cNvSpPr>
          <p:nvPr/>
        </p:nvSpPr>
        <p:spPr bwMode="auto">
          <a:xfrm>
            <a:off x="0" y="381000"/>
            <a:ext cx="4810125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Reincarnation of the Residual Cap</a:t>
            </a:r>
          </a:p>
        </p:txBody>
      </p:sp>
      <p:pic>
        <p:nvPicPr>
          <p:cNvPr id="33798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8738"/>
            <a:ext cx="301466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505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700" y="0"/>
            <a:ext cx="809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4463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132" y="0"/>
            <a:ext cx="7272868" cy="1007533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South polar Halos</a:t>
            </a:r>
            <a:endParaRPr lang="en-US" dirty="0"/>
          </a:p>
        </p:txBody>
      </p:sp>
      <p:sp>
        <p:nvSpPr>
          <p:cNvPr id="6" name="Content Placeholder 4"/>
          <p:cNvSpPr txBox="1">
            <a:spLocks/>
          </p:cNvSpPr>
          <p:nvPr/>
        </p:nvSpPr>
        <p:spPr>
          <a:xfrm>
            <a:off x="4419600" y="1066799"/>
            <a:ext cx="4724400" cy="17018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</a:pPr>
            <a:r>
              <a:rPr lang="en-US" dirty="0" smtClean="0">
                <a:cs typeface="Eurostile"/>
              </a:rPr>
              <a:t>Observed only during one particular Mars year (MY 28)</a:t>
            </a:r>
          </a:p>
          <a:p>
            <a:pPr>
              <a:spcBef>
                <a:spcPct val="20000"/>
              </a:spcBef>
            </a:pPr>
            <a:r>
              <a:rPr lang="en-US" dirty="0" smtClean="0">
                <a:cs typeface="Eurostile"/>
              </a:rPr>
              <a:t>Also the year of a perihelion </a:t>
            </a:r>
            <a:r>
              <a:rPr lang="en-US" dirty="0" err="1" smtClean="0">
                <a:cs typeface="Eurostile"/>
              </a:rPr>
              <a:t>duststorm</a:t>
            </a:r>
            <a:endParaRPr lang="en-US" dirty="0" smtClean="0">
              <a:cs typeface="Eurostile"/>
            </a:endParaRPr>
          </a:p>
          <a:p>
            <a:pPr>
              <a:spcBef>
                <a:spcPct val="20000"/>
              </a:spcBef>
            </a:pPr>
            <a:endParaRPr lang="en-US" dirty="0">
              <a:cs typeface="Eurostile"/>
            </a:endParaRPr>
          </a:p>
          <a:p>
            <a:pPr>
              <a:spcBef>
                <a:spcPct val="20000"/>
              </a:spcBef>
            </a:pPr>
            <a:r>
              <a:rPr lang="en-US" dirty="0" smtClean="0">
                <a:cs typeface="Eurostile"/>
              </a:rPr>
              <a:t>MY 25 had equinox </a:t>
            </a:r>
            <a:r>
              <a:rPr lang="en-US" dirty="0" err="1" smtClean="0">
                <a:cs typeface="Eurostile"/>
              </a:rPr>
              <a:t>duststorm</a:t>
            </a:r>
            <a:r>
              <a:rPr lang="en-US" dirty="0" smtClean="0">
                <a:cs typeface="Eurostile"/>
              </a:rPr>
              <a:t> – no halo effect</a:t>
            </a:r>
          </a:p>
          <a:p>
            <a:pPr lvl="0">
              <a:spcBef>
                <a:spcPct val="20000"/>
              </a:spcBef>
            </a:pPr>
            <a:endParaRPr lang="en-US" dirty="0">
              <a:cs typeface="Eurostile"/>
            </a:endParaRPr>
          </a:p>
          <a:p>
            <a:pPr lvl="0">
              <a:spcBef>
                <a:spcPct val="20000"/>
              </a:spcBef>
            </a:pPr>
            <a:endParaRPr lang="en-US" dirty="0" smtClean="0">
              <a:cs typeface="Eurostile"/>
            </a:endParaRPr>
          </a:p>
          <a:p>
            <a:pPr lvl="0">
              <a:spcBef>
                <a:spcPct val="20000"/>
              </a:spcBef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Eurostile"/>
            </a:endParaRPr>
          </a:p>
          <a:p>
            <a:pPr lvl="0">
              <a:spcBef>
                <a:spcPct val="20000"/>
              </a:spcBef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Eurostile"/>
            </a:endParaRPr>
          </a:p>
          <a:p>
            <a:pPr lvl="0">
              <a:spcBef>
                <a:spcPct val="20000"/>
              </a:spcBef>
            </a:pPr>
            <a:endParaRPr lang="en-US" dirty="0" smtClean="0">
              <a:cs typeface="Eurostile"/>
            </a:endParaRPr>
          </a:p>
          <a:p>
            <a:pPr lvl="0">
              <a:spcBef>
                <a:spcPct val="20000"/>
              </a:spcBef>
            </a:pPr>
            <a:endParaRPr kumimoji="0" lang="en-US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cs typeface="Eurostile"/>
            </a:endParaRPr>
          </a:p>
        </p:txBody>
      </p:sp>
      <p:pic>
        <p:nvPicPr>
          <p:cNvPr id="7" name="Picture 6" descr="fig4_halo_di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977" y="2636031"/>
            <a:ext cx="4631023" cy="3141162"/>
          </a:xfrm>
          <a:prstGeom prst="rect">
            <a:avLst/>
          </a:prstGeom>
        </p:spPr>
      </p:pic>
      <p:pic>
        <p:nvPicPr>
          <p:cNvPr id="8" name="Picture 7" descr="Screen shot 2013-01-08 at 4.17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333"/>
            <a:ext cx="4455918" cy="446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98182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4"/>
          <p:cNvSpPr>
            <a:spLocks noChangeArrowheads="1"/>
          </p:cNvSpPr>
          <p:nvPr/>
        </p:nvSpPr>
        <p:spPr bwMode="auto">
          <a:xfrm>
            <a:off x="0" y="342900"/>
            <a:ext cx="9144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8331" tIns="39166" rIns="78331" bIns="39166"/>
          <a:lstStyle/>
          <a:p>
            <a:pPr marL="342900" indent="-342900" algn="l">
              <a:lnSpc>
                <a:spcPct val="7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400" dirty="0"/>
              <a:t>Seasonal frost on Mars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Major feature of martian seasons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Exotic CO</a:t>
            </a:r>
            <a:r>
              <a:rPr lang="en-US" sz="2000" baseline="-25000" dirty="0"/>
              <a:t>2 </a:t>
            </a:r>
            <a:r>
              <a:rPr lang="en-US" sz="2000" dirty="0"/>
              <a:t>ice processes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Seasonal timescale of 686 days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Avalanche connection to martian gullies</a:t>
            </a:r>
          </a:p>
          <a:p>
            <a:pPr marL="342900" indent="-342900" algn="l">
              <a:lnSpc>
                <a:spcPct val="7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endParaRPr lang="en-US" sz="2400" dirty="0"/>
          </a:p>
          <a:p>
            <a:pPr marL="342900" indent="-342900" algn="l">
              <a:lnSpc>
                <a:spcPct val="7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400" dirty="0"/>
              <a:t>Residual ice caps</a:t>
            </a:r>
          </a:p>
          <a:p>
            <a:pPr marL="742950" lvl="1" indent="-285750" algn="l">
              <a:lnSpc>
                <a:spcPct val="7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Interacting with current climate</a:t>
            </a:r>
          </a:p>
          <a:p>
            <a:pPr marL="742950" lvl="1" indent="-285750" algn="l">
              <a:lnSpc>
                <a:spcPct val="7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Affected by global dust storms</a:t>
            </a:r>
          </a:p>
          <a:p>
            <a:pPr marL="742950" lvl="1" indent="-285750" algn="l">
              <a:lnSpc>
                <a:spcPct val="7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10</a:t>
            </a:r>
            <a:r>
              <a:rPr lang="en-US" sz="2000" baseline="30000" dirty="0"/>
              <a:t>0</a:t>
            </a:r>
            <a:r>
              <a:rPr lang="en-US" sz="2000" dirty="0"/>
              <a:t> to 10</a:t>
            </a:r>
            <a:r>
              <a:rPr lang="en-US" sz="2000" baseline="30000" dirty="0"/>
              <a:t>2</a:t>
            </a:r>
            <a:r>
              <a:rPr lang="en-US" sz="2000" dirty="0"/>
              <a:t> years (south), 10</a:t>
            </a:r>
            <a:r>
              <a:rPr lang="en-US" sz="2000" baseline="30000" dirty="0"/>
              <a:t>4</a:t>
            </a:r>
            <a:r>
              <a:rPr lang="en-US" sz="2000" dirty="0"/>
              <a:t> years (north)</a:t>
            </a:r>
            <a:endParaRPr lang="en-US" sz="2400" dirty="0"/>
          </a:p>
          <a:p>
            <a:pPr marL="742950" lvl="1" indent="-285750" algn="l">
              <a:lnSpc>
                <a:spcPct val="7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Exchanging with mid-latitude ground-ice</a:t>
            </a:r>
          </a:p>
          <a:p>
            <a:pPr marL="742950" lvl="1" indent="-285750" algn="l">
              <a:lnSpc>
                <a:spcPct val="7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2400" dirty="0"/>
          </a:p>
          <a:p>
            <a:pPr marL="342900" indent="-342900" algn="l">
              <a:lnSpc>
                <a:spcPct val="7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charset="0"/>
              <a:buChar char="l"/>
            </a:pPr>
            <a:r>
              <a:rPr lang="en-US" sz="2400" dirty="0"/>
              <a:t>Polar layered deposits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Record of changing climate, linked to orbital variations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 smtClean="0"/>
              <a:t>10</a:t>
            </a:r>
            <a:r>
              <a:rPr lang="en-US" sz="2000" baseline="30000" dirty="0" smtClean="0"/>
              <a:t>5</a:t>
            </a:r>
            <a:r>
              <a:rPr lang="en-US" sz="2000" dirty="0" smtClean="0"/>
              <a:t> </a:t>
            </a:r>
            <a:r>
              <a:rPr lang="en-US" sz="2000" dirty="0"/>
              <a:t>to 10</a:t>
            </a:r>
            <a:r>
              <a:rPr lang="en-US" sz="2000" baseline="30000" dirty="0"/>
              <a:t>7</a:t>
            </a:r>
            <a:r>
              <a:rPr lang="en-US" sz="2000" dirty="0"/>
              <a:t> years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r>
              <a:rPr lang="en-US" sz="2000" dirty="0"/>
              <a:t>Large ice movement to equator and mid-latitudes over long timescales</a:t>
            </a:r>
          </a:p>
          <a:p>
            <a:pPr marL="742950" lvl="1" indent="-285750" algn="l">
              <a:lnSpc>
                <a:spcPct val="8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charset="0"/>
              <a:buChar char="n"/>
            </a:pP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613"/>
            <a:ext cx="39624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10800000">
            <a:off x="0" y="2259013"/>
            <a:ext cx="9144000" cy="600075"/>
          </a:xfrm>
          <a:prstGeom prst="rightArrow">
            <a:avLst>
              <a:gd name="adj1" fmla="val 50000"/>
              <a:gd name="adj2" fmla="val 50018"/>
            </a:avLst>
          </a:prstGeom>
          <a:gradFill rotWithShape="1">
            <a:gsLst>
              <a:gs pos="0">
                <a:srgbClr val="FFFFFF"/>
              </a:gs>
              <a:gs pos="50000">
                <a:srgbClr val="B6C1FF"/>
              </a:gs>
              <a:gs pos="100000">
                <a:srgbClr val="DCE0FF"/>
              </a:gs>
            </a:gsLst>
            <a:lin ang="10800000" scaled="1"/>
          </a:gradFill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>
            <a:outerShdw blurRad="63500" dist="38100" algn="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333456" y="2886870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6200000" flipH="1">
            <a:off x="6284119" y="2886869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6200000" flipH="1">
            <a:off x="5181600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133056" y="2896395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2994025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945481" y="2886870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8382000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86153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6500" y="3362325"/>
            <a:ext cx="565150" cy="365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688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9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7388" y="3343275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113" y="3343275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5625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905669" y="2896394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-143669" y="2896395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138238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pic>
        <p:nvPicPr>
          <p:cNvPr id="1822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950913"/>
            <a:ext cx="17843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1822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657600"/>
            <a:ext cx="20256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182296" name="TextBox 28"/>
          <p:cNvSpPr txBox="1">
            <a:spLocks noChangeArrowheads="1"/>
          </p:cNvSpPr>
          <p:nvPr/>
        </p:nvSpPr>
        <p:spPr bwMode="auto">
          <a:xfrm>
            <a:off x="6251575" y="5756275"/>
            <a:ext cx="20431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Interannual variability of the current climate</a:t>
            </a:r>
          </a:p>
        </p:txBody>
      </p:sp>
      <p:sp>
        <p:nvSpPr>
          <p:cNvPr id="182297" name="TextBox 29"/>
          <p:cNvSpPr txBox="1">
            <a:spLocks noChangeArrowheads="1"/>
          </p:cNvSpPr>
          <p:nvPr/>
        </p:nvSpPr>
        <p:spPr bwMode="auto">
          <a:xfrm>
            <a:off x="4470400" y="5805488"/>
            <a:ext cx="195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 climatic variations</a:t>
            </a:r>
          </a:p>
        </p:txBody>
      </p:sp>
      <p:pic>
        <p:nvPicPr>
          <p:cNvPr id="18229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3683000"/>
            <a:ext cx="2352675" cy="198120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99" name="Picture 17" descr="site3_10625_2360_200pc_50meters_acro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4611688"/>
            <a:ext cx="22463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2300" name="TextBox 29"/>
          <p:cNvSpPr txBox="1">
            <a:spLocks noChangeArrowheads="1"/>
          </p:cNvSpPr>
          <p:nvPr/>
        </p:nvSpPr>
        <p:spPr bwMode="auto">
          <a:xfrm>
            <a:off x="736600" y="585788"/>
            <a:ext cx="1954213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Climatic Record</a:t>
            </a:r>
          </a:p>
        </p:txBody>
      </p:sp>
      <p:sp>
        <p:nvSpPr>
          <p:cNvPr id="182301" name="TextBox 29"/>
          <p:cNvSpPr txBox="1">
            <a:spLocks noChangeArrowheads="1"/>
          </p:cNvSpPr>
          <p:nvPr/>
        </p:nvSpPr>
        <p:spPr bwMode="auto">
          <a:xfrm>
            <a:off x="6946900" y="585788"/>
            <a:ext cx="2197100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Spacecraft Record</a:t>
            </a:r>
          </a:p>
        </p:txBody>
      </p:sp>
      <p:sp>
        <p:nvSpPr>
          <p:cNvPr id="182302" name="TextBox 30"/>
          <p:cNvSpPr txBox="1">
            <a:spLocks noChangeArrowheads="1"/>
          </p:cNvSpPr>
          <p:nvPr/>
        </p:nvSpPr>
        <p:spPr bwMode="auto">
          <a:xfrm>
            <a:off x="4110038" y="2400300"/>
            <a:ext cx="904875" cy="315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YEARS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8"/>
          <p:cNvSpPr>
            <a:spLocks noChangeArrowheads="1"/>
          </p:cNvSpPr>
          <p:nvPr/>
        </p:nvSpPr>
        <p:spPr bwMode="auto">
          <a:xfrm>
            <a:off x="0" y="2505075"/>
            <a:ext cx="5067300" cy="1485900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"/>
            <a:ext cx="5495925" cy="6515100"/>
          </a:xfrm>
        </p:spPr>
        <p:txBody>
          <a:bodyPr/>
          <a:lstStyle/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Seasonal frost on Mars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Major feature of martian seasons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Exotic CO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2 </a:t>
            </a:r>
            <a:r>
              <a:rPr lang="en-US" sz="2000" dirty="0">
                <a:latin typeface="Arial" charset="0"/>
                <a:ea typeface="ＭＳ Ｐゴシック" charset="0"/>
              </a:rPr>
              <a:t>ice processes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Seasonal timescale of 686 days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Residual ice caps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Interacting with current climate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Affected by global dust storms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0</a:t>
            </a:r>
            <a:r>
              <a:rPr lang="en-US" sz="2000" dirty="0">
                <a:latin typeface="Arial" charset="0"/>
                <a:ea typeface="ＭＳ Ｐゴシック" charset="0"/>
              </a:rPr>
              <a:t> 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Polar layered deposits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Record of changing climate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Linked to orbital variations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5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</a:rPr>
              <a:t>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7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Older Polar deposits</a:t>
            </a:r>
          </a:p>
        </p:txBody>
      </p:sp>
      <p:pic>
        <p:nvPicPr>
          <p:cNvPr id="57348" name="Picture 4" descr="PSP_006270_0955_RGB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1735138"/>
            <a:ext cx="4506912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5197475" y="5151438"/>
            <a:ext cx="35448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PSP_006270_0955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8"/>
          <p:cNvSpPr>
            <a:spLocks noChangeArrowheads="1"/>
          </p:cNvSpPr>
          <p:nvPr/>
        </p:nvSpPr>
        <p:spPr bwMode="auto">
          <a:xfrm>
            <a:off x="0" y="4629150"/>
            <a:ext cx="4305300" cy="2228850"/>
          </a:xfrm>
          <a:prstGeom prst="rect">
            <a:avLst/>
          </a:prstGeom>
          <a:solidFill>
            <a:srgbClr val="FFFF00">
              <a:alpha val="50195"/>
            </a:srgbClr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342900"/>
            <a:ext cx="5610225" cy="6515100"/>
          </a:xfrm>
        </p:spPr>
        <p:txBody>
          <a:bodyPr/>
          <a:lstStyle/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Seasonal frost on Mars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Major feature of martian seasons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Exotic CO</a:t>
            </a:r>
            <a:r>
              <a:rPr lang="en-US" sz="2000" baseline="-25000" dirty="0">
                <a:latin typeface="Arial" charset="0"/>
                <a:ea typeface="ＭＳ Ｐゴシック" charset="0"/>
              </a:rPr>
              <a:t>2 </a:t>
            </a:r>
            <a:r>
              <a:rPr lang="en-US" sz="2000" dirty="0">
                <a:latin typeface="Arial" charset="0"/>
                <a:ea typeface="ＭＳ Ｐゴシック" charset="0"/>
              </a:rPr>
              <a:t>ice processes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Seasonal timescale of 686 days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Residual ice caps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Interacting with current climate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Affected by global dust storms</a:t>
            </a:r>
          </a:p>
          <a:p>
            <a:pPr marL="742950" lvl="1" indent="-285750" defTabSz="914400">
              <a:lnSpc>
                <a:spcPct val="7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0</a:t>
            </a:r>
            <a:r>
              <a:rPr lang="en-US" sz="2000" dirty="0">
                <a:latin typeface="Arial" charset="0"/>
                <a:ea typeface="ＭＳ Ｐゴシック" charset="0"/>
              </a:rPr>
              <a:t> 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2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Polar layered deposits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Record of changing climate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>
                <a:latin typeface="Arial" charset="0"/>
                <a:ea typeface="ＭＳ Ｐゴシック" charset="0"/>
              </a:rPr>
              <a:t>Linked to orbital variations</a:t>
            </a:r>
          </a:p>
          <a:p>
            <a:pPr marL="742950" lvl="1" indent="-285750" defTabSz="914400">
              <a:lnSpc>
                <a:spcPct val="80000"/>
              </a:lnSpc>
            </a:pPr>
            <a:r>
              <a:rPr lang="en-US" sz="2000" dirty="0" smtClean="0">
                <a:latin typeface="Arial" charset="0"/>
                <a:ea typeface="ＭＳ Ｐゴシック" charset="0"/>
              </a:rPr>
              <a:t>10</a:t>
            </a:r>
            <a:r>
              <a:rPr lang="en-US" sz="2000" baseline="30000" dirty="0" smtClean="0">
                <a:latin typeface="Arial" charset="0"/>
                <a:ea typeface="ＭＳ Ｐゴシック" charset="0"/>
              </a:rPr>
              <a:t>5</a:t>
            </a:r>
            <a:r>
              <a:rPr lang="en-US" sz="2000" dirty="0" smtClean="0">
                <a:latin typeface="Arial" charset="0"/>
                <a:ea typeface="ＭＳ Ｐゴシック" charset="0"/>
              </a:rPr>
              <a:t> </a:t>
            </a:r>
            <a:r>
              <a:rPr lang="en-US" sz="2000" dirty="0">
                <a:latin typeface="Arial" charset="0"/>
                <a:ea typeface="ＭＳ Ｐゴシック" charset="0"/>
              </a:rPr>
              <a:t>to 10</a:t>
            </a:r>
            <a:r>
              <a:rPr lang="en-US" sz="2000" baseline="30000" dirty="0">
                <a:latin typeface="Arial" charset="0"/>
                <a:ea typeface="ＭＳ Ｐゴシック" charset="0"/>
              </a:rPr>
              <a:t>7</a:t>
            </a:r>
            <a:r>
              <a:rPr lang="en-US" sz="2000" dirty="0">
                <a:latin typeface="Arial" charset="0"/>
                <a:ea typeface="ＭＳ Ｐゴシック" charset="0"/>
              </a:rPr>
              <a:t> years</a:t>
            </a:r>
          </a:p>
          <a:p>
            <a:pPr marL="342900" indent="-342900" defTabSz="914400">
              <a:lnSpc>
                <a:spcPct val="70000"/>
              </a:lnSpc>
            </a:pPr>
            <a:endParaRPr lang="en-US" sz="2400" dirty="0">
              <a:latin typeface="Arial" charset="0"/>
            </a:endParaRPr>
          </a:p>
          <a:p>
            <a:pPr marL="342900" indent="-342900" defTabSz="914400">
              <a:lnSpc>
                <a:spcPct val="70000"/>
              </a:lnSpc>
            </a:pPr>
            <a:r>
              <a:rPr lang="en-US" sz="2400" dirty="0">
                <a:latin typeface="Arial" charset="0"/>
              </a:rPr>
              <a:t>Older Polar deposits</a:t>
            </a:r>
          </a:p>
        </p:txBody>
      </p:sp>
      <p:pic>
        <p:nvPicPr>
          <p:cNvPr id="59396" name="Picture 3" descr="PSP_001334_2645_color_very_cropp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8" y="3452813"/>
            <a:ext cx="4538662" cy="340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7"/>
          <p:cNvSpPr>
            <a:spLocks noChangeArrowheads="1"/>
          </p:cNvSpPr>
          <p:nvPr/>
        </p:nvSpPr>
        <p:spPr bwMode="auto">
          <a:xfrm>
            <a:off x="5435600" y="3224213"/>
            <a:ext cx="3544888" cy="223837"/>
          </a:xfrm>
          <a:prstGeom prst="rect">
            <a:avLst/>
          </a:prstGeom>
          <a:solidFill>
            <a:srgbClr val="FAFD77"/>
          </a:solidFill>
          <a:ln w="3175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r>
              <a:rPr lang="en-US"/>
              <a:t>PSP_001334_2645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1276350" y="3419475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63" name="Content Placeholder 1"/>
          <p:cNvSpPr>
            <a:spLocks noGrp="1"/>
          </p:cNvSpPr>
          <p:nvPr>
            <p:ph idx="1"/>
          </p:nvPr>
        </p:nvSpPr>
        <p:spPr>
          <a:xfrm>
            <a:off x="0" y="317500"/>
            <a:ext cx="9144000" cy="2065338"/>
          </a:xfrm>
        </p:spPr>
        <p:txBody>
          <a:bodyPr/>
          <a:lstStyle/>
          <a:p>
            <a:r>
              <a:rPr lang="en-US" sz="1800" dirty="0" smtClean="0">
                <a:latin typeface="Arial" charset="0"/>
              </a:rPr>
              <a:t>Climate on Mars:  Much </a:t>
            </a:r>
            <a:r>
              <a:rPr lang="en-US" sz="1800" dirty="0">
                <a:latin typeface="Arial" charset="0"/>
              </a:rPr>
              <a:t>simpler than the Earth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No oceans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No Vegetation or People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Not much volcanism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Not much cloud cover</a:t>
            </a:r>
          </a:p>
          <a:p>
            <a:r>
              <a:rPr lang="en-US" sz="1800" dirty="0">
                <a:latin typeface="Arial" charset="0"/>
              </a:rPr>
              <a:t>Just sunlight</a:t>
            </a:r>
          </a:p>
          <a:p>
            <a:pPr lvl="1"/>
            <a:r>
              <a:rPr lang="en-US" sz="1600" dirty="0">
                <a:latin typeface="Arial" charset="0"/>
                <a:ea typeface="ＭＳ Ｐゴシック" charset="0"/>
              </a:rPr>
              <a:t>Sunlight at the pole depends on Mars</a:t>
            </a:r>
            <a:r>
              <a:rPr lang="ja-JP" altLang="en-US" sz="1600" dirty="0">
                <a:latin typeface="Arial" charset="0"/>
                <a:ea typeface="ＭＳ Ｐゴシック" charset="0"/>
              </a:rPr>
              <a:t>’</a:t>
            </a:r>
            <a:r>
              <a:rPr lang="en-US" sz="1600" dirty="0">
                <a:latin typeface="Arial" charset="0"/>
                <a:ea typeface="ＭＳ Ｐゴシック" charset="0"/>
              </a:rPr>
              <a:t> orbit</a:t>
            </a:r>
          </a:p>
        </p:txBody>
      </p:sp>
      <p:sp>
        <p:nvSpPr>
          <p:cNvPr id="4" name="Oval 3"/>
          <p:cNvSpPr/>
          <p:nvPr/>
        </p:nvSpPr>
        <p:spPr bwMode="auto">
          <a:xfrm rot="12979832">
            <a:off x="649288" y="3582988"/>
            <a:ext cx="1209675" cy="108902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65" name="Sun 4"/>
          <p:cNvSpPr>
            <a:spLocks noChangeArrowheads="1"/>
          </p:cNvSpPr>
          <p:nvPr/>
        </p:nvSpPr>
        <p:spPr bwMode="auto">
          <a:xfrm>
            <a:off x="2733675" y="3886200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 bwMode="auto">
          <a:xfrm>
            <a:off x="390525" y="3419475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143367" name="Straight Connector 8"/>
          <p:cNvCxnSpPr>
            <a:cxnSpLocks noChangeShapeType="1"/>
          </p:cNvCxnSpPr>
          <p:nvPr/>
        </p:nvCxnSpPr>
        <p:spPr bwMode="auto">
          <a:xfrm rot="5400000">
            <a:off x="561975" y="3600450"/>
            <a:ext cx="1343025" cy="11525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Curved Right Arrow 13"/>
          <p:cNvSpPr/>
          <p:nvPr/>
        </p:nvSpPr>
        <p:spPr bwMode="auto">
          <a:xfrm rot="2354580">
            <a:off x="1625600" y="3370263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285875" y="5029200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 bwMode="auto">
          <a:xfrm rot="11363867">
            <a:off x="681038" y="5200650"/>
            <a:ext cx="1209675" cy="1057275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254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400050" y="5029200"/>
            <a:ext cx="885825" cy="1323975"/>
          </a:xfrm>
          <a:prstGeom prst="rect">
            <a:avLst/>
          </a:prstGeom>
          <a:solidFill>
            <a:schemeClr val="accent4">
              <a:lumMod val="65000"/>
              <a:lumOff val="35000"/>
              <a:alpha val="51000"/>
            </a:schemeClr>
          </a:solidFill>
          <a:ln w="47625" cap="flat" cmpd="thickThin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cxnSp>
        <p:nvCxnSpPr>
          <p:cNvPr id="143372" name="Straight Connector 20"/>
          <p:cNvCxnSpPr>
            <a:cxnSpLocks noChangeShapeType="1"/>
          </p:cNvCxnSpPr>
          <p:nvPr/>
        </p:nvCxnSpPr>
        <p:spPr bwMode="auto">
          <a:xfrm rot="5400000">
            <a:off x="555626" y="5503862"/>
            <a:ext cx="1465262" cy="366713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" name="Curved Right Arrow 21"/>
          <p:cNvSpPr/>
          <p:nvPr/>
        </p:nvSpPr>
        <p:spPr bwMode="auto">
          <a:xfrm rot="738615">
            <a:off x="1320800" y="4789488"/>
            <a:ext cx="295275" cy="396875"/>
          </a:xfrm>
          <a:prstGeom prst="curvedRightArrow">
            <a:avLst/>
          </a:prstGeom>
          <a:solidFill>
            <a:schemeClr val="tx1">
              <a:lumMod val="95000"/>
              <a:lumOff val="5000"/>
            </a:schemeClr>
          </a:solidFill>
          <a:ln w="254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74" name="Left Arrow 25"/>
          <p:cNvSpPr>
            <a:spLocks noChangeArrowheads="1"/>
          </p:cNvSpPr>
          <p:nvPr/>
        </p:nvSpPr>
        <p:spPr bwMode="auto">
          <a:xfrm>
            <a:off x="2038350" y="380047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5" name="Left Arrow 26"/>
          <p:cNvSpPr>
            <a:spLocks noChangeArrowheads="1"/>
          </p:cNvSpPr>
          <p:nvPr/>
        </p:nvSpPr>
        <p:spPr bwMode="auto">
          <a:xfrm>
            <a:off x="2038350" y="401002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6" name="Left Arrow 27"/>
          <p:cNvSpPr>
            <a:spLocks noChangeArrowheads="1"/>
          </p:cNvSpPr>
          <p:nvPr/>
        </p:nvSpPr>
        <p:spPr bwMode="auto">
          <a:xfrm>
            <a:off x="2038350" y="421957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7" name="Sun 28"/>
          <p:cNvSpPr>
            <a:spLocks noChangeArrowheads="1"/>
          </p:cNvSpPr>
          <p:nvPr/>
        </p:nvSpPr>
        <p:spPr bwMode="auto">
          <a:xfrm>
            <a:off x="2724150" y="5467350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8" name="Left Arrow 29"/>
          <p:cNvSpPr>
            <a:spLocks noChangeArrowheads="1"/>
          </p:cNvSpPr>
          <p:nvPr/>
        </p:nvSpPr>
        <p:spPr bwMode="auto">
          <a:xfrm>
            <a:off x="2028825" y="538162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79" name="Left Arrow 30"/>
          <p:cNvSpPr>
            <a:spLocks noChangeArrowheads="1"/>
          </p:cNvSpPr>
          <p:nvPr/>
        </p:nvSpPr>
        <p:spPr bwMode="auto">
          <a:xfrm>
            <a:off x="2028825" y="559117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80" name="Left Arrow 31"/>
          <p:cNvSpPr>
            <a:spLocks noChangeArrowheads="1"/>
          </p:cNvSpPr>
          <p:nvPr/>
        </p:nvSpPr>
        <p:spPr bwMode="auto">
          <a:xfrm>
            <a:off x="2028825" y="5800725"/>
            <a:ext cx="609600" cy="1905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5" name="Content Placeholder 1"/>
          <p:cNvSpPr txBox="1">
            <a:spLocks/>
          </p:cNvSpPr>
          <p:nvPr/>
        </p:nvSpPr>
        <p:spPr bwMode="auto">
          <a:xfrm>
            <a:off x="0" y="2487613"/>
            <a:ext cx="3476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1" charset="2"/>
              <a:buChar char="l"/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Obliquity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Earth ~ 23 degrees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Mars today ~ 25 degrees</a:t>
            </a:r>
          </a:p>
        </p:txBody>
      </p:sp>
      <p:sp>
        <p:nvSpPr>
          <p:cNvPr id="143382" name="Sun 35"/>
          <p:cNvSpPr>
            <a:spLocks noChangeArrowheads="1"/>
          </p:cNvSpPr>
          <p:nvPr/>
        </p:nvSpPr>
        <p:spPr bwMode="auto">
          <a:xfrm>
            <a:off x="6029325" y="3952875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83" name="Oval 36"/>
          <p:cNvSpPr>
            <a:spLocks noChangeArrowheads="1"/>
          </p:cNvSpPr>
          <p:nvPr/>
        </p:nvSpPr>
        <p:spPr bwMode="auto">
          <a:xfrm>
            <a:off x="5467350" y="3390900"/>
            <a:ext cx="3209925" cy="1485900"/>
          </a:xfrm>
          <a:prstGeom prst="ellipse">
            <a:avLst/>
          </a:prstGeom>
          <a:noFill/>
          <a:ln w="19050" cmpd="thickThin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8" name="Oval 37"/>
          <p:cNvSpPr/>
          <p:nvPr/>
        </p:nvSpPr>
        <p:spPr bwMode="auto">
          <a:xfrm>
            <a:off x="8181975" y="4486275"/>
            <a:ext cx="266700" cy="238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143385" name="Sun 38"/>
          <p:cNvSpPr>
            <a:spLocks noChangeArrowheads="1"/>
          </p:cNvSpPr>
          <p:nvPr/>
        </p:nvSpPr>
        <p:spPr bwMode="auto">
          <a:xfrm>
            <a:off x="6067425" y="5600700"/>
            <a:ext cx="485775" cy="4191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25400" cmpd="thickThin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43386" name="Oval 39"/>
          <p:cNvSpPr>
            <a:spLocks noChangeArrowheads="1"/>
          </p:cNvSpPr>
          <p:nvPr/>
        </p:nvSpPr>
        <p:spPr bwMode="auto">
          <a:xfrm>
            <a:off x="5286375" y="4914900"/>
            <a:ext cx="2152650" cy="1857375"/>
          </a:xfrm>
          <a:prstGeom prst="ellipse">
            <a:avLst/>
          </a:prstGeom>
          <a:noFill/>
          <a:ln w="19050" cmpd="thickThin">
            <a:solidFill>
              <a:schemeClr val="tx1"/>
            </a:solidFill>
            <a:prstDash val="sys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" name="Oval 40"/>
          <p:cNvSpPr/>
          <p:nvPr/>
        </p:nvSpPr>
        <p:spPr bwMode="auto">
          <a:xfrm>
            <a:off x="7067550" y="6276975"/>
            <a:ext cx="266700" cy="238125"/>
          </a:xfrm>
          <a:prstGeom prst="ellipse">
            <a:avLst/>
          </a:prstGeom>
          <a:solidFill>
            <a:schemeClr val="bg2">
              <a:lumMod val="7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/>
          <a:lstStyle/>
          <a:p>
            <a:pPr>
              <a:defRPr/>
            </a:pPr>
            <a:endParaRPr lang="en-US">
              <a:ea typeface="+mn-ea"/>
              <a:cs typeface="+mn-cs"/>
            </a:endParaRPr>
          </a:p>
        </p:txBody>
      </p:sp>
      <p:sp>
        <p:nvSpPr>
          <p:cNvPr id="42" name="Content Placeholder 1"/>
          <p:cNvSpPr txBox="1">
            <a:spLocks/>
          </p:cNvSpPr>
          <p:nvPr/>
        </p:nvSpPr>
        <p:spPr bwMode="auto">
          <a:xfrm>
            <a:off x="5495925" y="2411413"/>
            <a:ext cx="3476625" cy="92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78331" tIns="39166" rIns="78331" bIns="39166"/>
          <a:lstStyle/>
          <a:p>
            <a:pPr marL="231775" indent="-231775" algn="l" defTabSz="777875">
              <a:lnSpc>
                <a:spcPct val="100000"/>
              </a:lnSpc>
              <a:spcBef>
                <a:spcPct val="40000"/>
              </a:spcBef>
              <a:buClr>
                <a:srgbClr val="FF0000"/>
              </a:buClr>
              <a:buSzPct val="60000"/>
              <a:buFont typeface="Monotype Sorts" pitchFamily="1" charset="2"/>
              <a:buChar char="l"/>
              <a:defRPr/>
            </a:pPr>
            <a:r>
              <a:rPr lang="en-US" kern="0" dirty="0">
                <a:latin typeface="+mn-lt"/>
                <a:ea typeface="+mn-ea"/>
                <a:cs typeface="+mn-cs"/>
              </a:rPr>
              <a:t>Eccentricity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Earth ~ 0 (circular)</a:t>
            </a:r>
          </a:p>
          <a:p>
            <a:pPr marL="574675" lvl="1" indent="-228600" algn="l" defTabSz="777875">
              <a:lnSpc>
                <a:spcPct val="90000"/>
              </a:lnSpc>
              <a:spcBef>
                <a:spcPct val="30000"/>
              </a:spcBef>
              <a:buClr>
                <a:srgbClr val="0000FF"/>
              </a:buClr>
              <a:buSzPct val="65000"/>
              <a:buFont typeface="Monotype Sorts" pitchFamily="1" charset="2"/>
              <a:buChar char="n"/>
              <a:defRPr/>
            </a:pPr>
            <a:r>
              <a:rPr lang="en-US" sz="1400" kern="0" dirty="0">
                <a:latin typeface="+mn-lt"/>
                <a:ea typeface="+mn-ea"/>
                <a:cs typeface="+mn-cs"/>
              </a:rPr>
              <a:t>Mars today ~ 0.1 (ellipse)</a:t>
            </a:r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695325" y="0"/>
            <a:ext cx="7991475" cy="312738"/>
          </a:xfrm>
        </p:spPr>
        <p:txBody>
          <a:bodyPr>
            <a:normAutofit fontScale="90000"/>
          </a:bodyPr>
          <a:lstStyle/>
          <a:p>
            <a:pPr>
              <a:defRPr/>
            </a:pPr>
            <a:endParaRPr lang="en-US" dirty="0">
              <a:ea typeface="+mj-ea"/>
              <a:cs typeface="+mj-cs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7" descr="lask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701675"/>
            <a:ext cx="430530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1" name="Text Box 9"/>
          <p:cNvSpPr txBox="1">
            <a:spLocks noChangeArrowheads="1"/>
          </p:cNvSpPr>
          <p:nvPr/>
        </p:nvSpPr>
        <p:spPr bwMode="auto">
          <a:xfrm>
            <a:off x="7051675" y="6035675"/>
            <a:ext cx="2092325" cy="336550"/>
          </a:xfrm>
          <a:prstGeom prst="rect">
            <a:avLst/>
          </a:prstGeom>
          <a:solidFill>
            <a:srgbClr val="FFFF00">
              <a:alpha val="4705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</a:pPr>
            <a:r>
              <a:rPr lang="en-US" b="0">
                <a:latin typeface="Arial Unicode MS" charset="0"/>
              </a:rPr>
              <a:t>Laskar et al., 2003</a:t>
            </a:r>
          </a:p>
        </p:txBody>
      </p:sp>
      <p:sp>
        <p:nvSpPr>
          <p:cNvPr id="145412" name="Line 10"/>
          <p:cNvSpPr>
            <a:spLocks noChangeShapeType="1"/>
          </p:cNvSpPr>
          <p:nvPr/>
        </p:nvSpPr>
        <p:spPr bwMode="auto">
          <a:xfrm>
            <a:off x="4956175" y="1836738"/>
            <a:ext cx="3565525" cy="0"/>
          </a:xfrm>
          <a:prstGeom prst="line">
            <a:avLst/>
          </a:prstGeom>
          <a:noFill/>
          <a:ln w="107950">
            <a:solidFill>
              <a:srgbClr val="33CC33">
                <a:alpha val="59999"/>
              </a:srgbClr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5413" name="Picture 4" descr="PSP_001378_2640_COLOR_dark_lenses_brows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950" y="0"/>
            <a:ext cx="2790825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3613"/>
            <a:ext cx="3962400" cy="139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4" name="Right Arrow 3"/>
          <p:cNvSpPr>
            <a:spLocks noChangeArrowheads="1"/>
          </p:cNvSpPr>
          <p:nvPr/>
        </p:nvSpPr>
        <p:spPr bwMode="auto">
          <a:xfrm rot="10800000">
            <a:off x="0" y="2259013"/>
            <a:ext cx="9144000" cy="600075"/>
          </a:xfrm>
          <a:prstGeom prst="rightArrow">
            <a:avLst>
              <a:gd name="adj1" fmla="val 50000"/>
              <a:gd name="adj2" fmla="val 50018"/>
            </a:avLst>
          </a:prstGeom>
          <a:gradFill rotWithShape="1">
            <a:gsLst>
              <a:gs pos="0">
                <a:srgbClr val="FFFFFF"/>
              </a:gs>
              <a:gs pos="50000">
                <a:srgbClr val="B6C1FF"/>
              </a:gs>
              <a:gs pos="100000">
                <a:srgbClr val="DCE0FF"/>
              </a:gs>
            </a:gsLst>
            <a:lin ang="10800000" scaled="1"/>
          </a:gradFill>
          <a:ln w="25400">
            <a:solidFill>
              <a:schemeClr val="tx1"/>
            </a:solidFill>
            <a:round/>
            <a:headEnd type="arrow" w="lg" len="lg"/>
            <a:tailEnd type="arrow" w="lg" len="lg"/>
          </a:ln>
          <a:effectLst>
            <a:outerShdw blurRad="63500" dist="38100" algn="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 dirty="0"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6200000" flipH="1">
            <a:off x="7333456" y="2886870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7" name="Straight Arrow Connector 6"/>
          <p:cNvCxnSpPr>
            <a:cxnSpLocks noChangeShapeType="1"/>
          </p:cNvCxnSpPr>
          <p:nvPr/>
        </p:nvCxnSpPr>
        <p:spPr bwMode="auto">
          <a:xfrm rot="16200000" flipH="1">
            <a:off x="6284119" y="2886869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0" name="Straight Arrow Connector 9"/>
          <p:cNvCxnSpPr>
            <a:cxnSpLocks noChangeShapeType="1"/>
          </p:cNvCxnSpPr>
          <p:nvPr/>
        </p:nvCxnSpPr>
        <p:spPr bwMode="auto">
          <a:xfrm rot="16200000" flipH="1">
            <a:off x="5181600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16200000" flipH="1">
            <a:off x="4133056" y="2896395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H="1">
            <a:off x="2994025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rot="16200000" flipH="1">
            <a:off x="1945481" y="2886870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6200000" flipH="1">
            <a:off x="8382000" y="2886076"/>
            <a:ext cx="968375" cy="19050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15" name="TextBox 14"/>
          <p:cNvSpPr txBox="1"/>
          <p:nvPr/>
        </p:nvSpPr>
        <p:spPr>
          <a:xfrm>
            <a:off x="86153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6500" y="3362325"/>
            <a:ext cx="565150" cy="365125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16688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149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27388" y="3343275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5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0113" y="3343275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365625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4</a:t>
            </a:r>
          </a:p>
        </p:txBody>
      </p: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H="1">
            <a:off x="905669" y="2896394"/>
            <a:ext cx="968375" cy="17463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rot="16200000" flipH="1">
            <a:off x="-143669" y="2896395"/>
            <a:ext cx="968375" cy="17462"/>
          </a:xfrm>
          <a:prstGeom prst="straightConnector1">
            <a:avLst/>
          </a:prstGeom>
          <a:noFill/>
          <a:ln w="25400">
            <a:solidFill>
              <a:srgbClr val="FF0000"/>
            </a:solidFill>
            <a:round/>
            <a:headEnd type="none" w="lg" len="lg"/>
            <a:tailEnd type="stealth" w="lg" len="lg"/>
          </a:ln>
          <a:effectLst>
            <a:outerShdw blurRad="63500" dist="38100" dir="18900000" algn="bl" rotWithShape="0">
              <a:srgbClr val="000000">
                <a:alpha val="39999"/>
              </a:srgbClr>
            </a:outerShdw>
          </a:effectLst>
        </p:spPr>
      </p:cxnSp>
      <p:sp>
        <p:nvSpPr>
          <p:cNvPr id="24" name="TextBox 23"/>
          <p:cNvSpPr txBox="1"/>
          <p:nvPr/>
        </p:nvSpPr>
        <p:spPr>
          <a:xfrm>
            <a:off x="1138238" y="3352800"/>
            <a:ext cx="565150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0963" y="3352800"/>
            <a:ext cx="563562" cy="366713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000">
                <a:effectLst>
                  <a:outerShdw blurRad="38100" dist="38100" dir="2700000" algn="tl">
                    <a:srgbClr val="DDDDDD"/>
                  </a:outerShdw>
                </a:effectLst>
              </a:rPr>
              <a:t>10</a:t>
            </a:r>
            <a:r>
              <a:rPr lang="en-US" sz="2000" baseline="30000">
                <a:effectLst>
                  <a:outerShdw blurRad="38100" dist="38100" dir="2700000" algn="tl">
                    <a:srgbClr val="DDDDDD"/>
                  </a:outerShdw>
                </a:effectLst>
              </a:rPr>
              <a:t>8</a:t>
            </a:r>
          </a:p>
        </p:txBody>
      </p:sp>
      <p:pic>
        <p:nvPicPr>
          <p:cNvPr id="614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738" y="950913"/>
            <a:ext cx="178435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pic>
        <p:nvPicPr>
          <p:cNvPr id="6146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657600"/>
            <a:ext cx="2025650" cy="202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lg" len="lg"/>
                <a:tailEnd type="none" w="lg" len="lg"/>
              </a14:hiddenLine>
            </a:ext>
          </a:extLst>
        </p:spPr>
      </p:pic>
      <p:sp>
        <p:nvSpPr>
          <p:cNvPr id="61464" name="TextBox 28"/>
          <p:cNvSpPr txBox="1">
            <a:spLocks noChangeArrowheads="1"/>
          </p:cNvSpPr>
          <p:nvPr/>
        </p:nvSpPr>
        <p:spPr bwMode="auto">
          <a:xfrm>
            <a:off x="6251575" y="5756275"/>
            <a:ext cx="2043113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Interannual variability of the current climate</a:t>
            </a:r>
          </a:p>
        </p:txBody>
      </p:sp>
      <p:sp>
        <p:nvSpPr>
          <p:cNvPr id="61465" name="TextBox 29"/>
          <p:cNvSpPr txBox="1">
            <a:spLocks noChangeArrowheads="1"/>
          </p:cNvSpPr>
          <p:nvPr/>
        </p:nvSpPr>
        <p:spPr bwMode="auto">
          <a:xfrm>
            <a:off x="4470400" y="5805488"/>
            <a:ext cx="1954213" cy="5302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Recent climatic variations</a:t>
            </a:r>
          </a:p>
        </p:txBody>
      </p:sp>
      <p:pic>
        <p:nvPicPr>
          <p:cNvPr id="6146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3683000"/>
            <a:ext cx="2352675" cy="1981200"/>
          </a:xfrm>
          <a:prstGeom prst="rect">
            <a:avLst/>
          </a:prstGeom>
          <a:noFill/>
          <a:ln w="47625">
            <a:solidFill>
              <a:schemeClr val="bg1"/>
            </a:solidFill>
            <a:miter lim="800000"/>
            <a:headEnd type="none" w="lg" len="lg"/>
            <a:tailEnd type="non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7" name="Picture 17" descr="site3_10625_2360_200pc_50meters_acros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4611688"/>
            <a:ext cx="2246312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8" name="TextBox 29"/>
          <p:cNvSpPr txBox="1">
            <a:spLocks noChangeArrowheads="1"/>
          </p:cNvSpPr>
          <p:nvPr/>
        </p:nvSpPr>
        <p:spPr bwMode="auto">
          <a:xfrm>
            <a:off x="736600" y="585788"/>
            <a:ext cx="1954213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Climatic Record</a:t>
            </a:r>
          </a:p>
        </p:txBody>
      </p:sp>
      <p:sp>
        <p:nvSpPr>
          <p:cNvPr id="61469" name="TextBox 29"/>
          <p:cNvSpPr txBox="1">
            <a:spLocks noChangeArrowheads="1"/>
          </p:cNvSpPr>
          <p:nvPr/>
        </p:nvSpPr>
        <p:spPr bwMode="auto">
          <a:xfrm>
            <a:off x="6946900" y="585788"/>
            <a:ext cx="2197100" cy="315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Spacecraft Record</a:t>
            </a:r>
          </a:p>
        </p:txBody>
      </p:sp>
      <p:sp>
        <p:nvSpPr>
          <p:cNvPr id="61470" name="TextBox 30"/>
          <p:cNvSpPr txBox="1">
            <a:spLocks noChangeArrowheads="1"/>
          </p:cNvSpPr>
          <p:nvPr/>
        </p:nvSpPr>
        <p:spPr bwMode="auto">
          <a:xfrm>
            <a:off x="4110038" y="2400300"/>
            <a:ext cx="904875" cy="315913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YEARS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54063"/>
            <a:ext cx="9144000" cy="2074862"/>
          </a:xfrm>
        </p:spPr>
        <p:txBody>
          <a:bodyPr/>
          <a:lstStyle/>
          <a:p>
            <a:r>
              <a:rPr lang="en-US" sz="2000">
                <a:latin typeface="Arial" charset="0"/>
              </a:rPr>
              <a:t>Mars has a similar obliquity (25</a:t>
            </a:r>
            <a:r>
              <a:rPr lang="en-US" sz="2000">
                <a:latin typeface="Arial" charset="0"/>
                <a:cs typeface="Arial" charset="0"/>
              </a:rPr>
              <a:t>°</a:t>
            </a:r>
            <a:r>
              <a:rPr lang="en-US" sz="2000">
                <a:latin typeface="Arial" charset="0"/>
              </a:rPr>
              <a:t>) to the Earth.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Ensures seasons with periods of permanent polar darkness and daylight.</a:t>
            </a:r>
          </a:p>
          <a:p>
            <a:r>
              <a:rPr lang="en-US" sz="2000">
                <a:latin typeface="Arial" charset="0"/>
              </a:rPr>
              <a:t>Mars has a low pressure  CO</a:t>
            </a:r>
            <a:r>
              <a:rPr lang="en-US" sz="2000" baseline="-25000">
                <a:latin typeface="Arial" charset="0"/>
              </a:rPr>
              <a:t>2</a:t>
            </a:r>
            <a:r>
              <a:rPr lang="en-US" sz="2000">
                <a:latin typeface="Arial" charset="0"/>
              </a:rPr>
              <a:t> atmosphere.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Permits seasonal icecaps of CO</a:t>
            </a:r>
            <a:r>
              <a:rPr lang="en-US" sz="1800" baseline="-25000">
                <a:latin typeface="Arial" charset="0"/>
                <a:ea typeface="ＭＳ Ｐゴシック" charset="0"/>
              </a:rPr>
              <a:t>2</a:t>
            </a:r>
            <a:r>
              <a:rPr lang="en-US" sz="1800">
                <a:latin typeface="Arial" charset="0"/>
                <a:ea typeface="ＭＳ Ｐゴシック" charset="0"/>
              </a:rPr>
              <a:t> ice to form</a:t>
            </a:r>
          </a:p>
          <a:p>
            <a:pPr lvl="1"/>
            <a:r>
              <a:rPr lang="en-US" sz="1800">
                <a:latin typeface="Arial" charset="0"/>
                <a:ea typeface="ＭＳ Ｐゴシック" charset="0"/>
              </a:rPr>
              <a:t>Leighton and Murray (1966)</a:t>
            </a:r>
          </a:p>
          <a:p>
            <a:pPr lvl="1"/>
            <a:endParaRPr lang="en-US" sz="1800">
              <a:latin typeface="Arial" charset="0"/>
              <a:ea typeface="ＭＳ Ｐゴシック" charset="0"/>
            </a:endParaRPr>
          </a:p>
        </p:txBody>
      </p:sp>
      <p:graphicFrame>
        <p:nvGraphicFramePr>
          <p:cNvPr id="63490" name="Object 2"/>
          <p:cNvGraphicFramePr>
            <a:graphicFrameLocks noChangeAspect="1"/>
          </p:cNvGraphicFramePr>
          <p:nvPr/>
        </p:nvGraphicFramePr>
        <p:xfrm>
          <a:off x="0" y="2832100"/>
          <a:ext cx="5962650" cy="402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0" name="Image" r:id="rId4" imgW="7542857" imgH="5092063" progId="Photoshop.Image.8">
                  <p:embed/>
                </p:oleObj>
              </mc:Choice>
              <mc:Fallback>
                <p:oleObj name="Image" r:id="rId4" imgW="7542857" imgH="5092063" progId="Photoshop.Image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2832100"/>
                        <a:ext cx="5962650" cy="402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  <a:ext uri="{91240B29-F687-4f45-9708-019B960494DF}">
                          <a14:hiddenLine xmlns:a14="http://schemas.microsoft.com/office/drawing/2010/main" w="47625" cmpd="thickThin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492" name="Text Box 6"/>
          <p:cNvSpPr txBox="1">
            <a:spLocks noChangeArrowheads="1"/>
          </p:cNvSpPr>
          <p:nvPr/>
        </p:nvSpPr>
        <p:spPr bwMode="auto">
          <a:xfrm>
            <a:off x="0" y="381000"/>
            <a:ext cx="3448050" cy="322263"/>
          </a:xfrm>
          <a:prstGeom prst="rect">
            <a:avLst/>
          </a:prstGeom>
          <a:solidFill>
            <a:srgbClr val="DCE9FF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rgbClr val="000000"/>
                </a:solidFill>
              </a:rPr>
              <a:t>Seasonal Ice Caps</a:t>
            </a:r>
          </a:p>
        </p:txBody>
      </p:sp>
      <p:sp>
        <p:nvSpPr>
          <p:cNvPr id="63493" name="Line 7"/>
          <p:cNvSpPr>
            <a:spLocks noChangeShapeType="1"/>
          </p:cNvSpPr>
          <p:nvPr/>
        </p:nvSpPr>
        <p:spPr bwMode="auto">
          <a:xfrm flipH="1" flipV="1">
            <a:off x="1076325" y="6038850"/>
            <a:ext cx="3124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494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3068638"/>
            <a:ext cx="3271837" cy="326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47625" cmpd="thickThin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EF9100"/>
      </a:lt2>
      <a:accent1>
        <a:srgbClr val="3365FB"/>
      </a:accent1>
      <a:accent2>
        <a:srgbClr val="063DE8"/>
      </a:accent2>
      <a:accent3>
        <a:srgbClr val="FFFFFF"/>
      </a:accent3>
      <a:accent4>
        <a:srgbClr val="000000"/>
      </a:accent4>
      <a:accent5>
        <a:srgbClr val="ADB8FD"/>
      </a:accent5>
      <a:accent6>
        <a:srgbClr val="0536D2"/>
      </a:accent6>
      <a:hlink>
        <a:srgbClr val="919191"/>
      </a:hlink>
      <a:folHlink>
        <a:srgbClr val="FDE3BA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47625" cap="flat" cmpd="thickThin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89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FC0128"/>
      </a:accent1>
      <a:accent2>
        <a:srgbClr val="063DE8"/>
      </a:accent2>
      <a:accent3>
        <a:srgbClr val="FFFFFF"/>
      </a:accent3>
      <a:accent4>
        <a:srgbClr val="000000"/>
      </a:accent4>
      <a:accent5>
        <a:srgbClr val="FDAAAC"/>
      </a:accent5>
      <a:accent6>
        <a:srgbClr val="0536D2"/>
      </a:accent6>
      <a:hlink>
        <a:srgbClr val="00DFCA"/>
      </a:hlink>
      <a:folHlink>
        <a:srgbClr val="EAEC5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22335</TotalTime>
  <Words>968</Words>
  <Application>Microsoft Macintosh PowerPoint</Application>
  <PresentationFormat>Letter Paper (8.5x11 in)</PresentationFormat>
  <Paragraphs>240</Paragraphs>
  <Slides>39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Default Design</vt:lpstr>
      <vt:lpstr>Image</vt:lpstr>
      <vt:lpstr>Polar caps, ice and the history of climate change on Mars  Shane Byrne (shane@lpl.arizona.edu)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Frost and Gully Activity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South polar Halos</vt:lpstr>
      <vt:lpstr>PowerPoint Presentation</vt:lpstr>
      <vt:lpstr>PowerPoint Presentation</vt:lpstr>
    </vt:vector>
  </TitlesOfParts>
  <Company>LPL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PTYS 411/511 2007</dc:subject>
  <dc:creator>Shane Byrne</dc:creator>
  <cp:lastModifiedBy>Shane Byrne</cp:lastModifiedBy>
  <cp:revision>297</cp:revision>
  <cp:lastPrinted>2004-09-17T01:36:45Z</cp:lastPrinted>
  <dcterms:created xsi:type="dcterms:W3CDTF">2010-11-04T18:02:48Z</dcterms:created>
  <dcterms:modified xsi:type="dcterms:W3CDTF">2013-02-06T21:36:16Z</dcterms:modified>
</cp:coreProperties>
</file>