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91" r:id="rId2"/>
    <p:sldId id="305" r:id="rId3"/>
    <p:sldId id="278" r:id="rId4"/>
    <p:sldId id="296" r:id="rId5"/>
  </p:sldIdLst>
  <p:sldSz cx="9144000" cy="6858000" type="letter"/>
  <p:notesSz cx="7162800" cy="9448800"/>
  <p:defaultTextStyle>
    <a:defPPr>
      <a:defRPr lang="en-US"/>
    </a:defPPr>
    <a:lvl1pPr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ECA"/>
    <a:srgbClr val="DCE9FF"/>
    <a:srgbClr val="063DE8"/>
    <a:srgbClr val="FFD458"/>
    <a:srgbClr val="FF0000"/>
    <a:srgbClr val="78D4DE"/>
    <a:srgbClr val="33CC33"/>
    <a:srgbClr val="FAFD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642" autoAdjust="0"/>
  </p:normalViewPr>
  <p:slideViewPr>
    <p:cSldViewPr snapToGrid="0">
      <p:cViewPr varScale="1">
        <p:scale>
          <a:sx n="77" d="100"/>
          <a:sy n="77" d="100"/>
        </p:scale>
        <p:origin x="-11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handoutMaster" Target="handoutMasters/handout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763" y="-33338"/>
            <a:ext cx="3113087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t" anchorCtr="0" compatLnSpc="1">
            <a:prstTxWarp prst="textNoShape">
              <a:avLst/>
            </a:prstTxWarp>
          </a:bodyPr>
          <a:lstStyle>
            <a:lvl1pPr algn="l" defTabSz="6715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44950" y="-33338"/>
            <a:ext cx="3113088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t" anchorCtr="0" compatLnSpc="1">
            <a:prstTxWarp prst="textNoShape">
              <a:avLst/>
            </a:prstTxWarp>
          </a:bodyPr>
          <a:lstStyle>
            <a:lvl1pPr algn="r" defTabSz="6715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763" y="8951913"/>
            <a:ext cx="31130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b" anchorCtr="0" compatLnSpc="1">
            <a:prstTxWarp prst="textNoShape">
              <a:avLst/>
            </a:prstTxWarp>
          </a:bodyPr>
          <a:lstStyle>
            <a:lvl1pPr algn="l" defTabSz="6715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44950" y="8951913"/>
            <a:ext cx="31130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b" anchorCtr="0" compatLnSpc="1">
            <a:prstTxWarp prst="textNoShape">
              <a:avLst/>
            </a:prstTxWarp>
          </a:bodyPr>
          <a:lstStyle>
            <a:lvl1pPr algn="r" defTabSz="6715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charset="0"/>
              </a:defRPr>
            </a:lvl1pPr>
          </a:lstStyle>
          <a:p>
            <a:fld id="{D1472E0A-5DD7-6C44-9135-E17FF6D72E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63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763" y="-33338"/>
            <a:ext cx="3113087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t" anchorCtr="0" compatLnSpc="1">
            <a:prstTxWarp prst="textNoShape">
              <a:avLst/>
            </a:prstTxWarp>
          </a:bodyPr>
          <a:lstStyle>
            <a:lvl1pPr algn="l" defTabSz="671513">
              <a:lnSpc>
                <a:spcPct val="100000"/>
              </a:lnSpc>
              <a:defRPr sz="900" b="0" i="1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44950" y="-33338"/>
            <a:ext cx="3113088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t" anchorCtr="0" compatLnSpc="1">
            <a:prstTxWarp prst="textNoShape">
              <a:avLst/>
            </a:prstTxWarp>
          </a:bodyPr>
          <a:lstStyle>
            <a:lvl1pPr algn="r" defTabSz="671513">
              <a:lnSpc>
                <a:spcPct val="100000"/>
              </a:lnSpc>
              <a:defRPr sz="900" b="0" i="1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763" y="8951913"/>
            <a:ext cx="31130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b" anchorCtr="0" compatLnSpc="1">
            <a:prstTxWarp prst="textNoShape">
              <a:avLst/>
            </a:prstTxWarp>
          </a:bodyPr>
          <a:lstStyle>
            <a:lvl1pPr algn="l" defTabSz="671513">
              <a:lnSpc>
                <a:spcPct val="100000"/>
              </a:lnSpc>
              <a:defRPr sz="900" b="0" i="1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44950" y="8951913"/>
            <a:ext cx="31130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197" tIns="0" rIns="16197" bIns="0" numCol="1" anchor="b" anchorCtr="0" compatLnSpc="1">
            <a:prstTxWarp prst="textNoShape">
              <a:avLst/>
            </a:prstTxWarp>
          </a:bodyPr>
          <a:lstStyle>
            <a:lvl1pPr algn="r" defTabSz="671513">
              <a:lnSpc>
                <a:spcPct val="100000"/>
              </a:lnSpc>
              <a:defRPr sz="900" b="0" i="1">
                <a:latin typeface="Times New Roman" charset="0"/>
              </a:defRPr>
            </a:lvl1pPr>
          </a:lstStyle>
          <a:p>
            <a:fld id="{79D1EBE6-F8C9-F946-9603-C423338FEF8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126" name="Rectangle 6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619125"/>
            <a:ext cx="4652963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1642937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62978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823311" y="0"/>
            <a:ext cx="8320690" cy="29845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dirty="0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1950" y="1058863"/>
            <a:ext cx="8267700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88276" cy="55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ransition xmlns:p14="http://schemas.microsoft.com/office/powerpoint/2010/main" spd="med"/>
  <p:txStyles>
    <p:titleStyle>
      <a:lvl1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</a:defRPr>
      </a:lvl6pPr>
      <a:lvl7pPr marL="9144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</a:defRPr>
      </a:lvl7pPr>
      <a:lvl8pPr marL="13716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</a:defRPr>
      </a:lvl8pPr>
      <a:lvl9pPr marL="18288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charset="0"/>
        </a:defRPr>
      </a:lvl9pPr>
    </p:titleStyle>
    <p:bodyStyle>
      <a:lvl1pPr marL="231775" indent="-231775" algn="l" defTabSz="777875" rtl="0" eaLnBrk="0" fontAlgn="base" hangingPunct="0">
        <a:spcBef>
          <a:spcPct val="40000"/>
        </a:spcBef>
        <a:spcAft>
          <a:spcPct val="0"/>
        </a:spcAft>
        <a:buClr>
          <a:srgbClr val="FF0000"/>
        </a:buClr>
        <a:buSzPct val="60000"/>
        <a:buFont typeface="Monotype Sorts" charset="0"/>
        <a:buChar char="l"/>
        <a:defRPr sz="2400" b="1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574675" indent="-22860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FF"/>
        </a:buClr>
        <a:buSzPct val="65000"/>
        <a:buFont typeface="Monotype Sorts" charset="0"/>
        <a:buChar char="n"/>
        <a:defRPr sz="2000" b="1">
          <a:solidFill>
            <a:schemeClr val="tx1"/>
          </a:solidFill>
          <a:latin typeface="+mn-lt"/>
          <a:ea typeface="ＭＳ Ｐゴシック" charset="-128"/>
        </a:defRPr>
      </a:lvl2pPr>
      <a:lvl3pPr marL="862013" indent="-173038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0000"/>
        </a:buClr>
        <a:buFont typeface="Monotype Sorts" charset="0"/>
        <a:buChar char="w"/>
        <a:defRPr sz="1600" b="1">
          <a:solidFill>
            <a:schemeClr val="tx1"/>
          </a:solidFill>
          <a:latin typeface="+mn-lt"/>
          <a:ea typeface="ＭＳ Ｐゴシック" charset="-128"/>
        </a:defRPr>
      </a:lvl3pPr>
      <a:lvl4pPr marL="1147763" indent="-17145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200" b="1">
          <a:solidFill>
            <a:schemeClr val="tx1"/>
          </a:solidFill>
          <a:latin typeface="+mn-lt"/>
          <a:ea typeface="ＭＳ Ｐゴシック" charset="-128"/>
        </a:defRPr>
      </a:lvl4pPr>
      <a:lvl5pPr marL="14239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  <a:ea typeface="ＭＳ Ｐゴシック" charset="-128"/>
        </a:defRPr>
      </a:lvl5pPr>
      <a:lvl6pPr marL="18811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  <a:ea typeface="ＭＳ Ｐゴシック" charset="-128"/>
        </a:defRPr>
      </a:lvl6pPr>
      <a:lvl7pPr marL="23383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  <a:ea typeface="ＭＳ Ｐゴシック" charset="-128"/>
        </a:defRPr>
      </a:lvl7pPr>
      <a:lvl8pPr marL="27955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  <a:ea typeface="ＭＳ Ｐゴシック" charset="-128"/>
        </a:defRPr>
      </a:lvl8pPr>
      <a:lvl9pPr marL="32527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200"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title"/>
          </p:nvPr>
        </p:nvSpPr>
        <p:spPr>
          <a:xfrm>
            <a:off x="1038225" y="0"/>
            <a:ext cx="8105775" cy="354013"/>
          </a:xfrm>
        </p:spPr>
        <p:txBody>
          <a:bodyPr>
            <a:normAutofit/>
          </a:bodyPr>
          <a:lstStyle/>
          <a:p>
            <a:r>
              <a:rPr lang="en-US" sz="20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Change in the CO</a:t>
            </a:r>
            <a:r>
              <a:rPr lang="en-US" sz="1800" b="0" baseline="-250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Residual Cap</a:t>
            </a:r>
          </a:p>
        </p:txBody>
      </p:sp>
      <p:sp>
        <p:nvSpPr>
          <p:cNvPr id="4098" name="Content Placeholder 2"/>
          <p:cNvSpPr>
            <a:spLocks noGrp="1"/>
          </p:cNvSpPr>
          <p:nvPr>
            <p:ph idx="1"/>
          </p:nvPr>
        </p:nvSpPr>
        <p:spPr>
          <a:xfrm>
            <a:off x="3843866" y="525463"/>
            <a:ext cx="5300133" cy="2489200"/>
          </a:xfrm>
        </p:spPr>
        <p:txBody>
          <a:bodyPr/>
          <a:lstStyle/>
          <a:p>
            <a:r>
              <a:rPr lang="en-US" sz="1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South polar residual cap is a few-meter-thick slab of CO</a:t>
            </a:r>
            <a:r>
              <a:rPr lang="en-US" sz="1800" b="0" baseline="-250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1800" b="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ice</a:t>
            </a:r>
          </a:p>
          <a:p>
            <a:pPr lvl="1"/>
            <a:r>
              <a:rPr lang="en-US" sz="16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Pits expand at m/</a:t>
            </a:r>
            <a:r>
              <a:rPr lang="en-US" sz="1600" b="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yr</a:t>
            </a:r>
            <a:r>
              <a:rPr lang="en-US" sz="16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(Malin et al. 2001, Thomas et al. 2005; 2009) indicate </a:t>
            </a:r>
            <a:r>
              <a:rPr lang="en-US" sz="16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CO</a:t>
            </a:r>
            <a:r>
              <a:rPr lang="en-US" sz="1600" b="0" baseline="-25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2</a:t>
            </a:r>
            <a:r>
              <a:rPr lang="en-US" sz="16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being returned to the atmosphere</a:t>
            </a:r>
          </a:p>
          <a:p>
            <a:pPr lvl="1"/>
            <a:r>
              <a:rPr lang="en-US" sz="16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Climate change?</a:t>
            </a:r>
          </a:p>
        </p:txBody>
      </p:sp>
      <p:pic>
        <p:nvPicPr>
          <p:cNvPr id="410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30600"/>
            <a:ext cx="369227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2980267" y="5275263"/>
            <a:ext cx="355600" cy="3460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arrow" w="lg" len="lg"/>
            <a:tailEnd type="arrow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4102" name="Straight Arrow Connector 7"/>
          <p:cNvCxnSpPr>
            <a:cxnSpLocks noChangeShapeType="1"/>
            <a:endCxn id="3" idx="1"/>
          </p:cNvCxnSpPr>
          <p:nvPr/>
        </p:nvCxnSpPr>
        <p:spPr bwMode="auto">
          <a:xfrm flipV="1">
            <a:off x="3327401" y="4714018"/>
            <a:ext cx="524932" cy="759684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none" w="lg" len="lg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103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82600"/>
            <a:ext cx="3711555" cy="276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TextBox 11"/>
          <p:cNvSpPr txBox="1">
            <a:spLocks noChangeArrowheads="1"/>
          </p:cNvSpPr>
          <p:nvPr/>
        </p:nvSpPr>
        <p:spPr bwMode="auto">
          <a:xfrm>
            <a:off x="290513" y="6213475"/>
            <a:ext cx="334486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dirty="0">
                <a:solidFill>
                  <a:srgbClr val="FFFFFF"/>
                </a:solidFill>
              </a:rPr>
              <a:t>G11_022329_0931_XN_86S006W</a:t>
            </a:r>
          </a:p>
        </p:txBody>
      </p:sp>
      <p:pic>
        <p:nvPicPr>
          <p:cNvPr id="3" name="Picture 2" descr="LS32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33" y="2570035"/>
            <a:ext cx="5291667" cy="428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2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bg1"/>
                </a:solidFill>
              </a:rPr>
              <a:t>Widespread retreat of scarp walls and removal of remnant mesas</a:t>
            </a:r>
            <a:endParaRPr lang="en-US" b="0" dirty="0">
              <a:solidFill>
                <a:schemeClr val="bg1"/>
              </a:solidFill>
            </a:endParaRPr>
          </a:p>
        </p:txBody>
      </p:sp>
      <p:pic>
        <p:nvPicPr>
          <p:cNvPr id="3" name="Picture 2" descr="src_06_LS33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731"/>
            <a:ext cx="9144000" cy="634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941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Residual Cap </a:t>
            </a:r>
            <a:r>
              <a:rPr lang="en-US" dirty="0" err="1" smtClean="0">
                <a:solidFill>
                  <a:srgbClr val="FFFFFF"/>
                </a:solidFill>
              </a:rPr>
              <a:t>refrosting</a:t>
            </a:r>
            <a:r>
              <a:rPr lang="en-US" dirty="0" smtClean="0">
                <a:solidFill>
                  <a:srgbClr val="FFFFFF"/>
                </a:solidFill>
              </a:rPr>
              <a:t> MY 28-31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site0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67" y="309258"/>
            <a:ext cx="7399867" cy="654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030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Residual Cap </a:t>
            </a:r>
            <a:r>
              <a:rPr lang="en-US" dirty="0" err="1" smtClean="0">
                <a:solidFill>
                  <a:srgbClr val="FFFFFF"/>
                </a:solidFill>
              </a:rPr>
              <a:t>refrosting</a:t>
            </a:r>
            <a:r>
              <a:rPr lang="en-US" dirty="0" smtClean="0">
                <a:solidFill>
                  <a:srgbClr val="FFFFFF"/>
                </a:solidFill>
              </a:rPr>
              <a:t> MY 28-31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src_06_LS33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731"/>
            <a:ext cx="9144000" cy="634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685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EF9100"/>
      </a:lt2>
      <a:accent1>
        <a:srgbClr val="3365FB"/>
      </a:accent1>
      <a:accent2>
        <a:srgbClr val="063DE8"/>
      </a:accent2>
      <a:accent3>
        <a:srgbClr val="FFFFFF"/>
      </a:accent3>
      <a:accent4>
        <a:srgbClr val="000000"/>
      </a:accent4>
      <a:accent5>
        <a:srgbClr val="ADB8FD"/>
      </a:accent5>
      <a:accent6>
        <a:srgbClr val="0536D2"/>
      </a:accent6>
      <a:hlink>
        <a:srgbClr val="919191"/>
      </a:hlink>
      <a:folHlink>
        <a:srgbClr val="FDE3B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7625" cap="flat" cmpd="thickThin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7625" cap="flat" cmpd="thickThin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7628</TotalTime>
  <Words>77</Words>
  <Application>Microsoft Macintosh PowerPoint</Application>
  <PresentationFormat>Letter Paper (8.5x11 in)</PresentationFormat>
  <Paragraphs>8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Default Design</vt:lpstr>
      <vt:lpstr>Change in the CO2 Residual Cap</vt:lpstr>
      <vt:lpstr>Widespread retreat of scarp walls and removal of remnant mesas</vt:lpstr>
      <vt:lpstr>Residual Cap refrosting MY 28-31</vt:lpstr>
      <vt:lpstr>Residual Cap refrosting MY 28-31</vt:lpstr>
    </vt:vector>
  </TitlesOfParts>
  <Company>LPL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PTYS 411/511 2007</dc:subject>
  <dc:creator>Shane Byrne</dc:creator>
  <cp:lastModifiedBy>Shane Byrne</cp:lastModifiedBy>
  <cp:revision>153</cp:revision>
  <cp:lastPrinted>2004-09-17T01:36:45Z</cp:lastPrinted>
  <dcterms:created xsi:type="dcterms:W3CDTF">2005-04-14T18:19:55Z</dcterms:created>
  <dcterms:modified xsi:type="dcterms:W3CDTF">2016-06-02T04:04:59Z</dcterms:modified>
</cp:coreProperties>
</file>