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9" r:id="rId2"/>
    <p:sldId id="264" r:id="rId3"/>
    <p:sldId id="260" r:id="rId4"/>
    <p:sldId id="261" r:id="rId5"/>
    <p:sldId id="258" r:id="rId6"/>
    <p:sldId id="263" r:id="rId7"/>
    <p:sldId id="265" r:id="rId8"/>
    <p:sldId id="278" r:id="rId9"/>
    <p:sldId id="267" r:id="rId10"/>
    <p:sldId id="268" r:id="rId11"/>
    <p:sldId id="269" r:id="rId12"/>
    <p:sldId id="270" r:id="rId13"/>
    <p:sldId id="273" r:id="rId14"/>
    <p:sldId id="274" r:id="rId15"/>
    <p:sldId id="266" r:id="rId16"/>
    <p:sldId id="275" r:id="rId17"/>
    <p:sldId id="271" r:id="rId18"/>
    <p:sldId id="272" r:id="rId19"/>
    <p:sldId id="276" r:id="rId20"/>
    <p:sldId id="257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806" autoAdjust="0"/>
  </p:normalViewPr>
  <p:slideViewPr>
    <p:cSldViewPr snapToGrid="0" snapToObjects="1">
      <p:cViewPr varScale="1">
        <p:scale>
          <a:sx n="160" d="100"/>
          <a:sy n="160" d="100"/>
        </p:scale>
        <p:origin x="-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D7C05-D58D-9A44-A840-EB2C485A3AB2}" type="datetimeFigureOut">
              <a:rPr lang="en-US" smtClean="0"/>
              <a:t>9/9/12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6F9C0-C1C5-5040-A51C-24CC120EC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34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26408E98-2116-5342-847F-61367B6854B7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 New Roman" charset="0"/>
                <a:cs typeface="Times New Roman" charset="0"/>
              </a:rPr>
              <a:t>Streaks oriented down and across slope, so not just gravity-driven.  No streaks evident in spring images.  Monitoring indicates frost mobilized in early summer.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7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7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0899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2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3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4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4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5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7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6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0E2B-932A-C245-9CA1-C8FFE75088CA}" type="datetimeFigureOut">
              <a:rPr lang="en-US" smtClean="0"/>
              <a:t>9/9/12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466B-B4B1-1343-8C3C-A2F0671514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hirise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4583" cy="72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9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5" Type="http://schemas.openxmlformats.org/officeDocument/2006/relationships/image" Target="../media/image8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SP_001334_2645_color_very_cropp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75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5007"/>
            <a:ext cx="7772400" cy="1556220"/>
          </a:xfrm>
          <a:solidFill>
            <a:schemeClr val="tx1">
              <a:alpha val="6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b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HiRISE Polar Geology </a:t>
            </a:r>
            <a:r>
              <a:rPr lang="en-US" sz="5400" b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</a:br>
            <a:r>
              <a:rPr lang="en-US" sz="4000" b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Status </a:t>
            </a:r>
            <a:r>
              <a:rPr lang="en-US" sz="4000" b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and </a:t>
            </a:r>
            <a:r>
              <a:rPr lang="en-US" sz="4000" b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Plans September 2012</a:t>
            </a:r>
            <a:endParaRPr lang="en-US" sz="4000" b="1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5158736"/>
            <a:ext cx="7620000" cy="1378622"/>
          </a:xfrm>
          <a:solidFill>
            <a:schemeClr val="tx1">
              <a:alpha val="59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Shane Byrne &amp; Ken Herkenhoff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Material also from Sarah</a:t>
            </a:r>
            <a:r>
              <a:rPr lang="en-US" baseline="30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Pat</a:t>
            </a:r>
            <a:r>
              <a:rPr lang="en-US" baseline="30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&amp; Candy</a:t>
            </a:r>
            <a:r>
              <a:rPr lang="en-US" baseline="30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1</a:t>
            </a:r>
            <a:endParaRPr lang="en-US" baseline="300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52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89" y="762959"/>
            <a:ext cx="3622675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6847" y="2866983"/>
            <a:ext cx="2992308" cy="49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419839"/>
            <a:ext cx="9874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6273800" y="0"/>
            <a:ext cx="22336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Window 100m</a:t>
            </a:r>
          </a:p>
        </p:txBody>
      </p:sp>
      <p:pic>
        <p:nvPicPr>
          <p:cNvPr id="1434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55600"/>
            <a:ext cx="385603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958306" y="3561556"/>
            <a:ext cx="6254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2792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38100"/>
            <a:ext cx="3195638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6273800" y="0"/>
            <a:ext cx="22336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Window 100m</a:t>
            </a:r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355600"/>
            <a:ext cx="3856037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958306" y="3561556"/>
            <a:ext cx="6254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2589213" y="53594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40m</a:t>
            </a:r>
          </a:p>
        </p:txBody>
      </p:sp>
      <p:cxnSp>
        <p:nvCxnSpPr>
          <p:cNvPr id="15366" name="Straight Connector 6"/>
          <p:cNvCxnSpPr>
            <a:cxnSpLocks noChangeShapeType="1"/>
          </p:cNvCxnSpPr>
          <p:nvPr/>
        </p:nvCxnSpPr>
        <p:spPr bwMode="auto">
          <a:xfrm rot="16200000" flipH="1">
            <a:off x="2635250" y="6076950"/>
            <a:ext cx="6858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2868613" y="50927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60m</a:t>
            </a:r>
          </a:p>
        </p:txBody>
      </p:sp>
      <p:cxnSp>
        <p:nvCxnSpPr>
          <p:cNvPr id="15368" name="Straight Connector 8"/>
          <p:cNvCxnSpPr>
            <a:cxnSpLocks noChangeShapeType="1"/>
          </p:cNvCxnSpPr>
          <p:nvPr/>
        </p:nvCxnSpPr>
        <p:spPr bwMode="auto">
          <a:xfrm rot="16200000" flipH="1">
            <a:off x="2774950" y="5937250"/>
            <a:ext cx="9779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3084513" y="47752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80m</a:t>
            </a:r>
          </a:p>
        </p:txBody>
      </p:sp>
      <p:cxnSp>
        <p:nvCxnSpPr>
          <p:cNvPr id="15370" name="Straight Connector 10"/>
          <p:cNvCxnSpPr>
            <a:cxnSpLocks noChangeShapeType="1"/>
          </p:cNvCxnSpPr>
          <p:nvPr/>
        </p:nvCxnSpPr>
        <p:spPr bwMode="auto">
          <a:xfrm rot="16200000" flipH="1">
            <a:off x="2794000" y="5765800"/>
            <a:ext cx="12827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2144713" y="5448300"/>
            <a:ext cx="5953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20m</a:t>
            </a:r>
          </a:p>
        </p:txBody>
      </p:sp>
      <p:cxnSp>
        <p:nvCxnSpPr>
          <p:cNvPr id="15372" name="Straight Connector 12"/>
          <p:cNvCxnSpPr>
            <a:cxnSpLocks noChangeShapeType="1"/>
          </p:cNvCxnSpPr>
          <p:nvPr/>
        </p:nvCxnSpPr>
        <p:spPr bwMode="auto">
          <a:xfrm rot="16200000" flipH="1">
            <a:off x="2178050" y="6089650"/>
            <a:ext cx="685800" cy="12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Rectangle 16"/>
          <p:cNvSpPr>
            <a:spLocks noChangeArrowheads="1"/>
          </p:cNvSpPr>
          <p:nvPr/>
        </p:nvSpPr>
        <p:spPr bwMode="auto">
          <a:xfrm>
            <a:off x="3390900" y="4191000"/>
            <a:ext cx="568325" cy="88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90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64348" y="10711"/>
            <a:ext cx="7379652" cy="145709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Combine models and layer protrusion studies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784"/>
            <a:ext cx="8433888" cy="5883888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41" y="554535"/>
            <a:ext cx="3697092" cy="62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4829142" y="1597095"/>
            <a:ext cx="1931657" cy="5779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29142" y="2175091"/>
            <a:ext cx="2175016" cy="349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29142" y="3635291"/>
            <a:ext cx="1870818" cy="13841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89981" y="3315872"/>
            <a:ext cx="1870818" cy="10114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89981" y="3072506"/>
            <a:ext cx="2258671" cy="6616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89981" y="2806323"/>
            <a:ext cx="2190226" cy="327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429833" y="1775818"/>
            <a:ext cx="1533308" cy="2578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829142" y="3932190"/>
            <a:ext cx="2098966" cy="19694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742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42435" y="109331"/>
            <a:ext cx="6580811" cy="630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But, unconformities are everywhere…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42505" y="-752824"/>
            <a:ext cx="5857887" cy="914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80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904999"/>
            <a:ext cx="3913188" cy="197761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Collaboration with the SHARAD team</a:t>
            </a:r>
          </a:p>
          <a:p>
            <a:r>
              <a:rPr lang="en-US" sz="1800" dirty="0" smtClean="0"/>
              <a:t>New SHARAD processing (from Than Putzig) will help compare thinner reflectors to HiRISE layers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477" y="0"/>
            <a:ext cx="5323523" cy="1737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832" y="3357563"/>
            <a:ext cx="5444170" cy="3500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66494" y="-216925"/>
            <a:ext cx="1737058" cy="217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65905"/>
            <a:ext cx="3643312" cy="347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225" y="1737058"/>
            <a:ext cx="5311775" cy="1358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9125" y="2879197"/>
            <a:ext cx="236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Christian et al., In Prep.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38312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0087"/>
            <a:ext cx="4780953" cy="4801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64" y="3506003"/>
            <a:ext cx="4284836" cy="3351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655" y="0"/>
            <a:ext cx="2622345" cy="4234201"/>
          </a:xfrm>
          <a:prstGeom prst="rect">
            <a:avLst/>
          </a:prstGeom>
        </p:spPr>
      </p:pic>
      <p:cxnSp>
        <p:nvCxnSpPr>
          <p:cNvPr id="8" name="Straight Arrow Connector 9"/>
          <p:cNvCxnSpPr>
            <a:cxnSpLocks noChangeShapeType="1"/>
            <a:stCxn id="7" idx="1"/>
            <a:endCxn id="9" idx="6"/>
          </p:cNvCxnSpPr>
          <p:nvPr/>
        </p:nvCxnSpPr>
        <p:spPr bwMode="auto">
          <a:xfrm flipH="1">
            <a:off x="2065819" y="2117101"/>
            <a:ext cx="4455836" cy="109398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Oval 29"/>
          <p:cNvSpPr>
            <a:spLocks noChangeAspect="1"/>
          </p:cNvSpPr>
          <p:nvPr/>
        </p:nvSpPr>
        <p:spPr bwMode="auto">
          <a:xfrm>
            <a:off x="1929294" y="3142818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2" name="Straight Arrow Connector 9"/>
          <p:cNvCxnSpPr>
            <a:cxnSpLocks noChangeShapeType="1"/>
            <a:stCxn id="5" idx="1"/>
            <a:endCxn id="13" idx="6"/>
          </p:cNvCxnSpPr>
          <p:nvPr/>
        </p:nvCxnSpPr>
        <p:spPr bwMode="auto">
          <a:xfrm flipH="1" flipV="1">
            <a:off x="4446137" y="4861708"/>
            <a:ext cx="413027" cy="32029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Oval 29"/>
          <p:cNvSpPr>
            <a:spLocks noChangeAspect="1"/>
          </p:cNvSpPr>
          <p:nvPr/>
        </p:nvSpPr>
        <p:spPr bwMode="auto">
          <a:xfrm>
            <a:off x="4309612" y="4793445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84819" y="521673"/>
            <a:ext cx="495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First SPLD stratigraphy DTMs just produced!!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218580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72607"/>
            <a:ext cx="6516688" cy="31146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Banks et al. crater population shows north polar crater infill rates at ~1cm per martian year (over the last 20 Kyr)</a:t>
            </a:r>
          </a:p>
          <a:p>
            <a:r>
              <a:rPr lang="en-US" sz="2000" dirty="0" smtClean="0"/>
              <a:t>Needs an update using Ingrid’s new work.</a:t>
            </a:r>
          </a:p>
          <a:p>
            <a:r>
              <a:rPr lang="en-US" sz="2000" dirty="0" smtClean="0"/>
              <a:t>High-res DTMs can be used to relate this to polar accumulation</a:t>
            </a:r>
          </a:p>
          <a:p>
            <a:endParaRPr lang="en-US" sz="2000" dirty="0"/>
          </a:p>
          <a:p>
            <a:r>
              <a:rPr lang="en-US" sz="2000" dirty="0" smtClean="0"/>
              <a:t>Many </a:t>
            </a:r>
            <a:r>
              <a:rPr lang="en-US" sz="2000" dirty="0" err="1" smtClean="0"/>
              <a:t>followup</a:t>
            </a:r>
            <a:r>
              <a:rPr lang="en-US" sz="2000" dirty="0" smtClean="0"/>
              <a:t> images acquired this year</a:t>
            </a:r>
          </a:p>
          <a:p>
            <a:pPr lvl="1"/>
            <a:r>
              <a:rPr lang="en-US" sz="1600" dirty="0" smtClean="0"/>
              <a:t>Look for changes in slumping lag material</a:t>
            </a:r>
          </a:p>
          <a:p>
            <a:pPr lvl="1"/>
            <a:r>
              <a:rPr lang="en-US" sz="1600" dirty="0" smtClean="0"/>
              <a:t>Data not yet analyzed :&lt;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980" y="2414586"/>
            <a:ext cx="4024020" cy="239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619372"/>
            <a:ext cx="7239000" cy="2238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497" y="0"/>
            <a:ext cx="2488503" cy="24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11747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0398" y="1"/>
            <a:ext cx="7303602" cy="1155992"/>
          </a:xfrm>
        </p:spPr>
        <p:txBody>
          <a:bodyPr/>
          <a:lstStyle/>
          <a:p>
            <a:r>
              <a:rPr lang="en-US" dirty="0" smtClean="0"/>
              <a:t>Residual cap studies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95393" y="735811"/>
            <a:ext cx="4384418" cy="291279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2" y="3435654"/>
            <a:ext cx="4104836" cy="3422346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0097"/>
            <a:ext cx="4806342" cy="2705557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4165678" y="4471865"/>
            <a:ext cx="49783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Residual cap textures have some correlation with wind direction</a:t>
            </a:r>
          </a:p>
          <a:p>
            <a:endParaRPr lang="en-US" dirty="0"/>
          </a:p>
          <a:p>
            <a:r>
              <a:rPr lang="en-US" dirty="0" smtClean="0"/>
              <a:t>Next steps: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Photoclinometry to characterize residual cap relief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Collaboration with SHARAD to look at surface reflected power as a proxy for roughness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7680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08727" y="10710"/>
            <a:ext cx="7435273" cy="1898138"/>
          </a:xfrm>
        </p:spPr>
        <p:txBody>
          <a:bodyPr>
            <a:noAutofit/>
          </a:bodyPr>
          <a:lstStyle/>
          <a:p>
            <a:r>
              <a:rPr lang="en-US" sz="1400" dirty="0" smtClean="0"/>
              <a:t>South polar interannual differences – Swiss-cheese pit halos</a:t>
            </a:r>
          </a:p>
          <a:p>
            <a:pPr lvl="1"/>
            <a:r>
              <a:rPr lang="en-US" sz="1200" dirty="0" smtClean="0"/>
              <a:t>Widespread occurrence in MY 28</a:t>
            </a:r>
          </a:p>
          <a:p>
            <a:pPr lvl="1"/>
            <a:r>
              <a:rPr lang="en-US" sz="1200" dirty="0" smtClean="0"/>
              <a:t>Not in HiRISE images for MY 29 and 30</a:t>
            </a:r>
          </a:p>
          <a:p>
            <a:pPr lvl="1"/>
            <a:r>
              <a:rPr lang="en-US" sz="1200" dirty="0" smtClean="0"/>
              <a:t>Not in MOC images for MY 24-27 (questionable SNR)</a:t>
            </a:r>
            <a:endParaRPr lang="en-US" sz="1600" dirty="0"/>
          </a:p>
          <a:p>
            <a:r>
              <a:rPr lang="en-US" sz="1600" dirty="0" smtClean="0"/>
              <a:t>Colorless albedo enhancements – driven by grain-size differences</a:t>
            </a:r>
          </a:p>
          <a:p>
            <a:r>
              <a:rPr lang="en-US" sz="1600" dirty="0" smtClean="0"/>
              <a:t>Possible if most Mars years have net accumulation – but occasional years have neutral or net loss of ice</a:t>
            </a:r>
            <a:endParaRPr lang="en-US" sz="1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4175"/>
            <a:ext cx="4564303" cy="46211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08" y="2953620"/>
            <a:ext cx="4158431" cy="3471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2813" y="1804175"/>
            <a:ext cx="419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Pat and I have extensive help from Adrian Brown on incorporating CRISM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635822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SP_009273_2610_REDstrea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25" y="0"/>
            <a:ext cx="9471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6248400" cy="8382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rgbClr val="FFFF00"/>
                </a:solidFill>
                <a:latin typeface="Times New Roman" charset="0"/>
                <a:cs typeface="Times New Roman" charset="0"/>
              </a:rPr>
              <a:t>North Polar Summer Streaks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-117890104" y="838200"/>
            <a:ext cx="12692139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r" eaLnBrk="1" hangingPunct="1"/>
            <a:r>
              <a:rPr lang="en-US" dirty="0">
                <a:latin typeface="Arial" charset="0"/>
              </a:rPr>
              <a:t>PSP_009273_2610</a:t>
            </a:r>
          </a:p>
          <a:p>
            <a:pPr algn="r" eaLnBrk="1" hangingPunct="1"/>
            <a:r>
              <a:rPr lang="en-US" dirty="0">
                <a:latin typeface="Arial" charset="0"/>
              </a:rPr>
              <a:t>80.8°N, 330.6°E</a:t>
            </a:r>
          </a:p>
          <a:p>
            <a:pPr algn="r" eaLnBrk="1" hangingPunct="1"/>
            <a:r>
              <a:rPr lang="en-US" dirty="0">
                <a:latin typeface="Arial" charset="0"/>
              </a:rPr>
              <a:t>L</a:t>
            </a:r>
            <a:r>
              <a:rPr lang="en-US" baseline="-25000" dirty="0">
                <a:latin typeface="Arial" charset="0"/>
              </a:rPr>
              <a:t>s</a:t>
            </a:r>
            <a:r>
              <a:rPr lang="en-US" dirty="0">
                <a:latin typeface="Arial" charset="0"/>
              </a:rPr>
              <a:t> = </a:t>
            </a:r>
            <a:r>
              <a:rPr lang="en-US" dirty="0" smtClean="0">
                <a:latin typeface="Arial" charset="0"/>
              </a:rPr>
              <a:t>100.6</a:t>
            </a:r>
          </a:p>
          <a:p>
            <a:pPr algn="r" eaLnBrk="1" hangingPunct="1"/>
            <a:endParaRPr lang="en-US" dirty="0">
              <a:latin typeface="Arial" charset="0"/>
            </a:endParaRPr>
          </a:p>
          <a:p>
            <a:pPr algn="r" eaLnBrk="1" hangingPunct="1"/>
            <a:r>
              <a:rPr lang="en-US" dirty="0" smtClean="0">
                <a:latin typeface="Arial" charset="0"/>
              </a:rPr>
              <a:t>Absent in MY 31 ?!</a:t>
            </a:r>
            <a:endParaRPr lang="en-US" dirty="0">
              <a:latin typeface="Arial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V="1">
            <a:off x="8458200" y="3581400"/>
            <a:ext cx="1524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7772400" y="4191000"/>
            <a:ext cx="685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8458200" y="31242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/>
              <a:t>N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467600" y="4572000"/>
            <a:ext cx="658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/>
              <a:t>Sun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609600" y="4648200"/>
            <a:ext cx="1295400" cy="5334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0" y="5181600"/>
            <a:ext cx="1573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Downslope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152400" y="6400800"/>
            <a:ext cx="838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6200" y="5943600"/>
            <a:ext cx="954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</a:rPr>
              <a:t>200 m</a:t>
            </a:r>
          </a:p>
        </p:txBody>
      </p:sp>
      <p:pic>
        <p:nvPicPr>
          <p:cNvPr id="16397" name="Picture 14" descr="smUSGS green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43600"/>
            <a:ext cx="2133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8275" y="-457200"/>
            <a:ext cx="76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17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75625"/>
            <a:ext cx="9144000" cy="1793680"/>
          </a:xfrm>
        </p:spPr>
        <p:txBody>
          <a:bodyPr>
            <a:noAutofit/>
          </a:bodyPr>
          <a:lstStyle/>
          <a:p>
            <a:r>
              <a:rPr lang="en-US" sz="3600" dirty="0" smtClean="0"/>
              <a:t>Current status of the Polar Geology Theme</a:t>
            </a:r>
          </a:p>
          <a:p>
            <a:r>
              <a:rPr lang="en-US" sz="3600" dirty="0" smtClean="0"/>
              <a:t>Ongoing Projects</a:t>
            </a:r>
          </a:p>
          <a:p>
            <a:r>
              <a:rPr lang="en-US" sz="3600" dirty="0" smtClean="0"/>
              <a:t>Plans for the upcoming Southern Summer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42965" y="1260949"/>
            <a:ext cx="2076171" cy="9140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31922" y="-3531924"/>
            <a:ext cx="2076171" cy="914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1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84484"/>
            <a:ext cx="9144000" cy="5816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/>
              <a:t>Some Polar Geology Papers By Us And Others Since The Last Team Meeting</a:t>
            </a:r>
          </a:p>
          <a:p>
            <a:pPr algn="ctr"/>
            <a:endParaRPr lang="en-US" u="sng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Hvidberg, C.S., K.E. Fishbaugh, M. </a:t>
            </a:r>
            <a:r>
              <a:rPr lang="en-US" dirty="0" err="1" smtClean="0"/>
              <a:t>Winstrup</a:t>
            </a:r>
            <a:r>
              <a:rPr lang="en-US" dirty="0" smtClean="0"/>
              <a:t>, A. </a:t>
            </a:r>
            <a:r>
              <a:rPr lang="en-US" dirty="0" err="1" smtClean="0"/>
              <a:t>Svensson</a:t>
            </a:r>
            <a:r>
              <a:rPr lang="en-US" dirty="0" smtClean="0"/>
              <a:t>, S. Byrne and K. Herkenhoff (2012), Reading the climate record of the Martian polar layered deposits, Icarus, In Press.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Beyer, R.A., K.M. Stack, J.L. </a:t>
            </a:r>
            <a:r>
              <a:rPr lang="en-US" dirty="0" err="1" smtClean="0"/>
              <a:t>Griffes</a:t>
            </a:r>
            <a:r>
              <a:rPr lang="en-US" dirty="0" smtClean="0"/>
              <a:t>, R.E. Milliken, K.E. Herkenhoff, S. Byrne, J.W. Holt and J.P. Grotzinger (2012), An Atlas of Mars Sedimentary Rocks as seen by HIRISE, Society for Sedimentary Geology Special Publication, 102, 49-96.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Conway, S. J., N. </a:t>
            </a:r>
            <a:r>
              <a:rPr lang="en-US" dirty="0" err="1" smtClean="0"/>
              <a:t>Hovius</a:t>
            </a:r>
            <a:r>
              <a:rPr lang="en-US" dirty="0" smtClean="0"/>
              <a:t>, T. </a:t>
            </a:r>
            <a:r>
              <a:rPr lang="en-US" dirty="0" err="1" smtClean="0"/>
              <a:t>Barnie</a:t>
            </a:r>
            <a:r>
              <a:rPr lang="en-US" dirty="0" smtClean="0"/>
              <a:t>, J. </a:t>
            </a:r>
            <a:r>
              <a:rPr lang="en-US" dirty="0" err="1" smtClean="0"/>
              <a:t>Besserer</a:t>
            </a:r>
            <a:r>
              <a:rPr lang="en-US" dirty="0" smtClean="0"/>
              <a:t>, S. Le </a:t>
            </a:r>
            <a:r>
              <a:rPr lang="en-US" dirty="0" err="1" smtClean="0"/>
              <a:t>Mouelic</a:t>
            </a:r>
            <a:r>
              <a:rPr lang="en-US" dirty="0" smtClean="0"/>
              <a:t>, R. </a:t>
            </a:r>
            <a:r>
              <a:rPr lang="en-US" dirty="0" err="1" smtClean="0"/>
              <a:t>Orosei</a:t>
            </a:r>
            <a:r>
              <a:rPr lang="en-US" dirty="0" smtClean="0"/>
              <a:t>, and N. A. Read (2012), Climate-driven deposition of water ice and the formation of mounds in craters in Mars' north polar region,  Icarus,  220, 174-193. 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Fastook</a:t>
            </a:r>
            <a:r>
              <a:rPr lang="en-US" dirty="0" smtClean="0"/>
              <a:t>, J. L., J. W. Head, D. R. </a:t>
            </a:r>
            <a:r>
              <a:rPr lang="en-US" dirty="0" err="1" smtClean="0"/>
              <a:t>Marchant</a:t>
            </a:r>
            <a:r>
              <a:rPr lang="en-US" dirty="0" smtClean="0"/>
              <a:t>, F. Forget, and J.-B. Madeleine (2012), Early Mars climate near the Noachian-Hesperian boundary: Independent evidence for cold conditions from basal melting of the south polar ice sheet (Dorsa Argentea Formation) and implications for valley network formation,  Icarus,  219, 25-40. 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Guallini</a:t>
            </a:r>
            <a:r>
              <a:rPr lang="en-US" dirty="0" smtClean="0"/>
              <a:t>, L., F. </a:t>
            </a:r>
            <a:r>
              <a:rPr lang="en-US" dirty="0" err="1" smtClean="0"/>
              <a:t>Brozzetti</a:t>
            </a:r>
            <a:r>
              <a:rPr lang="en-US" dirty="0" smtClean="0"/>
              <a:t>, and L. </a:t>
            </a:r>
            <a:r>
              <a:rPr lang="en-US" dirty="0" err="1" smtClean="0"/>
              <a:t>Marinangeli</a:t>
            </a:r>
            <a:r>
              <a:rPr lang="en-US" dirty="0" smtClean="0"/>
              <a:t> (2012), Large-scale deformational systems in the South Polar Layered Deposits (</a:t>
            </a:r>
            <a:r>
              <a:rPr lang="en-US" dirty="0" err="1" smtClean="0"/>
              <a:t>Promethei</a:t>
            </a:r>
            <a:r>
              <a:rPr lang="en-US" dirty="0" smtClean="0"/>
              <a:t> </a:t>
            </a:r>
            <a:r>
              <a:rPr lang="en-US" dirty="0" err="1" smtClean="0"/>
              <a:t>Lingula</a:t>
            </a:r>
            <a:r>
              <a:rPr lang="en-US" dirty="0" smtClean="0"/>
              <a:t>, Mars): "Soft-sediment" and Deep-Seated Gravitational Slope Deformations Mechanisms,  Icarus,  220, 821-843.  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Limaye</a:t>
            </a:r>
            <a:r>
              <a:rPr lang="en-US" dirty="0" smtClean="0"/>
              <a:t>, A. B. S., O. Aharonson, and J. T. Perron (2012), Detailed stratigraphy and bed thickness of the Mars north and south polar layered deposits,  J. Geophys. Res.,  117, 6009.</a:t>
            </a:r>
          </a:p>
        </p:txBody>
      </p:sp>
    </p:spTree>
    <p:extLst>
      <p:ext uri="{BB962C8B-B14F-4D97-AF65-F5344CB8AC3E}">
        <p14:creationId xmlns:p14="http://schemas.microsoft.com/office/powerpoint/2010/main" val="139285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0263"/>
            <a:ext cx="9144000" cy="55753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Northern summer is almost at an end</a:t>
            </a:r>
          </a:p>
          <a:p>
            <a:pPr lvl="1"/>
            <a:r>
              <a:rPr lang="en-US" sz="2000" dirty="0" smtClean="0"/>
              <a:t>Later summer imaging of outliers like Louth crater</a:t>
            </a:r>
          </a:p>
          <a:p>
            <a:r>
              <a:rPr lang="en-US" sz="2400" dirty="0" smtClean="0"/>
              <a:t>Plans for the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southern spring &amp; summer</a:t>
            </a:r>
          </a:p>
          <a:p>
            <a:pPr lvl="1"/>
            <a:r>
              <a:rPr lang="en-US" sz="2000" dirty="0" smtClean="0"/>
              <a:t>Seasonal processes initially dominate</a:t>
            </a:r>
          </a:p>
          <a:p>
            <a:r>
              <a:rPr lang="en-US" sz="2400" dirty="0" smtClean="0"/>
              <a:t>Residual cap monitoring</a:t>
            </a:r>
          </a:p>
          <a:p>
            <a:pPr lvl="1"/>
            <a:r>
              <a:rPr lang="en-US" sz="2000" dirty="0" smtClean="0"/>
              <a:t>Swiss-cheese expansion</a:t>
            </a:r>
          </a:p>
          <a:p>
            <a:pPr lvl="1"/>
            <a:r>
              <a:rPr lang="en-US" sz="2000" dirty="0" smtClean="0"/>
              <a:t>Frost </a:t>
            </a:r>
            <a:r>
              <a:rPr lang="en-US" sz="2000" dirty="0"/>
              <a:t>h</a:t>
            </a:r>
            <a:r>
              <a:rPr lang="en-US" sz="2000" dirty="0" smtClean="0"/>
              <a:t>alo checks</a:t>
            </a:r>
          </a:p>
          <a:p>
            <a:r>
              <a:rPr lang="en-US" sz="2400" dirty="0" smtClean="0"/>
              <a:t>SPLD cratering needs a thorough investigation</a:t>
            </a:r>
          </a:p>
          <a:p>
            <a:pPr lvl="1"/>
            <a:r>
              <a:rPr lang="en-US" sz="2000" dirty="0" smtClean="0"/>
              <a:t>Last published crater stats were from counts done with MOLA! In 2002!</a:t>
            </a:r>
          </a:p>
          <a:p>
            <a:pPr lvl="1"/>
            <a:r>
              <a:rPr lang="en-US" sz="2000" dirty="0" smtClean="0"/>
              <a:t>Geologic mapping shows two distinct surface units on the SPLD</a:t>
            </a:r>
          </a:p>
          <a:p>
            <a:pPr lvl="1"/>
            <a:r>
              <a:rPr lang="en-US" sz="2000" dirty="0" smtClean="0"/>
              <a:t>HiRISE </a:t>
            </a:r>
            <a:r>
              <a:rPr lang="en-US" sz="2000" dirty="0" err="1" smtClean="0"/>
              <a:t>followups</a:t>
            </a:r>
            <a:r>
              <a:rPr lang="en-US" sz="2000" dirty="0" smtClean="0"/>
              <a:t> on known targets, searches of CTX data </a:t>
            </a:r>
            <a:r>
              <a:rPr lang="en-US" sz="2000" dirty="0" smtClean="0"/>
              <a:t>to get more </a:t>
            </a:r>
            <a:r>
              <a:rPr lang="en-US" sz="2000" dirty="0" smtClean="0"/>
              <a:t>craters</a:t>
            </a:r>
          </a:p>
          <a:p>
            <a:r>
              <a:rPr lang="en-US" sz="2400" dirty="0" smtClean="0"/>
              <a:t>SPLD stereo data very unevenly distributed – fix this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659063" y="7937"/>
            <a:ext cx="477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Polar Geology Plans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3934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rise_targets_both_po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786"/>
            <a:ext cx="9151091" cy="452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0652" y="726454"/>
            <a:ext cx="93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North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53808" y="726454"/>
            <a:ext cx="93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South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54772" y="0"/>
            <a:ext cx="3658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Coverage up to orbit 28607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9171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0652" y="726454"/>
            <a:ext cx="934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North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153808" y="726454"/>
            <a:ext cx="932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South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54772" y="0"/>
            <a:ext cx="4565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Stereo Coverage up to orbit 28607</a:t>
            </a:r>
            <a:endParaRPr lang="en-US" sz="2400" b="1" dirty="0"/>
          </a:p>
        </p:txBody>
      </p:sp>
      <p:pic>
        <p:nvPicPr>
          <p:cNvPr id="8" name="Picture 7" descr="hirise_stereo_both_po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70" y="1090088"/>
            <a:ext cx="9156370" cy="45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012802"/>
              </p:ext>
            </p:extLst>
          </p:nvPr>
        </p:nvGraphicFramePr>
        <p:xfrm>
          <a:off x="460702" y="794046"/>
          <a:ext cx="8168120" cy="576950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29190"/>
                <a:gridCol w="1954870"/>
                <a:gridCol w="2042030"/>
                <a:gridCol w="2042030"/>
              </a:tblGrid>
              <a:tr h="563163">
                <a:tc>
                  <a:txBody>
                    <a:bodyPr/>
                    <a:lstStyle/>
                    <a:p>
                      <a:pPr algn="ctr"/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North</a:t>
                      </a:r>
                    </a:p>
                    <a:p>
                      <a:pPr algn="ctr"/>
                      <a:r>
                        <a:rPr lang="en-US" sz="2000" b="1" dirty="0" smtClean="0"/>
                        <a:t>3.5 summers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South</a:t>
                      </a:r>
                    </a:p>
                    <a:p>
                      <a:pPr algn="ctr"/>
                      <a:r>
                        <a:rPr lang="en-US" sz="2000" b="1" dirty="0" smtClean="0"/>
                        <a:t>3 summers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Acquired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268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52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320</a:t>
                      </a:r>
                      <a:endParaRPr lang="en-US" sz="2000" b="0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Released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701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515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1216</a:t>
                      </a:r>
                      <a:endParaRPr lang="en-US" sz="2000" b="0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Suggested-10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0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</a:t>
                      </a:r>
                      <a:endParaRPr lang="en-US" sz="2000" b="0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Suggested-09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20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23</a:t>
                      </a:r>
                      <a:endParaRPr lang="en-US" sz="2000" b="0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Suggested-08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6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28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34</a:t>
                      </a:r>
                      <a:endParaRPr lang="en-US" sz="2000" b="0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Suggested-07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7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26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33</a:t>
                      </a:r>
                      <a:endParaRPr lang="en-US" sz="2000" b="0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Suggested-06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14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31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45</a:t>
                      </a:r>
                      <a:endParaRPr lang="en-US" sz="2000" b="0" dirty="0"/>
                    </a:p>
                  </a:txBody>
                  <a:tcPr/>
                </a:tc>
              </a:tr>
              <a:tr h="56316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Complete Stereo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189</a:t>
                      </a:r>
                      <a:endParaRPr lang="en-US" sz="20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127</a:t>
                      </a:r>
                      <a:endParaRPr lang="en-US" sz="20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316</a:t>
                      </a:r>
                      <a:endParaRPr lang="en-US" sz="2000" b="0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56316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Incomplete Pairs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5</a:t>
                      </a:r>
                      <a:endParaRPr lang="en-US" sz="20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21</a:t>
                      </a:r>
                      <a:endParaRPr lang="en-US" sz="20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/>
                        <a:t>26</a:t>
                      </a:r>
                      <a:endParaRPr lang="en-US" sz="2000" b="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6975" y="41584"/>
            <a:ext cx="623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smtClean="0"/>
              <a:t>Polar Geology by the numbers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722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np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011863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4687888"/>
            <a:ext cx="13017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4213226"/>
            <a:ext cx="209391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2" y="2263775"/>
            <a:ext cx="18288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0"/>
            <a:ext cx="23495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-3175"/>
            <a:ext cx="1725612" cy="21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3" name="Straight Arrow Connector 9"/>
          <p:cNvCxnSpPr>
            <a:cxnSpLocks noChangeShapeType="1"/>
          </p:cNvCxnSpPr>
          <p:nvPr/>
        </p:nvCxnSpPr>
        <p:spPr bwMode="auto">
          <a:xfrm rot="5400000">
            <a:off x="1447006" y="2143919"/>
            <a:ext cx="2251075" cy="2936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4" name="Straight Arrow Connector 10"/>
          <p:cNvCxnSpPr>
            <a:cxnSpLocks noChangeShapeType="1"/>
            <a:stCxn id="4100" idx="1"/>
          </p:cNvCxnSpPr>
          <p:nvPr/>
        </p:nvCxnSpPr>
        <p:spPr bwMode="auto">
          <a:xfrm flipH="1">
            <a:off x="4254500" y="3183732"/>
            <a:ext cx="3071812" cy="53736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5" name="Straight Arrow Connector 13"/>
          <p:cNvCxnSpPr>
            <a:cxnSpLocks noChangeShapeType="1"/>
            <a:stCxn id="4102" idx="1"/>
            <a:endCxn id="4109" idx="0"/>
          </p:cNvCxnSpPr>
          <p:nvPr/>
        </p:nvCxnSpPr>
        <p:spPr bwMode="auto">
          <a:xfrm flipH="1">
            <a:off x="3560763" y="1075127"/>
            <a:ext cx="1428750" cy="264597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6" name="Straight Arrow Connector 18"/>
          <p:cNvCxnSpPr>
            <a:cxnSpLocks noChangeShapeType="1"/>
          </p:cNvCxnSpPr>
          <p:nvPr/>
        </p:nvCxnSpPr>
        <p:spPr bwMode="auto">
          <a:xfrm flipH="1">
            <a:off x="3962400" y="4302125"/>
            <a:ext cx="3125788" cy="62547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7" name="Straight Arrow Connector 22"/>
          <p:cNvCxnSpPr>
            <a:cxnSpLocks noChangeShapeType="1"/>
          </p:cNvCxnSpPr>
          <p:nvPr/>
        </p:nvCxnSpPr>
        <p:spPr bwMode="auto">
          <a:xfrm rot="10800000">
            <a:off x="4305300" y="5080000"/>
            <a:ext cx="1420813" cy="69215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8" name="Oval 29"/>
          <p:cNvSpPr>
            <a:spLocks noChangeAspect="1"/>
          </p:cNvSpPr>
          <p:nvPr/>
        </p:nvSpPr>
        <p:spPr bwMode="auto">
          <a:xfrm>
            <a:off x="2349500" y="33401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Oval 30"/>
          <p:cNvSpPr>
            <a:spLocks noChangeAspect="1"/>
          </p:cNvSpPr>
          <p:nvPr/>
        </p:nvSpPr>
        <p:spPr bwMode="auto">
          <a:xfrm>
            <a:off x="3492500" y="37211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Oval 31"/>
          <p:cNvSpPr>
            <a:spLocks noChangeAspect="1"/>
          </p:cNvSpPr>
          <p:nvPr/>
        </p:nvSpPr>
        <p:spPr bwMode="auto">
          <a:xfrm>
            <a:off x="4191000" y="36449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Oval 32"/>
          <p:cNvSpPr>
            <a:spLocks noChangeAspect="1"/>
          </p:cNvSpPr>
          <p:nvPr/>
        </p:nvSpPr>
        <p:spPr bwMode="auto">
          <a:xfrm>
            <a:off x="4254500" y="50165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Oval 33"/>
          <p:cNvSpPr>
            <a:spLocks noChangeAspect="1"/>
          </p:cNvSpPr>
          <p:nvPr/>
        </p:nvSpPr>
        <p:spPr bwMode="auto">
          <a:xfrm>
            <a:off x="3898900" y="48387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1712" y="0"/>
            <a:ext cx="1803400" cy="2017491"/>
          </a:xfrm>
          <a:prstGeom prst="rect">
            <a:avLst/>
          </a:prstGeom>
        </p:spPr>
      </p:pic>
      <p:cxnSp>
        <p:nvCxnSpPr>
          <p:cNvPr id="24" name="Straight Arrow Connector 10"/>
          <p:cNvCxnSpPr>
            <a:cxnSpLocks noChangeShapeType="1"/>
          </p:cNvCxnSpPr>
          <p:nvPr/>
        </p:nvCxnSpPr>
        <p:spPr bwMode="auto">
          <a:xfrm flipH="1">
            <a:off x="4154488" y="1952625"/>
            <a:ext cx="3298825" cy="12541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Oval 31"/>
          <p:cNvSpPr>
            <a:spLocks noChangeAspect="1"/>
          </p:cNvSpPr>
          <p:nvPr/>
        </p:nvSpPr>
        <p:spPr bwMode="auto">
          <a:xfrm>
            <a:off x="4090988" y="313055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072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4" descr="np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6011863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3" name="Straight Arrow Connector 9"/>
          <p:cNvCxnSpPr>
            <a:cxnSpLocks noChangeShapeType="1"/>
            <a:endCxn id="4108" idx="6"/>
          </p:cNvCxnSpPr>
          <p:nvPr/>
        </p:nvCxnSpPr>
        <p:spPr bwMode="auto">
          <a:xfrm flipH="1">
            <a:off x="2105025" y="2656174"/>
            <a:ext cx="3906841" cy="486644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6" name="Straight Arrow Connector 18"/>
          <p:cNvCxnSpPr>
            <a:cxnSpLocks noChangeShapeType="1"/>
            <a:stCxn id="2" idx="1"/>
            <a:endCxn id="4112" idx="5"/>
          </p:cNvCxnSpPr>
          <p:nvPr/>
        </p:nvCxnSpPr>
        <p:spPr bwMode="auto">
          <a:xfrm flipH="1" flipV="1">
            <a:off x="4015431" y="4955231"/>
            <a:ext cx="1713440" cy="673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8" name="Oval 29"/>
          <p:cNvSpPr>
            <a:spLocks noChangeAspect="1"/>
          </p:cNvSpPr>
          <p:nvPr/>
        </p:nvSpPr>
        <p:spPr bwMode="auto">
          <a:xfrm>
            <a:off x="1968500" y="3074555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Oval 33"/>
          <p:cNvSpPr>
            <a:spLocks noChangeAspect="1"/>
          </p:cNvSpPr>
          <p:nvPr/>
        </p:nvSpPr>
        <p:spPr bwMode="auto">
          <a:xfrm>
            <a:off x="3898900" y="4838700"/>
            <a:ext cx="136525" cy="1365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871" y="3706870"/>
            <a:ext cx="3419447" cy="263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268" y="0"/>
            <a:ext cx="6130732" cy="2656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1866" y="2959652"/>
            <a:ext cx="3132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Recent NPLD DTMs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3847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127" y="1"/>
            <a:ext cx="6354873" cy="68579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60688" y="0"/>
            <a:ext cx="6183312" cy="13731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Problems on these super-steep scarps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Discuss retargeting these at lunch with specially chosen geometries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619253" y="2449621"/>
            <a:ext cx="6151562" cy="266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15234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64348" y="10711"/>
            <a:ext cx="7379652" cy="145709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Hvidberg et al. – in press at Icarus</a:t>
            </a:r>
          </a:p>
          <a:p>
            <a:pPr lvl="1"/>
            <a:r>
              <a:rPr lang="en-US" sz="2400" dirty="0" smtClean="0"/>
              <a:t>Modeling stratigraphic mapping from HiRISE stereo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965"/>
            <a:ext cx="6070497" cy="4235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331" y="1162567"/>
            <a:ext cx="3033670" cy="44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32283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892</Words>
  <Application>Microsoft Macintosh PowerPoint</Application>
  <PresentationFormat>On-screen Show (4:3)</PresentationFormat>
  <Paragraphs>124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HiRISE Polar Geology  Status and Plans September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Polar Summer Streaks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37</cp:revision>
  <dcterms:created xsi:type="dcterms:W3CDTF">2012-09-07T18:11:48Z</dcterms:created>
  <dcterms:modified xsi:type="dcterms:W3CDTF">2012-09-09T17:47:33Z</dcterms:modified>
</cp:coreProperties>
</file>