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6" r:id="rId3"/>
    <p:sldMasterId id="2147483700" r:id="rId4"/>
  </p:sldMasterIdLst>
  <p:notesMasterIdLst>
    <p:notesMasterId r:id="rId57"/>
  </p:notesMasterIdLst>
  <p:sldIdLst>
    <p:sldId id="267" r:id="rId5"/>
    <p:sldId id="301" r:id="rId6"/>
    <p:sldId id="305" r:id="rId7"/>
    <p:sldId id="303" r:id="rId8"/>
    <p:sldId id="304" r:id="rId9"/>
    <p:sldId id="306" r:id="rId10"/>
    <p:sldId id="310" r:id="rId11"/>
    <p:sldId id="307" r:id="rId12"/>
    <p:sldId id="300" r:id="rId13"/>
    <p:sldId id="308" r:id="rId14"/>
    <p:sldId id="341" r:id="rId15"/>
    <p:sldId id="336" r:id="rId16"/>
    <p:sldId id="257" r:id="rId17"/>
    <p:sldId id="342" r:id="rId18"/>
    <p:sldId id="275" r:id="rId19"/>
    <p:sldId id="329" r:id="rId20"/>
    <p:sldId id="333" r:id="rId21"/>
    <p:sldId id="343" r:id="rId22"/>
    <p:sldId id="270" r:id="rId23"/>
    <p:sldId id="273" r:id="rId24"/>
    <p:sldId id="274" r:id="rId25"/>
    <p:sldId id="276" r:id="rId26"/>
    <p:sldId id="272" r:id="rId27"/>
    <p:sldId id="265" r:id="rId28"/>
    <p:sldId id="281" r:id="rId29"/>
    <p:sldId id="337" r:id="rId30"/>
    <p:sldId id="280" r:id="rId31"/>
    <p:sldId id="266" r:id="rId32"/>
    <p:sldId id="288" r:id="rId33"/>
    <p:sldId id="344" r:id="rId34"/>
    <p:sldId id="313" r:id="rId35"/>
    <p:sldId id="315" r:id="rId36"/>
    <p:sldId id="314" r:id="rId37"/>
    <p:sldId id="318" r:id="rId38"/>
    <p:sldId id="319" r:id="rId39"/>
    <p:sldId id="320" r:id="rId40"/>
    <p:sldId id="316" r:id="rId41"/>
    <p:sldId id="317" r:id="rId42"/>
    <p:sldId id="331" r:id="rId43"/>
    <p:sldId id="332" r:id="rId44"/>
    <p:sldId id="321" r:id="rId45"/>
    <p:sldId id="339" r:id="rId46"/>
    <p:sldId id="340" r:id="rId47"/>
    <p:sldId id="335" r:id="rId48"/>
    <p:sldId id="322" r:id="rId49"/>
    <p:sldId id="330" r:id="rId50"/>
    <p:sldId id="327" r:id="rId51"/>
    <p:sldId id="328" r:id="rId52"/>
    <p:sldId id="323" r:id="rId53"/>
    <p:sldId id="326" r:id="rId54"/>
    <p:sldId id="324" r:id="rId55"/>
    <p:sldId id="311"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62" autoAdjust="0"/>
    <p:restoredTop sz="97813" autoAdjust="0"/>
  </p:normalViewPr>
  <p:slideViewPr>
    <p:cSldViewPr snapToGrid="0" snapToObjects="1">
      <p:cViewPr>
        <p:scale>
          <a:sx n="95" d="100"/>
          <a:sy n="95" d="100"/>
        </p:scale>
        <p:origin x="-1080" y="-13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D2977-DD57-D145-899C-F09D2BB6E582}" type="datetimeFigureOut">
              <a:rPr lang="en-US" smtClean="0"/>
              <a:t>7/8/16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8314A6-A96B-9E42-9113-29E1715F546A}" type="slidenum">
              <a:rPr lang="en-US" smtClean="0"/>
              <a:t>‹#›</a:t>
            </a:fld>
            <a:endParaRPr lang="en-US"/>
          </a:p>
        </p:txBody>
      </p:sp>
    </p:spTree>
    <p:extLst>
      <p:ext uri="{BB962C8B-B14F-4D97-AF65-F5344CB8AC3E}">
        <p14:creationId xmlns:p14="http://schemas.microsoft.com/office/powerpoint/2010/main" val="13882114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CA9A68D7-9821-454D-B46F-4D69B0E87A74}"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929335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all the talks were given at </a:t>
            </a:r>
            <a:r>
              <a:rPr lang="en-US" smtClean="0"/>
              <a:t>the Symposium</a:t>
            </a:r>
            <a:endParaRPr lang="en-US" dirty="0"/>
          </a:p>
        </p:txBody>
      </p:sp>
      <p:sp>
        <p:nvSpPr>
          <p:cNvPr id="4" name="Slide Number Placeholder 3"/>
          <p:cNvSpPr>
            <a:spLocks noGrp="1"/>
          </p:cNvSpPr>
          <p:nvPr>
            <p:ph type="sldNum" sz="quarter" idx="10"/>
          </p:nvPr>
        </p:nvSpPr>
        <p:spPr/>
        <p:txBody>
          <a:bodyPr/>
          <a:lstStyle/>
          <a:p>
            <a:pPr>
              <a:defRPr/>
            </a:pPr>
            <a:fld id="{98908EAB-4A2F-6740-8A8D-DCA64D2DFD0C}" type="slidenum">
              <a:rPr lang="en-US" smtClean="0">
                <a:solidFill>
                  <a:prstClr val="black"/>
                </a:solidFill>
              </a:rPr>
              <a:pPr>
                <a:defRPr/>
              </a:pPr>
              <a:t>23</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t>Attendence</a:t>
            </a:r>
            <a:r>
              <a:rPr lang="en-US" altLang="en-US" dirty="0"/>
              <a:t>:</a:t>
            </a:r>
          </a:p>
          <a:p>
            <a:endParaRPr lang="en-US" altLang="en-US" dirty="0"/>
          </a:p>
          <a:p>
            <a:r>
              <a:rPr lang="en-US" altLang="en-US" dirty="0" err="1"/>
              <a:t>Beshore</a:t>
            </a:r>
            <a:r>
              <a:rPr lang="en-US" altLang="en-US" dirty="0"/>
              <a:t>: 100</a:t>
            </a:r>
          </a:p>
          <a:p>
            <a:r>
              <a:rPr lang="en-US" altLang="en-US" dirty="0"/>
              <a:t>Swindle:</a:t>
            </a:r>
          </a:p>
          <a:p>
            <a:r>
              <a:rPr lang="en-US" altLang="en-US" dirty="0"/>
              <a:t>Russell:</a:t>
            </a: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fld id="{1609A47A-A0A3-6843-A975-2E911F31A9FE}" type="slidenum">
              <a:rPr lang="en-US" altLang="en-US" sz="1200">
                <a:solidFill>
                  <a:prstClr val="black"/>
                </a:solidFill>
              </a:rPr>
              <a:pPr/>
              <a:t>31</a:t>
            </a:fld>
            <a:endParaRPr lang="en-US" altLang="en-US" sz="1200">
              <a:solidFill>
                <a:prstClr val="black"/>
              </a:solidFill>
            </a:endParaRPr>
          </a:p>
        </p:txBody>
      </p:sp>
    </p:spTree>
    <p:extLst>
      <p:ext uri="{BB962C8B-B14F-4D97-AF65-F5344CB8AC3E}">
        <p14:creationId xmlns:p14="http://schemas.microsoft.com/office/powerpoint/2010/main" val="31453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Attendence:</a:t>
            </a:r>
          </a:p>
          <a:p>
            <a:endParaRPr lang="en-US" altLang="en-US"/>
          </a:p>
          <a:p>
            <a:r>
              <a:rPr lang="en-US" altLang="en-US"/>
              <a:t>Beshore: 100</a:t>
            </a:r>
          </a:p>
          <a:p>
            <a:r>
              <a:rPr lang="en-US" altLang="en-US"/>
              <a:t>Swindle:</a:t>
            </a:r>
          </a:p>
          <a:p>
            <a:r>
              <a:rPr lang="en-US" altLang="en-US"/>
              <a:t>Russell:</a:t>
            </a:r>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fld id="{1081C412-C348-5344-8BBC-FBE924ABA993}" type="slidenum">
              <a:rPr lang="en-US" altLang="en-US" sz="1200">
                <a:solidFill>
                  <a:prstClr val="black"/>
                </a:solidFill>
              </a:rPr>
              <a:pPr/>
              <a:t>32</a:t>
            </a:fld>
            <a:endParaRPr lang="en-US" altLang="en-US" sz="1200">
              <a:solidFill>
                <a:prstClr val="black"/>
              </a:solidFill>
            </a:endParaRPr>
          </a:p>
        </p:txBody>
      </p:sp>
    </p:spTree>
    <p:extLst>
      <p:ext uri="{BB962C8B-B14F-4D97-AF65-F5344CB8AC3E}">
        <p14:creationId xmlns:p14="http://schemas.microsoft.com/office/powerpoint/2010/main" val="911535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47BDBE90-608D-354A-B10C-9C11E3CDCDE2}"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2047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smtClean="0"/>
              <a:t>We</a:t>
            </a:r>
            <a:r>
              <a:rPr lang="en-US" altLang="en-US" sz="1600" baseline="0" dirty="0" smtClean="0"/>
              <a:t> have had 3 teacher workshops in the past 5 years. There have been eight participants to 25. There has been no cost to the teachers, but in the future we may charge a minimal fee, $10 to encourage the teachers to show up. SIC collaborates with other groups in town to organize and implement the workshops.</a:t>
            </a:r>
            <a:endParaRPr lang="en-US" altLang="en-US" sz="1600" dirty="0"/>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fld id="{BE081868-1547-C04E-949C-55715C39E408}" type="slidenum">
              <a:rPr lang="en-US" altLang="en-US" sz="1200">
                <a:solidFill>
                  <a:prstClr val="black"/>
                </a:solidFill>
              </a:rPr>
              <a:pPr/>
              <a:t>34</a:t>
            </a:fld>
            <a:endParaRPr lang="en-US" altLang="en-US" sz="1200">
              <a:solidFill>
                <a:prstClr val="black"/>
              </a:solidFill>
            </a:endParaRPr>
          </a:p>
        </p:txBody>
      </p:sp>
    </p:spTree>
    <p:extLst>
      <p:ext uri="{BB962C8B-B14F-4D97-AF65-F5344CB8AC3E}">
        <p14:creationId xmlns:p14="http://schemas.microsoft.com/office/powerpoint/2010/main" val="518042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51F71C-A0EC-1048-9362-923F30BA730C}"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2000108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 name="Slide Number Placeholder 3"/>
          <p:cNvSpPr>
            <a:spLocks noGrp="1"/>
          </p:cNvSpPr>
          <p:nvPr>
            <p:ph type="sldNum" sz="quarter" idx="5"/>
          </p:nvPr>
        </p:nvSpPr>
        <p:spPr/>
        <p:txBody>
          <a:bodyPr/>
          <a:lstStyle/>
          <a:p>
            <a:pPr>
              <a:defRPr/>
            </a:pPr>
            <a:fld id="{F5362658-B2A9-0341-A6A2-B3344CF39A97}"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798392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en-US" altLang="en-US"/>
              <a:t>Now I’m on the organizing committee for Science City</a:t>
            </a:r>
          </a:p>
        </p:txBody>
      </p:sp>
      <p:sp>
        <p:nvSpPr>
          <p:cNvPr id="4" name="Slide Number Placeholder 3"/>
          <p:cNvSpPr>
            <a:spLocks noGrp="1"/>
          </p:cNvSpPr>
          <p:nvPr>
            <p:ph type="sldNum" sz="quarter" idx="5"/>
          </p:nvPr>
        </p:nvSpPr>
        <p:spPr/>
        <p:txBody>
          <a:bodyPr/>
          <a:lstStyle/>
          <a:p>
            <a:pPr>
              <a:defRPr/>
            </a:pPr>
            <a:fld id="{1EA4B0DD-DEC4-B249-8BEE-BF555154C6D2}"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1495179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en-US" altLang="en-US"/>
              <a:t>Now I’m on the organizing committee for Science City</a:t>
            </a:r>
          </a:p>
        </p:txBody>
      </p:sp>
      <p:sp>
        <p:nvSpPr>
          <p:cNvPr id="4" name="Slide Number Placeholder 3"/>
          <p:cNvSpPr>
            <a:spLocks noGrp="1"/>
          </p:cNvSpPr>
          <p:nvPr>
            <p:ph type="sldNum" sz="quarter" idx="5"/>
          </p:nvPr>
        </p:nvSpPr>
        <p:spPr/>
        <p:txBody>
          <a:bodyPr/>
          <a:lstStyle/>
          <a:p>
            <a:pPr>
              <a:defRPr/>
            </a:pPr>
            <a:fld id="{63CC56D0-AB2E-724E-9C4F-D05CA869308D}"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781467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Jason Davis Desert Moon</a:t>
            </a:r>
          </a:p>
          <a:p>
            <a:r>
              <a:rPr lang="en-US" altLang="en-US"/>
              <a:t>Center for Creative Photography, Jan-May Exhibit 2015</a:t>
            </a:r>
          </a:p>
        </p:txBody>
      </p:sp>
      <p:sp>
        <p:nvSpPr>
          <p:cNvPr id="4" name="Slide Number Placeholder 3"/>
          <p:cNvSpPr>
            <a:spLocks noGrp="1"/>
          </p:cNvSpPr>
          <p:nvPr>
            <p:ph type="sldNum" sz="quarter" idx="5"/>
          </p:nvPr>
        </p:nvSpPr>
        <p:spPr/>
        <p:txBody>
          <a:bodyPr/>
          <a:lstStyle/>
          <a:p>
            <a:pPr>
              <a:defRPr/>
            </a:pPr>
            <a:fld id="{C121E636-7AC9-A44E-8B62-1E7859AFE8AA}" type="slidenum">
              <a:rPr lang="en-US" smtClean="0"/>
              <a:pPr>
                <a:defRPr/>
              </a:pPr>
              <a:t>39</a:t>
            </a:fld>
            <a:endParaRPr lang="en-US"/>
          </a:p>
        </p:txBody>
      </p:sp>
    </p:spTree>
    <p:extLst>
      <p:ext uri="{BB962C8B-B14F-4D97-AF65-F5344CB8AC3E}">
        <p14:creationId xmlns:p14="http://schemas.microsoft.com/office/powerpoint/2010/main" val="22129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CA9A68D7-9821-454D-B46F-4D69B0E87A74}"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929335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CA9A68D7-9821-454D-B46F-4D69B0E87A74}"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929335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CA9A68D7-9821-454D-B46F-4D69B0E87A74}"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929335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CA9A68D7-9821-454D-B46F-4D69B0E87A74}"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929335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CA9A68D7-9821-454D-B46F-4D69B0E87A74}"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929335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project is a look into Adaptive Architecture and the hidden</a:t>
            </a:r>
          </a:p>
          <a:p>
            <a:r>
              <a:rPr lang="en-US" altLang="en-US"/>
              <a:t>possibilities of extreme environments with a focus on lunar habitation</a:t>
            </a:r>
          </a:p>
          <a:p>
            <a:r>
              <a:rPr lang="en-US" altLang="en-US"/>
              <a:t>through passive system integration and construction by means of</a:t>
            </a:r>
          </a:p>
          <a:p>
            <a:r>
              <a:rPr lang="en-US" altLang="en-US"/>
              <a:t>on-site materials.</a:t>
            </a:r>
          </a:p>
          <a:p>
            <a:r>
              <a:rPr lang="en-US" altLang="en-US"/>
              <a:t>Thanks again for your help! You've been amazing!</a:t>
            </a:r>
          </a:p>
        </p:txBody>
      </p:sp>
      <p:sp>
        <p:nvSpPr>
          <p:cNvPr id="4" name="Slide Number Placeholder 3"/>
          <p:cNvSpPr>
            <a:spLocks noGrp="1"/>
          </p:cNvSpPr>
          <p:nvPr>
            <p:ph type="sldNum" sz="quarter" idx="5"/>
          </p:nvPr>
        </p:nvSpPr>
        <p:spPr/>
        <p:txBody>
          <a:bodyPr/>
          <a:lstStyle/>
          <a:p>
            <a:pPr>
              <a:defRPr/>
            </a:pPr>
            <a:fld id="{5B696C6D-42DE-3F48-8027-E7CD454211B7}" type="slidenum">
              <a:rPr lang="en-US" smtClean="0"/>
              <a:pPr>
                <a:defRPr/>
              </a:pPr>
              <a:t>52</a:t>
            </a:fld>
            <a:endParaRPr lang="en-US"/>
          </a:p>
        </p:txBody>
      </p:sp>
    </p:spTree>
    <p:extLst>
      <p:ext uri="{BB962C8B-B14F-4D97-AF65-F5344CB8AC3E}">
        <p14:creationId xmlns:p14="http://schemas.microsoft.com/office/powerpoint/2010/main" val="42711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51F71C-A0EC-1048-9362-923F30BA730C}" type="slidenum">
              <a:rPr lang="en-US" smtClean="0"/>
              <a:pPr>
                <a:defRPr/>
              </a:pPr>
              <a:t>4</a:t>
            </a:fld>
            <a:endParaRPr lang="en-US"/>
          </a:p>
        </p:txBody>
      </p:sp>
    </p:spTree>
    <p:extLst>
      <p:ext uri="{BB962C8B-B14F-4D97-AF65-F5344CB8AC3E}">
        <p14:creationId xmlns:p14="http://schemas.microsoft.com/office/powerpoint/2010/main" val="1107528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I can help them locate websites that have images and maps</a:t>
            </a:r>
          </a:p>
          <a:p>
            <a:endParaRPr lang="en-US" altLang="en-US" b="1" dirty="0"/>
          </a:p>
          <a:p>
            <a:r>
              <a:rPr lang="en-US" altLang="en-US" b="1" dirty="0"/>
              <a:t>The NASA Regional Planetary Image Facility</a:t>
            </a:r>
            <a:r>
              <a:rPr lang="en-US" altLang="en-US" dirty="0"/>
              <a:t>, an international system of planetary image libraries, was established in 1977. These facilities maintain photographic and digital data as well as mission documentation and cartographic data. </a:t>
            </a:r>
          </a:p>
          <a:p>
            <a:endParaRPr lang="en-US" altLang="en-US" dirty="0"/>
          </a:p>
          <a:p>
            <a:r>
              <a:rPr lang="en-US" altLang="en-US" dirty="0"/>
              <a:t>Each facility's general holding contains images and maps of planets and their satellites taken by solar system exploration spacecraft.</a:t>
            </a:r>
          </a:p>
          <a:p>
            <a:endParaRPr lang="en-US" altLang="en-US" dirty="0"/>
          </a:p>
          <a:p>
            <a:r>
              <a:rPr lang="en-US" altLang="en-US" dirty="0"/>
              <a:t>These planetary image facilities are open to the public. The facilities are primarily reference centers for browsing, studying, and selecting lunar and planetary photographic and cartographic materials. Experienced staff can assist scientists, educators, students, media, and the public in ordering materials for their own use. For appointment information and operation hours, contact your nearest facility.</a:t>
            </a:r>
          </a:p>
          <a:p>
            <a:r>
              <a:rPr lang="en-US" altLang="en-US" b="1" dirty="0"/>
              <a:t>Over the years and the computer age our focus has been shifting to/ adding outreach activities… and name tags </a:t>
            </a:r>
            <a:r>
              <a:rPr lang="en-US" altLang="en-US" b="1" dirty="0">
                <a:sym typeface="Wingdings" charset="2"/>
              </a:rPr>
              <a:t></a:t>
            </a:r>
            <a:endParaRPr lang="en-US" altLang="en-US" b="1" dirty="0"/>
          </a:p>
          <a:p>
            <a:endParaRPr lang="en-US" altLang="en-US" dirty="0"/>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fld id="{706DBB85-6AC4-CE41-A34A-38A061008113}" type="slidenum">
              <a:rPr lang="en-US" altLang="en-US" sz="1200"/>
              <a:pPr/>
              <a:t>6</a:t>
            </a:fld>
            <a:endParaRPr lang="en-US" altLang="en-US" sz="1200"/>
          </a:p>
        </p:txBody>
      </p:sp>
    </p:spTree>
    <p:extLst>
      <p:ext uri="{BB962C8B-B14F-4D97-AF65-F5344CB8AC3E}">
        <p14:creationId xmlns:p14="http://schemas.microsoft.com/office/powerpoint/2010/main" val="204295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Management Plan</a:t>
            </a:r>
            <a:endParaRPr lang="en-US" altLang="en-US"/>
          </a:p>
          <a:p>
            <a:r>
              <a:rPr lang="en-US" altLang="en-US" b="1"/>
              <a:t>1. A description of the project’s organization;</a:t>
            </a:r>
            <a:endParaRPr lang="en-US" altLang="en-US"/>
          </a:p>
          <a:p>
            <a:r>
              <a:rPr lang="en-US" altLang="en-US"/>
              <a:t> </a:t>
            </a:r>
          </a:p>
          <a:p>
            <a:r>
              <a:rPr lang="en-US" altLang="en-US"/>
              <a:t>When funding is available, a student is hired to provide assistance with archiving, designing graphics and organizing large events and producing a yearly product.</a:t>
            </a:r>
          </a:p>
          <a:p>
            <a:r>
              <a:rPr lang="en-US" altLang="en-US" b="1"/>
              <a:t>Yes</a:t>
            </a:r>
            <a:endParaRPr lang="en-US" altLang="en-US"/>
          </a:p>
          <a:p>
            <a:r>
              <a:rPr lang="en-US" altLang="en-US"/>
              <a:t> </a:t>
            </a:r>
          </a:p>
          <a:p>
            <a:r>
              <a:rPr lang="en-US" altLang="en-US" b="1"/>
              <a:t>2. A description of the roles played by each member of the organization;</a:t>
            </a:r>
            <a:endParaRPr lang="en-US" altLang="en-US"/>
          </a:p>
          <a:p>
            <a:r>
              <a:rPr lang="en-US" altLang="en-US" b="1"/>
              <a:t>Dr. Byrne, provides the direction of the lab</a:t>
            </a:r>
            <a:endParaRPr lang="en-US" altLang="en-US"/>
          </a:p>
          <a:p>
            <a:r>
              <a:rPr lang="en-US" altLang="en-US"/>
              <a:t> </a:t>
            </a:r>
          </a:p>
          <a:p>
            <a:r>
              <a:rPr lang="en-US" altLang="en-US" b="1"/>
              <a:t>Maria Schuchardt</a:t>
            </a:r>
            <a:r>
              <a:rPr lang="en-US" altLang="en-US"/>
              <a:t> provides the daily running of the center, organizing the archive, provides tours of the facilities, as well as off-site lectures on planetary science topics.</a:t>
            </a:r>
          </a:p>
          <a:p>
            <a:r>
              <a:rPr lang="en-US" altLang="en-US"/>
              <a:t> </a:t>
            </a:r>
          </a:p>
          <a:p>
            <a:r>
              <a:rPr lang="en-US" altLang="en-US" b="1"/>
              <a:t>John Anderson</a:t>
            </a:r>
            <a:r>
              <a:rPr lang="en-US" altLang="en-US"/>
              <a:t> is a temporary employee whose task is to scan, process, and prepare Surveyor images for the Planetary Data System (PDS). The decoding of the BCD for the mission has proven to be challenging, and </a:t>
            </a:r>
            <a:r>
              <a:rPr lang="en-US" altLang="en-US" b="1"/>
              <a:t>Leon Palfox</a:t>
            </a:r>
            <a:r>
              <a:rPr lang="en-US" altLang="en-US"/>
              <a:t>, a research member of LPL has provided many hours, at no cost to the SIC grant to design a program to interpret the data from the 90,000 images.</a:t>
            </a:r>
          </a:p>
          <a:p>
            <a:endParaRPr lang="en-US" altLang="en-US"/>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fld id="{764C3206-966C-1148-A9DB-5F088B6FD52B}" type="slidenum">
              <a:rPr lang="en-US" altLang="en-US" sz="1200"/>
              <a:pPr/>
              <a:t>8</a:t>
            </a:fld>
            <a:endParaRPr lang="en-US" altLang="en-US" sz="1200"/>
          </a:p>
        </p:txBody>
      </p:sp>
    </p:spTree>
    <p:extLst>
      <p:ext uri="{BB962C8B-B14F-4D97-AF65-F5344CB8AC3E}">
        <p14:creationId xmlns:p14="http://schemas.microsoft.com/office/powerpoint/2010/main" val="195262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CA9A68D7-9821-454D-B46F-4D69B0E87A74}"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92933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CA9A68D7-9821-454D-B46F-4D69B0E87A74}"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929335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CA9A68D7-9821-454D-B46F-4D69B0E87A74}"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929335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Management Plan</a:t>
            </a:r>
            <a:endParaRPr lang="en-US" altLang="en-US"/>
          </a:p>
          <a:p>
            <a:r>
              <a:rPr lang="en-US" altLang="en-US" b="1"/>
              <a:t>1. A description of the project’s organization;</a:t>
            </a:r>
            <a:endParaRPr lang="en-US" altLang="en-US"/>
          </a:p>
          <a:p>
            <a:r>
              <a:rPr lang="en-US" altLang="en-US"/>
              <a:t> </a:t>
            </a:r>
          </a:p>
          <a:p>
            <a:r>
              <a:rPr lang="en-US" altLang="en-US"/>
              <a:t>When funding is available, a student is hired to provide assistance with archiving, designing graphics and organizing large events and producing a yearly product.</a:t>
            </a:r>
          </a:p>
          <a:p>
            <a:r>
              <a:rPr lang="en-US" altLang="en-US" b="1"/>
              <a:t>Yes</a:t>
            </a:r>
            <a:endParaRPr lang="en-US" altLang="en-US"/>
          </a:p>
          <a:p>
            <a:r>
              <a:rPr lang="en-US" altLang="en-US"/>
              <a:t> </a:t>
            </a:r>
          </a:p>
          <a:p>
            <a:r>
              <a:rPr lang="en-US" altLang="en-US" b="1"/>
              <a:t>2. A description of the roles played by each member of the organization;</a:t>
            </a:r>
            <a:endParaRPr lang="en-US" altLang="en-US"/>
          </a:p>
          <a:p>
            <a:r>
              <a:rPr lang="en-US" altLang="en-US" b="1"/>
              <a:t>Dr. Byrne, provides the direction of the lab</a:t>
            </a:r>
            <a:endParaRPr lang="en-US" altLang="en-US"/>
          </a:p>
          <a:p>
            <a:r>
              <a:rPr lang="en-US" altLang="en-US"/>
              <a:t> </a:t>
            </a:r>
          </a:p>
          <a:p>
            <a:r>
              <a:rPr lang="en-US" altLang="en-US" b="1"/>
              <a:t>Maria Schuchardt</a:t>
            </a:r>
            <a:r>
              <a:rPr lang="en-US" altLang="en-US"/>
              <a:t> provides the daily running of the center, organizing the archive, provides tours of the facilities, as well as off-site lectures on planetary science topics.</a:t>
            </a:r>
          </a:p>
          <a:p>
            <a:r>
              <a:rPr lang="en-US" altLang="en-US"/>
              <a:t> </a:t>
            </a:r>
          </a:p>
          <a:p>
            <a:r>
              <a:rPr lang="en-US" altLang="en-US" b="1"/>
              <a:t>John Anderson</a:t>
            </a:r>
            <a:r>
              <a:rPr lang="en-US" altLang="en-US"/>
              <a:t> is a temporary employee whose task is to scan, process, and prepare Surveyor images for the Planetary Data System (PDS). The decoding of the BCD for the mission has proven to be challenging, and </a:t>
            </a:r>
            <a:r>
              <a:rPr lang="en-US" altLang="en-US" b="1"/>
              <a:t>Leon Palfox</a:t>
            </a:r>
            <a:r>
              <a:rPr lang="en-US" altLang="en-US"/>
              <a:t>, a research member of LPL has provided many hours, at no cost to the SIC grant to design a program to interpret the data from the 90,000 images.</a:t>
            </a:r>
          </a:p>
          <a:p>
            <a:endParaRPr lang="en-US" altLang="en-US"/>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fld id="{DB3D9370-05E4-1B49-A5D9-7122DA87D35F}" type="slidenum">
              <a:rPr lang="en-US" altLang="en-US" sz="1200"/>
              <a:pPr/>
              <a:t>17</a:t>
            </a:fld>
            <a:endParaRPr lang="en-US" altLang="en-US" sz="1200"/>
          </a:p>
        </p:txBody>
      </p:sp>
    </p:spTree>
    <p:extLst>
      <p:ext uri="{BB962C8B-B14F-4D97-AF65-F5344CB8AC3E}">
        <p14:creationId xmlns:p14="http://schemas.microsoft.com/office/powerpoint/2010/main" val="2050109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2F1C59-ABA7-F94B-9CDB-63443BFC069F}" type="datetimeFigureOut">
              <a:rPr lang="en-US" smtClean="0"/>
              <a:t>7/8/16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802B-EC8E-C843-9905-D35F61744E06}" type="slidenum">
              <a:rPr lang="en-US" smtClean="0"/>
              <a:t>‹#›</a:t>
            </a:fld>
            <a:endParaRPr lang="en-US"/>
          </a:p>
        </p:txBody>
      </p:sp>
    </p:spTree>
    <p:extLst>
      <p:ext uri="{BB962C8B-B14F-4D97-AF65-F5344CB8AC3E}">
        <p14:creationId xmlns:p14="http://schemas.microsoft.com/office/powerpoint/2010/main" val="3103417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2F1C59-ABA7-F94B-9CDB-63443BFC069F}" type="datetimeFigureOut">
              <a:rPr lang="en-US" smtClean="0"/>
              <a:t>7/8/16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802B-EC8E-C843-9905-D35F61744E06}" type="slidenum">
              <a:rPr lang="en-US" smtClean="0"/>
              <a:t>‹#›</a:t>
            </a:fld>
            <a:endParaRPr lang="en-US"/>
          </a:p>
        </p:txBody>
      </p:sp>
    </p:spTree>
    <p:extLst>
      <p:ext uri="{BB962C8B-B14F-4D97-AF65-F5344CB8AC3E}">
        <p14:creationId xmlns:p14="http://schemas.microsoft.com/office/powerpoint/2010/main" val="306275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2F1C59-ABA7-F94B-9CDB-63443BFC069F}" type="datetimeFigureOut">
              <a:rPr lang="en-US" smtClean="0"/>
              <a:t>7/8/16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802B-EC8E-C843-9905-D35F61744E06}" type="slidenum">
              <a:rPr lang="en-US" smtClean="0"/>
              <a:t>‹#›</a:t>
            </a:fld>
            <a:endParaRPr lang="en-US"/>
          </a:p>
        </p:txBody>
      </p:sp>
    </p:spTree>
    <p:extLst>
      <p:ext uri="{BB962C8B-B14F-4D97-AF65-F5344CB8AC3E}">
        <p14:creationId xmlns:p14="http://schemas.microsoft.com/office/powerpoint/2010/main" val="1379952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4" descr="Panorama.jpg"/>
          <p:cNvPicPr>
            <a:picLocks noChangeAspect="1"/>
          </p:cNvPicPr>
          <p:nvPr userDrawn="1"/>
        </p:nvPicPr>
        <p:blipFill>
          <a:blip r:embed="rId2"/>
          <a:srcRect t="8342"/>
          <a:stretch>
            <a:fillRect/>
          </a:stretch>
        </p:blipFill>
        <p:spPr bwMode="auto">
          <a:xfrm>
            <a:off x="0" y="609600"/>
            <a:ext cx="9144000" cy="6248400"/>
          </a:xfrm>
          <a:prstGeom prst="rect">
            <a:avLst/>
          </a:prstGeom>
          <a:noFill/>
          <a:ln w="9525">
            <a:noFill/>
            <a:miter lim="800000"/>
            <a:headEnd/>
            <a:tailEnd/>
          </a:ln>
        </p:spPr>
      </p:pic>
      <p:pic>
        <p:nvPicPr>
          <p:cNvPr id="4" name="Picture 5" descr="11%20Blue%20ban"/>
          <p:cNvPicPr>
            <a:picLocks noChangeAspect="1" noChangeArrowheads="1"/>
          </p:cNvPicPr>
          <p:nvPr userDrawn="1"/>
        </p:nvPicPr>
        <p:blipFill>
          <a:blip r:embed="rId3"/>
          <a:srcRect l="2174" t="33070" r="10872"/>
          <a:stretch>
            <a:fillRect/>
          </a:stretch>
        </p:blipFill>
        <p:spPr bwMode="auto">
          <a:xfrm>
            <a:off x="0" y="0"/>
            <a:ext cx="9144000" cy="609600"/>
          </a:xfrm>
          <a:prstGeom prst="rect">
            <a:avLst/>
          </a:prstGeom>
          <a:noFill/>
          <a:ln w="9525">
            <a:noFill/>
            <a:miter lim="800000"/>
            <a:headEnd/>
            <a:tailEnd/>
          </a:ln>
        </p:spPr>
      </p:pic>
      <p:sp>
        <p:nvSpPr>
          <p:cNvPr id="3074" name="Rectangle 2"/>
          <p:cNvSpPr>
            <a:spLocks noGrp="1" noChangeArrowheads="1"/>
          </p:cNvSpPr>
          <p:nvPr>
            <p:ph type="ctrTitle"/>
          </p:nvPr>
        </p:nvSpPr>
        <p:spPr>
          <a:xfrm>
            <a:off x="1838325" y="1066800"/>
            <a:ext cx="5486400" cy="533400"/>
          </a:xfrm>
          <a:prstGeom prst="rect">
            <a:avLst/>
          </a:prstGeom>
        </p:spPr>
        <p:txBody>
          <a:bodyPr/>
          <a:lstStyle>
            <a:lvl1pPr algn="ctr">
              <a:defRPr sz="2000">
                <a:solidFill>
                  <a:schemeClr val="tx1"/>
                </a:solidFill>
              </a:defRPr>
            </a:lvl1pPr>
          </a:lstStyle>
          <a:p>
            <a:r>
              <a:rPr lang="en-US" altLang="en-US"/>
              <a:t>Click to edit Master title style</a:t>
            </a:r>
          </a:p>
        </p:txBody>
      </p:sp>
    </p:spTree>
    <p:extLst>
      <p:ext uri="{BB962C8B-B14F-4D97-AF65-F5344CB8AC3E}">
        <p14:creationId xmlns:p14="http://schemas.microsoft.com/office/powerpoint/2010/main" val="327596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79BF9DDB-316E-D64D-AA02-B1E9F51EA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589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sldNum" sz="quarter" idx="10"/>
          </p:nvPr>
        </p:nvSpPr>
        <p:spPr>
          <a:ln/>
        </p:spPr>
        <p:txBody>
          <a:bodyPr/>
          <a:lstStyle>
            <a:lvl1pPr>
              <a:defRPr/>
            </a:lvl1pPr>
          </a:lstStyle>
          <a:p>
            <a:pPr>
              <a:defRPr/>
            </a:pPr>
            <a:fld id="{7BA902E7-5848-F044-B330-006509AFC1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6132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0025" y="76200"/>
            <a:ext cx="4953000" cy="381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48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3848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sldNum" sz="quarter" idx="10"/>
          </p:nvPr>
        </p:nvSpPr>
        <p:spPr>
          <a:ln/>
        </p:spPr>
        <p:txBody>
          <a:bodyPr/>
          <a:lstStyle>
            <a:lvl1pPr>
              <a:defRPr/>
            </a:lvl1pPr>
          </a:lstStyle>
          <a:p>
            <a:pPr>
              <a:defRPr/>
            </a:pPr>
            <a:fld id="{DFC4BBD0-C363-C047-94A0-6DE37F8631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577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sldNum" sz="quarter" idx="10"/>
          </p:nvPr>
        </p:nvSpPr>
        <p:spPr>
          <a:ln/>
        </p:spPr>
        <p:txBody>
          <a:bodyPr/>
          <a:lstStyle>
            <a:lvl1pPr>
              <a:defRPr/>
            </a:lvl1pPr>
          </a:lstStyle>
          <a:p>
            <a:pPr>
              <a:defRPr/>
            </a:pPr>
            <a:fld id="{5BD630D3-20A9-DF45-83C7-88F72878B2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756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025" y="76200"/>
            <a:ext cx="4953000" cy="381000"/>
          </a:xfrm>
          <a:prstGeom prst="rect">
            <a:avLst/>
          </a:prstGeom>
        </p:spPr>
        <p:txBody>
          <a:bodyPr/>
          <a:lstStyle/>
          <a:p>
            <a:r>
              <a:rPr lang="en-US" smtClean="0"/>
              <a:t>Click to edit Master title style</a:t>
            </a:r>
            <a:endParaRPr lang="en-US"/>
          </a:p>
        </p:txBody>
      </p:sp>
      <p:sp>
        <p:nvSpPr>
          <p:cNvPr id="3" name="Rectangle 17"/>
          <p:cNvSpPr>
            <a:spLocks noGrp="1" noChangeArrowheads="1"/>
          </p:cNvSpPr>
          <p:nvPr>
            <p:ph type="sldNum" sz="quarter" idx="10"/>
          </p:nvPr>
        </p:nvSpPr>
        <p:spPr>
          <a:ln/>
        </p:spPr>
        <p:txBody>
          <a:bodyPr/>
          <a:lstStyle>
            <a:lvl1pPr>
              <a:defRPr/>
            </a:lvl1pPr>
          </a:lstStyle>
          <a:p>
            <a:pPr>
              <a:defRPr/>
            </a:pPr>
            <a:fld id="{0254092B-F723-4549-BB1E-924C80FD6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303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pPr>
              <a:defRPr/>
            </a:pPr>
            <a:fld id="{58B5C14A-4C83-0549-9E5C-0CB581DE4B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616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7FF8FA8F-5718-5541-9250-4820496754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524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2F1C59-ABA7-F94B-9CDB-63443BFC069F}" type="datetimeFigureOut">
              <a:rPr lang="en-US" smtClean="0"/>
              <a:t>7/8/16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802B-EC8E-C843-9905-D35F61744E06}" type="slidenum">
              <a:rPr lang="en-US" smtClean="0"/>
              <a:t>‹#›</a:t>
            </a:fld>
            <a:endParaRPr lang="en-US"/>
          </a:p>
        </p:txBody>
      </p:sp>
    </p:spTree>
    <p:extLst>
      <p:ext uri="{BB962C8B-B14F-4D97-AF65-F5344CB8AC3E}">
        <p14:creationId xmlns:p14="http://schemas.microsoft.com/office/powerpoint/2010/main" val="729810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09EDF9A3-BBB8-014F-B5C2-030186AAA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966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0025" y="76200"/>
            <a:ext cx="4953000" cy="381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A4346452-9AD4-1D49-932B-C0D734770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950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1600" y="76200"/>
            <a:ext cx="2082800" cy="56388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0025" y="76200"/>
            <a:ext cx="60991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CB4E101A-83A7-284B-9547-572399485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3155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85800" y="914400"/>
            <a:ext cx="7848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E45E2446-9AA8-1741-87E5-9130D866A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383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7"/>
          <p:cNvSpPr>
            <a:spLocks noGrp="1"/>
          </p:cNvSpPr>
          <p:nvPr>
            <p:ph type="dt" sz="half" idx="10"/>
          </p:nvPr>
        </p:nvSpPr>
        <p:spPr>
          <a:xfrm>
            <a:off x="457200" y="6416675"/>
            <a:ext cx="2133600" cy="365125"/>
          </a:xfrm>
          <a:prstGeom prst="rect">
            <a:avLst/>
          </a:prstGeom>
        </p:spPr>
        <p:txBody>
          <a:bodyPr/>
          <a:lstStyle>
            <a:lvl1pPr>
              <a:defRPr>
                <a:latin typeface="Arial" pitchFamily="32" charset="0"/>
                <a:ea typeface="ＭＳ Ｐゴシック" pitchFamily="32" charset="-128"/>
                <a:cs typeface="ＭＳ Ｐゴシック" pitchFamily="32" charset="-128"/>
              </a:defRPr>
            </a:lvl1pPr>
          </a:lstStyle>
          <a:p>
            <a:pPr defTabSz="914400" fontAlgn="base">
              <a:spcBef>
                <a:spcPct val="0"/>
              </a:spcBef>
              <a:spcAft>
                <a:spcPct val="0"/>
              </a:spcAft>
              <a:defRPr/>
            </a:pPr>
            <a:fld id="{2FF95697-CE2E-114C-B04D-DE36014C1726}" type="datetime1">
              <a:rPr lang="en-US" sz="4000">
                <a:solidFill>
                  <a:srgbClr val="000000"/>
                </a:solidFill>
              </a:rPr>
              <a:pPr defTabSz="914400" fontAlgn="base">
                <a:spcBef>
                  <a:spcPct val="0"/>
                </a:spcBef>
                <a:spcAft>
                  <a:spcPct val="0"/>
                </a:spcAft>
                <a:defRPr/>
              </a:pPr>
              <a:t>7/8/16</a:t>
            </a:fld>
            <a:endParaRPr lang="en-US" sz="4000">
              <a:solidFill>
                <a:srgbClr val="000000"/>
              </a:solidFill>
            </a:endParaRPr>
          </a:p>
        </p:txBody>
      </p:sp>
      <p:sp>
        <p:nvSpPr>
          <p:cNvPr id="5" name="Footer Placeholder 16"/>
          <p:cNvSpPr>
            <a:spLocks noGrp="1"/>
          </p:cNvSpPr>
          <p:nvPr>
            <p:ph type="ftr" sz="quarter" idx="11"/>
          </p:nvPr>
        </p:nvSpPr>
        <p:spPr>
          <a:xfrm>
            <a:off x="3124200" y="6416675"/>
            <a:ext cx="2895600" cy="365125"/>
          </a:xfrm>
          <a:prstGeom prst="rect">
            <a:avLst/>
          </a:prstGeom>
        </p:spPr>
        <p:txBody>
          <a:bodyPr/>
          <a:lstStyle>
            <a:lvl1pPr>
              <a:defRPr>
                <a:latin typeface="Arial" pitchFamily="32" charset="0"/>
                <a:ea typeface="ＭＳ Ｐゴシック" pitchFamily="32" charset="-128"/>
                <a:cs typeface="ＭＳ Ｐゴシック" pitchFamily="32" charset="-128"/>
              </a:defRPr>
            </a:lvl1pPr>
          </a:lstStyle>
          <a:p>
            <a:pPr defTabSz="914400" fontAlgn="base">
              <a:spcBef>
                <a:spcPct val="0"/>
              </a:spcBef>
              <a:spcAft>
                <a:spcPct val="0"/>
              </a:spcAft>
              <a:defRPr/>
            </a:pPr>
            <a:endParaRPr lang="en-US" sz="4000">
              <a:solidFill>
                <a:srgbClr val="000000"/>
              </a:solidFill>
            </a:endParaRPr>
          </a:p>
        </p:txBody>
      </p:sp>
      <p:sp>
        <p:nvSpPr>
          <p:cNvPr id="6" name="Slide Number Placeholder 28"/>
          <p:cNvSpPr>
            <a:spLocks noGrp="1"/>
          </p:cNvSpPr>
          <p:nvPr>
            <p:ph type="sldNum" sz="quarter" idx="12"/>
          </p:nvPr>
        </p:nvSpPr>
        <p:spPr/>
        <p:txBody>
          <a:bodyPr/>
          <a:lstStyle>
            <a:lvl1pPr>
              <a:defRPr/>
            </a:lvl1pPr>
          </a:lstStyle>
          <a:p>
            <a:pPr>
              <a:defRPr/>
            </a:pPr>
            <a:fld id="{683E72B0-907B-054A-A8C9-7591E47D7F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321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4" descr="Panorama.jpg"/>
          <p:cNvPicPr>
            <a:picLocks noChangeAspect="1"/>
          </p:cNvPicPr>
          <p:nvPr/>
        </p:nvPicPr>
        <p:blipFill>
          <a:blip r:embed="rId2">
            <a:extLst>
              <a:ext uri="{28A0092B-C50C-407E-A947-70E740481C1C}">
                <a14:useLocalDpi xmlns:a14="http://schemas.microsoft.com/office/drawing/2010/main" val="0"/>
              </a:ext>
            </a:extLst>
          </a:blip>
          <a:srcRect t="8342"/>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1%20Blue%20ban"/>
          <p:cNvPicPr>
            <a:picLocks noChangeAspect="1" noChangeArrowheads="1"/>
          </p:cNvPicPr>
          <p:nvPr/>
        </p:nvPicPr>
        <p:blipFill>
          <a:blip r:embed="rId3">
            <a:extLst>
              <a:ext uri="{28A0092B-C50C-407E-A947-70E740481C1C}">
                <a14:useLocalDpi xmlns:a14="http://schemas.microsoft.com/office/drawing/2010/main" val="0"/>
              </a:ext>
            </a:extLst>
          </a:blip>
          <a:srcRect l="2174" t="33070" r="10872"/>
          <a:stretch>
            <a:fillRect/>
          </a:stretch>
        </p:blipFill>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838325" y="1066800"/>
            <a:ext cx="5486400" cy="533400"/>
          </a:xfrm>
          <a:prstGeom prst="rect">
            <a:avLst/>
          </a:prstGeom>
        </p:spPr>
        <p:txBody>
          <a:bodyPr/>
          <a:lstStyle>
            <a:lvl1pPr algn="ctr">
              <a:defRPr sz="2000">
                <a:solidFill>
                  <a:schemeClr val="tx1"/>
                </a:solidFill>
              </a:defRPr>
            </a:lvl1pPr>
          </a:lstStyle>
          <a:p>
            <a:r>
              <a:rPr lang="en-US" altLang="en-US" smtClean="0"/>
              <a:t>Click to edit Master title style</a:t>
            </a:r>
            <a:endParaRPr lang="en-US" altLang="en-US"/>
          </a:p>
        </p:txBody>
      </p:sp>
    </p:spTree>
    <p:extLst>
      <p:ext uri="{BB962C8B-B14F-4D97-AF65-F5344CB8AC3E}">
        <p14:creationId xmlns:p14="http://schemas.microsoft.com/office/powerpoint/2010/main" val="2771426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5F369B71-F68D-4647-84FD-D892003D3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4519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sldNum" sz="quarter" idx="10"/>
          </p:nvPr>
        </p:nvSpPr>
        <p:spPr>
          <a:ln/>
        </p:spPr>
        <p:txBody>
          <a:bodyPr/>
          <a:lstStyle>
            <a:lvl1pPr>
              <a:defRPr/>
            </a:lvl1pPr>
          </a:lstStyle>
          <a:p>
            <a:pPr>
              <a:defRPr/>
            </a:pPr>
            <a:fld id="{276E4D8C-7579-4745-BDC8-F40AE493AB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3332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0025" y="76200"/>
            <a:ext cx="4953000" cy="381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48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3848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sldNum" sz="quarter" idx="10"/>
          </p:nvPr>
        </p:nvSpPr>
        <p:spPr>
          <a:ln/>
        </p:spPr>
        <p:txBody>
          <a:bodyPr/>
          <a:lstStyle>
            <a:lvl1pPr>
              <a:defRPr/>
            </a:lvl1pPr>
          </a:lstStyle>
          <a:p>
            <a:pPr>
              <a:defRPr/>
            </a:pPr>
            <a:fld id="{33CD2907-CBB3-2F4B-8E3F-1FBDC888EC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724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sldNum" sz="quarter" idx="10"/>
          </p:nvPr>
        </p:nvSpPr>
        <p:spPr>
          <a:ln/>
        </p:spPr>
        <p:txBody>
          <a:bodyPr/>
          <a:lstStyle>
            <a:lvl1pPr>
              <a:defRPr/>
            </a:lvl1pPr>
          </a:lstStyle>
          <a:p>
            <a:pPr>
              <a:defRPr/>
            </a:pPr>
            <a:fld id="{50045F60-6288-3246-AF42-AD4364A3C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67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2F1C59-ABA7-F94B-9CDB-63443BFC069F}" type="datetimeFigureOut">
              <a:rPr lang="en-US" smtClean="0"/>
              <a:t>7/8/16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A802B-EC8E-C843-9905-D35F61744E06}" type="slidenum">
              <a:rPr lang="en-US" smtClean="0"/>
              <a:t>‹#›</a:t>
            </a:fld>
            <a:endParaRPr lang="en-US"/>
          </a:p>
        </p:txBody>
      </p:sp>
    </p:spTree>
    <p:extLst>
      <p:ext uri="{BB962C8B-B14F-4D97-AF65-F5344CB8AC3E}">
        <p14:creationId xmlns:p14="http://schemas.microsoft.com/office/powerpoint/2010/main" val="1399610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025" y="76200"/>
            <a:ext cx="4953000" cy="381000"/>
          </a:xfrm>
          <a:prstGeom prst="rect">
            <a:avLst/>
          </a:prstGeom>
        </p:spPr>
        <p:txBody>
          <a:bodyPr/>
          <a:lstStyle/>
          <a:p>
            <a:r>
              <a:rPr lang="en-US" smtClean="0"/>
              <a:t>Click to edit Master title style</a:t>
            </a:r>
            <a:endParaRPr lang="en-US"/>
          </a:p>
        </p:txBody>
      </p:sp>
      <p:sp>
        <p:nvSpPr>
          <p:cNvPr id="3" name="Rectangle 17"/>
          <p:cNvSpPr>
            <a:spLocks noGrp="1" noChangeArrowheads="1"/>
          </p:cNvSpPr>
          <p:nvPr>
            <p:ph type="sldNum" sz="quarter" idx="10"/>
          </p:nvPr>
        </p:nvSpPr>
        <p:spPr>
          <a:ln/>
        </p:spPr>
        <p:txBody>
          <a:bodyPr/>
          <a:lstStyle>
            <a:lvl1pPr>
              <a:defRPr/>
            </a:lvl1pPr>
          </a:lstStyle>
          <a:p>
            <a:pPr>
              <a:defRPr/>
            </a:pPr>
            <a:fld id="{4336E35B-7A45-694B-8B98-84C4C97109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155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pPr>
              <a:defRPr/>
            </a:pPr>
            <a:fld id="{9F7670AA-622F-F947-8267-6824FA68F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7414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B7837E30-F041-3544-874A-F17D12C1EA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822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35681460-14AA-854C-A55C-66F3EAD293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6246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0025" y="76200"/>
            <a:ext cx="4953000" cy="381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1C102EF9-75E7-464D-BD23-82B52A19A4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2005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1600" y="76200"/>
            <a:ext cx="2082800" cy="56388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0025" y="76200"/>
            <a:ext cx="60991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C1CA6B12-6291-6E49-B333-8D6C0B934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483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85800" y="914400"/>
            <a:ext cx="7848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E7E1912F-8934-CB40-8B89-B0D4ED256F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116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7"/>
          <p:cNvSpPr>
            <a:spLocks noGrp="1"/>
          </p:cNvSpPr>
          <p:nvPr>
            <p:ph type="dt" sz="half" idx="10"/>
          </p:nvPr>
        </p:nvSpPr>
        <p:spPr>
          <a:xfrm>
            <a:off x="457200" y="6416675"/>
            <a:ext cx="2133600" cy="365125"/>
          </a:xfrm>
          <a:prstGeom prst="rect">
            <a:avLst/>
          </a:prstGeom>
        </p:spPr>
        <p:txBody>
          <a:bodyPr/>
          <a:lstStyle>
            <a:lvl1pPr eaLnBrk="1" hangingPunct="1">
              <a:defRPr>
                <a:latin typeface="Arial" pitchFamily="32" charset="0"/>
                <a:ea typeface="ＭＳ Ｐゴシック" pitchFamily="32" charset="-128"/>
                <a:cs typeface="ＭＳ Ｐゴシック" pitchFamily="32" charset="-128"/>
              </a:defRPr>
            </a:lvl1pPr>
          </a:lstStyle>
          <a:p>
            <a:pPr defTabSz="914400" fontAlgn="base">
              <a:spcBef>
                <a:spcPct val="0"/>
              </a:spcBef>
              <a:spcAft>
                <a:spcPct val="0"/>
              </a:spcAft>
              <a:defRPr/>
            </a:pPr>
            <a:fld id="{174D3B47-9BA0-7243-A362-54B7C442AF5A}" type="datetime1">
              <a:rPr lang="en-US" sz="4000">
                <a:solidFill>
                  <a:srgbClr val="000000"/>
                </a:solidFill>
              </a:rPr>
              <a:pPr defTabSz="914400" fontAlgn="base">
                <a:spcBef>
                  <a:spcPct val="0"/>
                </a:spcBef>
                <a:spcAft>
                  <a:spcPct val="0"/>
                </a:spcAft>
                <a:defRPr/>
              </a:pPr>
              <a:t>7/8/16</a:t>
            </a:fld>
            <a:endParaRPr lang="en-US" sz="4000">
              <a:solidFill>
                <a:srgbClr val="000000"/>
              </a:solidFill>
            </a:endParaRPr>
          </a:p>
        </p:txBody>
      </p:sp>
      <p:sp>
        <p:nvSpPr>
          <p:cNvPr id="5" name="Footer Placeholder 16"/>
          <p:cNvSpPr>
            <a:spLocks noGrp="1"/>
          </p:cNvSpPr>
          <p:nvPr>
            <p:ph type="ftr" sz="quarter" idx="11"/>
          </p:nvPr>
        </p:nvSpPr>
        <p:spPr>
          <a:xfrm>
            <a:off x="3124200" y="6416675"/>
            <a:ext cx="2895600" cy="365125"/>
          </a:xfrm>
          <a:prstGeom prst="rect">
            <a:avLst/>
          </a:prstGeom>
        </p:spPr>
        <p:txBody>
          <a:bodyPr/>
          <a:lstStyle>
            <a:lvl1pPr eaLnBrk="1" hangingPunct="1">
              <a:defRPr>
                <a:latin typeface="Arial" pitchFamily="32" charset="0"/>
                <a:ea typeface="ＭＳ Ｐゴシック" pitchFamily="32" charset="-128"/>
                <a:cs typeface="ＭＳ Ｐゴシック" pitchFamily="32" charset="-128"/>
              </a:defRPr>
            </a:lvl1pPr>
          </a:lstStyle>
          <a:p>
            <a:pPr defTabSz="914400" fontAlgn="base">
              <a:spcBef>
                <a:spcPct val="0"/>
              </a:spcBef>
              <a:spcAft>
                <a:spcPct val="0"/>
              </a:spcAft>
              <a:defRPr/>
            </a:pPr>
            <a:endParaRPr lang="en-US" sz="4000">
              <a:solidFill>
                <a:srgbClr val="000000"/>
              </a:solidFill>
            </a:endParaRPr>
          </a:p>
        </p:txBody>
      </p:sp>
      <p:sp>
        <p:nvSpPr>
          <p:cNvPr id="6" name="Slide Number Placeholder 28"/>
          <p:cNvSpPr>
            <a:spLocks noGrp="1"/>
          </p:cNvSpPr>
          <p:nvPr>
            <p:ph type="sldNum" sz="quarter" idx="12"/>
          </p:nvPr>
        </p:nvSpPr>
        <p:spPr/>
        <p:txBody>
          <a:bodyPr/>
          <a:lstStyle>
            <a:lvl1pPr>
              <a:defRPr/>
            </a:lvl1pPr>
          </a:lstStyle>
          <a:p>
            <a:pPr>
              <a:defRPr/>
            </a:pPr>
            <a:fld id="{EB4739A6-B306-8F42-8BFB-A34AB576EC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767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4" descr="Panorama.jpg"/>
          <p:cNvPicPr>
            <a:picLocks noChangeAspect="1"/>
          </p:cNvPicPr>
          <p:nvPr/>
        </p:nvPicPr>
        <p:blipFill>
          <a:blip r:embed="rId2">
            <a:extLst>
              <a:ext uri="{28A0092B-C50C-407E-A947-70E740481C1C}">
                <a14:useLocalDpi xmlns:a14="http://schemas.microsoft.com/office/drawing/2010/main" val="0"/>
              </a:ext>
            </a:extLst>
          </a:blip>
          <a:srcRect t="8342"/>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1%20Blue%20ban"/>
          <p:cNvPicPr>
            <a:picLocks noChangeAspect="1" noChangeArrowheads="1"/>
          </p:cNvPicPr>
          <p:nvPr/>
        </p:nvPicPr>
        <p:blipFill>
          <a:blip r:embed="rId3">
            <a:extLst>
              <a:ext uri="{28A0092B-C50C-407E-A947-70E740481C1C}">
                <a14:useLocalDpi xmlns:a14="http://schemas.microsoft.com/office/drawing/2010/main" val="0"/>
              </a:ext>
            </a:extLst>
          </a:blip>
          <a:srcRect l="2174" t="33070" r="10872"/>
          <a:stretch>
            <a:fillRect/>
          </a:stretch>
        </p:blipFill>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838325" y="1066800"/>
            <a:ext cx="5486400" cy="533400"/>
          </a:xfrm>
          <a:prstGeom prst="rect">
            <a:avLst/>
          </a:prstGeom>
        </p:spPr>
        <p:txBody>
          <a:bodyPr/>
          <a:lstStyle>
            <a:lvl1pPr algn="ctr">
              <a:defRPr sz="2000">
                <a:solidFill>
                  <a:schemeClr val="tx1"/>
                </a:solidFill>
              </a:defRPr>
            </a:lvl1pPr>
          </a:lstStyle>
          <a:p>
            <a:r>
              <a:rPr lang="en-US" altLang="en-US" smtClean="0"/>
              <a:t>Click to edit Master title style</a:t>
            </a:r>
            <a:endParaRPr lang="en-US" altLang="en-US"/>
          </a:p>
        </p:txBody>
      </p:sp>
    </p:spTree>
    <p:extLst>
      <p:ext uri="{BB962C8B-B14F-4D97-AF65-F5344CB8AC3E}">
        <p14:creationId xmlns:p14="http://schemas.microsoft.com/office/powerpoint/2010/main" val="2292914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5F369B71-F68D-4647-84FD-D892003D3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986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2F1C59-ABA7-F94B-9CDB-63443BFC069F}" type="datetimeFigureOut">
              <a:rPr lang="en-US" smtClean="0"/>
              <a:t>7/8/16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A802B-EC8E-C843-9905-D35F61744E06}" type="slidenum">
              <a:rPr lang="en-US" smtClean="0"/>
              <a:t>‹#›</a:t>
            </a:fld>
            <a:endParaRPr lang="en-US"/>
          </a:p>
        </p:txBody>
      </p:sp>
    </p:spTree>
    <p:extLst>
      <p:ext uri="{BB962C8B-B14F-4D97-AF65-F5344CB8AC3E}">
        <p14:creationId xmlns:p14="http://schemas.microsoft.com/office/powerpoint/2010/main" val="4225888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sldNum" sz="quarter" idx="10"/>
          </p:nvPr>
        </p:nvSpPr>
        <p:spPr>
          <a:ln/>
        </p:spPr>
        <p:txBody>
          <a:bodyPr/>
          <a:lstStyle>
            <a:lvl1pPr>
              <a:defRPr/>
            </a:lvl1pPr>
          </a:lstStyle>
          <a:p>
            <a:pPr>
              <a:defRPr/>
            </a:pPr>
            <a:fld id="{276E4D8C-7579-4745-BDC8-F40AE493AB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940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0025" y="76200"/>
            <a:ext cx="4953000" cy="381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48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3848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sldNum" sz="quarter" idx="10"/>
          </p:nvPr>
        </p:nvSpPr>
        <p:spPr>
          <a:ln/>
        </p:spPr>
        <p:txBody>
          <a:bodyPr/>
          <a:lstStyle>
            <a:lvl1pPr>
              <a:defRPr/>
            </a:lvl1pPr>
          </a:lstStyle>
          <a:p>
            <a:pPr>
              <a:defRPr/>
            </a:pPr>
            <a:fld id="{33CD2907-CBB3-2F4B-8E3F-1FBDC888EC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203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sldNum" sz="quarter" idx="10"/>
          </p:nvPr>
        </p:nvSpPr>
        <p:spPr>
          <a:ln/>
        </p:spPr>
        <p:txBody>
          <a:bodyPr/>
          <a:lstStyle>
            <a:lvl1pPr>
              <a:defRPr/>
            </a:lvl1pPr>
          </a:lstStyle>
          <a:p>
            <a:pPr>
              <a:defRPr/>
            </a:pPr>
            <a:fld id="{50045F60-6288-3246-AF42-AD4364A3C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923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025" y="76200"/>
            <a:ext cx="4953000" cy="381000"/>
          </a:xfrm>
          <a:prstGeom prst="rect">
            <a:avLst/>
          </a:prstGeom>
        </p:spPr>
        <p:txBody>
          <a:bodyPr/>
          <a:lstStyle/>
          <a:p>
            <a:r>
              <a:rPr lang="en-US" smtClean="0"/>
              <a:t>Click to edit Master title style</a:t>
            </a:r>
            <a:endParaRPr lang="en-US"/>
          </a:p>
        </p:txBody>
      </p:sp>
      <p:sp>
        <p:nvSpPr>
          <p:cNvPr id="3" name="Rectangle 17"/>
          <p:cNvSpPr>
            <a:spLocks noGrp="1" noChangeArrowheads="1"/>
          </p:cNvSpPr>
          <p:nvPr>
            <p:ph type="sldNum" sz="quarter" idx="10"/>
          </p:nvPr>
        </p:nvSpPr>
        <p:spPr>
          <a:ln/>
        </p:spPr>
        <p:txBody>
          <a:bodyPr/>
          <a:lstStyle>
            <a:lvl1pPr>
              <a:defRPr/>
            </a:lvl1pPr>
          </a:lstStyle>
          <a:p>
            <a:pPr>
              <a:defRPr/>
            </a:pPr>
            <a:fld id="{4336E35B-7A45-694B-8B98-84C4C97109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6610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pPr>
              <a:defRPr/>
            </a:pPr>
            <a:fld id="{9F7670AA-622F-F947-8267-6824FA68F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381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B7837E30-F041-3544-874A-F17D12C1EA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900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35681460-14AA-854C-A55C-66F3EAD293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898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0025" y="76200"/>
            <a:ext cx="4953000" cy="381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1C102EF9-75E7-464D-BD23-82B52A19A4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823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1600" y="76200"/>
            <a:ext cx="2082800" cy="56388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0025" y="76200"/>
            <a:ext cx="60991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C1CA6B12-6291-6E49-B333-8D6C0B934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886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85800" y="914400"/>
            <a:ext cx="7848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sldNum" sz="quarter" idx="10"/>
          </p:nvPr>
        </p:nvSpPr>
        <p:spPr>
          <a:ln/>
        </p:spPr>
        <p:txBody>
          <a:bodyPr/>
          <a:lstStyle>
            <a:lvl1pPr>
              <a:defRPr/>
            </a:lvl1pPr>
          </a:lstStyle>
          <a:p>
            <a:pPr>
              <a:defRPr/>
            </a:pPr>
            <a:fld id="{E7E1912F-8934-CB40-8B89-B0D4ED256F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71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2F1C59-ABA7-F94B-9CDB-63443BFC069F}" type="datetimeFigureOut">
              <a:rPr lang="en-US" smtClean="0"/>
              <a:t>7/8/16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CA802B-EC8E-C843-9905-D35F61744E06}" type="slidenum">
              <a:rPr lang="en-US" smtClean="0"/>
              <a:t>‹#›</a:t>
            </a:fld>
            <a:endParaRPr lang="en-US"/>
          </a:p>
        </p:txBody>
      </p:sp>
    </p:spTree>
    <p:extLst>
      <p:ext uri="{BB962C8B-B14F-4D97-AF65-F5344CB8AC3E}">
        <p14:creationId xmlns:p14="http://schemas.microsoft.com/office/powerpoint/2010/main" val="30636660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7"/>
          <p:cNvSpPr>
            <a:spLocks noGrp="1"/>
          </p:cNvSpPr>
          <p:nvPr>
            <p:ph type="dt" sz="half" idx="10"/>
          </p:nvPr>
        </p:nvSpPr>
        <p:spPr>
          <a:xfrm>
            <a:off x="457200" y="6416675"/>
            <a:ext cx="2133600" cy="365125"/>
          </a:xfrm>
          <a:prstGeom prst="rect">
            <a:avLst/>
          </a:prstGeom>
        </p:spPr>
        <p:txBody>
          <a:bodyPr/>
          <a:lstStyle>
            <a:lvl1pPr eaLnBrk="1" hangingPunct="1">
              <a:defRPr>
                <a:latin typeface="Arial" pitchFamily="32" charset="0"/>
                <a:ea typeface="ＭＳ Ｐゴシック" pitchFamily="32" charset="-128"/>
                <a:cs typeface="ＭＳ Ｐゴシック" pitchFamily="32" charset="-128"/>
              </a:defRPr>
            </a:lvl1pPr>
          </a:lstStyle>
          <a:p>
            <a:pPr defTabSz="914400" fontAlgn="base">
              <a:spcBef>
                <a:spcPct val="0"/>
              </a:spcBef>
              <a:spcAft>
                <a:spcPct val="0"/>
              </a:spcAft>
              <a:defRPr/>
            </a:pPr>
            <a:fld id="{174D3B47-9BA0-7243-A362-54B7C442AF5A}" type="datetime1">
              <a:rPr lang="en-US" sz="4000">
                <a:solidFill>
                  <a:srgbClr val="000000"/>
                </a:solidFill>
              </a:rPr>
              <a:pPr defTabSz="914400" fontAlgn="base">
                <a:spcBef>
                  <a:spcPct val="0"/>
                </a:spcBef>
                <a:spcAft>
                  <a:spcPct val="0"/>
                </a:spcAft>
                <a:defRPr/>
              </a:pPr>
              <a:t>7/8/16</a:t>
            </a:fld>
            <a:endParaRPr lang="en-US" sz="4000">
              <a:solidFill>
                <a:srgbClr val="000000"/>
              </a:solidFill>
            </a:endParaRPr>
          </a:p>
        </p:txBody>
      </p:sp>
      <p:sp>
        <p:nvSpPr>
          <p:cNvPr id="5" name="Footer Placeholder 16"/>
          <p:cNvSpPr>
            <a:spLocks noGrp="1"/>
          </p:cNvSpPr>
          <p:nvPr>
            <p:ph type="ftr" sz="quarter" idx="11"/>
          </p:nvPr>
        </p:nvSpPr>
        <p:spPr>
          <a:xfrm>
            <a:off x="3124200" y="6416675"/>
            <a:ext cx="2895600" cy="365125"/>
          </a:xfrm>
          <a:prstGeom prst="rect">
            <a:avLst/>
          </a:prstGeom>
        </p:spPr>
        <p:txBody>
          <a:bodyPr/>
          <a:lstStyle>
            <a:lvl1pPr eaLnBrk="1" hangingPunct="1">
              <a:defRPr>
                <a:latin typeface="Arial" pitchFamily="32" charset="0"/>
                <a:ea typeface="ＭＳ Ｐゴシック" pitchFamily="32" charset="-128"/>
                <a:cs typeface="ＭＳ Ｐゴシック" pitchFamily="32" charset="-128"/>
              </a:defRPr>
            </a:lvl1pPr>
          </a:lstStyle>
          <a:p>
            <a:pPr defTabSz="914400" fontAlgn="base">
              <a:spcBef>
                <a:spcPct val="0"/>
              </a:spcBef>
              <a:spcAft>
                <a:spcPct val="0"/>
              </a:spcAft>
              <a:defRPr/>
            </a:pPr>
            <a:endParaRPr lang="en-US" sz="4000">
              <a:solidFill>
                <a:srgbClr val="000000"/>
              </a:solidFill>
            </a:endParaRPr>
          </a:p>
        </p:txBody>
      </p:sp>
      <p:sp>
        <p:nvSpPr>
          <p:cNvPr id="6" name="Slide Number Placeholder 28"/>
          <p:cNvSpPr>
            <a:spLocks noGrp="1"/>
          </p:cNvSpPr>
          <p:nvPr>
            <p:ph type="sldNum" sz="quarter" idx="12"/>
          </p:nvPr>
        </p:nvSpPr>
        <p:spPr/>
        <p:txBody>
          <a:bodyPr/>
          <a:lstStyle>
            <a:lvl1pPr>
              <a:defRPr/>
            </a:lvl1pPr>
          </a:lstStyle>
          <a:p>
            <a:pPr>
              <a:defRPr/>
            </a:pPr>
            <a:fld id="{EB4739A6-B306-8F42-8BFB-A34AB576EC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78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2F1C59-ABA7-F94B-9CDB-63443BFC069F}" type="datetimeFigureOut">
              <a:rPr lang="en-US" smtClean="0"/>
              <a:t>7/8/16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CA802B-EC8E-C843-9905-D35F61744E06}" type="slidenum">
              <a:rPr lang="en-US" smtClean="0"/>
              <a:t>‹#›</a:t>
            </a:fld>
            <a:endParaRPr lang="en-US"/>
          </a:p>
        </p:txBody>
      </p:sp>
    </p:spTree>
    <p:extLst>
      <p:ext uri="{BB962C8B-B14F-4D97-AF65-F5344CB8AC3E}">
        <p14:creationId xmlns:p14="http://schemas.microsoft.com/office/powerpoint/2010/main" val="385505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F1C59-ABA7-F94B-9CDB-63443BFC069F}" type="datetimeFigureOut">
              <a:rPr lang="en-US" smtClean="0"/>
              <a:t>7/8/16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CA802B-EC8E-C843-9905-D35F61744E06}" type="slidenum">
              <a:rPr lang="en-US" smtClean="0"/>
              <a:t>‹#›</a:t>
            </a:fld>
            <a:endParaRPr lang="en-US"/>
          </a:p>
        </p:txBody>
      </p:sp>
    </p:spTree>
    <p:extLst>
      <p:ext uri="{BB962C8B-B14F-4D97-AF65-F5344CB8AC3E}">
        <p14:creationId xmlns:p14="http://schemas.microsoft.com/office/powerpoint/2010/main" val="650324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F1C59-ABA7-F94B-9CDB-63443BFC069F}" type="datetimeFigureOut">
              <a:rPr lang="en-US" smtClean="0"/>
              <a:t>7/8/16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A802B-EC8E-C843-9905-D35F61744E06}" type="slidenum">
              <a:rPr lang="en-US" smtClean="0"/>
              <a:t>‹#›</a:t>
            </a:fld>
            <a:endParaRPr lang="en-US"/>
          </a:p>
        </p:txBody>
      </p:sp>
    </p:spTree>
    <p:extLst>
      <p:ext uri="{BB962C8B-B14F-4D97-AF65-F5344CB8AC3E}">
        <p14:creationId xmlns:p14="http://schemas.microsoft.com/office/powerpoint/2010/main" val="341843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F1C59-ABA7-F94B-9CDB-63443BFC069F}" type="datetimeFigureOut">
              <a:rPr lang="en-US" smtClean="0"/>
              <a:t>7/8/16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A802B-EC8E-C843-9905-D35F61744E06}" type="slidenum">
              <a:rPr lang="en-US" smtClean="0"/>
              <a:t>‹#›</a:t>
            </a:fld>
            <a:endParaRPr lang="en-US"/>
          </a:p>
        </p:txBody>
      </p:sp>
    </p:spTree>
    <p:extLst>
      <p:ext uri="{BB962C8B-B14F-4D97-AF65-F5344CB8AC3E}">
        <p14:creationId xmlns:p14="http://schemas.microsoft.com/office/powerpoint/2010/main" val="29648824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5" Type="http://schemas.openxmlformats.org/officeDocument/2006/relationships/image" Target="../media/image1.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theme" Target="../theme/theme4.xml"/><Relationship Id="rId15" Type="http://schemas.openxmlformats.org/officeDocument/2006/relationships/image" Target="../media/image1.pn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2F1C59-ABA7-F94B-9CDB-63443BFC069F}" type="datetimeFigureOut">
              <a:rPr lang="en-US" smtClean="0"/>
              <a:t>7/8/16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A802B-EC8E-C843-9905-D35F61744E06}" type="slidenum">
              <a:rPr lang="en-US" smtClean="0"/>
              <a:t>‹#›</a:t>
            </a:fld>
            <a:endParaRPr lang="en-US"/>
          </a:p>
        </p:txBody>
      </p:sp>
    </p:spTree>
    <p:extLst>
      <p:ext uri="{BB962C8B-B14F-4D97-AF65-F5344CB8AC3E}">
        <p14:creationId xmlns:p14="http://schemas.microsoft.com/office/powerpoint/2010/main" val="1811179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533400"/>
            <a:ext cx="9144000" cy="6324600"/>
          </a:xfrm>
          <a:prstGeom prst="rect">
            <a:avLst/>
          </a:prstGeom>
          <a:gradFill>
            <a:gsLst>
              <a:gs pos="0">
                <a:schemeClr val="bg1"/>
              </a:gs>
              <a:gs pos="50000">
                <a:srgbClr val="99CCFF">
                  <a:alpha val="9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defTabSz="914400" fontAlgn="base">
              <a:spcBef>
                <a:spcPct val="0"/>
              </a:spcBef>
              <a:spcAft>
                <a:spcPct val="0"/>
              </a:spcAft>
              <a:defRPr/>
            </a:pPr>
            <a:endParaRPr lang="en-US" sz="3600">
              <a:solidFill>
                <a:srgbClr val="FFFFFF"/>
              </a:solidFill>
              <a:latin typeface="Arial"/>
            </a:endParaRPr>
          </a:p>
        </p:txBody>
      </p:sp>
      <p:pic>
        <p:nvPicPr>
          <p:cNvPr id="1027" name="Picture 5" descr="11%20Blue%20ban"/>
          <p:cNvPicPr>
            <a:picLocks noChangeAspect="1" noChangeArrowheads="1"/>
          </p:cNvPicPr>
          <p:nvPr/>
        </p:nvPicPr>
        <p:blipFill>
          <a:blip r:embed="rId15"/>
          <a:srcRect l="2174" t="33070" r="10872"/>
          <a:stretch>
            <a:fillRect/>
          </a:stretch>
        </p:blipFill>
        <p:spPr bwMode="auto">
          <a:xfrm>
            <a:off x="0" y="0"/>
            <a:ext cx="9144000" cy="609600"/>
          </a:xfrm>
          <a:prstGeom prst="rect">
            <a:avLst/>
          </a:prstGeom>
          <a:noFill/>
          <a:ln w="9525">
            <a:noFill/>
            <a:miter lim="800000"/>
            <a:headEnd/>
            <a:tailEnd/>
          </a:ln>
        </p:spPr>
      </p:pic>
      <p:sp>
        <p:nvSpPr>
          <p:cNvPr id="1028" name="Rectangle 16"/>
          <p:cNvSpPr>
            <a:spLocks noGrp="1" noChangeArrowheads="1"/>
          </p:cNvSpPr>
          <p:nvPr>
            <p:ph type="body" idx="1"/>
          </p:nvPr>
        </p:nvSpPr>
        <p:spPr bwMode="auto">
          <a:xfrm>
            <a:off x="685800" y="914400"/>
            <a:ext cx="7848600" cy="4800600"/>
          </a:xfrm>
          <a:prstGeom prst="rect">
            <a:avLst/>
          </a:prstGeom>
          <a:noFill/>
          <a:ln w="76200" cmpd="tri">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sldNum" sz="quarter" idx="4"/>
          </p:nvPr>
        </p:nvSpPr>
        <p:spPr bwMode="auto">
          <a:xfrm>
            <a:off x="8382000" y="64770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latin typeface="Arial" pitchFamily="37" charset="0"/>
                <a:ea typeface="+mn-ea"/>
                <a:cs typeface="+mn-cs"/>
              </a:defRPr>
            </a:lvl1pPr>
          </a:lstStyle>
          <a:p>
            <a:pPr defTabSz="914400" fontAlgn="base">
              <a:spcBef>
                <a:spcPct val="0"/>
              </a:spcBef>
              <a:spcAft>
                <a:spcPct val="0"/>
              </a:spcAft>
              <a:defRPr/>
            </a:pPr>
            <a:fld id="{A15B757B-5041-2046-8A4F-88077317DC95}"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40783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rtl="0" eaLnBrk="0" fontAlgn="base" hangingPunct="0">
        <a:spcBef>
          <a:spcPct val="0"/>
        </a:spcBef>
        <a:spcAft>
          <a:spcPct val="0"/>
        </a:spcAft>
        <a:defRPr sz="16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1600">
          <a:solidFill>
            <a:schemeClr val="bg1"/>
          </a:solidFill>
          <a:latin typeface="Arial" pitchFamily="26" charset="0"/>
          <a:ea typeface="ＭＳ Ｐゴシック" charset="-128"/>
          <a:cs typeface="ＭＳ Ｐゴシック" charset="-128"/>
        </a:defRPr>
      </a:lvl2pPr>
      <a:lvl3pPr algn="l" rtl="0" eaLnBrk="0" fontAlgn="base" hangingPunct="0">
        <a:spcBef>
          <a:spcPct val="0"/>
        </a:spcBef>
        <a:spcAft>
          <a:spcPct val="0"/>
        </a:spcAft>
        <a:defRPr sz="1600">
          <a:solidFill>
            <a:schemeClr val="bg1"/>
          </a:solidFill>
          <a:latin typeface="Arial" pitchFamily="26" charset="0"/>
          <a:ea typeface="ＭＳ Ｐゴシック" charset="-128"/>
          <a:cs typeface="ＭＳ Ｐゴシック" charset="-128"/>
        </a:defRPr>
      </a:lvl3pPr>
      <a:lvl4pPr algn="l" rtl="0" eaLnBrk="0" fontAlgn="base" hangingPunct="0">
        <a:spcBef>
          <a:spcPct val="0"/>
        </a:spcBef>
        <a:spcAft>
          <a:spcPct val="0"/>
        </a:spcAft>
        <a:defRPr sz="1600">
          <a:solidFill>
            <a:schemeClr val="bg1"/>
          </a:solidFill>
          <a:latin typeface="Arial" pitchFamily="26" charset="0"/>
          <a:ea typeface="ＭＳ Ｐゴシック" charset="-128"/>
          <a:cs typeface="ＭＳ Ｐゴシック" charset="-128"/>
        </a:defRPr>
      </a:lvl4pPr>
      <a:lvl5pPr algn="l" rtl="0" eaLnBrk="0" fontAlgn="base" hangingPunct="0">
        <a:spcBef>
          <a:spcPct val="0"/>
        </a:spcBef>
        <a:spcAft>
          <a:spcPct val="0"/>
        </a:spcAft>
        <a:defRPr sz="1600">
          <a:solidFill>
            <a:schemeClr val="bg1"/>
          </a:solidFill>
          <a:latin typeface="Arial" pitchFamily="26" charset="0"/>
          <a:ea typeface="ＭＳ Ｐゴシック" charset="-128"/>
          <a:cs typeface="ＭＳ Ｐゴシック" charset="-128"/>
        </a:defRPr>
      </a:lvl5pPr>
      <a:lvl6pPr marL="457200" algn="l" rtl="0" fontAlgn="base">
        <a:spcBef>
          <a:spcPct val="0"/>
        </a:spcBef>
        <a:spcAft>
          <a:spcPct val="0"/>
        </a:spcAft>
        <a:defRPr sz="1600">
          <a:solidFill>
            <a:schemeClr val="bg1"/>
          </a:solidFill>
          <a:latin typeface="Arial Narrow" pitchFamily="34" charset="0"/>
        </a:defRPr>
      </a:lvl6pPr>
      <a:lvl7pPr marL="914400" algn="l" rtl="0" fontAlgn="base">
        <a:spcBef>
          <a:spcPct val="0"/>
        </a:spcBef>
        <a:spcAft>
          <a:spcPct val="0"/>
        </a:spcAft>
        <a:defRPr sz="1600">
          <a:solidFill>
            <a:schemeClr val="bg1"/>
          </a:solidFill>
          <a:latin typeface="Arial Narrow" pitchFamily="34" charset="0"/>
        </a:defRPr>
      </a:lvl7pPr>
      <a:lvl8pPr marL="1371600" algn="l" rtl="0" fontAlgn="base">
        <a:spcBef>
          <a:spcPct val="0"/>
        </a:spcBef>
        <a:spcAft>
          <a:spcPct val="0"/>
        </a:spcAft>
        <a:defRPr sz="1600">
          <a:solidFill>
            <a:schemeClr val="bg1"/>
          </a:solidFill>
          <a:latin typeface="Arial Narrow" pitchFamily="34" charset="0"/>
        </a:defRPr>
      </a:lvl8pPr>
      <a:lvl9pPr marL="1828800" algn="l" rtl="0" fontAlgn="base">
        <a:spcBef>
          <a:spcPct val="0"/>
        </a:spcBef>
        <a:spcAft>
          <a:spcPct val="0"/>
        </a:spcAft>
        <a:defRPr sz="1600">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1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533400"/>
            <a:ext cx="9144000" cy="6324600"/>
          </a:xfrm>
          <a:prstGeom prst="rect">
            <a:avLst/>
          </a:prstGeom>
          <a:gradFill>
            <a:gsLst>
              <a:gs pos="0">
                <a:schemeClr val="bg1"/>
              </a:gs>
              <a:gs pos="50000">
                <a:srgbClr val="99CCFF">
                  <a:alpha val="9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3600">
              <a:solidFill>
                <a:srgbClr val="FFFFFF"/>
              </a:solidFill>
              <a:latin typeface="Arial"/>
            </a:endParaRPr>
          </a:p>
        </p:txBody>
      </p:sp>
      <p:pic>
        <p:nvPicPr>
          <p:cNvPr id="1027" name="Picture 5" descr="11%20Blue%20ban"/>
          <p:cNvPicPr>
            <a:picLocks noChangeAspect="1" noChangeArrowheads="1"/>
          </p:cNvPicPr>
          <p:nvPr/>
        </p:nvPicPr>
        <p:blipFill>
          <a:blip r:embed="rId15">
            <a:extLst>
              <a:ext uri="{28A0092B-C50C-407E-A947-70E740481C1C}">
                <a14:useLocalDpi xmlns:a14="http://schemas.microsoft.com/office/drawing/2010/main" val="0"/>
              </a:ext>
            </a:extLst>
          </a:blip>
          <a:srcRect l="2174" t="33070" r="10872"/>
          <a:stretch>
            <a:fillRect/>
          </a:stretch>
        </p:blipFill>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6"/>
          <p:cNvSpPr>
            <a:spLocks noGrp="1" noChangeArrowheads="1"/>
          </p:cNvSpPr>
          <p:nvPr>
            <p:ph type="body" idx="1"/>
          </p:nvPr>
        </p:nvSpPr>
        <p:spPr bwMode="auto">
          <a:xfrm>
            <a:off x="685800" y="914400"/>
            <a:ext cx="784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1041" name="Rectangle 17"/>
          <p:cNvSpPr>
            <a:spLocks noGrp="1" noChangeArrowheads="1"/>
          </p:cNvSpPr>
          <p:nvPr>
            <p:ph type="sldNum" sz="quarter" idx="4"/>
          </p:nvPr>
        </p:nvSpPr>
        <p:spPr bwMode="auto">
          <a:xfrm>
            <a:off x="8382000" y="64770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a:latin typeface="Arial" pitchFamily="37" charset="0"/>
                <a:ea typeface="+mn-ea"/>
                <a:cs typeface="+mn-cs"/>
              </a:defRPr>
            </a:lvl1pPr>
          </a:lstStyle>
          <a:p>
            <a:pPr defTabSz="914400" fontAlgn="base">
              <a:spcBef>
                <a:spcPct val="0"/>
              </a:spcBef>
              <a:spcAft>
                <a:spcPct val="0"/>
              </a:spcAft>
              <a:defRPr/>
            </a:pPr>
            <a:fld id="{C1F8F0BF-5891-C044-B725-6DFE356A63D5}"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834592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l" rtl="0" eaLnBrk="1" fontAlgn="base" hangingPunct="1">
        <a:spcBef>
          <a:spcPct val="0"/>
        </a:spcBef>
        <a:spcAft>
          <a:spcPct val="0"/>
        </a:spcAft>
        <a:defRPr sz="1600">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1600">
          <a:solidFill>
            <a:schemeClr val="bg1"/>
          </a:solidFill>
          <a:latin typeface="Arial" pitchFamily="26" charset="0"/>
          <a:ea typeface="ＭＳ Ｐゴシック" charset="-128"/>
          <a:cs typeface="ＭＳ Ｐゴシック" charset="-128"/>
        </a:defRPr>
      </a:lvl2pPr>
      <a:lvl3pPr algn="l" rtl="0" eaLnBrk="1" fontAlgn="base" hangingPunct="1">
        <a:spcBef>
          <a:spcPct val="0"/>
        </a:spcBef>
        <a:spcAft>
          <a:spcPct val="0"/>
        </a:spcAft>
        <a:defRPr sz="1600">
          <a:solidFill>
            <a:schemeClr val="bg1"/>
          </a:solidFill>
          <a:latin typeface="Arial" pitchFamily="26" charset="0"/>
          <a:ea typeface="ＭＳ Ｐゴシック" charset="-128"/>
          <a:cs typeface="ＭＳ Ｐゴシック" charset="-128"/>
        </a:defRPr>
      </a:lvl3pPr>
      <a:lvl4pPr algn="l" rtl="0" eaLnBrk="1" fontAlgn="base" hangingPunct="1">
        <a:spcBef>
          <a:spcPct val="0"/>
        </a:spcBef>
        <a:spcAft>
          <a:spcPct val="0"/>
        </a:spcAft>
        <a:defRPr sz="1600">
          <a:solidFill>
            <a:schemeClr val="bg1"/>
          </a:solidFill>
          <a:latin typeface="Arial" pitchFamily="26" charset="0"/>
          <a:ea typeface="ＭＳ Ｐゴシック" charset="-128"/>
          <a:cs typeface="ＭＳ Ｐゴシック" charset="-128"/>
        </a:defRPr>
      </a:lvl4pPr>
      <a:lvl5pPr algn="l" rtl="0" eaLnBrk="1" fontAlgn="base" hangingPunct="1">
        <a:spcBef>
          <a:spcPct val="0"/>
        </a:spcBef>
        <a:spcAft>
          <a:spcPct val="0"/>
        </a:spcAft>
        <a:defRPr sz="1600">
          <a:solidFill>
            <a:schemeClr val="bg1"/>
          </a:solidFill>
          <a:latin typeface="Arial" pitchFamily="26" charset="0"/>
          <a:ea typeface="ＭＳ Ｐゴシック" charset="-128"/>
          <a:cs typeface="ＭＳ Ｐゴシック" charset="-128"/>
        </a:defRPr>
      </a:lvl5pPr>
      <a:lvl6pPr marL="457200" algn="l" rtl="0" eaLnBrk="1" fontAlgn="base" hangingPunct="1">
        <a:spcBef>
          <a:spcPct val="0"/>
        </a:spcBef>
        <a:spcAft>
          <a:spcPct val="0"/>
        </a:spcAft>
        <a:defRPr sz="1600">
          <a:solidFill>
            <a:schemeClr val="bg1"/>
          </a:solidFill>
          <a:latin typeface="Arial Narrow" pitchFamily="34" charset="0"/>
        </a:defRPr>
      </a:lvl6pPr>
      <a:lvl7pPr marL="914400" algn="l" rtl="0" eaLnBrk="1" fontAlgn="base" hangingPunct="1">
        <a:spcBef>
          <a:spcPct val="0"/>
        </a:spcBef>
        <a:spcAft>
          <a:spcPct val="0"/>
        </a:spcAft>
        <a:defRPr sz="1600">
          <a:solidFill>
            <a:schemeClr val="bg1"/>
          </a:solidFill>
          <a:latin typeface="Arial Narrow" pitchFamily="34" charset="0"/>
        </a:defRPr>
      </a:lvl7pPr>
      <a:lvl8pPr marL="1371600" algn="l" rtl="0" eaLnBrk="1" fontAlgn="base" hangingPunct="1">
        <a:spcBef>
          <a:spcPct val="0"/>
        </a:spcBef>
        <a:spcAft>
          <a:spcPct val="0"/>
        </a:spcAft>
        <a:defRPr sz="1600">
          <a:solidFill>
            <a:schemeClr val="bg1"/>
          </a:solidFill>
          <a:latin typeface="Arial Narrow" pitchFamily="34" charset="0"/>
        </a:defRPr>
      </a:lvl8pPr>
      <a:lvl9pPr marL="1828800" algn="l" rtl="0" eaLnBrk="1" fontAlgn="base" hangingPunct="1">
        <a:spcBef>
          <a:spcPct val="0"/>
        </a:spcBef>
        <a:spcAft>
          <a:spcPct val="0"/>
        </a:spcAft>
        <a:defRPr sz="1600">
          <a:solidFill>
            <a:schemeClr val="bg1"/>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1600">
          <a:solidFill>
            <a:schemeClr val="tx1"/>
          </a:solidFill>
          <a:latin typeface="+mn-lt"/>
          <a:ea typeface="ＭＳ Ｐゴシック" pitchFamily="-112" charset="-128"/>
          <a:cs typeface="ＭＳ Ｐゴシック" charset="-128"/>
        </a:defRPr>
      </a:lvl2pPr>
      <a:lvl3pPr marL="1143000" indent="-228600" algn="l" rtl="0" eaLnBrk="1" fontAlgn="base" hangingPunct="1">
        <a:spcBef>
          <a:spcPct val="20000"/>
        </a:spcBef>
        <a:spcAft>
          <a:spcPct val="0"/>
        </a:spcAft>
        <a:buChar char="•"/>
        <a:defRPr sz="1600">
          <a:solidFill>
            <a:schemeClr val="tx1"/>
          </a:solidFill>
          <a:latin typeface="+mn-lt"/>
          <a:ea typeface="ＭＳ Ｐゴシック" pitchFamily="-112" charset="-128"/>
          <a:cs typeface="ＭＳ Ｐゴシック"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12" charset="-128"/>
          <a:cs typeface="ＭＳ Ｐゴシック" charset="-128"/>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pitchFamily="-112" charset="-128"/>
          <a:cs typeface="ＭＳ Ｐゴシック" charset="-128"/>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533400"/>
            <a:ext cx="9144000" cy="6324600"/>
          </a:xfrm>
          <a:prstGeom prst="rect">
            <a:avLst/>
          </a:prstGeom>
          <a:gradFill>
            <a:gsLst>
              <a:gs pos="0">
                <a:schemeClr val="bg1"/>
              </a:gs>
              <a:gs pos="50000">
                <a:srgbClr val="99CCFF">
                  <a:alpha val="9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3600">
              <a:solidFill>
                <a:srgbClr val="FFFFFF"/>
              </a:solidFill>
              <a:latin typeface="Arial"/>
            </a:endParaRPr>
          </a:p>
        </p:txBody>
      </p:sp>
      <p:pic>
        <p:nvPicPr>
          <p:cNvPr id="1027" name="Picture 5" descr="11%20Blue%20ban"/>
          <p:cNvPicPr>
            <a:picLocks noChangeAspect="1" noChangeArrowheads="1"/>
          </p:cNvPicPr>
          <p:nvPr/>
        </p:nvPicPr>
        <p:blipFill>
          <a:blip r:embed="rId15">
            <a:extLst>
              <a:ext uri="{28A0092B-C50C-407E-A947-70E740481C1C}">
                <a14:useLocalDpi xmlns:a14="http://schemas.microsoft.com/office/drawing/2010/main" val="0"/>
              </a:ext>
            </a:extLst>
          </a:blip>
          <a:srcRect l="2174" t="33070" r="10872"/>
          <a:stretch>
            <a:fillRect/>
          </a:stretch>
        </p:blipFill>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6"/>
          <p:cNvSpPr>
            <a:spLocks noGrp="1" noChangeArrowheads="1"/>
          </p:cNvSpPr>
          <p:nvPr>
            <p:ph type="body" idx="1"/>
          </p:nvPr>
        </p:nvSpPr>
        <p:spPr bwMode="auto">
          <a:xfrm>
            <a:off x="685800" y="914400"/>
            <a:ext cx="784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a:p>
        </p:txBody>
      </p:sp>
      <p:sp>
        <p:nvSpPr>
          <p:cNvPr id="1041" name="Rectangle 17"/>
          <p:cNvSpPr>
            <a:spLocks noGrp="1" noChangeArrowheads="1"/>
          </p:cNvSpPr>
          <p:nvPr>
            <p:ph type="sldNum" sz="quarter" idx="4"/>
          </p:nvPr>
        </p:nvSpPr>
        <p:spPr bwMode="auto">
          <a:xfrm>
            <a:off x="8382000" y="64770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a:latin typeface="Arial" pitchFamily="37" charset="0"/>
                <a:ea typeface="+mn-ea"/>
                <a:cs typeface="+mn-cs"/>
              </a:defRPr>
            </a:lvl1pPr>
          </a:lstStyle>
          <a:p>
            <a:pPr defTabSz="914400" fontAlgn="base">
              <a:spcBef>
                <a:spcPct val="0"/>
              </a:spcBef>
              <a:spcAft>
                <a:spcPct val="0"/>
              </a:spcAft>
              <a:defRPr/>
            </a:pPr>
            <a:fld id="{C1F8F0BF-5891-C044-B725-6DFE356A63D5}"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1657671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hdr="0" ftr="0" dt="0"/>
  <p:txStyles>
    <p:titleStyle>
      <a:lvl1pPr algn="l" rtl="0" eaLnBrk="1" fontAlgn="base" hangingPunct="1">
        <a:spcBef>
          <a:spcPct val="0"/>
        </a:spcBef>
        <a:spcAft>
          <a:spcPct val="0"/>
        </a:spcAft>
        <a:defRPr sz="1600">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1600">
          <a:solidFill>
            <a:schemeClr val="bg1"/>
          </a:solidFill>
          <a:latin typeface="Arial" pitchFamily="26" charset="0"/>
          <a:ea typeface="ＭＳ Ｐゴシック" charset="-128"/>
          <a:cs typeface="ＭＳ Ｐゴシック" charset="-128"/>
        </a:defRPr>
      </a:lvl2pPr>
      <a:lvl3pPr algn="l" rtl="0" eaLnBrk="1" fontAlgn="base" hangingPunct="1">
        <a:spcBef>
          <a:spcPct val="0"/>
        </a:spcBef>
        <a:spcAft>
          <a:spcPct val="0"/>
        </a:spcAft>
        <a:defRPr sz="1600">
          <a:solidFill>
            <a:schemeClr val="bg1"/>
          </a:solidFill>
          <a:latin typeface="Arial" pitchFamily="26" charset="0"/>
          <a:ea typeface="ＭＳ Ｐゴシック" charset="-128"/>
          <a:cs typeface="ＭＳ Ｐゴシック" charset="-128"/>
        </a:defRPr>
      </a:lvl3pPr>
      <a:lvl4pPr algn="l" rtl="0" eaLnBrk="1" fontAlgn="base" hangingPunct="1">
        <a:spcBef>
          <a:spcPct val="0"/>
        </a:spcBef>
        <a:spcAft>
          <a:spcPct val="0"/>
        </a:spcAft>
        <a:defRPr sz="1600">
          <a:solidFill>
            <a:schemeClr val="bg1"/>
          </a:solidFill>
          <a:latin typeface="Arial" pitchFamily="26" charset="0"/>
          <a:ea typeface="ＭＳ Ｐゴシック" charset="-128"/>
          <a:cs typeface="ＭＳ Ｐゴシック" charset="-128"/>
        </a:defRPr>
      </a:lvl4pPr>
      <a:lvl5pPr algn="l" rtl="0" eaLnBrk="1" fontAlgn="base" hangingPunct="1">
        <a:spcBef>
          <a:spcPct val="0"/>
        </a:spcBef>
        <a:spcAft>
          <a:spcPct val="0"/>
        </a:spcAft>
        <a:defRPr sz="1600">
          <a:solidFill>
            <a:schemeClr val="bg1"/>
          </a:solidFill>
          <a:latin typeface="Arial" pitchFamily="26" charset="0"/>
          <a:ea typeface="ＭＳ Ｐゴシック" charset="-128"/>
          <a:cs typeface="ＭＳ Ｐゴシック" charset="-128"/>
        </a:defRPr>
      </a:lvl5pPr>
      <a:lvl6pPr marL="457200" algn="l" rtl="0" eaLnBrk="1" fontAlgn="base" hangingPunct="1">
        <a:spcBef>
          <a:spcPct val="0"/>
        </a:spcBef>
        <a:spcAft>
          <a:spcPct val="0"/>
        </a:spcAft>
        <a:defRPr sz="1600">
          <a:solidFill>
            <a:schemeClr val="bg1"/>
          </a:solidFill>
          <a:latin typeface="Arial Narrow" pitchFamily="34" charset="0"/>
        </a:defRPr>
      </a:lvl6pPr>
      <a:lvl7pPr marL="914400" algn="l" rtl="0" eaLnBrk="1" fontAlgn="base" hangingPunct="1">
        <a:spcBef>
          <a:spcPct val="0"/>
        </a:spcBef>
        <a:spcAft>
          <a:spcPct val="0"/>
        </a:spcAft>
        <a:defRPr sz="1600">
          <a:solidFill>
            <a:schemeClr val="bg1"/>
          </a:solidFill>
          <a:latin typeface="Arial Narrow" pitchFamily="34" charset="0"/>
        </a:defRPr>
      </a:lvl7pPr>
      <a:lvl8pPr marL="1371600" algn="l" rtl="0" eaLnBrk="1" fontAlgn="base" hangingPunct="1">
        <a:spcBef>
          <a:spcPct val="0"/>
        </a:spcBef>
        <a:spcAft>
          <a:spcPct val="0"/>
        </a:spcAft>
        <a:defRPr sz="1600">
          <a:solidFill>
            <a:schemeClr val="bg1"/>
          </a:solidFill>
          <a:latin typeface="Arial Narrow" pitchFamily="34" charset="0"/>
        </a:defRPr>
      </a:lvl8pPr>
      <a:lvl9pPr marL="1828800" algn="l" rtl="0" eaLnBrk="1" fontAlgn="base" hangingPunct="1">
        <a:spcBef>
          <a:spcPct val="0"/>
        </a:spcBef>
        <a:spcAft>
          <a:spcPct val="0"/>
        </a:spcAft>
        <a:defRPr sz="1600">
          <a:solidFill>
            <a:schemeClr val="bg1"/>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1600">
          <a:solidFill>
            <a:schemeClr val="tx1"/>
          </a:solidFill>
          <a:latin typeface="+mn-lt"/>
          <a:ea typeface="ＭＳ Ｐゴシック" pitchFamily="-112" charset="-128"/>
          <a:cs typeface="ＭＳ Ｐゴシック" charset="-128"/>
        </a:defRPr>
      </a:lvl2pPr>
      <a:lvl3pPr marL="1143000" indent="-228600" algn="l" rtl="0" eaLnBrk="1" fontAlgn="base" hangingPunct="1">
        <a:spcBef>
          <a:spcPct val="20000"/>
        </a:spcBef>
        <a:spcAft>
          <a:spcPct val="0"/>
        </a:spcAft>
        <a:buChar char="•"/>
        <a:defRPr sz="1600">
          <a:solidFill>
            <a:schemeClr val="tx1"/>
          </a:solidFill>
          <a:latin typeface="+mn-lt"/>
          <a:ea typeface="ＭＳ Ｐゴシック" pitchFamily="-112" charset="-128"/>
          <a:cs typeface="ＭＳ Ｐゴシック"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12" charset="-128"/>
          <a:cs typeface="ＭＳ Ｐゴシック" charset="-128"/>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pitchFamily="-112" charset="-128"/>
          <a:cs typeface="ＭＳ Ｐゴシック" charset="-128"/>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jpg"/><Relationship Id="rId8" Type="http://schemas.openxmlformats.org/officeDocument/2006/relationships/image" Target="../media/image31.png"/><Relationship Id="rId1" Type="http://schemas.openxmlformats.org/officeDocument/2006/relationships/slideLayout" Target="../slideLayouts/slideLayout25.xml"/><Relationship Id="rId2"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23.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7.jpg"/><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3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0.png"/><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3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2.png"/><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3.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6.jpeg"/><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file://localhost/Users/mariaschuchardt/Documents/2013_work/2013%20Fall%20report/images/Symposium%20speakers.jpg" TargetMode="External"/><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file://localhost/Volumes/ORANGE/2014%20report%20Washington/photos/450A_3299_ppt.jpg" TargetMode="External"/><Relationship Id="rId1" Type="http://schemas.openxmlformats.org/officeDocument/2006/relationships/slideLayout" Target="../slideLayouts/slideLayout23.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file://localhost/Users/maria/Documents/2014-07-20_EverythingLunar/PhotosOfEvent/2014-07-20FChin/IMG_2082_sm.jpg" TargetMode="External"/><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23.xml"/><Relationship Id="rId2"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8.jpeg"/><Relationship Id="rId5" Type="http://schemas.openxmlformats.org/officeDocument/2006/relationships/image" Target="../media/image9.png"/><Relationship Id="rId1" Type="http://schemas.openxmlformats.org/officeDocument/2006/relationships/slideLayout" Target="../slideLayouts/slideLayout3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file://localhost/Volumes/ORANGE/2014%20report%20Washington/photos/Science%20city/IMG_0802.jpg" TargetMode="External"/><Relationship Id="rId5" Type="http://schemas.openxmlformats.org/officeDocument/2006/relationships/image" Target="../media/image56.jpeg"/><Relationship Id="rId6" Type="http://schemas.openxmlformats.org/officeDocument/2006/relationships/image" Target="file://localhost/Volumes/ORANGE/2014%20report%20Washington/photos/Science%20city/IMG_0572.jpg" TargetMode="External"/><Relationship Id="rId7" Type="http://schemas.openxmlformats.org/officeDocument/2006/relationships/image" Target="../media/image57.jpeg"/><Relationship Id="rId8" Type="http://schemas.openxmlformats.org/officeDocument/2006/relationships/image" Target="file://localhost/Volumes/ORANGE/2014%20report%20Washington/photos/Science%20city/IMG_0809.jpg" TargetMode="External"/><Relationship Id="rId9" Type="http://schemas.openxmlformats.org/officeDocument/2006/relationships/image" Target="../media/image58.jpeg"/><Relationship Id="rId10" Type="http://schemas.openxmlformats.org/officeDocument/2006/relationships/image" Target="file://localhost/Volumes/ORANGE/2014%20report%20Washington/photos/Science%20city/IMG_0586.jpg" TargetMode="External"/><Relationship Id="rId1" Type="http://schemas.openxmlformats.org/officeDocument/2006/relationships/slideLayout" Target="../slideLayouts/slideLayout49.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hyperlink" Target="https://itunes.apple.com/us/itunes-u/lunar-planetary-laboratory/id1056791227" TargetMode="External"/><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1" Type="http://schemas.openxmlformats.org/officeDocument/2006/relationships/slideLayout" Target="../slideLayouts/slideLayout49.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27.jpeg"/><Relationship Id="rId6" Type="http://schemas.openxmlformats.org/officeDocument/2006/relationships/image" Target="../media/image65.jpeg"/><Relationship Id="rId7" Type="http://schemas.openxmlformats.org/officeDocument/2006/relationships/image" Target="../media/image66.png"/><Relationship Id="rId1" Type="http://schemas.openxmlformats.org/officeDocument/2006/relationships/slideLayout" Target="../slideLayouts/slideLayout49.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file://localhost/Volumes/ORANGE/2014%20report%20Washington/photos/IMG_1919-2.jpg" TargetMode="External"/><Relationship Id="rId5" Type="http://schemas.openxmlformats.org/officeDocument/2006/relationships/image" Target="../media/image68.jpeg"/><Relationship Id="rId6" Type="http://schemas.openxmlformats.org/officeDocument/2006/relationships/image" Target="file://localhost/Volumes/ORANGE/2014%20report%20Washington/photos/IMG_1938-2.jpg" TargetMode="External"/><Relationship Id="rId1" Type="http://schemas.openxmlformats.org/officeDocument/2006/relationships/slideLayout" Target="../slideLayouts/slideLayout49.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49.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file://localhost/Users/mariaschuchardt/Desktop/Report/6-3%20Shane%20DC%20report/Photos/CCP%20copy/ag1_4_3_2_2015_01_145.jpg" TargetMode="External"/><Relationship Id="rId5" Type="http://schemas.openxmlformats.org/officeDocument/2006/relationships/image" Target="../media/image74.jpeg"/><Relationship Id="rId6" Type="http://schemas.openxmlformats.org/officeDocument/2006/relationships/image" Target="file://localhost/Users/mariaschuchardt/Desktop/Report/6-3%20Shane%20DC%20report/Photos/CCP%20copy/IMG_3225_sm.jpg" TargetMode="External"/><Relationship Id="rId7" Type="http://schemas.openxmlformats.org/officeDocument/2006/relationships/image" Target="../media/image75.jpeg"/><Relationship Id="rId8" Type="http://schemas.openxmlformats.org/officeDocument/2006/relationships/image" Target="../media/image76.jpg"/><Relationship Id="rId1" Type="http://schemas.openxmlformats.org/officeDocument/2006/relationships/slideLayout" Target="../slideLayouts/slideLayout50.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file://localhost/Users/mariaschuchardt/Desktop/Report/6-3%20Shane%20DC%20report/Photos/Flandrau-Moon%202016/Flandrau_sm.jpg" TargetMode="External"/><Relationship Id="rId5" Type="http://schemas.openxmlformats.org/officeDocument/2006/relationships/image" Target="../media/image78.jpeg"/><Relationship Id="rId1" Type="http://schemas.openxmlformats.org/officeDocument/2006/relationships/slideLayout" Target="../slideLayouts/slideLayout50.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file://localhost/Users/mariaschuchardt/Desktop/Report/6-3%20Shane%20DC%20report/Photos/jrd-mk_sm.jpg" TargetMode="External"/><Relationship Id="rId5" Type="http://schemas.openxmlformats.org/officeDocument/2006/relationships/image" Target="../media/image80.tiff"/><Relationship Id="rId6" Type="http://schemas.openxmlformats.org/officeDocument/2006/relationships/image" Target="../media/image81.jpg"/><Relationship Id="rId1" Type="http://schemas.openxmlformats.org/officeDocument/2006/relationships/slideLayout" Target="../slideLayouts/slideLayout43.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png"/><Relationship Id="rId1" Type="http://schemas.openxmlformats.org/officeDocument/2006/relationships/slideLayout" Target="../slideLayouts/slideLayout3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82.tiff"/></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jpeg"/><Relationship Id="rId1" Type="http://schemas.openxmlformats.org/officeDocument/2006/relationships/slideLayout" Target="../slideLayouts/slideLayout49.xml"/><Relationship Id="rId2" Type="http://schemas.openxmlformats.org/officeDocument/2006/relationships/image" Target="../media/image8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3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0.xml"/><Relationship Id="rId3" Type="http://schemas.openxmlformats.org/officeDocument/2006/relationships/image" Target="../media/image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image" Target="../media/image6.jpe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31.png"/><Relationship Id="rId1" Type="http://schemas.openxmlformats.org/officeDocument/2006/relationships/slideLayout" Target="../slideLayouts/slideLayout49.xml"/><Relationship Id="rId2" Type="http://schemas.openxmlformats.org/officeDocument/2006/relationships/image" Target="../media/image8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9.png"/><Relationship Id="rId1" Type="http://schemas.openxmlformats.org/officeDocument/2006/relationships/slideLayout" Target="../slideLayouts/slideLayout49.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3.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36.xml"/><Relationship Id="rId2"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49.xml"/><Relationship Id="rId2" Type="http://schemas.openxmlformats.org/officeDocument/2006/relationships/image" Target="../media/image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4.xml"/><Relationship Id="rId3" Type="http://schemas.openxmlformats.org/officeDocument/2006/relationships/image" Target="../media/image6.jpe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0.jpeg"/><Relationship Id="rId3"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31.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4.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file://localhost/Volumes/ORANGE/2014%20report%20Washington/photos/CCP/IMG_3232.JPG" TargetMode="External"/><Relationship Id="rId1" Type="http://schemas.openxmlformats.org/officeDocument/2006/relationships/slideLayout" Target="../slideLayouts/slideLayout3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SP_003141_1330_sm.jpg" descr="/Users/mariaschuchardt/Downloads/PSP_003141_1330_sm.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6386" name="Slide2.jpg" descr="/Users/mariaschuchardt/Desktop/log/RPIF/UA_Template1/Slide2.jpg"/>
          <p:cNvPicPr>
            <a:picLocks noChangeAspect="1"/>
          </p:cNvPicPr>
          <p:nvPr/>
        </p:nvPicPr>
        <p:blipFill>
          <a:blip r:embed="rId3"/>
          <a:srcRect r="-2406" b="90865"/>
          <a:stretch>
            <a:fillRect/>
          </a:stretch>
        </p:blipFill>
        <p:spPr bwMode="auto">
          <a:xfrm>
            <a:off x="0" y="0"/>
            <a:ext cx="9364663" cy="627063"/>
          </a:xfrm>
          <a:prstGeom prst="rect">
            <a:avLst/>
          </a:prstGeom>
          <a:noFill/>
          <a:ln w="9525">
            <a:noFill/>
            <a:miter lim="800000"/>
            <a:headEnd/>
            <a:tailEnd/>
          </a:ln>
        </p:spPr>
      </p:pic>
      <p:sp>
        <p:nvSpPr>
          <p:cNvPr id="53251" name="Rectangle 3"/>
          <p:cNvSpPr>
            <a:spLocks noChangeArrowheads="1"/>
          </p:cNvSpPr>
          <p:nvPr/>
        </p:nvSpPr>
        <p:spPr bwMode="auto">
          <a:xfrm>
            <a:off x="0" y="3423298"/>
            <a:ext cx="91440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prstTxWarp prst="textNoShape">
              <a:avLst/>
            </a:prstTxWarp>
            <a:spAutoFit/>
          </a:bodyPr>
          <a:lstStyle/>
          <a:p>
            <a:r>
              <a:rPr lang="en-US" sz="2400" dirty="0" smtClean="0">
                <a:solidFill>
                  <a:schemeClr val="bg1"/>
                </a:solidFill>
                <a:latin typeface="Arial Narrow" pitchFamily="8" charset="0"/>
              </a:rPr>
              <a:t>Director</a:t>
            </a:r>
            <a:r>
              <a:rPr lang="en-US" sz="2400" dirty="0">
                <a:solidFill>
                  <a:schemeClr val="bg1"/>
                </a:solidFill>
                <a:latin typeface="Arial Narrow" pitchFamily="8" charset="0"/>
              </a:rPr>
              <a:t>: </a:t>
            </a:r>
            <a:endParaRPr lang="en-US" sz="2400" dirty="0" smtClean="0">
              <a:solidFill>
                <a:schemeClr val="bg1"/>
              </a:solidFill>
              <a:latin typeface="Arial Narrow" pitchFamily="8" charset="0"/>
            </a:endParaRPr>
          </a:p>
          <a:p>
            <a:r>
              <a:rPr lang="en-US" sz="2400" dirty="0" smtClean="0">
                <a:solidFill>
                  <a:schemeClr val="bg1"/>
                </a:solidFill>
                <a:latin typeface="Arial Narrow" pitchFamily="8" charset="0"/>
              </a:rPr>
              <a:t>Shane Byrne</a:t>
            </a:r>
          </a:p>
          <a:p>
            <a:endParaRPr lang="en-US" sz="2400" dirty="0" smtClean="0">
              <a:solidFill>
                <a:schemeClr val="bg1"/>
              </a:solidFill>
              <a:latin typeface="Arial Narrow" pitchFamily="8" charset="0"/>
            </a:endParaRPr>
          </a:p>
          <a:p>
            <a:r>
              <a:rPr lang="en-US" sz="2400" dirty="0" smtClean="0">
                <a:solidFill>
                  <a:schemeClr val="bg1"/>
                </a:solidFill>
                <a:latin typeface="Arial Narrow" pitchFamily="8" charset="0"/>
              </a:rPr>
              <a:t>Data </a:t>
            </a:r>
            <a:r>
              <a:rPr lang="en-US" sz="2400" dirty="0">
                <a:solidFill>
                  <a:schemeClr val="bg1"/>
                </a:solidFill>
                <a:latin typeface="Arial Narrow" pitchFamily="8" charset="0"/>
              </a:rPr>
              <a:t>Manager: </a:t>
            </a:r>
            <a:endParaRPr lang="en-US" sz="2400" dirty="0" smtClean="0">
              <a:solidFill>
                <a:schemeClr val="bg1"/>
              </a:solidFill>
              <a:latin typeface="Arial Narrow" pitchFamily="8" charset="0"/>
            </a:endParaRPr>
          </a:p>
          <a:p>
            <a:r>
              <a:rPr lang="en-US" sz="2400" dirty="0" smtClean="0">
                <a:solidFill>
                  <a:schemeClr val="bg1"/>
                </a:solidFill>
                <a:latin typeface="Arial Narrow" pitchFamily="8" charset="0"/>
              </a:rPr>
              <a:t>Maria </a:t>
            </a:r>
            <a:r>
              <a:rPr lang="en-US" sz="2400" dirty="0">
                <a:solidFill>
                  <a:schemeClr val="bg1"/>
                </a:solidFill>
                <a:latin typeface="Arial Narrow" pitchFamily="8" charset="0"/>
              </a:rPr>
              <a:t>Schuchardt</a:t>
            </a:r>
            <a:endParaRPr lang="en-US" sz="3200" dirty="0">
              <a:solidFill>
                <a:schemeClr val="bg1"/>
              </a:solidFill>
              <a:latin typeface="Arial Narrow" pitchFamily="8" charset="0"/>
            </a:endParaRPr>
          </a:p>
        </p:txBody>
      </p:sp>
      <p:sp>
        <p:nvSpPr>
          <p:cNvPr id="53261" name="Rectangle 13"/>
          <p:cNvSpPr>
            <a:spLocks noChangeArrowheads="1"/>
          </p:cNvSpPr>
          <p:nvPr/>
        </p:nvSpPr>
        <p:spPr bwMode="auto">
          <a:xfrm>
            <a:off x="1135063" y="-33338"/>
            <a:ext cx="865187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600" b="1" dirty="0">
                <a:solidFill>
                  <a:srgbClr val="FF0000"/>
                </a:solidFill>
                <a:effectLst>
                  <a:outerShdw blurRad="50800" dist="38100" dir="2700000">
                    <a:schemeClr val="bg1">
                      <a:alpha val="43000"/>
                    </a:schemeClr>
                  </a:outerShdw>
                </a:effectLst>
                <a:latin typeface="Arial" pitchFamily="-105" charset="0"/>
                <a:ea typeface="+mn-ea"/>
                <a:cs typeface="+mn-cs"/>
              </a:rPr>
              <a:t>RPIF </a:t>
            </a:r>
            <a:r>
              <a:rPr lang="en-US" sz="3600" b="1" dirty="0" smtClean="0">
                <a:solidFill>
                  <a:srgbClr val="FF0000"/>
                </a:solidFill>
                <a:effectLst>
                  <a:outerShdw blurRad="50800" dist="38100" dir="2700000">
                    <a:schemeClr val="bg1">
                      <a:alpha val="43000"/>
                    </a:schemeClr>
                  </a:outerShdw>
                </a:effectLst>
                <a:latin typeface="Arial" pitchFamily="-105" charset="0"/>
                <a:ea typeface="+mn-ea"/>
                <a:cs typeface="+mn-cs"/>
              </a:rPr>
              <a:t>Review 2016</a:t>
            </a:r>
            <a:endParaRPr lang="en-US" sz="3600" b="1" dirty="0">
              <a:solidFill>
                <a:srgbClr val="FF0000"/>
              </a:solidFill>
              <a:effectLst>
                <a:outerShdw blurRad="50800" dist="38100" dir="2700000">
                  <a:schemeClr val="bg1">
                    <a:alpha val="43000"/>
                  </a:schemeClr>
                </a:outerShdw>
              </a:effectLst>
              <a:latin typeface="Arial" pitchFamily="-105" charset="0"/>
              <a:ea typeface="+mn-ea"/>
              <a:cs typeface="+mn-cs"/>
            </a:endParaRPr>
          </a:p>
        </p:txBody>
      </p:sp>
      <p:sp>
        <p:nvSpPr>
          <p:cNvPr id="16389" name="Slide Number Placeholder 5"/>
          <p:cNvSpPr>
            <a:spLocks noGrp="1"/>
          </p:cNvSpPr>
          <p:nvPr>
            <p:ph type="sldNum" sz="quarter" idx="10"/>
          </p:nvPr>
        </p:nvSpPr>
        <p:spPr>
          <a:noFill/>
        </p:spPr>
        <p:txBody>
          <a:bodyPr/>
          <a:lstStyle/>
          <a:p>
            <a:fld id="{11BE9122-BE7B-1C48-AD53-9D796FF3C7A0}" type="slidenum">
              <a:rPr lang="en-US"/>
              <a:pPr/>
              <a:t>1</a:t>
            </a:fld>
            <a:endParaRPr lang="en-US"/>
          </a:p>
        </p:txBody>
      </p:sp>
      <p:sp>
        <p:nvSpPr>
          <p:cNvPr id="8" name="TextBox 7"/>
          <p:cNvSpPr txBox="1"/>
          <p:nvPr/>
        </p:nvSpPr>
        <p:spPr>
          <a:xfrm>
            <a:off x="0" y="368893"/>
            <a:ext cx="9144000" cy="1754327"/>
          </a:xfrm>
          <a:prstGeom prst="rect">
            <a:avLst/>
          </a:prstGeom>
          <a:noFill/>
        </p:spPr>
        <p:txBody>
          <a:bodyPr>
            <a:prstTxWarp prst="textNoShape">
              <a:avLst/>
            </a:prstTxWarp>
            <a:spAutoFit/>
          </a:bodyPr>
          <a:lstStyle/>
          <a:p>
            <a:pPr algn="ctr"/>
            <a:r>
              <a:rPr lang="en-US" sz="5400" b="1" dirty="0">
                <a:solidFill>
                  <a:srgbClr val="FFFFFF"/>
                </a:solidFill>
                <a:effectLst>
                  <a:outerShdw blurRad="38100" dist="38100" dir="2700000" algn="tl">
                    <a:schemeClr val="tx1"/>
                  </a:outerShdw>
                </a:effectLst>
              </a:rPr>
              <a:t>Space Imagery Center</a:t>
            </a:r>
          </a:p>
          <a:p>
            <a:pPr algn="ctr"/>
            <a:r>
              <a:rPr lang="en-US" sz="5400" b="1" dirty="0">
                <a:solidFill>
                  <a:srgbClr val="FFFFFF"/>
                </a:solidFill>
                <a:effectLst>
                  <a:outerShdw blurRad="38100" dist="38100" dir="2700000" algn="tl">
                    <a:schemeClr val="tx1"/>
                  </a:outerShdw>
                </a:effectLst>
              </a:rPr>
              <a:t>University of Arizona</a:t>
            </a:r>
          </a:p>
        </p:txBody>
      </p:sp>
      <p:pic>
        <p:nvPicPr>
          <p:cNvPr id="2" name="Picture 1"/>
          <p:cNvPicPr>
            <a:picLocks noChangeAspect="1"/>
          </p:cNvPicPr>
          <p:nvPr/>
        </p:nvPicPr>
        <p:blipFill>
          <a:blip r:embed="rId4"/>
          <a:stretch>
            <a:fillRect/>
          </a:stretch>
        </p:blipFill>
        <p:spPr>
          <a:xfrm>
            <a:off x="2214942" y="2122568"/>
            <a:ext cx="6678037" cy="4617288"/>
          </a:xfrm>
          <a:prstGeom prst="rect">
            <a:avLst/>
          </a:prstGeom>
        </p:spPr>
      </p:pic>
    </p:spTree>
    <p:extLst>
      <p:ext uri="{BB962C8B-B14F-4D97-AF65-F5344CB8AC3E}">
        <p14:creationId xmlns:p14="http://schemas.microsoft.com/office/powerpoint/2010/main" val="32848601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Slide2.jpg" descr="/Users/mariaschuchardt/Desktop/log/RPIF/UA_Template1/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3"/>
          <p:cNvSpPr>
            <a:spLocks noChangeArrowheads="1"/>
          </p:cNvSpPr>
          <p:nvPr/>
        </p:nvSpPr>
        <p:spPr bwMode="auto">
          <a:xfrm>
            <a:off x="91212" y="676396"/>
            <a:ext cx="3042909"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None/>
            </a:pPr>
            <a:endParaRPr lang="en-US" altLang="en-US" sz="2000" dirty="0" smtClean="0"/>
          </a:p>
          <a:p>
            <a:pPr eaLnBrk="1" hangingPunct="1">
              <a:spcBef>
                <a:spcPct val="0"/>
              </a:spcBef>
            </a:pPr>
            <a:r>
              <a:rPr lang="en-US" altLang="en-US" sz="2000" dirty="0" smtClean="0"/>
              <a:t>Socet set stereogrammetry &amp; GIS facilities </a:t>
            </a:r>
          </a:p>
          <a:p>
            <a:pPr eaLnBrk="1" hangingPunct="1">
              <a:spcBef>
                <a:spcPct val="0"/>
              </a:spcBef>
            </a:pPr>
            <a:endParaRPr lang="en-US" altLang="en-US" sz="2000" dirty="0"/>
          </a:p>
          <a:p>
            <a:pPr eaLnBrk="1" hangingPunct="1">
              <a:spcBef>
                <a:spcPct val="0"/>
              </a:spcBef>
            </a:pPr>
            <a:r>
              <a:rPr lang="en-US" altLang="en-US" sz="2000" dirty="0" smtClean="0"/>
              <a:t>Earth based images of planets</a:t>
            </a:r>
          </a:p>
          <a:p>
            <a:pPr eaLnBrk="1" hangingPunct="1">
              <a:spcBef>
                <a:spcPct val="0"/>
              </a:spcBef>
            </a:pPr>
            <a:endParaRPr lang="en-US" altLang="en-US" sz="2000" dirty="0" smtClean="0"/>
          </a:p>
          <a:p>
            <a:pPr eaLnBrk="1" hangingPunct="1">
              <a:spcBef>
                <a:spcPct val="0"/>
              </a:spcBef>
            </a:pPr>
            <a:r>
              <a:rPr lang="en-US" altLang="en-US" sz="2000" dirty="0" smtClean="0"/>
              <a:t>Comm. LPL Journals</a:t>
            </a:r>
          </a:p>
          <a:p>
            <a:pPr eaLnBrk="1" hangingPunct="1">
              <a:spcBef>
                <a:spcPct val="0"/>
              </a:spcBef>
              <a:buNone/>
            </a:pPr>
            <a:endParaRPr lang="en-US" altLang="en-US" sz="2000" dirty="0" smtClean="0"/>
          </a:p>
          <a:p>
            <a:pPr eaLnBrk="1" hangingPunct="1">
              <a:spcBef>
                <a:spcPct val="0"/>
              </a:spcBef>
            </a:pPr>
            <a:r>
              <a:rPr lang="en-US" altLang="en-US" sz="2000" dirty="0" smtClean="0"/>
              <a:t>Meteorite </a:t>
            </a:r>
            <a:r>
              <a:rPr lang="en-US" altLang="en-US" sz="2000" dirty="0"/>
              <a:t>kits for educators</a:t>
            </a:r>
          </a:p>
          <a:p>
            <a:pPr eaLnBrk="1" hangingPunct="1">
              <a:spcBef>
                <a:spcPct val="0"/>
              </a:spcBef>
              <a:buNone/>
            </a:pPr>
            <a:endParaRPr lang="en-US" altLang="en-US" sz="2000" dirty="0"/>
          </a:p>
          <a:p>
            <a:pPr eaLnBrk="1" hangingPunct="1">
              <a:spcBef>
                <a:spcPct val="0"/>
              </a:spcBef>
            </a:pPr>
            <a:r>
              <a:rPr lang="en-US" altLang="en-US" sz="2000" dirty="0"/>
              <a:t>Planetary </a:t>
            </a:r>
            <a:r>
              <a:rPr lang="en-US" altLang="en-US" sz="2000" dirty="0" smtClean="0"/>
              <a:t>analogue geology field guides</a:t>
            </a:r>
            <a:endParaRPr lang="en-US" altLang="en-US" sz="2000" dirty="0"/>
          </a:p>
          <a:p>
            <a:pPr eaLnBrk="1" hangingPunct="1">
              <a:spcBef>
                <a:spcPct val="0"/>
              </a:spcBef>
            </a:pPr>
            <a:endParaRPr lang="en-US" altLang="en-US" sz="2000" dirty="0"/>
          </a:p>
          <a:p>
            <a:pPr eaLnBrk="1" hangingPunct="1">
              <a:spcBef>
                <a:spcPct val="0"/>
              </a:spcBef>
            </a:pPr>
            <a:r>
              <a:rPr lang="en-US" altLang="en-US" sz="2000" dirty="0"/>
              <a:t>Historical </a:t>
            </a:r>
            <a:r>
              <a:rPr lang="en-US" altLang="en-US" sz="2000" dirty="0" smtClean="0"/>
              <a:t>audio recordings </a:t>
            </a:r>
            <a:r>
              <a:rPr lang="en-US" altLang="en-US" sz="2000" dirty="0"/>
              <a:t>from 1960</a:t>
            </a:r>
          </a:p>
        </p:txBody>
      </p:sp>
      <p:sp>
        <p:nvSpPr>
          <p:cNvPr id="56324" name="Rectangle 4"/>
          <p:cNvSpPr>
            <a:spLocks noChangeArrowheads="1"/>
          </p:cNvSpPr>
          <p:nvPr/>
        </p:nvSpPr>
        <p:spPr bwMode="auto">
          <a:xfrm>
            <a:off x="3201988" y="-33338"/>
            <a:ext cx="3698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1" hangingPunct="1">
              <a:defRPr/>
            </a:pPr>
            <a:r>
              <a:rPr lang="en-US" sz="3600" dirty="0">
                <a:solidFill>
                  <a:schemeClr val="bg1"/>
                </a:solidFill>
                <a:effectLst>
                  <a:outerShdw blurRad="50800" dist="38100" dir="2700000">
                    <a:schemeClr val="bg1">
                      <a:alpha val="43000"/>
                    </a:schemeClr>
                  </a:outerShdw>
                </a:effectLst>
                <a:latin typeface="Arial" pitchFamily="-109" charset="0"/>
                <a:ea typeface="+mn-ea"/>
                <a:cs typeface="+mn-cs"/>
              </a:rPr>
              <a:t>Unique Attributes</a:t>
            </a:r>
          </a:p>
        </p:txBody>
      </p:sp>
      <p:pic>
        <p:nvPicPr>
          <p:cNvPr id="43012" name="Picture 5" descr="Macintosh HD:Users:mariaschuchardt:Desktop:RPIF 2009 backup:photos:lpl_19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988" y="3019296"/>
            <a:ext cx="2587044" cy="194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meteorite kit _7888 sm.jpg" descr="/Users/mariaschuchardt/Documents/Space Imagery Center/meteorite kit _7888 s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2093" y="4994402"/>
            <a:ext cx="2425418" cy="186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56287" y="4125852"/>
            <a:ext cx="3076637" cy="230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stretch>
            <a:fillRect/>
          </a:stretch>
        </p:blipFill>
        <p:spPr>
          <a:xfrm>
            <a:off x="3029393" y="612993"/>
            <a:ext cx="3413330" cy="250625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4625" y="1420772"/>
            <a:ext cx="2267099" cy="2279694"/>
          </a:xfrm>
          <a:prstGeom prst="rect">
            <a:avLst/>
          </a:prstGeom>
        </p:spPr>
      </p:pic>
      <p:pic>
        <p:nvPicPr>
          <p:cNvPr id="43013"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03974" y="676395"/>
            <a:ext cx="1840026" cy="175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8983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6"/>
          <p:cNvSpPr>
            <a:spLocks noChangeArrowheads="1"/>
          </p:cNvSpPr>
          <p:nvPr/>
        </p:nvSpPr>
        <p:spPr bwMode="auto">
          <a:xfrm>
            <a:off x="2315382" y="0"/>
            <a:ext cx="5955494" cy="58420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3200" dirty="0" smtClean="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rPr>
              <a:t>Funding</a:t>
            </a:r>
            <a:endParaRPr lang="en-US" sz="3200" dirty="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endParaRPr>
          </a:p>
        </p:txBody>
      </p:sp>
      <p:sp>
        <p:nvSpPr>
          <p:cNvPr id="19458" name="Rectangle 7"/>
          <p:cNvSpPr>
            <a:spLocks noChangeArrowheads="1"/>
          </p:cNvSpPr>
          <p:nvPr/>
        </p:nvSpPr>
        <p:spPr bwMode="auto">
          <a:xfrm>
            <a:off x="758825" y="971550"/>
            <a:ext cx="6369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endParaRPr lang="en-US" altLang="en-US" sz="4000">
              <a:solidFill>
                <a:srgbClr val="000000"/>
              </a:solidFill>
            </a:endParaRPr>
          </a:p>
        </p:txBody>
      </p:sp>
      <p:sp>
        <p:nvSpPr>
          <p:cNvPr id="17413" name="Slide Number Placeholder 5"/>
          <p:cNvSpPr>
            <a:spLocks noGrp="1"/>
          </p:cNvSpPr>
          <p:nvPr>
            <p:ph type="sldNum" sz="quarter" idx="10"/>
          </p:nvPr>
        </p:nvSpPr>
        <p:spPr/>
        <p:txBody>
          <a:bodyPr/>
          <a:lstStyle/>
          <a:p>
            <a:pPr>
              <a:defRPr/>
            </a:pPr>
            <a:fld id="{26EC9E81-886A-A14A-BBD8-A0DF168A0551}" type="slidenum">
              <a:rPr lang="en-US">
                <a:solidFill>
                  <a:srgbClr val="000000"/>
                </a:solidFill>
              </a:rPr>
              <a:pPr>
                <a:defRPr/>
              </a:pPr>
              <a:t>11</a:t>
            </a:fld>
            <a:endParaRPr lang="en-US">
              <a:solidFill>
                <a:srgbClr val="000000"/>
              </a:solidFill>
            </a:endParaRPr>
          </a:p>
        </p:txBody>
      </p:sp>
      <p:pic>
        <p:nvPicPr>
          <p:cNvPr id="194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75" y="31750"/>
            <a:ext cx="8731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1031463"/>
            <a:ext cx="8991600" cy="4985981"/>
          </a:xfrm>
          <a:prstGeom prst="rect">
            <a:avLst/>
          </a:prstGeom>
          <a:noFill/>
        </p:spPr>
        <p:txBody>
          <a:bodyPr wrap="square" rtlCol="0">
            <a:spAutoFit/>
          </a:bodyPr>
          <a:lstStyle/>
          <a:p>
            <a:r>
              <a:rPr lang="en-US" b="1" dirty="0" smtClean="0"/>
              <a:t>UA provides</a:t>
            </a:r>
          </a:p>
          <a:p>
            <a:pPr marL="285750" indent="-285750">
              <a:buFont typeface="Arial"/>
              <a:buChar char="•"/>
            </a:pPr>
            <a:r>
              <a:rPr lang="en-US" dirty="0" smtClean="0"/>
              <a:t>The director’s time – estimated at 1month/year, about $41k/year incl. ERE &amp; IDC</a:t>
            </a:r>
          </a:p>
          <a:p>
            <a:pPr marL="285750" indent="-285750">
              <a:buFont typeface="Arial"/>
              <a:buChar char="•"/>
            </a:pPr>
            <a:r>
              <a:rPr lang="en-US" dirty="0" smtClean="0"/>
              <a:t>The data managers salary - $114k</a:t>
            </a:r>
            <a:r>
              <a:rPr lang="en-US" dirty="0"/>
              <a:t>/year incl. ERE &amp; </a:t>
            </a:r>
            <a:r>
              <a:rPr lang="en-US" dirty="0" smtClean="0"/>
              <a:t>IDC</a:t>
            </a:r>
          </a:p>
          <a:p>
            <a:pPr marL="285750" indent="-285750">
              <a:buFont typeface="Arial"/>
              <a:buChar char="•"/>
            </a:pPr>
            <a:r>
              <a:rPr lang="en-US" dirty="0" smtClean="0"/>
              <a:t>Liberian that has cataloged our collection – difficult to quantify 	$?</a:t>
            </a:r>
          </a:p>
          <a:p>
            <a:pPr marL="285750" indent="-285750">
              <a:buFont typeface="Arial"/>
              <a:buChar char="•"/>
            </a:pPr>
            <a:r>
              <a:rPr lang="en-US" dirty="0" smtClean="0"/>
              <a:t>IT support (including our web presence) – </a:t>
            </a:r>
            <a:r>
              <a:rPr lang="en-US" dirty="0"/>
              <a:t>difficult to quantify </a:t>
            </a:r>
            <a:r>
              <a:rPr lang="en-US" dirty="0" smtClean="0"/>
              <a:t>	$?</a:t>
            </a:r>
          </a:p>
          <a:p>
            <a:pPr marL="285750" indent="-285750">
              <a:buFont typeface="Arial"/>
              <a:buChar char="•"/>
            </a:pPr>
            <a:endParaRPr lang="en-US" dirty="0"/>
          </a:p>
          <a:p>
            <a:pPr marL="285750" indent="-285750">
              <a:buFont typeface="Arial"/>
              <a:buChar char="•"/>
            </a:pPr>
            <a:r>
              <a:rPr lang="en-US" dirty="0" smtClean="0"/>
              <a:t>i.e. at least $155k / year, but realistically much more</a:t>
            </a:r>
          </a:p>
          <a:p>
            <a:endParaRPr lang="en-US" dirty="0"/>
          </a:p>
          <a:p>
            <a:r>
              <a:rPr lang="en-US" b="1" dirty="0" smtClean="0"/>
              <a:t>NASA provides</a:t>
            </a:r>
          </a:p>
          <a:p>
            <a:pPr marL="285750" indent="-285750">
              <a:buFont typeface="Arial"/>
              <a:buChar char="•"/>
            </a:pPr>
            <a:r>
              <a:rPr lang="en-US" dirty="0" smtClean="0"/>
              <a:t>Average of $38.5k/year in running costs (~$105 per day) </a:t>
            </a:r>
          </a:p>
          <a:p>
            <a:pPr marL="285750" indent="-285750">
              <a:buFont typeface="Arial"/>
              <a:buChar char="•"/>
            </a:pPr>
            <a:r>
              <a:rPr lang="en-US" dirty="0" smtClean="0"/>
              <a:t>Alternates between $37k and $40k every other year</a:t>
            </a:r>
          </a:p>
          <a:p>
            <a:endParaRPr lang="en-US" dirty="0" smtClean="0"/>
          </a:p>
          <a:p>
            <a:r>
              <a:rPr lang="en-US" dirty="0" smtClean="0"/>
              <a:t>Private donations have totaled $15K in the past year, but have been negligible before that and those donations were earmarked for the Surveyor scanning project</a:t>
            </a:r>
          </a:p>
          <a:p>
            <a:endParaRPr lang="en-US" dirty="0"/>
          </a:p>
          <a:p>
            <a:pPr algn="ctr"/>
            <a:r>
              <a:rPr lang="en-US" b="1" dirty="0" smtClean="0"/>
              <a:t>			</a:t>
            </a:r>
            <a:r>
              <a:rPr lang="en-US" sz="2400" b="1" dirty="0" smtClean="0"/>
              <a:t>Cost leverage for NASA is at least a factor of 5 !</a:t>
            </a:r>
          </a:p>
          <a:p>
            <a:pPr algn="ctr"/>
            <a:r>
              <a:rPr lang="en-US" sz="2400" b="1" dirty="0" smtClean="0"/>
              <a:t>						i.e. these funds go a long way</a:t>
            </a:r>
            <a:endParaRPr lang="en-US" sz="2400" b="1" dirty="0"/>
          </a:p>
        </p:txBody>
      </p:sp>
      <p:sp>
        <p:nvSpPr>
          <p:cNvPr id="8" name="Rectangle 7"/>
          <p:cNvSpPr/>
          <p:nvPr/>
        </p:nvSpPr>
        <p:spPr>
          <a:xfrm>
            <a:off x="1324998" y="5178979"/>
            <a:ext cx="7169709" cy="838465"/>
          </a:xfrm>
          <a:prstGeom prst="rect">
            <a:avLst/>
          </a:prstGeom>
          <a:noFill/>
          <a:ln w="25400">
            <a:solidFill>
              <a:srgbClr val="FF00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433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6"/>
          <p:cNvSpPr>
            <a:spLocks noChangeArrowheads="1"/>
          </p:cNvSpPr>
          <p:nvPr/>
        </p:nvSpPr>
        <p:spPr bwMode="auto">
          <a:xfrm>
            <a:off x="2315382" y="0"/>
            <a:ext cx="5955494" cy="58420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3200" dirty="0" smtClean="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rPr>
              <a:t>Usage</a:t>
            </a:r>
            <a:endParaRPr lang="en-US" sz="3200" dirty="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endParaRPr>
          </a:p>
        </p:txBody>
      </p:sp>
      <p:sp>
        <p:nvSpPr>
          <p:cNvPr id="19458" name="Rectangle 7"/>
          <p:cNvSpPr>
            <a:spLocks noChangeArrowheads="1"/>
          </p:cNvSpPr>
          <p:nvPr/>
        </p:nvSpPr>
        <p:spPr bwMode="auto">
          <a:xfrm>
            <a:off x="758825" y="971550"/>
            <a:ext cx="6369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endParaRPr lang="en-US" altLang="en-US" sz="4000">
              <a:solidFill>
                <a:srgbClr val="000000"/>
              </a:solidFill>
            </a:endParaRPr>
          </a:p>
        </p:txBody>
      </p:sp>
      <p:sp>
        <p:nvSpPr>
          <p:cNvPr id="17413" name="Slide Number Placeholder 5"/>
          <p:cNvSpPr>
            <a:spLocks noGrp="1"/>
          </p:cNvSpPr>
          <p:nvPr>
            <p:ph type="sldNum" sz="quarter" idx="10"/>
          </p:nvPr>
        </p:nvSpPr>
        <p:spPr/>
        <p:txBody>
          <a:bodyPr/>
          <a:lstStyle/>
          <a:p>
            <a:pPr>
              <a:defRPr/>
            </a:pPr>
            <a:fld id="{26EC9E81-886A-A14A-BBD8-A0DF168A0551}" type="slidenum">
              <a:rPr lang="en-US">
                <a:solidFill>
                  <a:srgbClr val="000000"/>
                </a:solidFill>
              </a:rPr>
              <a:pPr>
                <a:defRPr/>
              </a:pPr>
              <a:t>12</a:t>
            </a:fld>
            <a:endParaRPr lang="en-US">
              <a:solidFill>
                <a:srgbClr val="000000"/>
              </a:solidFill>
            </a:endParaRPr>
          </a:p>
        </p:txBody>
      </p:sp>
      <p:pic>
        <p:nvPicPr>
          <p:cNvPr id="194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75" y="31750"/>
            <a:ext cx="8731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0" y="590550"/>
            <a:ext cx="91440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2000" b="1" dirty="0"/>
              <a:t>Number of </a:t>
            </a:r>
            <a:r>
              <a:rPr lang="en-US" altLang="en-US" sz="2000" b="1" dirty="0" smtClean="0"/>
              <a:t>hours </a:t>
            </a:r>
            <a:r>
              <a:rPr lang="en-US" altLang="en-US" sz="2000" b="1" dirty="0"/>
              <a:t>facility was </a:t>
            </a:r>
            <a:r>
              <a:rPr lang="en-US" altLang="en-US" sz="2000" b="1" dirty="0" smtClean="0"/>
              <a:t>available:  </a:t>
            </a:r>
            <a:r>
              <a:rPr lang="en-US" altLang="en-US" sz="2000" dirty="0" smtClean="0"/>
              <a:t>2000/year</a:t>
            </a:r>
            <a:endParaRPr lang="en-US" altLang="en-US" sz="2000" dirty="0"/>
          </a:p>
          <a:p>
            <a:pPr eaLnBrk="1" hangingPunct="1">
              <a:spcBef>
                <a:spcPct val="0"/>
              </a:spcBef>
              <a:buFontTx/>
              <a:buNone/>
            </a:pPr>
            <a:endParaRPr lang="en-US" altLang="en-US" sz="2000" dirty="0"/>
          </a:p>
          <a:p>
            <a:pPr eaLnBrk="1" hangingPunct="1">
              <a:spcBef>
                <a:spcPct val="0"/>
              </a:spcBef>
              <a:buFontTx/>
              <a:buNone/>
            </a:pPr>
            <a:r>
              <a:rPr lang="en-US" altLang="en-US" sz="2000" b="1" dirty="0"/>
              <a:t>Number individuals using </a:t>
            </a:r>
            <a:r>
              <a:rPr lang="en-US" altLang="en-US" sz="2000" b="1" dirty="0" smtClean="0"/>
              <a:t>facility:  </a:t>
            </a:r>
            <a:r>
              <a:rPr lang="en-US" altLang="en-US" sz="2000" dirty="0" smtClean="0"/>
              <a:t>500</a:t>
            </a:r>
            <a:r>
              <a:rPr lang="en-US" altLang="en-US" sz="2000" dirty="0" smtClean="0"/>
              <a:t>/year</a:t>
            </a:r>
          </a:p>
          <a:p>
            <a:pPr eaLnBrk="1" hangingPunct="1">
              <a:spcBef>
                <a:spcPct val="0"/>
              </a:spcBef>
              <a:buFontTx/>
              <a:buNone/>
            </a:pPr>
            <a:endParaRPr lang="en-US" altLang="en-US" sz="2000" dirty="0" smtClean="0"/>
          </a:p>
          <a:p>
            <a:pPr eaLnBrk="1" hangingPunct="1">
              <a:spcBef>
                <a:spcPct val="0"/>
              </a:spcBef>
              <a:buFontTx/>
              <a:buNone/>
            </a:pPr>
            <a:r>
              <a:rPr lang="en-US" altLang="en-US" sz="2000" b="1" dirty="0" smtClean="0"/>
              <a:t>Most contact with the public are through organized events (a few thousand per year)</a:t>
            </a:r>
            <a:endParaRPr lang="en-US" altLang="en-US" sz="2000" b="1" dirty="0"/>
          </a:p>
          <a:p>
            <a:pPr eaLnBrk="1" hangingPunct="1">
              <a:spcBef>
                <a:spcPct val="0"/>
              </a:spcBef>
              <a:buFontTx/>
              <a:buNone/>
            </a:pPr>
            <a:endParaRPr lang="en-US" altLang="en-US" sz="2000" dirty="0"/>
          </a:p>
          <a:p>
            <a:pPr eaLnBrk="1" hangingPunct="1">
              <a:spcBef>
                <a:spcPct val="0"/>
              </a:spcBef>
              <a:buFontTx/>
              <a:buNone/>
            </a:pPr>
            <a:r>
              <a:rPr lang="en-US" altLang="en-US" sz="2000" b="1" dirty="0"/>
              <a:t>Number from under-represented </a:t>
            </a:r>
            <a:r>
              <a:rPr lang="en-US" altLang="en-US" sz="2000" b="1" dirty="0" smtClean="0"/>
              <a:t>groups: </a:t>
            </a:r>
            <a:r>
              <a:rPr lang="en-US" altLang="en-US" sz="2000" b="1" dirty="0" smtClean="0"/>
              <a:t>~</a:t>
            </a:r>
            <a:r>
              <a:rPr lang="en-US" altLang="en-US" sz="2000" dirty="0" smtClean="0"/>
              <a:t>50</a:t>
            </a:r>
            <a:r>
              <a:rPr lang="en-US" altLang="en-US" sz="2000" dirty="0" smtClean="0"/>
              <a:t>% (under-served </a:t>
            </a:r>
            <a:r>
              <a:rPr lang="en-US" altLang="en-US" sz="2000" dirty="0" smtClean="0"/>
              <a:t>schools and minorities)</a:t>
            </a:r>
            <a:endParaRPr lang="en-US" altLang="en-US" sz="2000" dirty="0" smtClean="0"/>
          </a:p>
          <a:p>
            <a:pPr eaLnBrk="1" hangingPunct="1">
              <a:spcBef>
                <a:spcPct val="0"/>
              </a:spcBef>
              <a:buFontTx/>
              <a:buNone/>
            </a:pPr>
            <a:endParaRPr lang="en-US" altLang="en-US" sz="2000" dirty="0"/>
          </a:p>
          <a:p>
            <a:pPr eaLnBrk="1" hangingPunct="1">
              <a:spcBef>
                <a:spcPct val="0"/>
              </a:spcBef>
              <a:buFontTx/>
              <a:buNone/>
            </a:pPr>
            <a:r>
              <a:rPr lang="en-US" altLang="en-US" sz="2000" b="1" dirty="0" smtClean="0"/>
              <a:t>We don’t conduct research, but rather support it.</a:t>
            </a:r>
          </a:p>
          <a:p>
            <a:pPr eaLnBrk="1" hangingPunct="1">
              <a:spcBef>
                <a:spcPct val="0"/>
              </a:spcBef>
              <a:buFontTx/>
              <a:buNone/>
            </a:pPr>
            <a:endParaRPr lang="en-US" altLang="en-US" sz="2000" b="1" dirty="0"/>
          </a:p>
          <a:p>
            <a:pPr eaLnBrk="1" hangingPunct="1">
              <a:spcBef>
                <a:spcPct val="0"/>
              </a:spcBef>
              <a:buFontTx/>
              <a:buNone/>
            </a:pPr>
            <a:r>
              <a:rPr lang="en-US" altLang="en-US" sz="2000" b="1" dirty="0" smtClean="0"/>
              <a:t>Estimate </a:t>
            </a:r>
            <a:r>
              <a:rPr lang="en-US" altLang="en-US" sz="2000" b="1" dirty="0"/>
              <a:t>% of time RPIF </a:t>
            </a:r>
            <a:r>
              <a:rPr lang="en-US" altLang="en-US" sz="2000" b="1" dirty="0" smtClean="0"/>
              <a:t>staff (figures for data </a:t>
            </a:r>
            <a:r>
              <a:rPr lang="en-US" altLang="en-US" sz="2000" b="1" dirty="0" smtClean="0"/>
              <a:t>manager/Director</a:t>
            </a:r>
            <a:r>
              <a:rPr lang="en-US" altLang="en-US" sz="2000" b="1" dirty="0" smtClean="0"/>
              <a:t>)</a:t>
            </a:r>
          </a:p>
          <a:p>
            <a:pPr eaLnBrk="1" hangingPunct="1">
              <a:spcBef>
                <a:spcPct val="0"/>
              </a:spcBef>
              <a:buNone/>
            </a:pPr>
            <a:r>
              <a:rPr lang="en-US" altLang="en-US" sz="2000" dirty="0" smtClean="0"/>
              <a:t>1. Supports research</a:t>
            </a:r>
            <a:r>
              <a:rPr lang="en-US" altLang="en-US" sz="2000" dirty="0"/>
              <a:t> </a:t>
            </a:r>
            <a:r>
              <a:rPr lang="en-US" altLang="en-US" sz="2000" dirty="0" smtClean="0"/>
              <a:t> 		</a:t>
            </a:r>
            <a:r>
              <a:rPr lang="en-US" altLang="en-US" sz="2000" dirty="0" smtClean="0"/>
              <a:t>10%	/	60%</a:t>
            </a:r>
            <a:endParaRPr lang="en-US" altLang="en-US" sz="2000" dirty="0" smtClean="0"/>
          </a:p>
          <a:p>
            <a:pPr eaLnBrk="1" hangingPunct="1">
              <a:spcBef>
                <a:spcPct val="0"/>
              </a:spcBef>
              <a:buNone/>
            </a:pPr>
            <a:r>
              <a:rPr lang="en-US" altLang="en-US" sz="2000" dirty="0" smtClean="0"/>
              <a:t>2. Archiving 				</a:t>
            </a:r>
            <a:r>
              <a:rPr lang="en-US" altLang="en-US" sz="2000" dirty="0" smtClean="0"/>
              <a:t>20%	/	20%</a:t>
            </a:r>
            <a:endParaRPr lang="en-US" altLang="en-US" sz="2000" dirty="0" smtClean="0"/>
          </a:p>
          <a:p>
            <a:pPr eaLnBrk="1" hangingPunct="1">
              <a:spcBef>
                <a:spcPct val="0"/>
              </a:spcBef>
              <a:buFontTx/>
              <a:buNone/>
            </a:pPr>
            <a:r>
              <a:rPr lang="en-US" altLang="en-US" sz="2000" dirty="0" smtClean="0"/>
              <a:t>3. Public Engagement		</a:t>
            </a:r>
            <a:r>
              <a:rPr lang="en-US" altLang="en-US" sz="2000" dirty="0" smtClean="0"/>
              <a:t>70%	/	20%</a:t>
            </a:r>
            <a:endParaRPr lang="en-US" altLang="en-US" sz="2000" dirty="0" smtClean="0"/>
          </a:p>
          <a:p>
            <a:pPr eaLnBrk="1" hangingPunct="1">
              <a:spcBef>
                <a:spcPct val="0"/>
              </a:spcBef>
              <a:buFontTx/>
              <a:buNone/>
            </a:pPr>
            <a:endParaRPr lang="en-US" altLang="en-US" sz="2000" dirty="0"/>
          </a:p>
          <a:p>
            <a:pPr eaLnBrk="1" hangingPunct="1">
              <a:spcBef>
                <a:spcPct val="0"/>
              </a:spcBef>
              <a:buFontTx/>
              <a:buNone/>
            </a:pPr>
            <a:r>
              <a:rPr lang="en-US" altLang="en-US" sz="2000" b="1" dirty="0"/>
              <a:t>Fraction of users from US </a:t>
            </a:r>
            <a:r>
              <a:rPr lang="en-US" altLang="en-US" sz="2000" b="1" dirty="0" smtClean="0"/>
              <a:t>institutions: </a:t>
            </a:r>
            <a:r>
              <a:rPr lang="en-US" altLang="en-US" sz="2000" dirty="0" smtClean="0"/>
              <a:t>88%, international groups from Norway, Wales visit every year, ~60 people.</a:t>
            </a:r>
            <a:endParaRPr lang="en-US" altLang="en-US" sz="2000" dirty="0"/>
          </a:p>
        </p:txBody>
      </p:sp>
    </p:spTree>
    <p:extLst>
      <p:ext uri="{BB962C8B-B14F-4D97-AF65-F5344CB8AC3E}">
        <p14:creationId xmlns:p14="http://schemas.microsoft.com/office/powerpoint/2010/main" val="6942915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219_2785_cro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153"/>
          </a:xfrm>
          <a:prstGeom prst="rect">
            <a:avLst/>
          </a:prstGeom>
        </p:spPr>
      </p:pic>
      <p:sp>
        <p:nvSpPr>
          <p:cNvPr id="7" name="Content Placeholder 2"/>
          <p:cNvSpPr>
            <a:spLocks noGrp="1"/>
          </p:cNvSpPr>
          <p:nvPr>
            <p:ph idx="1"/>
          </p:nvPr>
        </p:nvSpPr>
        <p:spPr>
          <a:xfrm>
            <a:off x="914400" y="914399"/>
            <a:ext cx="7315200" cy="5029200"/>
          </a:xfrm>
          <a:solidFill>
            <a:schemeClr val="bg1">
              <a:alpha val="70000"/>
            </a:schemeClr>
          </a:solidFill>
          <a:ln w="38100">
            <a:solidFill>
              <a:schemeClr val="tx1"/>
            </a:solidFill>
            <a:prstDash val="solid"/>
          </a:ln>
        </p:spPr>
        <p:txBody>
          <a:bodyPr anchor="ctr">
            <a:normAutofit/>
          </a:bodyPr>
          <a:lstStyle/>
          <a:p>
            <a:pPr>
              <a:lnSpc>
                <a:spcPct val="150000"/>
              </a:lnSpc>
              <a:buClr>
                <a:srgbClr val="FF0000"/>
              </a:buClr>
            </a:pPr>
            <a:r>
              <a:rPr lang="en-US" sz="4400" b="1" dirty="0" smtClean="0"/>
              <a:t>Archiving</a:t>
            </a:r>
          </a:p>
          <a:p>
            <a:pPr>
              <a:lnSpc>
                <a:spcPct val="150000"/>
              </a:lnSpc>
              <a:buClr>
                <a:srgbClr val="FF0000"/>
              </a:buClr>
            </a:pPr>
            <a:r>
              <a:rPr lang="en-US" sz="4400" b="1" dirty="0" smtClean="0"/>
              <a:t>Research</a:t>
            </a:r>
          </a:p>
          <a:p>
            <a:pPr>
              <a:lnSpc>
                <a:spcPct val="150000"/>
              </a:lnSpc>
              <a:buClr>
                <a:srgbClr val="FF0000"/>
              </a:buClr>
            </a:pPr>
            <a:r>
              <a:rPr lang="en-US" sz="4400" b="1" dirty="0" smtClean="0"/>
              <a:t>Education &amp; Public Outreach</a:t>
            </a:r>
          </a:p>
        </p:txBody>
      </p:sp>
      <p:sp>
        <p:nvSpPr>
          <p:cNvPr id="8" name="Rectangle 7"/>
          <p:cNvSpPr/>
          <p:nvPr/>
        </p:nvSpPr>
        <p:spPr>
          <a:xfrm>
            <a:off x="986374" y="2003686"/>
            <a:ext cx="7169709" cy="838465"/>
          </a:xfrm>
          <a:prstGeom prst="rect">
            <a:avLst/>
          </a:prstGeom>
          <a:noFill/>
          <a:ln w="25400">
            <a:solidFill>
              <a:srgbClr val="FF00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2671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7138"/>
            <a:ext cx="9144000" cy="2013283"/>
          </a:xfrm>
        </p:spPr>
        <p:txBody>
          <a:bodyPr/>
          <a:lstStyle/>
          <a:p>
            <a:r>
              <a:rPr lang="en-US" sz="2400" kern="1200" dirty="0">
                <a:solidFill>
                  <a:prstClr val="black"/>
                </a:solidFill>
                <a:latin typeface="Calibri"/>
                <a:ea typeface="+mn-ea"/>
                <a:cs typeface="+mn-cs"/>
              </a:rPr>
              <a:t>Within a remarkable </a:t>
            </a:r>
            <a:r>
              <a:rPr lang="en-US" sz="2400" kern="1200" dirty="0" smtClean="0">
                <a:solidFill>
                  <a:prstClr val="black"/>
                </a:solidFill>
                <a:latin typeface="Calibri"/>
                <a:ea typeface="+mn-ea"/>
                <a:cs typeface="+mn-cs"/>
              </a:rPr>
              <a:t>20 months (</a:t>
            </a:r>
            <a:r>
              <a:rPr lang="en-US" sz="2400" kern="1200" dirty="0">
                <a:solidFill>
                  <a:prstClr val="black"/>
                </a:solidFill>
                <a:latin typeface="Calibri"/>
                <a:ea typeface="+mn-ea"/>
                <a:cs typeface="+mn-cs"/>
              </a:rPr>
              <a:t>May 1966 to January 1968) </a:t>
            </a:r>
            <a:r>
              <a:rPr lang="en-US" sz="2400" kern="1200" dirty="0" smtClean="0">
                <a:solidFill>
                  <a:prstClr val="black"/>
                </a:solidFill>
                <a:latin typeface="Calibri"/>
                <a:ea typeface="+mn-ea"/>
                <a:cs typeface="+mn-cs"/>
              </a:rPr>
              <a:t>NASA’s </a:t>
            </a:r>
            <a:r>
              <a:rPr lang="en-US" sz="2400" kern="1200" dirty="0">
                <a:solidFill>
                  <a:prstClr val="black"/>
                </a:solidFill>
                <a:latin typeface="Calibri"/>
                <a:ea typeface="+mn-ea"/>
                <a:cs typeface="+mn-cs"/>
              </a:rPr>
              <a:t>Surveyor Program successfully landed no less than five spacecraft (Surveyor 1,3,5,6,7) on the surface of the Moon. </a:t>
            </a:r>
            <a:endParaRPr lang="en-US" sz="2400" kern="1200" dirty="0" smtClean="0">
              <a:solidFill>
                <a:prstClr val="black"/>
              </a:solidFill>
              <a:latin typeface="Calibri"/>
              <a:ea typeface="+mn-ea"/>
              <a:cs typeface="+mn-cs"/>
            </a:endParaRPr>
          </a:p>
          <a:p>
            <a:r>
              <a:rPr lang="en-US" sz="2400" kern="1200" dirty="0" smtClean="0">
                <a:solidFill>
                  <a:prstClr val="black"/>
                </a:solidFill>
                <a:latin typeface="Calibri"/>
                <a:ea typeface="+mn-ea"/>
                <a:cs typeface="+mn-cs"/>
              </a:rPr>
              <a:t>90,000 images of the surface (incl. the otherwise unvisited lunar highlands were returned to Earth)</a:t>
            </a:r>
          </a:p>
          <a:p>
            <a:endParaRPr lang="en-US" sz="2400" kern="1200" dirty="0">
              <a:solidFill>
                <a:prstClr val="black"/>
              </a:solidFill>
              <a:latin typeface="Calibri"/>
              <a:ea typeface="+mn-ea"/>
              <a:cs typeface="+mn-cs"/>
            </a:endParaRPr>
          </a:p>
          <a:p>
            <a:pPr marL="0" indent="0">
              <a:buNone/>
            </a:pPr>
            <a:endParaRPr lang="en-US" sz="2800" dirty="0"/>
          </a:p>
        </p:txBody>
      </p:sp>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14</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3912692" y="2820737"/>
            <a:ext cx="5231309" cy="3288631"/>
          </a:xfrm>
          <a:prstGeom prst="rect">
            <a:avLst/>
          </a:prstGeom>
        </p:spPr>
      </p:pic>
      <p:sp>
        <p:nvSpPr>
          <p:cNvPr id="7" name="Content Placeholder 2"/>
          <p:cNvSpPr txBox="1">
            <a:spLocks/>
          </p:cNvSpPr>
          <p:nvPr/>
        </p:nvSpPr>
        <p:spPr bwMode="auto">
          <a:xfrm>
            <a:off x="0" y="2697748"/>
            <a:ext cx="3863474" cy="4007852"/>
          </a:xfrm>
          <a:prstGeom prst="rect">
            <a:avLst/>
          </a:prstGeom>
          <a:noFill/>
          <a:ln w="76200" cmpd="tri">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1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sz="2400" kern="1200" dirty="0" smtClean="0">
                <a:solidFill>
                  <a:prstClr val="black"/>
                </a:solidFill>
                <a:latin typeface="Calibri"/>
                <a:ea typeface="+mn-ea"/>
                <a:cs typeface="+mn-cs"/>
              </a:rPr>
              <a:t>Images were archived on 70mm film rolls (the digital data were disposed of) at the NSSDC and later some RPIFs (JPL, USGS &amp; UA).</a:t>
            </a:r>
          </a:p>
          <a:p>
            <a:r>
              <a:rPr lang="en-US" sz="2400" kern="1200" dirty="0" smtClean="0">
                <a:solidFill>
                  <a:prstClr val="black"/>
                </a:solidFill>
                <a:latin typeface="Calibri"/>
                <a:ea typeface="+mn-ea"/>
                <a:cs typeface="+mn-cs"/>
              </a:rPr>
              <a:t>With help from the NSSDC and additional funding from the LASER program – we’re archiving these data at the PDS.</a:t>
            </a:r>
          </a:p>
          <a:p>
            <a:pPr marL="0" indent="0">
              <a:buFontTx/>
              <a:buNone/>
            </a:pPr>
            <a:endParaRPr lang="en-US" sz="2800" dirty="0"/>
          </a:p>
        </p:txBody>
      </p:sp>
    </p:spTree>
    <p:extLst>
      <p:ext uri="{BB962C8B-B14F-4D97-AF65-F5344CB8AC3E}">
        <p14:creationId xmlns:p14="http://schemas.microsoft.com/office/powerpoint/2010/main" val="2983177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15</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5953782" y="2874970"/>
            <a:ext cx="3190218" cy="3983030"/>
          </a:xfrm>
          <a:prstGeom prst="rect">
            <a:avLst/>
          </a:prstGeom>
        </p:spPr>
      </p:pic>
      <p:pic>
        <p:nvPicPr>
          <p:cNvPr id="6" name="DSC_0025.jpg" descr="/Users/mariaschuchardt/Documents/2012 Surveyor/photos from visit/DSC_0025.jpg"/>
          <p:cNvPicPr>
            <a:picLocks noChangeAspect="1"/>
          </p:cNvPicPr>
          <p:nvPr/>
        </p:nvPicPr>
        <p:blipFill>
          <a:blip r:embed="rId3"/>
          <a:srcRect/>
          <a:stretch>
            <a:fillRect/>
          </a:stretch>
        </p:blipFill>
        <p:spPr bwMode="auto">
          <a:xfrm>
            <a:off x="267368" y="448902"/>
            <a:ext cx="3662947" cy="2426067"/>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1" y="2874970"/>
            <a:ext cx="5865918" cy="3983030"/>
          </a:xfrm>
          <a:prstGeom prst="rect">
            <a:avLst/>
          </a:prstGeom>
        </p:spPr>
      </p:pic>
      <p:sp>
        <p:nvSpPr>
          <p:cNvPr id="2" name="TextBox 1"/>
          <p:cNvSpPr txBox="1"/>
          <p:nvPr/>
        </p:nvSpPr>
        <p:spPr>
          <a:xfrm>
            <a:off x="4064000" y="708526"/>
            <a:ext cx="4927600" cy="1569660"/>
          </a:xfrm>
          <a:prstGeom prst="rect">
            <a:avLst/>
          </a:prstGeom>
          <a:noFill/>
        </p:spPr>
        <p:txBody>
          <a:bodyPr wrap="square" rtlCol="0">
            <a:spAutoFit/>
          </a:bodyPr>
          <a:lstStyle/>
          <a:p>
            <a:pPr marL="342900" indent="-342900">
              <a:buFont typeface="Arial"/>
              <a:buChar char="•"/>
            </a:pPr>
            <a:r>
              <a:rPr lang="en-US" sz="2400" dirty="0" smtClean="0"/>
              <a:t>Our collection was on continuous rolls allowing us to scan the whole thing by renting specialized equipment</a:t>
            </a:r>
            <a:endParaRPr lang="en-US" sz="2400" dirty="0"/>
          </a:p>
        </p:txBody>
      </p:sp>
    </p:spTree>
    <p:extLst>
      <p:ext uri="{BB962C8B-B14F-4D97-AF65-F5344CB8AC3E}">
        <p14:creationId xmlns:p14="http://schemas.microsoft.com/office/powerpoint/2010/main" val="17935269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ontent Placeholder 2"/>
          <p:cNvSpPr>
            <a:spLocks noGrp="1"/>
          </p:cNvSpPr>
          <p:nvPr>
            <p:ph idx="1"/>
          </p:nvPr>
        </p:nvSpPr>
        <p:spPr>
          <a:xfrm>
            <a:off x="3294063" y="-35858"/>
            <a:ext cx="2174408" cy="685800"/>
          </a:xfrm>
        </p:spPr>
        <p:txBody>
          <a:bodyPr/>
          <a:lstStyle/>
          <a:p>
            <a:pPr>
              <a:buFontTx/>
              <a:buNone/>
            </a:pPr>
            <a:endParaRPr lang="en-US" altLang="en-US" sz="3600" dirty="0">
              <a:solidFill>
                <a:srgbClr val="FFFFFF"/>
              </a:solidFill>
            </a:endParaRPr>
          </a:p>
        </p:txBody>
      </p:sp>
      <p:sp>
        <p:nvSpPr>
          <p:cNvPr id="21506" name="Slide Number Placeholder 3"/>
          <p:cNvSpPr>
            <a:spLocks noGrp="1"/>
          </p:cNvSpPr>
          <p:nvPr>
            <p:ph type="sldNum" sz="quarter" idx="10"/>
          </p:nvPr>
        </p:nvSpPr>
        <p:spPr/>
        <p:txBody>
          <a:bodyPr/>
          <a:lstStyle/>
          <a:p>
            <a:pPr>
              <a:defRPr/>
            </a:pPr>
            <a:fld id="{BBCC3D76-94BF-6441-8F37-84D5D7C2A589}" type="slidenum">
              <a:rPr lang="en-US"/>
              <a:pPr>
                <a:defRPr/>
              </a:pPr>
              <a:t>16</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91713"/>
            <a:ext cx="5106737" cy="4766288"/>
          </a:xfrm>
          <a:prstGeom prst="rect">
            <a:avLst/>
          </a:prstGeom>
        </p:spPr>
      </p:pic>
      <p:sp>
        <p:nvSpPr>
          <p:cNvPr id="3" name="TextBox 2"/>
          <p:cNvSpPr txBox="1"/>
          <p:nvPr/>
        </p:nvSpPr>
        <p:spPr>
          <a:xfrm>
            <a:off x="-1" y="703415"/>
            <a:ext cx="5655144" cy="1384995"/>
          </a:xfrm>
          <a:prstGeom prst="rect">
            <a:avLst/>
          </a:prstGeom>
          <a:noFill/>
        </p:spPr>
        <p:txBody>
          <a:bodyPr wrap="square" rtlCol="0">
            <a:spAutoFit/>
          </a:bodyPr>
          <a:lstStyle/>
          <a:p>
            <a:r>
              <a:rPr lang="en-US" sz="2800" dirty="0" smtClean="0"/>
              <a:t>The images themselves are now rescued and can be manipulated digitally</a:t>
            </a:r>
            <a:r>
              <a:rPr lang="is-IS" sz="2800" dirty="0" smtClean="0"/>
              <a:t>…</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471" y="609098"/>
            <a:ext cx="3675530" cy="6226780"/>
          </a:xfrm>
          <a:prstGeom prst="rect">
            <a:avLst/>
          </a:prstGeom>
        </p:spPr>
      </p:pic>
    </p:spTree>
    <p:extLst>
      <p:ext uri="{BB962C8B-B14F-4D97-AF65-F5344CB8AC3E}">
        <p14:creationId xmlns:p14="http://schemas.microsoft.com/office/powerpoint/2010/main" val="11911713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a:spcBef>
                <a:spcPct val="0"/>
              </a:spcBef>
              <a:buFontTx/>
              <a:buNone/>
            </a:pPr>
            <a:fld id="{BC02B6E3-AB77-F340-A1D0-68291F7751AE}" type="slidenum">
              <a:rPr lang="en-US" altLang="en-US" sz="1200"/>
              <a:pPr>
                <a:spcBef>
                  <a:spcPct val="0"/>
                </a:spcBef>
                <a:buFontTx/>
                <a:buNone/>
              </a:pPr>
              <a:t>17</a:t>
            </a:fld>
            <a:endParaRPr lang="en-US" altLang="en-US" sz="1200"/>
          </a:p>
        </p:txBody>
      </p:sp>
      <p:sp>
        <p:nvSpPr>
          <p:cNvPr id="16387" name="Content Placeholder 2"/>
          <p:cNvSpPr>
            <a:spLocks noGrp="1"/>
          </p:cNvSpPr>
          <p:nvPr>
            <p:ph idx="4294967295"/>
          </p:nvPr>
        </p:nvSpPr>
        <p:spPr>
          <a:xfrm>
            <a:off x="2819400" y="-63500"/>
            <a:ext cx="6324600" cy="698500"/>
          </a:xfrm>
        </p:spPr>
        <p:txBody>
          <a:bodyPr/>
          <a:lstStyle/>
          <a:p>
            <a:pPr>
              <a:buFontTx/>
              <a:buNone/>
              <a:defRPr/>
            </a:pPr>
            <a:endParaRPr lang="en-US" dirty="0" smtClean="0">
              <a:solidFill>
                <a:schemeClr val="bg1"/>
              </a:solidFill>
              <a:effectLst>
                <a:outerShdw blurRad="38100" dist="38100" dir="2700000" algn="tl">
                  <a:srgbClr val="000000">
                    <a:alpha val="43137"/>
                  </a:srgbClr>
                </a:outerShdw>
              </a:effectLst>
            </a:endParaRPr>
          </a:p>
          <a:p>
            <a:pPr>
              <a:buFontTx/>
              <a:buNone/>
              <a:defRPr/>
            </a:pPr>
            <a:endParaRPr lang="en-US" dirty="0" smtClean="0"/>
          </a:p>
        </p:txBody>
      </p:sp>
      <p:pic>
        <p:nvPicPr>
          <p:cNvPr id="2867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4021" y="576956"/>
            <a:ext cx="4157579" cy="628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7"/>
          <p:cNvSpPr txBox="1">
            <a:spLocks noChangeArrowheads="1"/>
          </p:cNvSpPr>
          <p:nvPr/>
        </p:nvSpPr>
        <p:spPr bwMode="auto">
          <a:xfrm>
            <a:off x="-1" y="635000"/>
            <a:ext cx="4678947" cy="60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marL="342900" indent="-342900">
              <a:spcBef>
                <a:spcPct val="0"/>
              </a:spcBef>
            </a:pPr>
            <a:r>
              <a:rPr lang="en-US" altLang="en-US" sz="2400" dirty="0"/>
              <a:t>The decoding of </a:t>
            </a:r>
            <a:r>
              <a:rPr lang="en-US" altLang="en-US" sz="2400" dirty="0" smtClean="0"/>
              <a:t>the metadata in </a:t>
            </a:r>
            <a:r>
              <a:rPr lang="en-US" altLang="en-US" sz="2400" dirty="0"/>
              <a:t>BCD for the mission has proven to be </a:t>
            </a:r>
            <a:r>
              <a:rPr lang="en-US" altLang="en-US" sz="2400" dirty="0" smtClean="0"/>
              <a:t>challenging</a:t>
            </a:r>
          </a:p>
          <a:p>
            <a:pPr marL="342900" indent="-342900">
              <a:spcBef>
                <a:spcPct val="0"/>
              </a:spcBef>
            </a:pPr>
            <a:endParaRPr lang="en-US" altLang="en-US" sz="2400" dirty="0" smtClean="0"/>
          </a:p>
          <a:p>
            <a:pPr marL="342900" indent="-342900">
              <a:spcBef>
                <a:spcPct val="0"/>
              </a:spcBef>
            </a:pPr>
            <a:r>
              <a:rPr lang="en-US" altLang="en-US" sz="2400" dirty="0" smtClean="0"/>
              <a:t>A lot of historical research on old technical memorandums and interviews with retired engineers allowed us to figure this out</a:t>
            </a:r>
          </a:p>
          <a:p>
            <a:pPr marL="342900" indent="-342900">
              <a:spcBef>
                <a:spcPct val="0"/>
              </a:spcBef>
            </a:pPr>
            <a:endParaRPr lang="en-US" altLang="en-US" sz="2400" dirty="0"/>
          </a:p>
          <a:p>
            <a:pPr marL="342900" indent="-342900">
              <a:spcBef>
                <a:spcPct val="0"/>
              </a:spcBef>
            </a:pPr>
            <a:r>
              <a:rPr lang="en-US" altLang="en-US" sz="2400" b="1" dirty="0"/>
              <a:t>Leon </a:t>
            </a:r>
            <a:r>
              <a:rPr lang="en-US" altLang="en-US" sz="2400" b="1" dirty="0" err="1"/>
              <a:t>Palfox</a:t>
            </a:r>
            <a:r>
              <a:rPr lang="en-US" altLang="en-US" sz="2400" dirty="0"/>
              <a:t>, a research member of LPL, has provided many hours, at </a:t>
            </a:r>
            <a:r>
              <a:rPr lang="en-US" altLang="en-US" sz="2400" b="1" dirty="0"/>
              <a:t>no cost to the SIC grant, </a:t>
            </a:r>
            <a:r>
              <a:rPr lang="en-US" altLang="en-US" sz="2400" dirty="0"/>
              <a:t>to design a program to interpret the data from the 90,000 images</a:t>
            </a:r>
            <a:r>
              <a:rPr lang="en-US" altLang="en-US" sz="2400" dirty="0" smtClean="0"/>
              <a:t>.</a:t>
            </a:r>
            <a:endParaRPr lang="en-US" altLang="en-US" sz="2400" dirty="0"/>
          </a:p>
        </p:txBody>
      </p:sp>
    </p:spTree>
    <p:extLst>
      <p:ext uri="{BB962C8B-B14F-4D97-AF65-F5344CB8AC3E}">
        <p14:creationId xmlns:p14="http://schemas.microsoft.com/office/powerpoint/2010/main" val="18424732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ontent Placeholder 2"/>
          <p:cNvSpPr>
            <a:spLocks noGrp="1"/>
          </p:cNvSpPr>
          <p:nvPr>
            <p:ph idx="1"/>
          </p:nvPr>
        </p:nvSpPr>
        <p:spPr>
          <a:xfrm>
            <a:off x="3294063" y="-35858"/>
            <a:ext cx="2174408" cy="685800"/>
          </a:xfrm>
        </p:spPr>
        <p:txBody>
          <a:bodyPr/>
          <a:lstStyle/>
          <a:p>
            <a:pPr>
              <a:buFontTx/>
              <a:buNone/>
            </a:pPr>
            <a:endParaRPr lang="en-US" altLang="en-US" sz="3600" dirty="0">
              <a:solidFill>
                <a:srgbClr val="FFFFFF"/>
              </a:solidFill>
            </a:endParaRPr>
          </a:p>
        </p:txBody>
      </p:sp>
      <p:sp>
        <p:nvSpPr>
          <p:cNvPr id="21506" name="Slide Number Placeholder 3"/>
          <p:cNvSpPr>
            <a:spLocks noGrp="1"/>
          </p:cNvSpPr>
          <p:nvPr>
            <p:ph type="sldNum" sz="quarter" idx="10"/>
          </p:nvPr>
        </p:nvSpPr>
        <p:spPr/>
        <p:txBody>
          <a:bodyPr/>
          <a:lstStyle/>
          <a:p>
            <a:pPr>
              <a:defRPr/>
            </a:pPr>
            <a:fld id="{BBCC3D76-94BF-6441-8F37-84D5D7C2A589}" type="slidenum">
              <a:rPr lang="en-US"/>
              <a:pPr>
                <a:defRPr/>
              </a:pPr>
              <a:t>18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1474" y="776857"/>
            <a:ext cx="4772526" cy="5793722"/>
          </a:xfrm>
          <a:prstGeom prst="rect">
            <a:avLst/>
          </a:prstGeom>
        </p:spPr>
      </p:pic>
      <p:sp>
        <p:nvSpPr>
          <p:cNvPr id="3" name="TextBox 2"/>
          <p:cNvSpPr txBox="1"/>
          <p:nvPr/>
        </p:nvSpPr>
        <p:spPr>
          <a:xfrm>
            <a:off x="-1" y="683278"/>
            <a:ext cx="4371475" cy="6001642"/>
          </a:xfrm>
          <a:prstGeom prst="rect">
            <a:avLst/>
          </a:prstGeom>
          <a:noFill/>
        </p:spPr>
        <p:txBody>
          <a:bodyPr wrap="square" rtlCol="0">
            <a:spAutoFit/>
          </a:bodyPr>
          <a:lstStyle/>
          <a:p>
            <a:pPr marL="342900" indent="-342900">
              <a:buFont typeface="Arial"/>
              <a:buChar char="•"/>
            </a:pPr>
            <a:r>
              <a:rPr lang="en-US" sz="2400" dirty="0" smtClean="0"/>
              <a:t>Data are now being assembled into PDS format</a:t>
            </a:r>
          </a:p>
          <a:p>
            <a:pPr marL="342900" indent="-342900">
              <a:buFont typeface="Arial"/>
              <a:buChar char="•"/>
            </a:pPr>
            <a:endParaRPr lang="en-US" sz="2400" dirty="0"/>
          </a:p>
          <a:p>
            <a:pPr marL="342900" indent="-342900">
              <a:buFont typeface="Arial"/>
              <a:buChar char="•"/>
            </a:pPr>
            <a:r>
              <a:rPr lang="en-US" sz="2400" dirty="0" smtClean="0"/>
              <a:t>We’ll likely archive this PDS volume within the next 12 months</a:t>
            </a:r>
          </a:p>
          <a:p>
            <a:pPr marL="342900" indent="-342900">
              <a:buFont typeface="Arial"/>
              <a:buChar char="•"/>
            </a:pPr>
            <a:endParaRPr lang="en-US" sz="2400" dirty="0"/>
          </a:p>
          <a:p>
            <a:pPr marL="342900" indent="-342900">
              <a:buFont typeface="Arial"/>
              <a:buChar char="•"/>
            </a:pPr>
            <a:r>
              <a:rPr lang="en-US" sz="2400" dirty="0" smtClean="0"/>
              <a:t>Media interest is high and the 50</a:t>
            </a:r>
            <a:r>
              <a:rPr lang="en-US" sz="2400" baseline="30000" dirty="0" smtClean="0"/>
              <a:t>th</a:t>
            </a:r>
            <a:r>
              <a:rPr lang="en-US" sz="2400" dirty="0" smtClean="0"/>
              <a:t> anniversary of the Surveyor landings is upon us</a:t>
            </a:r>
          </a:p>
          <a:p>
            <a:pPr marL="342900" indent="-342900">
              <a:buFont typeface="Arial"/>
              <a:buChar char="•"/>
            </a:pPr>
            <a:endParaRPr lang="en-US" sz="2400" dirty="0"/>
          </a:p>
          <a:p>
            <a:pPr marL="342900" indent="-342900">
              <a:buFont typeface="Arial"/>
              <a:buChar char="•"/>
            </a:pPr>
            <a:r>
              <a:rPr lang="en-US" sz="2400" dirty="0" smtClean="0"/>
              <a:t>Many ancillary products such as controlled mosaics and DTMs of one site are planned </a:t>
            </a:r>
            <a:endParaRPr lang="en-US" sz="2400" dirty="0"/>
          </a:p>
        </p:txBody>
      </p:sp>
    </p:spTree>
    <p:extLst>
      <p:ext uri="{BB962C8B-B14F-4D97-AF65-F5344CB8AC3E}">
        <p14:creationId xmlns:p14="http://schemas.microsoft.com/office/powerpoint/2010/main" val="39107285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p:cNvSpPr>
            <a:spLocks noGrp="1"/>
          </p:cNvSpPr>
          <p:nvPr>
            <p:ph idx="1"/>
          </p:nvPr>
        </p:nvSpPr>
        <p:spPr>
          <a:xfrm>
            <a:off x="0" y="652463"/>
            <a:ext cx="9144000" cy="1287462"/>
          </a:xfrm>
        </p:spPr>
        <p:txBody>
          <a:bodyPr/>
          <a:lstStyle/>
          <a:p>
            <a:r>
              <a:rPr lang="en-US" dirty="0">
                <a:ea typeface="ＭＳ Ｐゴシック" pitchFamily="8" charset="-128"/>
                <a:cs typeface="ＭＳ Ｐゴシック" pitchFamily="8" charset="-128"/>
              </a:rPr>
              <a:t>Scanning of maps and </a:t>
            </a:r>
            <a:r>
              <a:rPr lang="en-US" dirty="0" smtClean="0">
                <a:ea typeface="ＭＳ Ｐゴシック" pitchFamily="8" charset="-128"/>
                <a:cs typeface="ＭＳ Ｐゴシック" pitchFamily="8" charset="-128"/>
              </a:rPr>
              <a:t>atlases</a:t>
            </a:r>
            <a:endParaRPr lang="en-US" dirty="0">
              <a:ea typeface="ＭＳ Ｐゴシック" pitchFamily="8" charset="-128"/>
              <a:cs typeface="ＭＳ Ｐゴシック" pitchFamily="8" charset="-128"/>
            </a:endParaRPr>
          </a:p>
        </p:txBody>
      </p:sp>
      <p:sp>
        <p:nvSpPr>
          <p:cNvPr id="21506" name="Slide Number Placeholder 3"/>
          <p:cNvSpPr>
            <a:spLocks noGrp="1"/>
          </p:cNvSpPr>
          <p:nvPr>
            <p:ph type="sldNum" sz="quarter" idx="10"/>
          </p:nvPr>
        </p:nvSpPr>
        <p:spPr>
          <a:noFill/>
        </p:spPr>
        <p:txBody>
          <a:bodyPr/>
          <a:lstStyle/>
          <a:p>
            <a:fld id="{ADDC07E8-1F32-BE4D-9834-72E784476966}" type="slidenum">
              <a:rPr lang="en-US">
                <a:solidFill>
                  <a:srgbClr val="000000"/>
                </a:solidFill>
              </a:rPr>
              <a:pPr/>
              <a:t>19</a:t>
            </a:fld>
            <a:endParaRPr lang="en-US">
              <a:solidFill>
                <a:srgbClr val="000000"/>
              </a:solidFill>
            </a:endParaRPr>
          </a:p>
        </p:txBody>
      </p:sp>
      <p:pic>
        <p:nvPicPr>
          <p:cNvPr id="21507" name="Picture 1"/>
          <p:cNvPicPr>
            <a:picLocks noChangeAspect="1"/>
          </p:cNvPicPr>
          <p:nvPr/>
        </p:nvPicPr>
        <p:blipFill>
          <a:blip r:embed="rId2"/>
          <a:srcRect/>
          <a:stretch>
            <a:fillRect/>
          </a:stretch>
        </p:blipFill>
        <p:spPr bwMode="auto">
          <a:xfrm>
            <a:off x="200810" y="1310723"/>
            <a:ext cx="3609975" cy="5014912"/>
          </a:xfrm>
          <a:prstGeom prst="rect">
            <a:avLst/>
          </a:prstGeom>
          <a:noFill/>
          <a:ln w="9525">
            <a:noFill/>
            <a:miter lim="800000"/>
            <a:headEnd/>
            <a:tailEnd/>
          </a:ln>
        </p:spPr>
      </p:pic>
      <p:pic>
        <p:nvPicPr>
          <p:cNvPr id="21508" name="Picture 2"/>
          <p:cNvPicPr>
            <a:picLocks noChangeAspect="1"/>
          </p:cNvPicPr>
          <p:nvPr/>
        </p:nvPicPr>
        <p:blipFill>
          <a:blip r:embed="rId3"/>
          <a:srcRect/>
          <a:stretch>
            <a:fillRect/>
          </a:stretch>
        </p:blipFill>
        <p:spPr bwMode="auto">
          <a:xfrm>
            <a:off x="3911506" y="1310723"/>
            <a:ext cx="5080094" cy="5001112"/>
          </a:xfrm>
          <a:prstGeom prst="rect">
            <a:avLst/>
          </a:prstGeom>
          <a:noFill/>
          <a:ln w="9525">
            <a:noFill/>
            <a:miter lim="800000"/>
            <a:headEnd/>
            <a:tailEnd/>
          </a:ln>
        </p:spPr>
      </p:pic>
    </p:spTree>
    <p:extLst>
      <p:ext uri="{BB962C8B-B14F-4D97-AF65-F5344CB8AC3E}">
        <p14:creationId xmlns:p14="http://schemas.microsoft.com/office/powerpoint/2010/main" val="36112348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6"/>
          <p:cNvSpPr>
            <a:spLocks noChangeArrowheads="1"/>
          </p:cNvSpPr>
          <p:nvPr/>
        </p:nvSpPr>
        <p:spPr bwMode="auto">
          <a:xfrm>
            <a:off x="2315382" y="0"/>
            <a:ext cx="5955494" cy="58420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3200" dirty="0" smtClean="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rPr>
              <a:t>Outline</a:t>
            </a:r>
            <a:endParaRPr lang="en-US" sz="3200" dirty="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endParaRPr>
          </a:p>
        </p:txBody>
      </p:sp>
      <p:sp>
        <p:nvSpPr>
          <p:cNvPr id="19458" name="Rectangle 7"/>
          <p:cNvSpPr>
            <a:spLocks noChangeArrowheads="1"/>
          </p:cNvSpPr>
          <p:nvPr/>
        </p:nvSpPr>
        <p:spPr bwMode="auto">
          <a:xfrm>
            <a:off x="758825" y="971550"/>
            <a:ext cx="6369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endParaRPr lang="en-US" altLang="en-US" sz="4000">
              <a:solidFill>
                <a:srgbClr val="000000"/>
              </a:solidFill>
            </a:endParaRPr>
          </a:p>
        </p:txBody>
      </p:sp>
      <p:sp>
        <p:nvSpPr>
          <p:cNvPr id="17413" name="Slide Number Placeholder 5"/>
          <p:cNvSpPr>
            <a:spLocks noGrp="1"/>
          </p:cNvSpPr>
          <p:nvPr>
            <p:ph type="sldNum" sz="quarter" idx="10"/>
          </p:nvPr>
        </p:nvSpPr>
        <p:spPr/>
        <p:txBody>
          <a:bodyPr/>
          <a:lstStyle/>
          <a:p>
            <a:pPr>
              <a:defRPr/>
            </a:pPr>
            <a:fld id="{26EC9E81-886A-A14A-BBD8-A0DF168A0551}" type="slidenum">
              <a:rPr lang="en-US">
                <a:solidFill>
                  <a:srgbClr val="000000"/>
                </a:solidFill>
              </a:rPr>
              <a:pPr>
                <a:defRPr/>
              </a:pPr>
              <a:t>2</a:t>
            </a:fld>
            <a:endParaRPr lang="en-US">
              <a:solidFill>
                <a:srgbClr val="000000"/>
              </a:solidFill>
            </a:endParaRPr>
          </a:p>
        </p:txBody>
      </p:sp>
      <p:pic>
        <p:nvPicPr>
          <p:cNvPr id="194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75" y="31750"/>
            <a:ext cx="8731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49175" y="590550"/>
            <a:ext cx="3448534" cy="6247864"/>
          </a:xfrm>
          <a:prstGeom prst="rect">
            <a:avLst/>
          </a:prstGeom>
          <a:noFill/>
        </p:spPr>
        <p:txBody>
          <a:bodyPr wrap="square" rtlCol="0">
            <a:spAutoFit/>
          </a:bodyPr>
          <a:lstStyle/>
          <a:p>
            <a:r>
              <a:rPr lang="en-US" sz="2000" b="1" dirty="0" smtClean="0"/>
              <a:t>The Space Imagery Center</a:t>
            </a:r>
            <a:endParaRPr lang="en-US" sz="2000" dirty="0"/>
          </a:p>
          <a:p>
            <a:pPr marL="285750" indent="-285750">
              <a:buFont typeface="Arial"/>
              <a:buChar char="•"/>
            </a:pPr>
            <a:r>
              <a:rPr lang="en-US" sz="2000" dirty="0" smtClean="0"/>
              <a:t>History</a:t>
            </a:r>
          </a:p>
          <a:p>
            <a:pPr marL="285750" indent="-285750">
              <a:buFont typeface="Arial"/>
              <a:buChar char="•"/>
            </a:pPr>
            <a:r>
              <a:rPr lang="en-US" sz="2000" dirty="0" smtClean="0"/>
              <a:t>Current Facilities</a:t>
            </a:r>
          </a:p>
          <a:p>
            <a:pPr marL="285750" indent="-285750">
              <a:buFont typeface="Arial"/>
              <a:buChar char="•"/>
            </a:pPr>
            <a:r>
              <a:rPr lang="en-US" sz="2000" dirty="0" smtClean="0"/>
              <a:t>Current People</a:t>
            </a:r>
          </a:p>
          <a:p>
            <a:pPr marL="285750" indent="-285750">
              <a:buFont typeface="Arial"/>
              <a:buChar char="•"/>
            </a:pPr>
            <a:r>
              <a:rPr lang="en-US" sz="2000" dirty="0" smtClean="0"/>
              <a:t>Unique Attributes</a:t>
            </a:r>
          </a:p>
          <a:p>
            <a:pPr marL="285750" indent="-285750">
              <a:buFont typeface="Arial"/>
              <a:buChar char="•"/>
            </a:pPr>
            <a:r>
              <a:rPr lang="en-US" sz="2000" dirty="0" smtClean="0"/>
              <a:t>Funding</a:t>
            </a:r>
          </a:p>
          <a:p>
            <a:endParaRPr lang="en-US" sz="2000" dirty="0" smtClean="0"/>
          </a:p>
          <a:p>
            <a:endParaRPr lang="en-US" sz="2000" dirty="0" smtClean="0"/>
          </a:p>
          <a:p>
            <a:r>
              <a:rPr lang="en-US" sz="2000" b="1" dirty="0" smtClean="0"/>
              <a:t>Our Activities</a:t>
            </a:r>
          </a:p>
          <a:p>
            <a:pPr marL="285750" indent="-285750">
              <a:buFont typeface="Arial"/>
              <a:buChar char="•"/>
            </a:pPr>
            <a:r>
              <a:rPr lang="en-US" sz="2000" dirty="0" smtClean="0"/>
              <a:t>Archiving</a:t>
            </a:r>
          </a:p>
          <a:p>
            <a:pPr marL="285750" indent="-285750">
              <a:buFont typeface="Arial"/>
              <a:buChar char="•"/>
            </a:pPr>
            <a:r>
              <a:rPr lang="en-US" sz="2000" dirty="0" smtClean="0"/>
              <a:t>Enabling Research</a:t>
            </a:r>
          </a:p>
          <a:p>
            <a:pPr marL="285750" indent="-285750">
              <a:buFont typeface="Arial"/>
              <a:buChar char="•"/>
            </a:pPr>
            <a:r>
              <a:rPr lang="en-US" sz="2000" dirty="0" smtClean="0"/>
              <a:t>Public Engagement</a:t>
            </a:r>
          </a:p>
          <a:p>
            <a:endParaRPr lang="en-US" sz="2000" dirty="0" smtClean="0"/>
          </a:p>
          <a:p>
            <a:endParaRPr lang="en-US" sz="2000" dirty="0" smtClean="0"/>
          </a:p>
          <a:p>
            <a:r>
              <a:rPr lang="en-US" sz="2000" b="1" dirty="0" smtClean="0"/>
              <a:t>Current Budget</a:t>
            </a:r>
            <a:endParaRPr lang="en-US" sz="2000" b="1" dirty="0"/>
          </a:p>
          <a:p>
            <a:endParaRPr lang="en-US" sz="2000" dirty="0" smtClean="0"/>
          </a:p>
          <a:p>
            <a:endParaRPr lang="en-US" sz="2000" dirty="0"/>
          </a:p>
          <a:p>
            <a:r>
              <a:rPr lang="en-US" sz="2000" b="1" dirty="0" smtClean="0"/>
              <a:t>The future</a:t>
            </a:r>
          </a:p>
          <a:p>
            <a:pPr marL="285750" indent="-285750">
              <a:buFont typeface="Arial"/>
              <a:buChar char="•"/>
            </a:pPr>
            <a:r>
              <a:rPr lang="en-US" sz="2000" dirty="0" smtClean="0"/>
              <a:t>Planned Activities</a:t>
            </a:r>
          </a:p>
          <a:p>
            <a:pPr marL="285750" indent="-285750">
              <a:buFont typeface="Arial"/>
              <a:buChar char="•"/>
            </a:pPr>
            <a:r>
              <a:rPr lang="en-US" sz="2000" dirty="0" smtClean="0"/>
              <a:t>Funding</a:t>
            </a:r>
          </a:p>
        </p:txBody>
      </p:sp>
      <p:pic>
        <p:nvPicPr>
          <p:cNvPr id="3" name="Picture 2"/>
          <p:cNvPicPr>
            <a:picLocks noChangeAspect="1"/>
          </p:cNvPicPr>
          <p:nvPr/>
        </p:nvPicPr>
        <p:blipFill>
          <a:blip r:embed="rId4"/>
          <a:stretch>
            <a:fillRect/>
          </a:stretch>
        </p:blipFill>
        <p:spPr>
          <a:xfrm>
            <a:off x="6297709" y="590550"/>
            <a:ext cx="2846291" cy="6267450"/>
          </a:xfrm>
          <a:prstGeom prst="rect">
            <a:avLst/>
          </a:prstGeom>
        </p:spPr>
      </p:pic>
      <p:pic>
        <p:nvPicPr>
          <p:cNvPr id="4" name="Picture 3"/>
          <p:cNvPicPr>
            <a:picLocks noChangeAspect="1"/>
          </p:cNvPicPr>
          <p:nvPr/>
        </p:nvPicPr>
        <p:blipFill>
          <a:blip r:embed="rId4"/>
          <a:stretch>
            <a:fillRect/>
          </a:stretch>
        </p:blipFill>
        <p:spPr>
          <a:xfrm>
            <a:off x="0" y="584200"/>
            <a:ext cx="2849175" cy="6273799"/>
          </a:xfrm>
          <a:prstGeom prst="rect">
            <a:avLst/>
          </a:prstGeom>
        </p:spPr>
      </p:pic>
    </p:spTree>
    <p:extLst>
      <p:ext uri="{BB962C8B-B14F-4D97-AF65-F5344CB8AC3E}">
        <p14:creationId xmlns:p14="http://schemas.microsoft.com/office/powerpoint/2010/main" val="9108784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20</a:t>
            </a:fld>
            <a:endParaRPr lang="en-US">
              <a:solidFill>
                <a:srgbClr val="000000"/>
              </a:solidFill>
            </a:endParaRPr>
          </a:p>
        </p:txBody>
      </p:sp>
      <p:pic>
        <p:nvPicPr>
          <p:cNvPr id="6" name="Picture 5"/>
          <p:cNvPicPr>
            <a:picLocks noChangeAspect="1"/>
          </p:cNvPicPr>
          <p:nvPr/>
        </p:nvPicPr>
        <p:blipFill>
          <a:blip r:embed="rId2"/>
          <a:stretch>
            <a:fillRect/>
          </a:stretch>
        </p:blipFill>
        <p:spPr>
          <a:xfrm>
            <a:off x="4552384" y="715162"/>
            <a:ext cx="4591616" cy="6142838"/>
          </a:xfrm>
          <a:prstGeom prst="rect">
            <a:avLst/>
          </a:prstGeom>
        </p:spPr>
      </p:pic>
      <p:pic>
        <p:nvPicPr>
          <p:cNvPr id="7" name="Picture 6"/>
          <p:cNvPicPr>
            <a:picLocks noChangeAspect="1"/>
          </p:cNvPicPr>
          <p:nvPr/>
        </p:nvPicPr>
        <p:blipFill>
          <a:blip r:embed="rId3"/>
          <a:stretch>
            <a:fillRect/>
          </a:stretch>
        </p:blipFill>
        <p:spPr>
          <a:xfrm>
            <a:off x="122651" y="715162"/>
            <a:ext cx="4198902" cy="6142838"/>
          </a:xfrm>
          <a:prstGeom prst="rect">
            <a:avLst/>
          </a:prstGeom>
        </p:spPr>
      </p:pic>
    </p:spTree>
    <p:extLst>
      <p:ext uri="{BB962C8B-B14F-4D97-AF65-F5344CB8AC3E}">
        <p14:creationId xmlns:p14="http://schemas.microsoft.com/office/powerpoint/2010/main" val="19851945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21</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122651" y="715162"/>
            <a:ext cx="4198902" cy="6142838"/>
          </a:xfrm>
          <a:prstGeom prst="rect">
            <a:avLst/>
          </a:prstGeom>
        </p:spPr>
      </p:pic>
      <p:pic>
        <p:nvPicPr>
          <p:cNvPr id="6" name="Picture 5"/>
          <p:cNvPicPr>
            <a:picLocks noChangeAspect="1"/>
          </p:cNvPicPr>
          <p:nvPr/>
        </p:nvPicPr>
        <p:blipFill>
          <a:blip r:embed="rId3"/>
          <a:stretch>
            <a:fillRect/>
          </a:stretch>
        </p:blipFill>
        <p:spPr>
          <a:xfrm>
            <a:off x="4552384" y="715162"/>
            <a:ext cx="4591616" cy="6142838"/>
          </a:xfrm>
          <a:prstGeom prst="rect">
            <a:avLst/>
          </a:prstGeom>
        </p:spPr>
      </p:pic>
      <p:pic>
        <p:nvPicPr>
          <p:cNvPr id="2" name="Picture 1"/>
          <p:cNvPicPr>
            <a:picLocks noChangeAspect="1"/>
          </p:cNvPicPr>
          <p:nvPr/>
        </p:nvPicPr>
        <p:blipFill>
          <a:blip r:embed="rId4"/>
          <a:stretch>
            <a:fillRect/>
          </a:stretch>
        </p:blipFill>
        <p:spPr>
          <a:xfrm>
            <a:off x="4464873" y="2121073"/>
            <a:ext cx="4679127" cy="3978984"/>
          </a:xfrm>
          <a:prstGeom prst="rect">
            <a:avLst/>
          </a:prstGeom>
        </p:spPr>
      </p:pic>
      <p:pic>
        <p:nvPicPr>
          <p:cNvPr id="3" name="Picture 2"/>
          <p:cNvPicPr>
            <a:picLocks noChangeAspect="1"/>
          </p:cNvPicPr>
          <p:nvPr/>
        </p:nvPicPr>
        <p:blipFill>
          <a:blip r:embed="rId5"/>
          <a:stretch>
            <a:fillRect/>
          </a:stretch>
        </p:blipFill>
        <p:spPr>
          <a:xfrm>
            <a:off x="0" y="2121072"/>
            <a:ext cx="4389367" cy="3737389"/>
          </a:xfrm>
          <a:prstGeom prst="rect">
            <a:avLst/>
          </a:prstGeom>
        </p:spPr>
      </p:pic>
    </p:spTree>
    <p:extLst>
      <p:ext uri="{BB962C8B-B14F-4D97-AF65-F5344CB8AC3E}">
        <p14:creationId xmlns:p14="http://schemas.microsoft.com/office/powerpoint/2010/main" val="9033050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22</a:t>
            </a:fld>
            <a:endParaRPr lang="en-US">
              <a:solidFill>
                <a:srgbClr val="000000"/>
              </a:solidFill>
            </a:endParaRPr>
          </a:p>
        </p:txBody>
      </p:sp>
      <p:pic>
        <p:nvPicPr>
          <p:cNvPr id="5" name="Picture 5" descr="Macintosh HD:Users:mariaschuchardt:Desktop:RPIF 2009 backup:photos:lpl_1960.jpg"/>
          <p:cNvPicPr>
            <a:picLocks noChangeAspect="1" noChangeArrowheads="1"/>
          </p:cNvPicPr>
          <p:nvPr/>
        </p:nvPicPr>
        <p:blipFill>
          <a:blip r:embed="rId2"/>
          <a:srcRect/>
          <a:stretch>
            <a:fillRect/>
          </a:stretch>
        </p:blipFill>
        <p:spPr bwMode="auto">
          <a:xfrm>
            <a:off x="573329" y="634666"/>
            <a:ext cx="3735894" cy="2806166"/>
          </a:xfrm>
          <a:prstGeom prst="rect">
            <a:avLst/>
          </a:prstGeom>
          <a:noFill/>
          <a:ln w="9525">
            <a:noFill/>
            <a:miter lim="800000"/>
            <a:headEnd/>
            <a:tailEnd/>
          </a:ln>
        </p:spPr>
      </p:pic>
      <p:pic>
        <p:nvPicPr>
          <p:cNvPr id="6" name="Picture 8"/>
          <p:cNvPicPr>
            <a:picLocks noChangeAspect="1"/>
          </p:cNvPicPr>
          <p:nvPr/>
        </p:nvPicPr>
        <p:blipFill>
          <a:blip r:embed="rId3"/>
          <a:srcRect/>
          <a:stretch>
            <a:fillRect/>
          </a:stretch>
        </p:blipFill>
        <p:spPr bwMode="auto">
          <a:xfrm>
            <a:off x="4648288" y="634666"/>
            <a:ext cx="3733711" cy="2800284"/>
          </a:xfrm>
          <a:prstGeom prst="rect">
            <a:avLst/>
          </a:prstGeom>
          <a:noFill/>
          <a:ln w="9525">
            <a:noFill/>
            <a:miter lim="800000"/>
            <a:headEnd/>
            <a:tailEnd/>
          </a:ln>
        </p:spPr>
      </p:pic>
      <p:sp>
        <p:nvSpPr>
          <p:cNvPr id="7" name="Content Placeholder 2"/>
          <p:cNvSpPr txBox="1">
            <a:spLocks/>
          </p:cNvSpPr>
          <p:nvPr/>
        </p:nvSpPr>
        <p:spPr bwMode="auto">
          <a:xfrm>
            <a:off x="4578576" y="3408912"/>
            <a:ext cx="4413024" cy="3449088"/>
          </a:xfrm>
          <a:prstGeom prst="rect">
            <a:avLst/>
          </a:prstGeom>
          <a:noFill/>
          <a:ln w="76200" cmpd="tri">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1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FF0000"/>
              </a:buClr>
            </a:pPr>
            <a:r>
              <a:rPr lang="en-US" sz="2400" smtClean="0"/>
              <a:t>20 years of geologic fieldtrip guides scanned and made available online</a:t>
            </a:r>
          </a:p>
          <a:p>
            <a:pPr lvl="1">
              <a:buClr>
                <a:srgbClr val="0000FF"/>
              </a:buClr>
              <a:buSzPct val="100000"/>
              <a:buFont typeface="Wingdings" charset="2"/>
              <a:buChar char="§"/>
            </a:pPr>
            <a:r>
              <a:rPr lang="en-US" sz="2000" smtClean="0"/>
              <a:t>LPL’s Planetary Analogue Fieldtrip class</a:t>
            </a:r>
          </a:p>
          <a:p>
            <a:pPr lvl="1">
              <a:buClr>
                <a:srgbClr val="0000FF"/>
              </a:buClr>
              <a:buSzPct val="100000"/>
              <a:buFont typeface="Wingdings" charset="2"/>
              <a:buChar char="§"/>
            </a:pPr>
            <a:r>
              <a:rPr lang="en-US" sz="2000" smtClean="0"/>
              <a:t>Covers a few hundred geologic stops</a:t>
            </a:r>
          </a:p>
          <a:p>
            <a:pPr lvl="1">
              <a:buClr>
                <a:srgbClr val="0000FF"/>
              </a:buClr>
              <a:buSzPct val="100000"/>
              <a:buFont typeface="Wingdings" charset="2"/>
              <a:buChar char="§"/>
            </a:pPr>
            <a:r>
              <a:rPr lang="en-US" sz="2000" smtClean="0"/>
              <a:t>Widely distributed throughout the south-west</a:t>
            </a:r>
          </a:p>
          <a:p>
            <a:pPr>
              <a:buClr>
                <a:srgbClr val="FF0000"/>
              </a:buClr>
            </a:pPr>
            <a:endParaRPr lang="en-US" sz="2400" smtClean="0"/>
          </a:p>
          <a:p>
            <a:pPr marL="0" indent="0">
              <a:buClr>
                <a:srgbClr val="0000FF"/>
              </a:buClr>
              <a:buSzPct val="100000"/>
              <a:buFontTx/>
              <a:buNone/>
            </a:pPr>
            <a:endParaRPr lang="en-US" sz="2400" dirty="0"/>
          </a:p>
        </p:txBody>
      </p:sp>
      <p:sp>
        <p:nvSpPr>
          <p:cNvPr id="8" name="Content Placeholder 2"/>
          <p:cNvSpPr txBox="1">
            <a:spLocks/>
          </p:cNvSpPr>
          <p:nvPr/>
        </p:nvSpPr>
        <p:spPr bwMode="auto">
          <a:xfrm>
            <a:off x="165552" y="3422181"/>
            <a:ext cx="4413024" cy="3449088"/>
          </a:xfrm>
          <a:prstGeom prst="rect">
            <a:avLst/>
          </a:prstGeom>
          <a:noFill/>
          <a:ln w="76200" cmpd="tri">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1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FF0000"/>
              </a:buClr>
            </a:pPr>
            <a:r>
              <a:rPr lang="en-US" sz="2400" dirty="0" smtClean="0"/>
              <a:t>Communications of the Lunar and Planetary Laboratory</a:t>
            </a:r>
          </a:p>
          <a:p>
            <a:pPr lvl="1">
              <a:buClr>
                <a:srgbClr val="0000FF"/>
              </a:buClr>
              <a:buSzPct val="100000"/>
              <a:buFont typeface="Wingdings" charset="2"/>
              <a:buChar char="§"/>
            </a:pPr>
            <a:r>
              <a:rPr lang="en-US" sz="2000" dirty="0" smtClean="0"/>
              <a:t>Peer-reviewed journal that ran from 1962-1973</a:t>
            </a:r>
          </a:p>
          <a:p>
            <a:pPr lvl="1">
              <a:buClr>
                <a:srgbClr val="0000FF"/>
              </a:buClr>
              <a:buSzPct val="100000"/>
              <a:buFont typeface="Wingdings" charset="2"/>
              <a:buChar char="§"/>
            </a:pPr>
            <a:r>
              <a:rPr lang="en-US" sz="2000" dirty="0" smtClean="0"/>
              <a:t>PDFs of all papers online</a:t>
            </a:r>
          </a:p>
          <a:p>
            <a:pPr lvl="1">
              <a:buClr>
                <a:srgbClr val="0000FF"/>
              </a:buClr>
              <a:buSzPct val="100000"/>
              <a:buFont typeface="Wingdings" charset="2"/>
              <a:buChar char="§"/>
            </a:pPr>
            <a:r>
              <a:rPr lang="en-US" sz="2000" dirty="0" smtClean="0"/>
              <a:t>Metadata searchable on NASA ADS, with links to PDFs</a:t>
            </a:r>
          </a:p>
          <a:p>
            <a:pPr>
              <a:buClr>
                <a:srgbClr val="FF0000"/>
              </a:buClr>
            </a:pPr>
            <a:endParaRPr lang="en-US" sz="2400" dirty="0" smtClean="0"/>
          </a:p>
          <a:p>
            <a:pPr marL="0" indent="0">
              <a:buClr>
                <a:srgbClr val="0000FF"/>
              </a:buClr>
              <a:buSzPct val="100000"/>
              <a:buFontTx/>
              <a:buNone/>
            </a:pPr>
            <a:endParaRPr lang="en-US" sz="2400" dirty="0"/>
          </a:p>
        </p:txBody>
      </p:sp>
    </p:spTree>
    <p:extLst>
      <p:ext uri="{BB962C8B-B14F-4D97-AF65-F5344CB8AC3E}">
        <p14:creationId xmlns:p14="http://schemas.microsoft.com/office/powerpoint/2010/main" val="13008713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23</a:t>
            </a:fld>
            <a:endParaRPr lang="en-US">
              <a:solidFill>
                <a:srgbClr val="000000"/>
              </a:solidFill>
            </a:endParaRPr>
          </a:p>
        </p:txBody>
      </p:sp>
      <p:pic>
        <p:nvPicPr>
          <p:cNvPr id="6" name="Symposium speakers.jpg" descr="/Users/mariaschuchardt/Documents/2013_work/2013 Fall report/images/Symposium speakers.jpg"/>
          <p:cNvPicPr>
            <a:picLocks noChangeAspect="1"/>
          </p:cNvPicPr>
          <p:nvPr/>
        </p:nvPicPr>
        <p:blipFill>
          <a:blip r:embed="rId3" r:link="rId4"/>
          <a:stretch>
            <a:fillRect/>
          </a:stretch>
        </p:blipFill>
        <p:spPr>
          <a:xfrm>
            <a:off x="3695700" y="705600"/>
            <a:ext cx="5059680" cy="5892049"/>
          </a:xfrm>
          <a:prstGeom prst="rect">
            <a:avLst/>
          </a:prstGeom>
        </p:spPr>
      </p:pic>
      <p:sp>
        <p:nvSpPr>
          <p:cNvPr id="9" name="TextBox 8"/>
          <p:cNvSpPr txBox="1"/>
          <p:nvPr/>
        </p:nvSpPr>
        <p:spPr>
          <a:xfrm>
            <a:off x="152400" y="1168400"/>
            <a:ext cx="3657747" cy="954107"/>
          </a:xfrm>
          <a:prstGeom prst="rect">
            <a:avLst/>
          </a:prstGeom>
          <a:noFill/>
        </p:spPr>
        <p:txBody>
          <a:bodyPr wrap="none" rtlCol="0">
            <a:spAutoFit/>
          </a:bodyPr>
          <a:lstStyle/>
          <a:p>
            <a:pPr defTabSz="914400" fontAlgn="base">
              <a:spcBef>
                <a:spcPct val="0"/>
              </a:spcBef>
              <a:spcAft>
                <a:spcPct val="0"/>
              </a:spcAft>
            </a:pPr>
            <a:r>
              <a:rPr lang="en-US" sz="2800" dirty="0" smtClean="0">
                <a:solidFill>
                  <a:srgbClr val="000000"/>
                </a:solidFill>
                <a:latin typeface="Arial" pitchFamily="8" charset="0"/>
                <a:ea typeface="ＭＳ Ｐゴシック" pitchFamily="8" charset="-128"/>
                <a:cs typeface="ＭＳ Ｐゴシック" pitchFamily="8" charset="-128"/>
              </a:rPr>
              <a:t>Past </a:t>
            </a:r>
            <a:r>
              <a:rPr lang="en-US" sz="2800" dirty="0">
                <a:solidFill>
                  <a:srgbClr val="000000"/>
                </a:solidFill>
                <a:latin typeface="Arial" pitchFamily="8" charset="0"/>
                <a:ea typeface="ＭＳ Ｐゴシック" pitchFamily="8" charset="-128"/>
                <a:cs typeface="ＭＳ Ｐゴシック" pitchFamily="8" charset="-128"/>
              </a:rPr>
              <a:t>audio recordings</a:t>
            </a:r>
          </a:p>
          <a:p>
            <a:pPr defTabSz="914400" fontAlgn="base">
              <a:spcBef>
                <a:spcPct val="0"/>
              </a:spcBef>
              <a:spcAft>
                <a:spcPct val="0"/>
              </a:spcAft>
            </a:pPr>
            <a:r>
              <a:rPr lang="en-US" sz="2800" dirty="0" smtClean="0">
                <a:solidFill>
                  <a:srgbClr val="000000"/>
                </a:solidFill>
                <a:latin typeface="Arial" pitchFamily="8" charset="0"/>
                <a:ea typeface="ＭＳ Ｐゴシック" pitchFamily="8" charset="-128"/>
                <a:cs typeface="ＭＳ Ｐゴシック" pitchFamily="8" charset="-128"/>
              </a:rPr>
              <a:t>now online</a:t>
            </a:r>
            <a:endParaRPr lang="en-US" sz="2800" dirty="0">
              <a:solidFill>
                <a:srgbClr val="000000"/>
              </a:solidFill>
              <a:latin typeface="Arial" pitchFamily="8" charset="0"/>
              <a:ea typeface="ＭＳ Ｐゴシック" pitchFamily="8" charset="-128"/>
              <a:cs typeface="ＭＳ Ｐゴシック" pitchFamily="8" charset="-128"/>
            </a:endParaRPr>
          </a:p>
        </p:txBody>
      </p:sp>
      <p:sp>
        <p:nvSpPr>
          <p:cNvPr id="10" name="TextBox 9"/>
          <p:cNvSpPr txBox="1"/>
          <p:nvPr/>
        </p:nvSpPr>
        <p:spPr>
          <a:xfrm>
            <a:off x="101601" y="2311399"/>
            <a:ext cx="3421357" cy="2369880"/>
          </a:xfrm>
          <a:prstGeom prst="rect">
            <a:avLst/>
          </a:prstGeom>
          <a:noFill/>
        </p:spPr>
        <p:txBody>
          <a:bodyPr wrap="none" rtlCol="0">
            <a:spAutoFit/>
          </a:bodyPr>
          <a:lstStyle/>
          <a:p>
            <a:pPr defTabSz="914400" fontAlgn="base">
              <a:spcBef>
                <a:spcPct val="0"/>
              </a:spcBef>
              <a:spcAft>
                <a:spcPct val="0"/>
              </a:spcAft>
            </a:pPr>
            <a:r>
              <a:rPr lang="en-US" dirty="0">
                <a:solidFill>
                  <a:srgbClr val="000000"/>
                </a:solidFill>
                <a:latin typeface="Arial" pitchFamily="8" charset="0"/>
                <a:ea typeface="ＭＳ Ｐゴシック" pitchFamily="8" charset="-128"/>
                <a:cs typeface="ＭＳ Ｐゴシック" pitchFamily="8" charset="-128"/>
              </a:rPr>
              <a:t>27 lectures from Symposium</a:t>
            </a:r>
          </a:p>
          <a:p>
            <a:pPr defTabSz="914400" fontAlgn="base">
              <a:spcBef>
                <a:spcPct val="0"/>
              </a:spcBef>
              <a:spcAft>
                <a:spcPct val="0"/>
              </a:spcAft>
            </a:pPr>
            <a:endParaRPr lang="en-US" dirty="0">
              <a:solidFill>
                <a:srgbClr val="000000"/>
              </a:solidFill>
              <a:latin typeface="Arial" pitchFamily="8" charset="0"/>
              <a:ea typeface="ＭＳ Ｐゴシック" pitchFamily="8" charset="-128"/>
              <a:cs typeface="ＭＳ Ｐゴシック" pitchFamily="8" charset="-128"/>
            </a:endParaRPr>
          </a:p>
          <a:p>
            <a:pPr defTabSz="914400" fontAlgn="base">
              <a:spcBef>
                <a:spcPct val="0"/>
              </a:spcBef>
              <a:spcAft>
                <a:spcPct val="0"/>
              </a:spcAft>
            </a:pPr>
            <a:r>
              <a:rPr lang="en-US" dirty="0" err="1">
                <a:solidFill>
                  <a:srgbClr val="000000"/>
                </a:solidFill>
                <a:latin typeface="Arial" pitchFamily="8" charset="0"/>
                <a:ea typeface="ＭＳ Ｐゴシック" pitchFamily="8" charset="-128"/>
                <a:cs typeface="ＭＳ Ｐゴシック" pitchFamily="8" charset="-128"/>
              </a:rPr>
              <a:t>Kuiper</a:t>
            </a:r>
            <a:r>
              <a:rPr lang="en-US" dirty="0">
                <a:solidFill>
                  <a:srgbClr val="000000"/>
                </a:solidFill>
                <a:latin typeface="Arial" pitchFamily="8" charset="0"/>
                <a:ea typeface="ＭＳ Ｐゴシック" pitchFamily="8" charset="-128"/>
                <a:cs typeface="ＭＳ Ｐゴシック" pitchFamily="8" charset="-128"/>
              </a:rPr>
              <a:t> talks:</a:t>
            </a:r>
          </a:p>
          <a:p>
            <a:pPr defTabSz="914400" fontAlgn="base">
              <a:spcBef>
                <a:spcPct val="0"/>
              </a:spcBef>
              <a:spcAft>
                <a:spcPct val="0"/>
              </a:spcAft>
            </a:pPr>
            <a:r>
              <a:rPr lang="en-US" i="1" dirty="0">
                <a:solidFill>
                  <a:srgbClr val="000000"/>
                </a:solidFill>
                <a:latin typeface="Arial" pitchFamily="8" charset="0"/>
                <a:ea typeface="ＭＳ Ｐゴシック" pitchFamily="8" charset="-128"/>
                <a:cs typeface="ＭＳ Ｐゴシック" pitchFamily="8" charset="-128"/>
              </a:rPr>
              <a:t>Origin of the Moon and Planets</a:t>
            </a:r>
          </a:p>
          <a:p>
            <a:pPr defTabSz="914400" fontAlgn="base">
              <a:spcBef>
                <a:spcPct val="0"/>
              </a:spcBef>
              <a:spcAft>
                <a:spcPct val="0"/>
              </a:spcAft>
            </a:pPr>
            <a:r>
              <a:rPr lang="en-US" i="1" dirty="0">
                <a:solidFill>
                  <a:srgbClr val="000000"/>
                </a:solidFill>
                <a:latin typeface="Arial" pitchFamily="8" charset="0"/>
                <a:ea typeface="ＭＳ Ｐゴシック" pitchFamily="8" charset="-128"/>
                <a:cs typeface="ＭＳ Ｐゴシック" pitchFamily="8" charset="-128"/>
              </a:rPr>
              <a:t>Lunar Surface</a:t>
            </a:r>
          </a:p>
          <a:p>
            <a:pPr defTabSz="914400" fontAlgn="base">
              <a:spcBef>
                <a:spcPct val="0"/>
              </a:spcBef>
              <a:spcAft>
                <a:spcPct val="0"/>
              </a:spcAft>
            </a:pPr>
            <a:r>
              <a:rPr lang="en-US" dirty="0" err="1">
                <a:solidFill>
                  <a:srgbClr val="000000"/>
                </a:solidFill>
                <a:latin typeface="Arial" pitchFamily="8" charset="0"/>
                <a:ea typeface="ＭＳ Ｐゴシック" pitchFamily="8" charset="-128"/>
                <a:cs typeface="ＭＳ Ｐゴシック" pitchFamily="8" charset="-128"/>
              </a:rPr>
              <a:t>Kuiper</a:t>
            </a:r>
            <a:r>
              <a:rPr lang="en-US" dirty="0">
                <a:solidFill>
                  <a:srgbClr val="000000"/>
                </a:solidFill>
                <a:latin typeface="Arial" pitchFamily="8" charset="0"/>
                <a:ea typeface="ＭＳ Ｐゴシック" pitchFamily="8" charset="-128"/>
                <a:cs typeface="ＭＳ Ｐゴシック" pitchFamily="8" charset="-128"/>
              </a:rPr>
              <a:t> Memorial Service</a:t>
            </a:r>
          </a:p>
          <a:p>
            <a:pPr defTabSz="914400" fontAlgn="base">
              <a:spcBef>
                <a:spcPct val="0"/>
              </a:spcBef>
              <a:spcAft>
                <a:spcPct val="0"/>
              </a:spcAft>
            </a:pPr>
            <a:endParaRPr lang="en-US" sz="4000" dirty="0">
              <a:solidFill>
                <a:srgbClr val="000000"/>
              </a:solidFill>
              <a:latin typeface="Arial" pitchFamily="8" charset="0"/>
              <a:ea typeface="ＭＳ Ｐゴシック" pitchFamily="8" charset="-128"/>
              <a:cs typeface="ＭＳ Ｐゴシック" pitchFamily="8" charset="-128"/>
            </a:endParaRPr>
          </a:p>
        </p:txBody>
      </p:sp>
    </p:spTree>
    <p:extLst>
      <p:ext uri="{BB962C8B-B14F-4D97-AF65-F5344CB8AC3E}">
        <p14:creationId xmlns:p14="http://schemas.microsoft.com/office/powerpoint/2010/main" val="11423556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219_2785_cro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153"/>
          </a:xfrm>
          <a:prstGeom prst="rect">
            <a:avLst/>
          </a:prstGeom>
        </p:spPr>
      </p:pic>
      <p:sp>
        <p:nvSpPr>
          <p:cNvPr id="7" name="Content Placeholder 2"/>
          <p:cNvSpPr>
            <a:spLocks noGrp="1"/>
          </p:cNvSpPr>
          <p:nvPr>
            <p:ph idx="1"/>
          </p:nvPr>
        </p:nvSpPr>
        <p:spPr>
          <a:xfrm>
            <a:off x="914400" y="914399"/>
            <a:ext cx="7315200" cy="5029200"/>
          </a:xfrm>
          <a:solidFill>
            <a:schemeClr val="bg1">
              <a:alpha val="70000"/>
            </a:schemeClr>
          </a:solidFill>
          <a:ln w="38100">
            <a:solidFill>
              <a:schemeClr val="tx1"/>
            </a:solidFill>
            <a:prstDash val="solid"/>
          </a:ln>
        </p:spPr>
        <p:txBody>
          <a:bodyPr anchor="ctr">
            <a:normAutofit/>
          </a:bodyPr>
          <a:lstStyle/>
          <a:p>
            <a:pPr>
              <a:lnSpc>
                <a:spcPct val="150000"/>
              </a:lnSpc>
              <a:buClr>
                <a:srgbClr val="FF0000"/>
              </a:buClr>
            </a:pPr>
            <a:r>
              <a:rPr lang="en-US" sz="4400" b="1" dirty="0" smtClean="0"/>
              <a:t>Archiving</a:t>
            </a:r>
          </a:p>
          <a:p>
            <a:pPr>
              <a:lnSpc>
                <a:spcPct val="150000"/>
              </a:lnSpc>
              <a:buClr>
                <a:srgbClr val="FF0000"/>
              </a:buClr>
            </a:pPr>
            <a:r>
              <a:rPr lang="en-US" sz="4400" b="1" dirty="0" smtClean="0"/>
              <a:t>Research</a:t>
            </a:r>
          </a:p>
          <a:p>
            <a:pPr>
              <a:lnSpc>
                <a:spcPct val="150000"/>
              </a:lnSpc>
              <a:buClr>
                <a:srgbClr val="FF0000"/>
              </a:buClr>
            </a:pPr>
            <a:r>
              <a:rPr lang="en-US" sz="4400" b="1" dirty="0" smtClean="0"/>
              <a:t>Education &amp; Public Outreach</a:t>
            </a:r>
          </a:p>
        </p:txBody>
      </p:sp>
      <p:sp>
        <p:nvSpPr>
          <p:cNvPr id="8" name="Rectangle 7"/>
          <p:cNvSpPr/>
          <p:nvPr/>
        </p:nvSpPr>
        <p:spPr>
          <a:xfrm>
            <a:off x="986374" y="3162741"/>
            <a:ext cx="7169709" cy="838465"/>
          </a:xfrm>
          <a:prstGeom prst="rect">
            <a:avLst/>
          </a:prstGeom>
          <a:noFill/>
          <a:ln w="25400">
            <a:solidFill>
              <a:srgbClr val="FF00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9885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25</a:t>
            </a:fld>
            <a:endParaRPr lang="en-US">
              <a:solidFill>
                <a:srgbClr val="000000"/>
              </a:solidFill>
            </a:endParaRPr>
          </a:p>
        </p:txBody>
      </p:sp>
      <p:sp>
        <p:nvSpPr>
          <p:cNvPr id="6" name="TextBox 5"/>
          <p:cNvSpPr txBox="1"/>
          <p:nvPr/>
        </p:nvSpPr>
        <p:spPr>
          <a:xfrm>
            <a:off x="0" y="573362"/>
            <a:ext cx="9144000" cy="2308324"/>
          </a:xfrm>
          <a:prstGeom prst="rect">
            <a:avLst/>
          </a:prstGeom>
          <a:noFill/>
        </p:spPr>
        <p:txBody>
          <a:bodyPr wrap="square" rtlCol="0">
            <a:spAutoFit/>
          </a:bodyPr>
          <a:lstStyle/>
          <a:p>
            <a:r>
              <a:rPr lang="en-US" b="1" dirty="0" smtClean="0"/>
              <a:t>Current work:</a:t>
            </a:r>
          </a:p>
          <a:p>
            <a:pPr marL="285750" indent="-285750">
              <a:buFont typeface="Arial"/>
              <a:buChar char="•"/>
            </a:pPr>
            <a:r>
              <a:rPr lang="en-US" dirty="0" smtClean="0"/>
              <a:t>Assembly of a three-station stereogrammetry lab</a:t>
            </a:r>
            <a:endParaRPr lang="en-US" dirty="0"/>
          </a:p>
          <a:p>
            <a:pPr marL="285750" indent="-285750">
              <a:buFont typeface="Arial"/>
              <a:buChar char="•"/>
            </a:pPr>
            <a:r>
              <a:rPr lang="en-US" dirty="0" smtClean="0"/>
              <a:t>Our industry partner BAE Systems have provided an academic license worth multiple $100K </a:t>
            </a:r>
            <a:endParaRPr lang="en-US" dirty="0"/>
          </a:p>
          <a:p>
            <a:pPr marL="285750" indent="-285750">
              <a:buFont typeface="Arial"/>
              <a:buChar char="•"/>
            </a:pPr>
            <a:r>
              <a:rPr lang="en-US" dirty="0" smtClean="0"/>
              <a:t>RPIF money leveraged with the Lunar and Planetary Lab and another faculty member allowed us to acquire three stations with specialized polarizing displays</a:t>
            </a:r>
          </a:p>
          <a:p>
            <a:pPr marL="285750" indent="-285750">
              <a:buFont typeface="Arial"/>
              <a:buChar char="•"/>
            </a:pPr>
            <a:r>
              <a:rPr lang="en-US" dirty="0" smtClean="0"/>
              <a:t>Currently in high use by faculty, postdocs, graduate students and </a:t>
            </a:r>
            <a:r>
              <a:rPr lang="en-US" dirty="0" err="1" smtClean="0"/>
              <a:t>Spacegrant</a:t>
            </a:r>
            <a:r>
              <a:rPr lang="en-US" dirty="0" smtClean="0"/>
              <a:t> undergrads</a:t>
            </a:r>
          </a:p>
        </p:txBody>
      </p:sp>
      <p:pic>
        <p:nvPicPr>
          <p:cNvPr id="7" name="Picture 6"/>
          <p:cNvPicPr>
            <a:picLocks noChangeAspect="1"/>
          </p:cNvPicPr>
          <p:nvPr/>
        </p:nvPicPr>
        <p:blipFill>
          <a:blip r:embed="rId2"/>
          <a:stretch>
            <a:fillRect/>
          </a:stretch>
        </p:blipFill>
        <p:spPr>
          <a:xfrm rot="5400000">
            <a:off x="327837" y="2621549"/>
            <a:ext cx="3609895" cy="4265570"/>
          </a:xfrm>
          <a:prstGeom prst="rect">
            <a:avLst/>
          </a:prstGeom>
        </p:spPr>
      </p:pic>
      <p:pic>
        <p:nvPicPr>
          <p:cNvPr id="8" name="450A_3299_ppt.jpg" descr="/Users/maria/Desktop/2014 report Washington/450A_3299_ppt.jpg"/>
          <p:cNvPicPr>
            <a:picLocks noChangeAspect="1"/>
          </p:cNvPicPr>
          <p:nvPr/>
        </p:nvPicPr>
        <p:blipFill>
          <a:blip r:embed="rId3" r:link="rId4"/>
          <a:stretch>
            <a:fillRect/>
          </a:stretch>
        </p:blipFill>
        <p:spPr>
          <a:xfrm>
            <a:off x="4381547" y="2949385"/>
            <a:ext cx="4762453" cy="3455425"/>
          </a:xfrm>
          <a:prstGeom prst="rect">
            <a:avLst/>
          </a:prstGeom>
        </p:spPr>
      </p:pic>
    </p:spTree>
    <p:extLst>
      <p:ext uri="{BB962C8B-B14F-4D97-AF65-F5344CB8AC3E}">
        <p14:creationId xmlns:p14="http://schemas.microsoft.com/office/powerpoint/2010/main" val="29595479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26</a:t>
            </a:fld>
            <a:endParaRPr lang="en-US">
              <a:solidFill>
                <a:srgbClr val="000000"/>
              </a:solidFill>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l="12821"/>
          <a:stretch/>
        </p:blipFill>
        <p:spPr bwMode="auto">
          <a:xfrm>
            <a:off x="0" y="778589"/>
            <a:ext cx="9144000" cy="2207791"/>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0" y="3063069"/>
            <a:ext cx="9144000" cy="3139321"/>
          </a:xfrm>
          <a:prstGeom prst="rect">
            <a:avLst/>
          </a:prstGeom>
          <a:noFill/>
        </p:spPr>
        <p:txBody>
          <a:bodyPr wrap="square" rtlCol="0">
            <a:spAutoFit/>
          </a:bodyPr>
          <a:lstStyle/>
          <a:p>
            <a:pPr marL="285750" indent="-285750">
              <a:buFont typeface="Arial"/>
              <a:buChar char="•"/>
            </a:pPr>
            <a:r>
              <a:rPr lang="en-US" dirty="0"/>
              <a:t>BAE systems has agreed to give us five </a:t>
            </a:r>
            <a:r>
              <a:rPr lang="en-US" dirty="0" smtClean="0"/>
              <a:t>Socet Set licenses </a:t>
            </a:r>
            <a:r>
              <a:rPr lang="en-US" dirty="0"/>
              <a:t>for only $2500/year with </a:t>
            </a:r>
            <a:r>
              <a:rPr lang="en-US" i="1" u="sng" dirty="0"/>
              <a:t>no</a:t>
            </a:r>
            <a:r>
              <a:rPr lang="en-US" dirty="0"/>
              <a:t> initial purchase fee. </a:t>
            </a:r>
            <a:r>
              <a:rPr lang="en-US" i="1" u="sng" dirty="0"/>
              <a:t>Thus we </a:t>
            </a:r>
            <a:r>
              <a:rPr lang="en-US" i="1" u="sng" dirty="0" smtClean="0"/>
              <a:t>saved </a:t>
            </a:r>
            <a:r>
              <a:rPr lang="en-US" i="1" u="sng" dirty="0"/>
              <a:t>$242.5K in the first year and $60.6K each year thereafter</a:t>
            </a:r>
            <a:r>
              <a:rPr lang="en-US" dirty="0"/>
              <a:t>. </a:t>
            </a:r>
            <a:endParaRPr lang="en-US" dirty="0" smtClean="0"/>
          </a:p>
          <a:p>
            <a:pPr marL="285750" indent="-285750">
              <a:buFont typeface="Arial"/>
              <a:buChar char="•"/>
            </a:pPr>
            <a:endParaRPr lang="en-US" dirty="0"/>
          </a:p>
          <a:p>
            <a:pPr marL="285750" indent="-285750">
              <a:buFont typeface="Arial"/>
              <a:buChar char="•"/>
            </a:pPr>
            <a:r>
              <a:rPr lang="en-US" dirty="0" smtClean="0"/>
              <a:t>Missions and other institutions (like the USGS) can’t get this rate because they’re not educational institutions</a:t>
            </a:r>
          </a:p>
          <a:p>
            <a:pPr marL="285750" indent="-285750">
              <a:buFont typeface="Arial"/>
              <a:buChar char="•"/>
            </a:pPr>
            <a:endParaRPr lang="en-US" dirty="0"/>
          </a:p>
          <a:p>
            <a:pPr marL="285750" indent="-285750">
              <a:buFont typeface="Arial"/>
              <a:buChar char="•"/>
            </a:pPr>
            <a:r>
              <a:rPr lang="en-US" dirty="0" smtClean="0"/>
              <a:t>We combined some startup money from </a:t>
            </a:r>
            <a:r>
              <a:rPr lang="en-US" dirty="0" err="1" smtClean="0"/>
              <a:t>Prof.s</a:t>
            </a:r>
            <a:r>
              <a:rPr lang="en-US" dirty="0" smtClean="0"/>
              <a:t> Byrne and Hamilton, a departmental investment and $21K of RPIF money to acquire &gt;$70k worth of equipment.</a:t>
            </a:r>
          </a:p>
          <a:p>
            <a:pPr marL="285750" indent="-285750">
              <a:buFont typeface="Arial"/>
              <a:buChar char="•"/>
            </a:pPr>
            <a:endParaRPr lang="en-US" dirty="0"/>
          </a:p>
          <a:p>
            <a:pPr marL="285750" indent="-285750">
              <a:buFont typeface="Arial"/>
              <a:buChar char="•"/>
            </a:pPr>
            <a:r>
              <a:rPr lang="en-US" b="1" dirty="0" smtClean="0"/>
              <a:t>Value of this lab over 5 years is about ~$600k    –    cost to NASA was only $21k</a:t>
            </a:r>
            <a:endParaRPr lang="en-US" b="1" dirty="0"/>
          </a:p>
        </p:txBody>
      </p:sp>
    </p:spTree>
    <p:extLst>
      <p:ext uri="{BB962C8B-B14F-4D97-AF65-F5344CB8AC3E}">
        <p14:creationId xmlns:p14="http://schemas.microsoft.com/office/powerpoint/2010/main" val="2025071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27</a:t>
            </a:fld>
            <a:endParaRPr lang="en-US">
              <a:solidFill>
                <a:srgbClr val="000000"/>
              </a:solidFill>
            </a:endParaRPr>
          </a:p>
        </p:txBody>
      </p:sp>
      <p:sp>
        <p:nvSpPr>
          <p:cNvPr id="5" name="Content Placeholder 2"/>
          <p:cNvSpPr>
            <a:spLocks noGrp="1"/>
          </p:cNvSpPr>
          <p:nvPr>
            <p:ph idx="1"/>
          </p:nvPr>
        </p:nvSpPr>
        <p:spPr>
          <a:xfrm>
            <a:off x="0" y="667063"/>
            <a:ext cx="9144000" cy="2038928"/>
          </a:xfrm>
        </p:spPr>
        <p:txBody>
          <a:bodyPr/>
          <a:lstStyle/>
          <a:p>
            <a:pPr>
              <a:buClr>
                <a:srgbClr val="FF0000"/>
              </a:buClr>
            </a:pPr>
            <a:r>
              <a:rPr lang="en-US" dirty="0" smtClean="0"/>
              <a:t>Assistance with data preparation</a:t>
            </a:r>
          </a:p>
          <a:p>
            <a:pPr lvl="1">
              <a:buClr>
                <a:srgbClr val="0000FF"/>
              </a:buClr>
              <a:buSzPct val="100000"/>
              <a:buFont typeface="Wingdings" charset="2"/>
              <a:buChar char="§"/>
            </a:pPr>
            <a:r>
              <a:rPr lang="en-US" sz="2400" dirty="0" smtClean="0"/>
              <a:t>Especially GIS data</a:t>
            </a:r>
          </a:p>
          <a:p>
            <a:pPr>
              <a:buClr>
                <a:srgbClr val="FF0000"/>
              </a:buClr>
            </a:pPr>
            <a:r>
              <a:rPr lang="en-US" dirty="0" smtClean="0"/>
              <a:t>Accessible hardware running GIS software</a:t>
            </a:r>
            <a:endParaRPr lang="en-US" dirty="0"/>
          </a:p>
          <a:p>
            <a:pPr lvl="1">
              <a:buClr>
                <a:srgbClr val="0000FF"/>
              </a:buClr>
              <a:buSzPct val="100000"/>
              <a:buFont typeface="Wingdings" charset="2"/>
              <a:buChar char="§"/>
            </a:pPr>
            <a:r>
              <a:rPr lang="en-US" sz="2400" dirty="0" smtClean="0"/>
              <a:t>A useful service while ArcGIS licenses were expensive</a:t>
            </a:r>
            <a:endParaRPr lang="en-US" sz="2400" dirty="0"/>
          </a:p>
          <a:p>
            <a:pPr lvl="1">
              <a:buClr>
                <a:srgbClr val="0000FF"/>
              </a:buClr>
              <a:buSzPct val="100000"/>
              <a:buFont typeface="Wingdings" charset="2"/>
              <a:buChar char="§"/>
            </a:pPr>
            <a:endParaRPr lang="en-US" dirty="0" smtClean="0"/>
          </a:p>
        </p:txBody>
      </p:sp>
      <p:sp>
        <p:nvSpPr>
          <p:cNvPr id="7" name="Content Placeholder 2"/>
          <p:cNvSpPr txBox="1">
            <a:spLocks/>
          </p:cNvSpPr>
          <p:nvPr/>
        </p:nvSpPr>
        <p:spPr bwMode="auto">
          <a:xfrm>
            <a:off x="4642837" y="2889436"/>
            <a:ext cx="4501162" cy="3279598"/>
          </a:xfrm>
          <a:prstGeom prst="rect">
            <a:avLst/>
          </a:prstGeom>
          <a:noFill/>
          <a:ln w="76200" cmpd="tri">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1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Clr>
                <a:srgbClr val="FF0000"/>
              </a:buClr>
            </a:pPr>
            <a:r>
              <a:rPr lang="en-US" dirty="0" smtClean="0"/>
              <a:t>Target selection for ongoing instruments/missions</a:t>
            </a:r>
          </a:p>
          <a:p>
            <a:pPr lvl="1">
              <a:buClr>
                <a:srgbClr val="0000FF"/>
              </a:buClr>
              <a:buSzPct val="100000"/>
              <a:buFont typeface="Wingdings" charset="2"/>
              <a:buChar char="§"/>
            </a:pPr>
            <a:r>
              <a:rPr lang="en-US" sz="2400" dirty="0" smtClean="0"/>
              <a:t>HiRISE</a:t>
            </a:r>
          </a:p>
          <a:p>
            <a:pPr lvl="1">
              <a:buClr>
                <a:srgbClr val="0000FF"/>
              </a:buClr>
              <a:buSzPct val="100000"/>
              <a:buFont typeface="Wingdings" charset="2"/>
              <a:buChar char="§"/>
            </a:pPr>
            <a:r>
              <a:rPr lang="en-US" sz="2400" dirty="0" smtClean="0"/>
              <a:t>Messenger</a:t>
            </a:r>
          </a:p>
        </p:txBody>
      </p:sp>
      <p:pic>
        <p:nvPicPr>
          <p:cNvPr id="3" name="Picture 2"/>
          <p:cNvPicPr>
            <a:picLocks noChangeAspect="1"/>
          </p:cNvPicPr>
          <p:nvPr/>
        </p:nvPicPr>
        <p:blipFill>
          <a:blip r:embed="rId2"/>
          <a:stretch>
            <a:fillRect/>
          </a:stretch>
        </p:blipFill>
        <p:spPr>
          <a:xfrm>
            <a:off x="114299" y="2945345"/>
            <a:ext cx="4580232" cy="3363059"/>
          </a:xfrm>
          <a:prstGeom prst="rect">
            <a:avLst/>
          </a:prstGeom>
        </p:spPr>
      </p:pic>
    </p:spTree>
    <p:extLst>
      <p:ext uri="{BB962C8B-B14F-4D97-AF65-F5344CB8AC3E}">
        <p14:creationId xmlns:p14="http://schemas.microsoft.com/office/powerpoint/2010/main" val="16347418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219_2785_cro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153"/>
          </a:xfrm>
          <a:prstGeom prst="rect">
            <a:avLst/>
          </a:prstGeom>
        </p:spPr>
      </p:pic>
      <p:sp>
        <p:nvSpPr>
          <p:cNvPr id="7" name="Content Placeholder 2"/>
          <p:cNvSpPr>
            <a:spLocks noGrp="1"/>
          </p:cNvSpPr>
          <p:nvPr>
            <p:ph idx="1"/>
          </p:nvPr>
        </p:nvSpPr>
        <p:spPr>
          <a:xfrm>
            <a:off x="914400" y="914399"/>
            <a:ext cx="7315200" cy="5029200"/>
          </a:xfrm>
          <a:solidFill>
            <a:schemeClr val="bg1">
              <a:alpha val="70000"/>
            </a:schemeClr>
          </a:solidFill>
          <a:ln w="38100">
            <a:solidFill>
              <a:schemeClr val="tx1"/>
            </a:solidFill>
            <a:prstDash val="solid"/>
          </a:ln>
        </p:spPr>
        <p:txBody>
          <a:bodyPr anchor="ctr">
            <a:normAutofit/>
          </a:bodyPr>
          <a:lstStyle/>
          <a:p>
            <a:pPr>
              <a:lnSpc>
                <a:spcPct val="150000"/>
              </a:lnSpc>
              <a:buClr>
                <a:srgbClr val="FF0000"/>
              </a:buClr>
            </a:pPr>
            <a:r>
              <a:rPr lang="en-US" sz="4400" b="1" dirty="0" smtClean="0"/>
              <a:t>Archiving</a:t>
            </a:r>
          </a:p>
          <a:p>
            <a:pPr>
              <a:lnSpc>
                <a:spcPct val="150000"/>
              </a:lnSpc>
              <a:buClr>
                <a:srgbClr val="FF0000"/>
              </a:buClr>
            </a:pPr>
            <a:r>
              <a:rPr lang="en-US" sz="4400" b="1" dirty="0" smtClean="0"/>
              <a:t>Research</a:t>
            </a:r>
          </a:p>
          <a:p>
            <a:pPr>
              <a:lnSpc>
                <a:spcPct val="150000"/>
              </a:lnSpc>
              <a:buClr>
                <a:srgbClr val="FF0000"/>
              </a:buClr>
            </a:pPr>
            <a:r>
              <a:rPr lang="en-US" sz="4400" b="1" dirty="0" smtClean="0"/>
              <a:t>Education &amp; Public Outreach</a:t>
            </a:r>
          </a:p>
        </p:txBody>
      </p:sp>
      <p:sp>
        <p:nvSpPr>
          <p:cNvPr id="8" name="Rectangle 7"/>
          <p:cNvSpPr/>
          <p:nvPr/>
        </p:nvSpPr>
        <p:spPr>
          <a:xfrm>
            <a:off x="986374" y="4297136"/>
            <a:ext cx="7169709" cy="838465"/>
          </a:xfrm>
          <a:prstGeom prst="rect">
            <a:avLst/>
          </a:prstGeom>
          <a:noFill/>
          <a:ln w="25400">
            <a:solidFill>
              <a:srgbClr val="FF00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9885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29</a:t>
            </a:fld>
            <a:endParaRPr lang="en-US">
              <a:solidFill>
                <a:srgbClr val="000000"/>
              </a:solidFill>
            </a:endParaRPr>
          </a:p>
        </p:txBody>
      </p:sp>
      <p:sp>
        <p:nvSpPr>
          <p:cNvPr id="5" name="Content Placeholder 2"/>
          <p:cNvSpPr>
            <a:spLocks noGrp="1"/>
          </p:cNvSpPr>
          <p:nvPr>
            <p:ph idx="1"/>
          </p:nvPr>
        </p:nvSpPr>
        <p:spPr>
          <a:xfrm>
            <a:off x="0" y="544317"/>
            <a:ext cx="9144000" cy="622238"/>
          </a:xfrm>
        </p:spPr>
        <p:txBody>
          <a:bodyPr>
            <a:normAutofit fontScale="77500" lnSpcReduction="20000"/>
          </a:bodyPr>
          <a:lstStyle/>
          <a:p>
            <a:pPr>
              <a:buClr>
                <a:srgbClr val="FF0000"/>
              </a:buClr>
            </a:pPr>
            <a:r>
              <a:rPr lang="en-US" dirty="0" smtClean="0"/>
              <a:t>Summer Open Houses</a:t>
            </a:r>
          </a:p>
          <a:p>
            <a:pPr lvl="1">
              <a:buClr>
                <a:srgbClr val="FF0000"/>
              </a:buClr>
            </a:pPr>
            <a:r>
              <a:rPr lang="en-US" sz="1800" dirty="0" smtClean="0"/>
              <a:t>Our main annual event: Attracts 100s of people per year</a:t>
            </a:r>
          </a:p>
        </p:txBody>
      </p:sp>
      <p:pic>
        <p:nvPicPr>
          <p:cNvPr id="6" name="IMG_2082_sm.jpg" descr="/Users/maria/Documents/2014-07-20_EverythingLunar/PhotosOfEvent/2014-07-20FChin/IMG_2082_sm.jpg"/>
          <p:cNvPicPr>
            <a:picLocks noChangeAspect="1"/>
          </p:cNvPicPr>
          <p:nvPr/>
        </p:nvPicPr>
        <p:blipFill>
          <a:blip r:embed="rId2" r:link="rId3"/>
          <a:stretch>
            <a:fillRect/>
          </a:stretch>
        </p:blipFill>
        <p:spPr>
          <a:xfrm>
            <a:off x="6845900" y="5325933"/>
            <a:ext cx="2298100" cy="1532067"/>
          </a:xfrm>
          <a:prstGeom prst="rect">
            <a:avLst/>
          </a:prstGeom>
        </p:spPr>
      </p:pic>
      <p:sp>
        <p:nvSpPr>
          <p:cNvPr id="2" name="TextBox 1"/>
          <p:cNvSpPr txBox="1"/>
          <p:nvPr/>
        </p:nvSpPr>
        <p:spPr>
          <a:xfrm>
            <a:off x="0" y="1146067"/>
            <a:ext cx="8456161" cy="2585323"/>
          </a:xfrm>
          <a:prstGeom prst="rect">
            <a:avLst/>
          </a:prstGeom>
          <a:noFill/>
        </p:spPr>
        <p:txBody>
          <a:bodyPr wrap="none" rtlCol="0">
            <a:spAutoFit/>
          </a:bodyPr>
          <a:lstStyle/>
          <a:p>
            <a:pPr marL="285750" lvl="0" indent="-285750">
              <a:buFont typeface="Arial"/>
              <a:buChar char="•"/>
            </a:pPr>
            <a:r>
              <a:rPr lang="en-US" dirty="0"/>
              <a:t>2007, May 5</a:t>
            </a:r>
            <a:r>
              <a:rPr lang="en-US" baseline="30000" dirty="0"/>
              <a:t>th</a:t>
            </a:r>
            <a:r>
              <a:rPr lang="en-US" dirty="0"/>
              <a:t>: </a:t>
            </a:r>
            <a:r>
              <a:rPr lang="en-US" b="1" dirty="0"/>
              <a:t>“</a:t>
            </a:r>
            <a:r>
              <a:rPr lang="en-US" dirty="0" err="1"/>
              <a:t>Cinco</a:t>
            </a:r>
            <a:r>
              <a:rPr lang="en-US" dirty="0"/>
              <a:t> de Mars” - Phoenix Mission exhibit. 450 Participants.</a:t>
            </a:r>
          </a:p>
          <a:p>
            <a:pPr marL="285750" lvl="0" indent="-285750">
              <a:buFont typeface="Arial"/>
              <a:buChar char="•"/>
            </a:pPr>
            <a:r>
              <a:rPr lang="en-US" dirty="0"/>
              <a:t>2008, May 25</a:t>
            </a:r>
            <a:r>
              <a:rPr lang="en-US" baseline="30000" dirty="0"/>
              <a:t>th</a:t>
            </a:r>
            <a:r>
              <a:rPr lang="en-US" dirty="0"/>
              <a:t>: Phoenix Mission Landing Event. 1500 Participants.</a:t>
            </a:r>
          </a:p>
          <a:p>
            <a:pPr marL="285750" lvl="0" indent="-285750">
              <a:buFont typeface="Arial"/>
              <a:buChar char="•"/>
            </a:pPr>
            <a:r>
              <a:rPr lang="en-US" dirty="0"/>
              <a:t>2009, July 18</a:t>
            </a:r>
            <a:r>
              <a:rPr lang="en-US" baseline="30000" dirty="0"/>
              <a:t>th</a:t>
            </a:r>
            <a:r>
              <a:rPr lang="en-US" dirty="0"/>
              <a:t>: 40</a:t>
            </a:r>
            <a:r>
              <a:rPr lang="en-US" baseline="30000" dirty="0"/>
              <a:t>th</a:t>
            </a:r>
            <a:r>
              <a:rPr lang="en-US" dirty="0"/>
              <a:t> Anniversary of Apollo 11’s moon landing. 500 Participants.</a:t>
            </a:r>
          </a:p>
          <a:p>
            <a:pPr marL="285750" lvl="0" indent="-285750">
              <a:buFont typeface="Arial"/>
              <a:buChar char="•"/>
            </a:pPr>
            <a:r>
              <a:rPr lang="en-US" dirty="0"/>
              <a:t>2010, Jan. 30</a:t>
            </a:r>
            <a:r>
              <a:rPr lang="en-US" baseline="30000" dirty="0"/>
              <a:t>th</a:t>
            </a:r>
            <a:r>
              <a:rPr lang="en-US" dirty="0"/>
              <a:t>: Arizona Meteorites. 330 Participants.</a:t>
            </a:r>
          </a:p>
          <a:p>
            <a:pPr marL="285750" lvl="0" indent="-285750">
              <a:buFont typeface="Arial"/>
              <a:buChar char="•"/>
            </a:pPr>
            <a:r>
              <a:rPr lang="en-US" dirty="0"/>
              <a:t>2011, April 12</a:t>
            </a:r>
            <a:r>
              <a:rPr lang="en-US" baseline="30000" dirty="0"/>
              <a:t>th</a:t>
            </a:r>
            <a:r>
              <a:rPr lang="en-US" dirty="0"/>
              <a:t>: 50</a:t>
            </a:r>
            <a:r>
              <a:rPr lang="en-US" baseline="30000" dirty="0"/>
              <a:t>th</a:t>
            </a:r>
            <a:r>
              <a:rPr lang="en-US" dirty="0"/>
              <a:t> Anniversary of Yuri Gagarin’s flight. 150 Participants.</a:t>
            </a:r>
          </a:p>
          <a:p>
            <a:pPr marL="285750" lvl="0" indent="-285750">
              <a:buFont typeface="Arial"/>
              <a:buChar char="•"/>
            </a:pPr>
            <a:r>
              <a:rPr lang="en-US" dirty="0"/>
              <a:t>2012, July, 28</a:t>
            </a:r>
            <a:r>
              <a:rPr lang="en-US" baseline="30000" dirty="0"/>
              <a:t>th</a:t>
            </a:r>
            <a:r>
              <a:rPr lang="en-US" dirty="0"/>
              <a:t>: Curiosity Mission and Landing. 693 Participants.</a:t>
            </a:r>
          </a:p>
          <a:p>
            <a:pPr marL="285750" lvl="0" indent="-285750">
              <a:buFont typeface="Arial"/>
              <a:buChar char="•"/>
            </a:pPr>
            <a:r>
              <a:rPr lang="en-US" dirty="0"/>
              <a:t>2013, July 20</a:t>
            </a:r>
            <a:r>
              <a:rPr lang="en-US" baseline="30000" dirty="0"/>
              <a:t>th</a:t>
            </a:r>
            <a:r>
              <a:rPr lang="en-US" dirty="0"/>
              <a:t>: Jupiter and Beyond the Infinite, 773 Participants</a:t>
            </a:r>
            <a:r>
              <a:rPr lang="en-US" dirty="0" smtClean="0"/>
              <a:t>.</a:t>
            </a:r>
          </a:p>
          <a:p>
            <a:pPr marL="285750" lvl="0" indent="-285750">
              <a:buFont typeface="Arial"/>
              <a:buChar char="•"/>
            </a:pPr>
            <a:r>
              <a:rPr lang="en-US" dirty="0" smtClean="0"/>
              <a:t>2014, July 20</a:t>
            </a:r>
            <a:r>
              <a:rPr lang="en-US" baseline="30000" dirty="0" smtClean="0"/>
              <a:t>th</a:t>
            </a:r>
            <a:r>
              <a:rPr lang="en-US" dirty="0" smtClean="0"/>
              <a:t>: Everything Lunar, 531 Participants</a:t>
            </a:r>
          </a:p>
          <a:p>
            <a:pPr marL="285750" lvl="0" indent="-285750">
              <a:buFont typeface="Arial"/>
              <a:buChar char="•"/>
            </a:pPr>
            <a:r>
              <a:rPr lang="en-US" dirty="0" smtClean="0"/>
              <a:t>2015, </a:t>
            </a:r>
            <a:r>
              <a:rPr lang="en-US" smtClean="0"/>
              <a:t>July 18</a:t>
            </a:r>
            <a:r>
              <a:rPr lang="en-US" baseline="30000" smtClean="0"/>
              <a:t>th</a:t>
            </a:r>
            <a:r>
              <a:rPr lang="en-US" dirty="0" smtClean="0"/>
              <a:t>: Small bodies of the Solar System 400 Participants </a:t>
            </a:r>
            <a:endParaRPr lang="en-US" dirty="0"/>
          </a:p>
        </p:txBody>
      </p:sp>
      <p:pic>
        <p:nvPicPr>
          <p:cNvPr id="8" name="2-Jupiter.jpg" descr="/Users/mariaschuchardt/Documents/2013 Summer Science Saturday/2013-7-20_SSSevent photos/2-Jupiter.jpg"/>
          <p:cNvPicPr>
            <a:picLocks noChangeAspect="1"/>
          </p:cNvPicPr>
          <p:nvPr/>
        </p:nvPicPr>
        <p:blipFill>
          <a:blip r:embed="rId4"/>
          <a:srcRect/>
          <a:stretch>
            <a:fillRect/>
          </a:stretch>
        </p:blipFill>
        <p:spPr bwMode="auto">
          <a:xfrm>
            <a:off x="7209878" y="2842270"/>
            <a:ext cx="1851420" cy="2395996"/>
          </a:xfrm>
          <a:prstGeom prst="rect">
            <a:avLst/>
          </a:prstGeom>
          <a:noFill/>
          <a:ln w="9525">
            <a:noFill/>
            <a:miter lim="800000"/>
            <a:headEnd/>
            <a:tailEnd/>
          </a:ln>
        </p:spPr>
      </p:pic>
      <p:pic>
        <p:nvPicPr>
          <p:cNvPr id="9" name="atrium DSC03268.jpg" descr="/Users/mariaschuchardt/Documents/2012/2012-07-28 MSL/Photos James Keane/atrium DSC0326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0382" y="3913611"/>
            <a:ext cx="3808042" cy="278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Macintosh HD:Users:mariaschuchardt:Desktop:RPIF 2009 backup:photos:IMG_0397.jpg"/>
          <p:cNvPicPr>
            <a:picLocks noChangeAspect="1" noChangeArrowheads="1"/>
          </p:cNvPicPr>
          <p:nvPr/>
        </p:nvPicPr>
        <p:blipFill>
          <a:blip r:embed="rId6"/>
          <a:srcRect/>
          <a:stretch>
            <a:fillRect/>
          </a:stretch>
        </p:blipFill>
        <p:spPr bwMode="auto">
          <a:xfrm>
            <a:off x="224583" y="3731389"/>
            <a:ext cx="2294866" cy="3059821"/>
          </a:xfrm>
          <a:prstGeom prst="rect">
            <a:avLst/>
          </a:prstGeom>
          <a:noFill/>
          <a:effectLst>
            <a:outerShdw blurRad="63500" dist="38099" dir="2700000" algn="ctr" rotWithShape="0">
              <a:schemeClr val="tx1">
                <a:alpha val="74998"/>
              </a:schemeClr>
            </a:outerShdw>
          </a:effectLst>
        </p:spPr>
      </p:pic>
    </p:spTree>
    <p:extLst>
      <p:ext uri="{BB962C8B-B14F-4D97-AF65-F5344CB8AC3E}">
        <p14:creationId xmlns:p14="http://schemas.microsoft.com/office/powerpoint/2010/main" val="23991729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6"/>
          <p:cNvSpPr>
            <a:spLocks noChangeArrowheads="1"/>
          </p:cNvSpPr>
          <p:nvPr/>
        </p:nvSpPr>
        <p:spPr bwMode="auto">
          <a:xfrm>
            <a:off x="2315382" y="0"/>
            <a:ext cx="5955494" cy="58420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3200" dirty="0" smtClean="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rPr>
              <a:t>History</a:t>
            </a:r>
            <a:endParaRPr lang="en-US" sz="3200" dirty="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endParaRPr>
          </a:p>
        </p:txBody>
      </p:sp>
      <p:sp>
        <p:nvSpPr>
          <p:cNvPr id="19458" name="Rectangle 7"/>
          <p:cNvSpPr>
            <a:spLocks noChangeArrowheads="1"/>
          </p:cNvSpPr>
          <p:nvPr/>
        </p:nvSpPr>
        <p:spPr bwMode="auto">
          <a:xfrm>
            <a:off x="758825" y="971550"/>
            <a:ext cx="6369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endParaRPr lang="en-US" altLang="en-US" sz="4000">
              <a:solidFill>
                <a:srgbClr val="000000"/>
              </a:solidFill>
            </a:endParaRPr>
          </a:p>
        </p:txBody>
      </p:sp>
      <p:sp>
        <p:nvSpPr>
          <p:cNvPr id="17413" name="Slide Number Placeholder 5"/>
          <p:cNvSpPr>
            <a:spLocks noGrp="1"/>
          </p:cNvSpPr>
          <p:nvPr>
            <p:ph type="sldNum" sz="quarter" idx="10"/>
          </p:nvPr>
        </p:nvSpPr>
        <p:spPr/>
        <p:txBody>
          <a:bodyPr/>
          <a:lstStyle/>
          <a:p>
            <a:pPr>
              <a:defRPr/>
            </a:pPr>
            <a:fld id="{26EC9E81-886A-A14A-BBD8-A0DF168A0551}" type="slidenum">
              <a:rPr lang="en-US">
                <a:solidFill>
                  <a:srgbClr val="000000"/>
                </a:solidFill>
              </a:rPr>
              <a:pPr>
                <a:defRPr/>
              </a:pPr>
              <a:t>3</a:t>
            </a:fld>
            <a:endParaRPr lang="en-US">
              <a:solidFill>
                <a:srgbClr val="000000"/>
              </a:solidFill>
            </a:endParaRPr>
          </a:p>
        </p:txBody>
      </p:sp>
      <p:pic>
        <p:nvPicPr>
          <p:cNvPr id="194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75" y="31750"/>
            <a:ext cx="8731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l="6532"/>
          <a:stretch>
            <a:fillRect/>
          </a:stretch>
        </p:blipFill>
        <p:spPr bwMode="auto">
          <a:xfrm>
            <a:off x="6420761" y="661754"/>
            <a:ext cx="2723239" cy="356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661754"/>
            <a:ext cx="6167332" cy="5078314"/>
          </a:xfrm>
          <a:prstGeom prst="rect">
            <a:avLst/>
          </a:prstGeom>
          <a:noFill/>
        </p:spPr>
        <p:txBody>
          <a:bodyPr wrap="square" rtlCol="0">
            <a:spAutoFit/>
          </a:bodyPr>
          <a:lstStyle/>
          <a:p>
            <a:r>
              <a:rPr lang="en-US" altLang="en-US" b="1" dirty="0"/>
              <a:t>Established in </a:t>
            </a:r>
            <a:r>
              <a:rPr lang="en-US" altLang="en-US" b="1" dirty="0" smtClean="0"/>
              <a:t>1977</a:t>
            </a:r>
          </a:p>
          <a:p>
            <a:pPr marL="285750" indent="-285750">
              <a:buFont typeface="Arial"/>
              <a:buChar char="•"/>
            </a:pPr>
            <a:r>
              <a:rPr lang="en-US" altLang="en-US" dirty="0" smtClean="0"/>
              <a:t>Steve </a:t>
            </a:r>
            <a:r>
              <a:rPr lang="en-US" altLang="en-US" dirty="0" err="1"/>
              <a:t>Dwornik</a:t>
            </a:r>
            <a:r>
              <a:rPr lang="en-US" altLang="en-US" dirty="0"/>
              <a:t>, Robert Strom, and the University of Arizona administration </a:t>
            </a:r>
            <a:endParaRPr lang="en-US" altLang="en-US" dirty="0" smtClean="0"/>
          </a:p>
          <a:p>
            <a:pPr marL="285750" indent="-285750">
              <a:buFont typeface="Arial"/>
              <a:buChar char="•"/>
            </a:pPr>
            <a:endParaRPr lang="en-US" dirty="0" smtClean="0"/>
          </a:p>
          <a:p>
            <a:r>
              <a:rPr lang="en-US" b="1" dirty="0" smtClean="0"/>
              <a:t>Memorandum of Understanding (MOU)</a:t>
            </a:r>
          </a:p>
          <a:p>
            <a:pPr marL="285750" indent="-285750">
              <a:buFont typeface="Arial"/>
              <a:buChar char="•"/>
            </a:pPr>
            <a:r>
              <a:rPr lang="en-US" dirty="0" smtClean="0"/>
              <a:t>In short, UA provides the data manager’s salary and NASA pays the running costs</a:t>
            </a:r>
          </a:p>
          <a:p>
            <a:pPr marL="285750" indent="-285750">
              <a:buFont typeface="Arial"/>
              <a:buChar char="•"/>
            </a:pPr>
            <a:r>
              <a:rPr lang="en-US" dirty="0" smtClean="0"/>
              <a:t>Historically supported by the PG&amp;G program.</a:t>
            </a:r>
          </a:p>
          <a:p>
            <a:pPr marL="285750" indent="-285750">
              <a:buFont typeface="Arial"/>
              <a:buChar char="•"/>
            </a:pPr>
            <a:r>
              <a:rPr lang="en-US" dirty="0" smtClean="0"/>
              <a:t>Current award ended in 2015 – two augmentations awarded so far</a:t>
            </a:r>
          </a:p>
          <a:p>
            <a:pPr marL="285750" indent="-285750">
              <a:buFont typeface="Arial"/>
              <a:buChar char="•"/>
            </a:pPr>
            <a:endParaRPr lang="en-US" dirty="0"/>
          </a:p>
          <a:p>
            <a:r>
              <a:rPr lang="en-US" b="1" dirty="0" smtClean="0"/>
              <a:t>Directors</a:t>
            </a:r>
          </a:p>
          <a:p>
            <a:pPr marL="285750" indent="-285750">
              <a:buFont typeface="Arial"/>
              <a:buChar char="•"/>
            </a:pPr>
            <a:r>
              <a:rPr lang="en-US" dirty="0" smtClean="0"/>
              <a:t>Bob Strom		1977-1999</a:t>
            </a:r>
          </a:p>
          <a:p>
            <a:pPr marL="285750" indent="-285750">
              <a:buFont typeface="Arial"/>
              <a:buChar char="•"/>
            </a:pPr>
            <a:r>
              <a:rPr lang="en-US" dirty="0" smtClean="0"/>
              <a:t>David </a:t>
            </a:r>
            <a:r>
              <a:rPr lang="en-US" dirty="0" err="1" smtClean="0"/>
              <a:t>Kring</a:t>
            </a:r>
            <a:r>
              <a:rPr lang="en-US" dirty="0" smtClean="0"/>
              <a:t>	2000-2006</a:t>
            </a:r>
          </a:p>
          <a:p>
            <a:pPr marL="285750" indent="-285750">
              <a:buFont typeface="Arial"/>
              <a:buChar char="•"/>
            </a:pPr>
            <a:r>
              <a:rPr lang="en-US" dirty="0" smtClean="0"/>
              <a:t>Shane Byrne	2007-present</a:t>
            </a:r>
          </a:p>
          <a:p>
            <a:endParaRPr lang="en-US" dirty="0" smtClean="0"/>
          </a:p>
          <a:p>
            <a:endParaRPr lang="en-US" dirty="0"/>
          </a:p>
          <a:p>
            <a:endParaRPr lang="en-US" dirty="0"/>
          </a:p>
        </p:txBody>
      </p:sp>
      <p:pic>
        <p:nvPicPr>
          <p:cNvPr id="10" name="Picture 9"/>
          <p:cNvPicPr>
            <a:picLocks noChangeAspect="1"/>
          </p:cNvPicPr>
          <p:nvPr/>
        </p:nvPicPr>
        <p:blipFill>
          <a:blip r:embed="rId5"/>
          <a:stretch>
            <a:fillRect/>
          </a:stretch>
        </p:blipFill>
        <p:spPr>
          <a:xfrm>
            <a:off x="3540480" y="3375060"/>
            <a:ext cx="3492189" cy="3393692"/>
          </a:xfrm>
          <a:prstGeom prst="rect">
            <a:avLst/>
          </a:prstGeom>
        </p:spPr>
      </p:pic>
      <p:sp>
        <p:nvSpPr>
          <p:cNvPr id="4" name="TextBox 3"/>
          <p:cNvSpPr txBox="1"/>
          <p:nvPr/>
        </p:nvSpPr>
        <p:spPr>
          <a:xfrm>
            <a:off x="0" y="5217087"/>
            <a:ext cx="3445006" cy="1200329"/>
          </a:xfrm>
          <a:prstGeom prst="rect">
            <a:avLst/>
          </a:prstGeom>
          <a:noFill/>
        </p:spPr>
        <p:txBody>
          <a:bodyPr wrap="square" rtlCol="0">
            <a:spAutoFit/>
          </a:bodyPr>
          <a:lstStyle/>
          <a:p>
            <a:r>
              <a:rPr lang="en-US" b="1" dirty="0"/>
              <a:t>Centrally located with significant space in the main departmental building</a:t>
            </a:r>
          </a:p>
          <a:p>
            <a:endParaRPr lang="en-US" b="1" dirty="0"/>
          </a:p>
        </p:txBody>
      </p:sp>
    </p:spTree>
    <p:extLst>
      <p:ext uri="{BB962C8B-B14F-4D97-AF65-F5344CB8AC3E}">
        <p14:creationId xmlns:p14="http://schemas.microsoft.com/office/powerpoint/2010/main" val="13064881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905" y="1028030"/>
            <a:ext cx="5249779" cy="5448969"/>
          </a:xfrm>
        </p:spPr>
        <p:txBody>
          <a:bodyPr/>
          <a:lstStyle/>
          <a:p>
            <a:r>
              <a:rPr lang="en-US" sz="2400" dirty="0" smtClean="0"/>
              <a:t>This </a:t>
            </a:r>
            <a:r>
              <a:rPr lang="en-US" sz="2400" dirty="0"/>
              <a:t>year Summer Science Saturday, will </a:t>
            </a:r>
            <a:r>
              <a:rPr lang="en-US" sz="2400" dirty="0" smtClean="0"/>
              <a:t>be held </a:t>
            </a:r>
            <a:r>
              <a:rPr lang="en-US" sz="2400" dirty="0"/>
              <a:t>on Saturday, August 27, from 10:00 am to 4:00 pm. </a:t>
            </a:r>
            <a:endParaRPr lang="en-US" sz="2400" dirty="0" smtClean="0"/>
          </a:p>
          <a:p>
            <a:endParaRPr lang="en-US" sz="2400" dirty="0" smtClean="0"/>
          </a:p>
          <a:p>
            <a:r>
              <a:rPr lang="en-US" sz="2400" dirty="0" smtClean="0"/>
              <a:t>The </a:t>
            </a:r>
            <a:r>
              <a:rPr lang="en-US" sz="2400" dirty="0"/>
              <a:t>theme of this year’s event is </a:t>
            </a:r>
            <a:r>
              <a:rPr lang="en-US" sz="2400" dirty="0" smtClean="0"/>
              <a:t>the UA</a:t>
            </a:r>
            <a:r>
              <a:rPr lang="en-US" sz="2400" dirty="0"/>
              <a:t>/LPL OSIRIS-</a:t>
            </a:r>
            <a:r>
              <a:rPr lang="en-US" sz="2400" dirty="0" err="1"/>
              <a:t>REx</a:t>
            </a:r>
            <a:r>
              <a:rPr lang="en-US" sz="2400" dirty="0"/>
              <a:t> mission, the first NASA mission to capture an asteroid sample and return </a:t>
            </a:r>
            <a:r>
              <a:rPr lang="en-US" sz="2400" dirty="0" smtClean="0"/>
              <a:t>it to </a:t>
            </a:r>
            <a:r>
              <a:rPr lang="en-US" sz="2400" dirty="0"/>
              <a:t>Earth. </a:t>
            </a:r>
            <a:endParaRPr lang="en-US" sz="2400" dirty="0" smtClean="0"/>
          </a:p>
          <a:p>
            <a:endParaRPr lang="en-US" sz="2400" dirty="0" smtClean="0"/>
          </a:p>
          <a:p>
            <a:r>
              <a:rPr lang="en-US" sz="2400" dirty="0" smtClean="0"/>
              <a:t>The </a:t>
            </a:r>
            <a:r>
              <a:rPr lang="en-US" sz="2400" dirty="0"/>
              <a:t>spacecraft will launch twelve days later on September 8 (weather permitting).</a:t>
            </a:r>
          </a:p>
          <a:p>
            <a:endParaRPr lang="en-US" sz="2400" dirty="0"/>
          </a:p>
        </p:txBody>
      </p:sp>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30</a:t>
            </a:fld>
            <a:endParaRPr lang="en-US">
              <a:solidFill>
                <a:srgbClr val="000000"/>
              </a:solidFill>
            </a:endParaRPr>
          </a:p>
        </p:txBody>
      </p:sp>
      <p:pic>
        <p:nvPicPr>
          <p:cNvPr id="5" name="Picture 4"/>
          <p:cNvPicPr>
            <a:picLocks noChangeAspect="1"/>
          </p:cNvPicPr>
          <p:nvPr/>
        </p:nvPicPr>
        <p:blipFill>
          <a:blip r:embed="rId2"/>
          <a:stretch>
            <a:fillRect/>
          </a:stretch>
        </p:blipFill>
        <p:spPr>
          <a:xfrm>
            <a:off x="5467684" y="1028031"/>
            <a:ext cx="3523916" cy="5285874"/>
          </a:xfrm>
          <a:prstGeom prst="rect">
            <a:avLst/>
          </a:prstGeom>
        </p:spPr>
      </p:pic>
    </p:spTree>
    <p:extLst>
      <p:ext uri="{BB962C8B-B14F-4D97-AF65-F5344CB8AC3E}">
        <p14:creationId xmlns:p14="http://schemas.microsoft.com/office/powerpoint/2010/main" val="2409596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a:spcBef>
                <a:spcPct val="0"/>
              </a:spcBef>
              <a:buFontTx/>
              <a:buNone/>
            </a:pPr>
            <a:fld id="{E7FF3E3D-D40D-754F-A2CB-35C24CC79355}" type="slidenum">
              <a:rPr lang="en-US" altLang="en-US" sz="1200">
                <a:solidFill>
                  <a:srgbClr val="000000"/>
                </a:solidFill>
              </a:rPr>
              <a:pPr>
                <a:spcBef>
                  <a:spcPct val="0"/>
                </a:spcBef>
                <a:buFontTx/>
                <a:buNone/>
              </a:pPr>
              <a:t>31</a:t>
            </a:fld>
            <a:endParaRPr lang="en-US" altLang="en-US" sz="1200">
              <a:solidFill>
                <a:srgbClr val="000000"/>
              </a:solidFill>
            </a:endParaRPr>
          </a:p>
        </p:txBody>
      </p:sp>
      <p:sp>
        <p:nvSpPr>
          <p:cNvPr id="10" name="TextBox 9"/>
          <p:cNvSpPr txBox="1"/>
          <p:nvPr/>
        </p:nvSpPr>
        <p:spPr>
          <a:xfrm>
            <a:off x="938213" y="-63500"/>
            <a:ext cx="8070850" cy="646113"/>
          </a:xfrm>
          <a:prstGeom prst="rect">
            <a:avLst/>
          </a:prstGeom>
          <a:noFill/>
        </p:spPr>
        <p:txBody>
          <a:bodyPr>
            <a:spAutoFit/>
          </a:bodyPr>
          <a:lstStyle/>
          <a:p>
            <a:pPr algn="ctr" defTabSz="914400" fontAlgn="base">
              <a:spcBef>
                <a:spcPct val="0"/>
              </a:spcBef>
              <a:spcAft>
                <a:spcPct val="0"/>
              </a:spcAft>
              <a:defRPr/>
            </a:pPr>
            <a:r>
              <a:rPr lang="en-US" sz="3600" dirty="0">
                <a:solidFill>
                  <a:srgbClr val="FFFFFF"/>
                </a:solidFill>
                <a:latin typeface="Arial" pitchFamily="32" charset="0"/>
                <a:ea typeface="ＭＳ Ｐゴシック" pitchFamily="32" charset="-128"/>
                <a:cs typeface="ＭＳ Ｐゴシック" pitchFamily="32" charset="-128"/>
              </a:rPr>
              <a:t>Tucson Festival of Books</a:t>
            </a:r>
            <a:endParaRPr lang="en-US" sz="3600" dirty="0">
              <a:solidFill>
                <a:srgbClr val="FFFFFF"/>
              </a:solidFill>
              <a:latin typeface="Arial"/>
              <a:ea typeface="ＭＳ Ｐゴシック" charset="-128"/>
              <a:cs typeface="ＭＳ Ｐゴシック" charset="-128"/>
            </a:endParaRPr>
          </a:p>
        </p:txBody>
      </p:sp>
      <p:sp>
        <p:nvSpPr>
          <p:cNvPr id="8" name="TextBox 7"/>
          <p:cNvSpPr txBox="1"/>
          <p:nvPr/>
        </p:nvSpPr>
        <p:spPr>
          <a:xfrm>
            <a:off x="0" y="727832"/>
            <a:ext cx="9144000" cy="830997"/>
          </a:xfrm>
          <a:prstGeom prst="rect">
            <a:avLst/>
          </a:prstGeom>
          <a:noFill/>
        </p:spPr>
        <p:txBody>
          <a:bodyPr>
            <a:spAutoFit/>
          </a:bodyPr>
          <a:lstStyle/>
          <a:p>
            <a:pPr algn="ctr" defTabSz="914400" fontAlgn="base">
              <a:spcBef>
                <a:spcPct val="0"/>
              </a:spcBef>
              <a:spcAft>
                <a:spcPct val="0"/>
              </a:spcAft>
              <a:defRPr/>
            </a:pPr>
            <a:r>
              <a:rPr lang="en-US" sz="2400" b="1" i="1" dirty="0">
                <a:solidFill>
                  <a:srgbClr val="0000FF"/>
                </a:solidFill>
                <a:effectLst>
                  <a:outerShdw blurRad="50800" dist="38100" dir="2700000">
                    <a:srgbClr val="000000">
                      <a:alpha val="43000"/>
                    </a:srgbClr>
                  </a:outerShdw>
                </a:effectLst>
                <a:latin typeface="Arial" pitchFamily="-108" charset="0"/>
                <a:ea typeface="ＭＳ Ｐゴシック" pitchFamily="-108" charset="-128"/>
                <a:cs typeface="ＭＳ Ｐゴシック" pitchFamily="-108" charset="-128"/>
              </a:rPr>
              <a:t>Tucson Festival of Books, Science City, ~ </a:t>
            </a:r>
            <a:r>
              <a:rPr lang="en-US" sz="2400" b="1" i="1" dirty="0" smtClean="0">
                <a:solidFill>
                  <a:srgbClr val="0000FF"/>
                </a:solidFill>
                <a:effectLst>
                  <a:outerShdw blurRad="50800" dist="38100" dir="2700000">
                    <a:srgbClr val="000000">
                      <a:alpha val="43000"/>
                    </a:srgbClr>
                  </a:outerShdw>
                </a:effectLst>
                <a:latin typeface="Arial" pitchFamily="-108" charset="0"/>
                <a:ea typeface="ＭＳ Ｐゴシック" pitchFamily="-108" charset="-128"/>
                <a:cs typeface="ＭＳ Ｐゴシック" pitchFamily="-108" charset="-128"/>
              </a:rPr>
              <a:t>1,200 interactions each year for us over </a:t>
            </a:r>
            <a:r>
              <a:rPr lang="en-US" sz="2400" b="1" i="1" dirty="0">
                <a:solidFill>
                  <a:srgbClr val="0000FF"/>
                </a:solidFill>
                <a:effectLst>
                  <a:outerShdw blurRad="50800" dist="38100" dir="2700000">
                    <a:srgbClr val="000000">
                      <a:alpha val="43000"/>
                    </a:srgbClr>
                  </a:outerShdw>
                </a:effectLst>
                <a:latin typeface="Arial" pitchFamily="-108" charset="0"/>
                <a:ea typeface="ＭＳ Ｐゴシック" pitchFamily="-108" charset="-128"/>
                <a:cs typeface="ＭＳ Ｐゴシック" pitchFamily="-108" charset="-128"/>
              </a:rPr>
              <a:t>2 </a:t>
            </a:r>
            <a:r>
              <a:rPr lang="en-US" sz="2400" b="1" i="1" dirty="0" smtClean="0">
                <a:solidFill>
                  <a:srgbClr val="0000FF"/>
                </a:solidFill>
                <a:effectLst>
                  <a:outerShdw blurRad="50800" dist="38100" dir="2700000">
                    <a:srgbClr val="000000">
                      <a:alpha val="43000"/>
                    </a:srgbClr>
                  </a:outerShdw>
                </a:effectLst>
                <a:latin typeface="Arial" pitchFamily="-108" charset="0"/>
                <a:ea typeface="ＭＳ Ｐゴシック" pitchFamily="-108" charset="-128"/>
                <a:cs typeface="ＭＳ Ｐゴシック" pitchFamily="-108" charset="-128"/>
              </a:rPr>
              <a:t>days</a:t>
            </a:r>
            <a:endParaRPr lang="en-US" sz="2400" b="1" i="1" dirty="0">
              <a:solidFill>
                <a:srgbClr val="0000FF"/>
              </a:solidFill>
              <a:effectLst>
                <a:outerShdw blurRad="50800" dist="38100" dir="2700000">
                  <a:srgbClr val="000000">
                    <a:alpha val="43000"/>
                  </a:srgbClr>
                </a:outerShdw>
              </a:effectLst>
              <a:latin typeface="Arial" pitchFamily="-108" charset="0"/>
              <a:ea typeface="ＭＳ Ｐゴシック" pitchFamily="-108" charset="-128"/>
              <a:cs typeface="ＭＳ Ｐゴシック" pitchFamily="-108" charset="-128"/>
            </a:endParaRPr>
          </a:p>
        </p:txBody>
      </p:sp>
      <p:pic>
        <p:nvPicPr>
          <p:cNvPr id="65540" name="IMG_0802.jpg" descr="/Volumes/ORANGE/2014 report Washington/photos/Science city/IMG_0802.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84225" y="1620838"/>
            <a:ext cx="35560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IMG_0572.jpg" descr="/Volumes/ORANGE/2014 report Washington/photos/Science city/IMG_0572.jpg"/>
          <p:cNvPicPr>
            <a:picLocks noChangeAspect="1"/>
          </p:cNvPicPr>
          <p:nvPr/>
        </p:nvPicPr>
        <p:blipFill>
          <a:blip r:embed="rId5" r:link="rId6">
            <a:extLst>
              <a:ext uri="{28A0092B-C50C-407E-A947-70E740481C1C}">
                <a14:useLocalDpi xmlns:a14="http://schemas.microsoft.com/office/drawing/2010/main" val="0"/>
              </a:ext>
            </a:extLst>
          </a:blip>
          <a:srcRect t="9409"/>
          <a:stretch>
            <a:fillRect/>
          </a:stretch>
        </p:blipFill>
        <p:spPr bwMode="auto">
          <a:xfrm>
            <a:off x="5581650" y="4116388"/>
            <a:ext cx="3562350"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IMG_0809.jpg" descr="/Volumes/ORANGE/2014 report Washington/photos/Science city/IMG_0809.jpg"/>
          <p:cNvPicPr>
            <a:picLocks noChangeAspect="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186363" y="1620838"/>
            <a:ext cx="257968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IMG_0586.jpg" descr="/Volumes/ORANGE/2014 report Washington/photos/Science city/IMG_0586.jpg"/>
          <p:cNvPicPr>
            <a:picLocks noChangeAspect="1"/>
          </p:cNvPicPr>
          <p:nvPr/>
        </p:nvPicPr>
        <p:blipFill>
          <a:blip r:embed="rId9" r:link="rId10">
            <a:extLst>
              <a:ext uri="{28A0092B-C50C-407E-A947-70E740481C1C}">
                <a14:useLocalDpi xmlns:a14="http://schemas.microsoft.com/office/drawing/2010/main" val="0"/>
              </a:ext>
            </a:extLst>
          </a:blip>
          <a:srcRect l="14793" t="10741" b="13704"/>
          <a:stretch>
            <a:fillRect/>
          </a:stretch>
        </p:blipFill>
        <p:spPr bwMode="auto">
          <a:xfrm>
            <a:off x="601663" y="4044950"/>
            <a:ext cx="4205287"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0345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a:spcBef>
                <a:spcPct val="0"/>
              </a:spcBef>
              <a:buFontTx/>
              <a:buNone/>
            </a:pPr>
            <a:fld id="{C943D67D-7EEB-E649-95F6-C307A7D1FB14}" type="slidenum">
              <a:rPr lang="en-US" altLang="en-US" sz="1200">
                <a:solidFill>
                  <a:srgbClr val="000000"/>
                </a:solidFill>
              </a:rPr>
              <a:pPr>
                <a:spcBef>
                  <a:spcPct val="0"/>
                </a:spcBef>
                <a:buFontTx/>
                <a:buNone/>
              </a:pPr>
              <a:t>32</a:t>
            </a:fld>
            <a:endParaRPr lang="en-US" altLang="en-US" sz="1200">
              <a:solidFill>
                <a:srgbClr val="000000"/>
              </a:solidFill>
            </a:endParaRPr>
          </a:p>
        </p:txBody>
      </p:sp>
      <p:sp>
        <p:nvSpPr>
          <p:cNvPr id="8" name="TextBox 7"/>
          <p:cNvSpPr txBox="1"/>
          <p:nvPr/>
        </p:nvSpPr>
        <p:spPr>
          <a:xfrm>
            <a:off x="1069975" y="-23813"/>
            <a:ext cx="9144000" cy="2247901"/>
          </a:xfrm>
          <a:prstGeom prst="rect">
            <a:avLst/>
          </a:prstGeom>
          <a:noFill/>
        </p:spPr>
        <p:txBody>
          <a:bodyPr>
            <a:spAutoFit/>
          </a:bodyPr>
          <a:lstStyle/>
          <a:p>
            <a:pPr algn="ctr" defTabSz="914400" fontAlgn="base">
              <a:spcBef>
                <a:spcPct val="0"/>
              </a:spcBef>
              <a:spcAft>
                <a:spcPct val="0"/>
              </a:spcAft>
              <a:defRPr/>
            </a:pPr>
            <a:r>
              <a:rPr lang="en-US" sz="3600" dirty="0">
                <a:solidFill>
                  <a:srgbClr val="FFFFFF"/>
                </a:solidFill>
                <a:effectLst>
                  <a:outerShdw blurRad="50800" dist="38100" dir="2700000">
                    <a:srgbClr val="000000">
                      <a:alpha val="43000"/>
                    </a:srgbClr>
                  </a:outerShdw>
                </a:effectLst>
                <a:latin typeface="Arial" pitchFamily="-108" charset="0"/>
                <a:ea typeface="ＭＳ Ｐゴシック" pitchFamily="-108" charset="-128"/>
                <a:cs typeface="ＭＳ Ｐゴシック" pitchFamily="-108" charset="-128"/>
              </a:rPr>
              <a:t>Fall Evening Lecture Series</a:t>
            </a:r>
          </a:p>
          <a:p>
            <a:pPr algn="ctr" defTabSz="914400" fontAlgn="base">
              <a:spcBef>
                <a:spcPct val="0"/>
              </a:spcBef>
              <a:spcAft>
                <a:spcPct val="0"/>
              </a:spcAft>
              <a:defRPr/>
            </a:pPr>
            <a:endParaRPr lang="en-US" sz="1600" dirty="0">
              <a:solidFill>
                <a:srgbClr val="0000FF"/>
              </a:solidFill>
              <a:latin typeface="Arial" pitchFamily="-108" charset="0"/>
              <a:ea typeface="ＭＳ Ｐゴシック" pitchFamily="-108" charset="-128"/>
              <a:cs typeface="ＭＳ Ｐゴシック" pitchFamily="-108" charset="-128"/>
            </a:endParaRPr>
          </a:p>
          <a:p>
            <a:pPr algn="ctr" defTabSz="914400" fontAlgn="base">
              <a:spcBef>
                <a:spcPct val="0"/>
              </a:spcBef>
              <a:spcAft>
                <a:spcPct val="0"/>
              </a:spcAft>
              <a:defRPr/>
            </a:pPr>
            <a:r>
              <a:rPr lang="en-US" sz="1600" b="1" i="1" dirty="0">
                <a:solidFill>
                  <a:srgbClr val="000000"/>
                </a:solidFill>
                <a:latin typeface="Arial" pitchFamily="-108" charset="0"/>
                <a:ea typeface="ＭＳ Ｐゴシック" pitchFamily="-108" charset="-128"/>
                <a:cs typeface="ＭＳ Ｐゴシック" pitchFamily="-108" charset="-128"/>
              </a:rPr>
              <a:t> </a:t>
            </a:r>
          </a:p>
          <a:p>
            <a:pPr algn="ctr" defTabSz="914400" fontAlgn="base">
              <a:spcBef>
                <a:spcPct val="0"/>
              </a:spcBef>
              <a:spcAft>
                <a:spcPct val="0"/>
              </a:spcAft>
              <a:defRPr/>
            </a:pPr>
            <a:r>
              <a:rPr lang="en-US" sz="1600" b="1" i="1" dirty="0">
                <a:solidFill>
                  <a:srgbClr val="000000"/>
                </a:solidFill>
                <a:latin typeface="Arial" pitchFamily="-108" charset="0"/>
                <a:ea typeface="ＭＳ Ｐゴシック" pitchFamily="-108" charset="-128"/>
                <a:cs typeface="ＭＳ Ｐゴシック" pitchFamily="-108" charset="-128"/>
              </a:rPr>
              <a:t>  </a:t>
            </a:r>
          </a:p>
          <a:p>
            <a:pPr algn="ctr" defTabSz="914400" fontAlgn="base">
              <a:spcBef>
                <a:spcPct val="0"/>
              </a:spcBef>
              <a:spcAft>
                <a:spcPct val="0"/>
              </a:spcAft>
              <a:defRPr/>
            </a:pPr>
            <a:endParaRPr lang="en-US" sz="1600" b="1" i="1" dirty="0">
              <a:solidFill>
                <a:srgbClr val="000000"/>
              </a:solidFill>
              <a:latin typeface="Arial" pitchFamily="-108" charset="0"/>
              <a:ea typeface="ＭＳ Ｐゴシック" pitchFamily="-108" charset="-128"/>
              <a:cs typeface="ＭＳ Ｐゴシック" pitchFamily="-108" charset="-128"/>
            </a:endParaRPr>
          </a:p>
          <a:p>
            <a:pPr defTabSz="914400" fontAlgn="base">
              <a:spcBef>
                <a:spcPct val="0"/>
              </a:spcBef>
              <a:spcAft>
                <a:spcPct val="0"/>
              </a:spcAft>
              <a:defRPr/>
            </a:pPr>
            <a:endParaRPr lang="en-US" sz="4000" dirty="0">
              <a:solidFill>
                <a:srgbClr val="000000"/>
              </a:solidFill>
              <a:latin typeface="Arial" pitchFamily="-108" charset="0"/>
              <a:ea typeface="ＭＳ Ｐゴシック" pitchFamily="-108" charset="-128"/>
              <a:cs typeface="ＭＳ Ｐゴシック" pitchFamily="-108" charset="-128"/>
            </a:endParaRPr>
          </a:p>
        </p:txBody>
      </p:sp>
      <p:sp>
        <p:nvSpPr>
          <p:cNvPr id="71683" name="Slide Number Placeholder 3"/>
          <p:cNvSpPr txBox="1">
            <a:spLocks/>
          </p:cNvSpPr>
          <p:nvPr/>
        </p:nvSpPr>
        <p:spPr bwMode="auto">
          <a:xfrm>
            <a:off x="8382000" y="6477000"/>
            <a:ext cx="60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algn="r" defTabSz="914400" fontAlgn="base">
              <a:spcBef>
                <a:spcPct val="0"/>
              </a:spcBef>
              <a:spcAft>
                <a:spcPct val="0"/>
              </a:spcAft>
              <a:buFontTx/>
              <a:buNone/>
            </a:pPr>
            <a:fld id="{9D5983E0-E6B8-BD49-9804-C89F71C43C83}" type="slidenum">
              <a:rPr lang="en-US" altLang="en-US" sz="1200" b="1">
                <a:solidFill>
                  <a:srgbClr val="000000"/>
                </a:solidFill>
              </a:rPr>
              <a:pPr algn="r" defTabSz="914400" fontAlgn="base">
                <a:spcBef>
                  <a:spcPct val="0"/>
                </a:spcBef>
                <a:spcAft>
                  <a:spcPct val="0"/>
                </a:spcAft>
                <a:buFontTx/>
                <a:buNone/>
              </a:pPr>
              <a:t>32</a:t>
            </a:fld>
            <a:endParaRPr lang="en-US" altLang="en-US" sz="1200" b="1">
              <a:solidFill>
                <a:srgbClr val="000000"/>
              </a:solidFill>
            </a:endParaRPr>
          </a:p>
        </p:txBody>
      </p:sp>
      <p:sp>
        <p:nvSpPr>
          <p:cNvPr id="71684" name="TextBox 8"/>
          <p:cNvSpPr txBox="1">
            <a:spLocks noChangeArrowheads="1"/>
          </p:cNvSpPr>
          <p:nvPr/>
        </p:nvSpPr>
        <p:spPr bwMode="auto">
          <a:xfrm>
            <a:off x="0" y="6434138"/>
            <a:ext cx="914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r>
              <a:rPr lang="en-US" altLang="en-US" sz="1600">
                <a:solidFill>
                  <a:srgbClr val="3366FF"/>
                </a:solidFill>
              </a:rPr>
              <a:t>Available on iTunes </a:t>
            </a:r>
            <a:r>
              <a:rPr lang="en-US" altLang="en-US" sz="1600">
                <a:solidFill>
                  <a:srgbClr val="000000"/>
                </a:solidFill>
                <a:hlinkClick r:id="rId3"/>
              </a:rPr>
              <a:t>https://itunes.apple.com/us/itunes-u/lunar-planetary-laboratory/id1056791227 </a:t>
            </a:r>
            <a:endParaRPr lang="en-US" altLang="en-US" sz="1600">
              <a:solidFill>
                <a:srgbClr val="3366FF"/>
              </a:solidFill>
            </a:endParaRPr>
          </a:p>
        </p:txBody>
      </p:sp>
      <p:sp>
        <p:nvSpPr>
          <p:cNvPr id="71685" name="TextBox 11"/>
          <p:cNvSpPr txBox="1">
            <a:spLocks noChangeArrowheads="1"/>
          </p:cNvSpPr>
          <p:nvPr/>
        </p:nvSpPr>
        <p:spPr bwMode="auto">
          <a:xfrm>
            <a:off x="3460750" y="4214813"/>
            <a:ext cx="281463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algn="ctr" defTabSz="914400" fontAlgn="base">
              <a:spcBef>
                <a:spcPct val="0"/>
              </a:spcBef>
              <a:spcAft>
                <a:spcPct val="0"/>
              </a:spcAft>
              <a:buFontTx/>
              <a:buNone/>
            </a:pPr>
            <a:r>
              <a:rPr lang="en-US" altLang="en-US" sz="1800" i="1">
                <a:solidFill>
                  <a:srgbClr val="000099"/>
                </a:solidFill>
              </a:rPr>
              <a:t>Mars Active and Icy</a:t>
            </a:r>
            <a:endParaRPr lang="en-US" altLang="en-US" sz="1600">
              <a:solidFill>
                <a:srgbClr val="0000FF"/>
              </a:solidFill>
            </a:endParaRPr>
          </a:p>
          <a:p>
            <a:pPr algn="ctr" defTabSz="914400" fontAlgn="base">
              <a:spcBef>
                <a:spcPct val="0"/>
              </a:spcBef>
              <a:spcAft>
                <a:spcPct val="0"/>
              </a:spcAft>
              <a:buFontTx/>
              <a:buNone/>
            </a:pPr>
            <a:r>
              <a:rPr lang="en-US" altLang="en-US" sz="1600" b="1" i="1">
                <a:solidFill>
                  <a:srgbClr val="000000"/>
                </a:solidFill>
              </a:rPr>
              <a:t> </a:t>
            </a:r>
          </a:p>
          <a:p>
            <a:pPr algn="ctr" defTabSz="914400" fontAlgn="base">
              <a:spcBef>
                <a:spcPct val="0"/>
              </a:spcBef>
              <a:spcAft>
                <a:spcPct val="0"/>
              </a:spcAft>
              <a:buFontTx/>
              <a:buNone/>
            </a:pPr>
            <a:r>
              <a:rPr lang="en-US" altLang="en-US" sz="1600" b="1" i="1">
                <a:solidFill>
                  <a:srgbClr val="000000"/>
                </a:solidFill>
              </a:rPr>
              <a:t>  </a:t>
            </a:r>
          </a:p>
          <a:p>
            <a:pPr algn="ctr" defTabSz="914400" fontAlgn="base">
              <a:spcBef>
                <a:spcPct val="0"/>
              </a:spcBef>
              <a:spcAft>
                <a:spcPct val="0"/>
              </a:spcAft>
              <a:buFontTx/>
              <a:buNone/>
            </a:pPr>
            <a:endParaRPr lang="en-US" altLang="en-US" sz="1600" b="1" i="1">
              <a:solidFill>
                <a:srgbClr val="000000"/>
              </a:solidFill>
            </a:endParaRPr>
          </a:p>
          <a:p>
            <a:pPr algn="ctr" defTabSz="914400" fontAlgn="base">
              <a:spcBef>
                <a:spcPct val="0"/>
              </a:spcBef>
              <a:spcAft>
                <a:spcPct val="0"/>
              </a:spcAft>
              <a:buFontTx/>
              <a:buNone/>
            </a:pPr>
            <a:endParaRPr lang="en-US" altLang="en-US" sz="4000">
              <a:solidFill>
                <a:srgbClr val="000000"/>
              </a:solidFill>
            </a:endParaRPr>
          </a:p>
        </p:txBody>
      </p:sp>
      <p:sp>
        <p:nvSpPr>
          <p:cNvPr id="71686" name="TextBox 18"/>
          <p:cNvSpPr txBox="1">
            <a:spLocks noChangeArrowheads="1"/>
          </p:cNvSpPr>
          <p:nvPr/>
        </p:nvSpPr>
        <p:spPr bwMode="auto">
          <a:xfrm>
            <a:off x="6632575" y="3990975"/>
            <a:ext cx="2359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algn="ctr" defTabSz="914400" fontAlgn="base">
              <a:spcBef>
                <a:spcPct val="0"/>
              </a:spcBef>
              <a:spcAft>
                <a:spcPct val="0"/>
              </a:spcAft>
              <a:buFontTx/>
              <a:buNone/>
            </a:pPr>
            <a:r>
              <a:rPr lang="en-US" altLang="en-US" sz="1800" i="1">
                <a:solidFill>
                  <a:srgbClr val="000099"/>
                </a:solidFill>
              </a:rPr>
              <a:t>Pluto, Up-close and Personal</a:t>
            </a:r>
          </a:p>
        </p:txBody>
      </p:sp>
      <p:pic>
        <p:nvPicPr>
          <p:cNvPr id="7168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982663"/>
            <a:ext cx="64849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TextBox 2"/>
          <p:cNvSpPr txBox="1">
            <a:spLocks noChangeArrowheads="1"/>
          </p:cNvSpPr>
          <p:nvPr/>
        </p:nvSpPr>
        <p:spPr bwMode="auto">
          <a:xfrm>
            <a:off x="6610350" y="2143125"/>
            <a:ext cx="2381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pPr defTabSz="914400" eaLnBrk="0" fontAlgn="base" hangingPunct="0">
              <a:spcBef>
                <a:spcPct val="0"/>
              </a:spcBef>
              <a:spcAft>
                <a:spcPct val="0"/>
              </a:spcAft>
            </a:pPr>
            <a:r>
              <a:rPr lang="en-US" altLang="en-US" sz="2000">
                <a:solidFill>
                  <a:srgbClr val="000000"/>
                </a:solidFill>
              </a:rPr>
              <a:t>Older lectures on another site</a:t>
            </a:r>
          </a:p>
        </p:txBody>
      </p:sp>
      <p:pic>
        <p:nvPicPr>
          <p:cNvPr id="71689" name="Picture 3"/>
          <p:cNvPicPr>
            <a:picLocks noChangeAspect="1"/>
          </p:cNvPicPr>
          <p:nvPr/>
        </p:nvPicPr>
        <p:blipFill>
          <a:blip r:embed="rId5">
            <a:extLst>
              <a:ext uri="{28A0092B-C50C-407E-A947-70E740481C1C}">
                <a14:useLocalDpi xmlns:a14="http://schemas.microsoft.com/office/drawing/2010/main" val="0"/>
              </a:ext>
            </a:extLst>
          </a:blip>
          <a:srcRect t="2689" b="28487"/>
          <a:stretch>
            <a:fillRect/>
          </a:stretch>
        </p:blipFill>
        <p:spPr bwMode="auto">
          <a:xfrm>
            <a:off x="3692525" y="4595813"/>
            <a:ext cx="22923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6225" y="4532313"/>
            <a:ext cx="28336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TextBox 5"/>
          <p:cNvSpPr txBox="1">
            <a:spLocks noChangeArrowheads="1"/>
          </p:cNvSpPr>
          <p:nvPr/>
        </p:nvSpPr>
        <p:spPr bwMode="auto">
          <a:xfrm>
            <a:off x="134938" y="4167188"/>
            <a:ext cx="297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pPr defTabSz="914400" eaLnBrk="0" fontAlgn="base" hangingPunct="0">
              <a:spcBef>
                <a:spcPct val="0"/>
              </a:spcBef>
              <a:spcAft>
                <a:spcPct val="0"/>
              </a:spcAft>
            </a:pPr>
            <a:r>
              <a:rPr lang="en-US" altLang="en-US" sz="1800" i="1">
                <a:solidFill>
                  <a:srgbClr val="000099"/>
                </a:solidFill>
              </a:rPr>
              <a:t>Volcanism on Earth &amp; Mars</a:t>
            </a:r>
          </a:p>
        </p:txBody>
      </p:sp>
      <p:pic>
        <p:nvPicPr>
          <p:cNvPr id="7169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2600" y="4600575"/>
            <a:ext cx="1852613"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3" name="TextBox 8"/>
          <p:cNvSpPr txBox="1">
            <a:spLocks noChangeArrowheads="1"/>
          </p:cNvSpPr>
          <p:nvPr/>
        </p:nvSpPr>
        <p:spPr bwMode="auto">
          <a:xfrm>
            <a:off x="0" y="6032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pPr algn="ctr" defTabSz="914400" eaLnBrk="0" fontAlgn="base" hangingPunct="0">
              <a:spcBef>
                <a:spcPct val="0"/>
              </a:spcBef>
              <a:spcAft>
                <a:spcPct val="0"/>
              </a:spcAft>
            </a:pPr>
            <a:r>
              <a:rPr lang="en-US" altLang="en-US" sz="2000">
                <a:solidFill>
                  <a:srgbClr val="000000"/>
                </a:solidFill>
              </a:rPr>
              <a:t>The lecture series was started in the fall of 2009</a:t>
            </a:r>
          </a:p>
        </p:txBody>
      </p:sp>
    </p:spTree>
    <p:extLst>
      <p:ext uri="{BB962C8B-B14F-4D97-AF65-F5344CB8AC3E}">
        <p14:creationId xmlns:p14="http://schemas.microsoft.com/office/powerpoint/2010/main" val="41850491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1627632" y="-38100"/>
            <a:ext cx="7516368" cy="646113"/>
          </a:xfrm>
          <a:prstGeom prst="rect">
            <a:avLst/>
          </a:prstGeom>
          <a:noFill/>
          <a:ln w="9525">
            <a:noFill/>
            <a:miter lim="800000"/>
            <a:headEnd/>
            <a:tailEnd/>
          </a:ln>
        </p:spPr>
        <p:txBody>
          <a:bodyPr wrap="square">
            <a:spAutoFit/>
          </a:bodyPr>
          <a:lstStyle/>
          <a:p>
            <a:pPr algn="ctr" defTabSz="914400" fontAlgn="base">
              <a:spcBef>
                <a:spcPct val="0"/>
              </a:spcBef>
              <a:spcAft>
                <a:spcPct val="0"/>
              </a:spcAft>
              <a:defRPr/>
            </a:pPr>
            <a:r>
              <a:rPr lang="en-US" sz="3600" dirty="0" smtClean="0">
                <a:solidFill>
                  <a:srgbClr val="FFFFFF"/>
                </a:solidFill>
                <a:effectLst>
                  <a:outerShdw blurRad="38100" dist="38100" dir="2700000" algn="tl">
                    <a:srgbClr val="FFFFFF">
                      <a:alpha val="43137"/>
                    </a:srgbClr>
                  </a:outerShdw>
                </a:effectLst>
                <a:latin typeface="Arial" charset="0"/>
                <a:ea typeface="ＭＳ Ｐゴシック" charset="-128"/>
                <a:cs typeface="ＭＳ Ｐゴシック" charset="-128"/>
              </a:rPr>
              <a:t>SIC Tours, Schools, Events</a:t>
            </a:r>
            <a:endParaRPr lang="en-US" sz="3600" dirty="0">
              <a:solidFill>
                <a:srgbClr val="FFFFFF"/>
              </a:solidFill>
              <a:effectLst>
                <a:outerShdw blurRad="38100" dist="38100" dir="2700000" algn="tl">
                  <a:srgbClr val="FFFFFF">
                    <a:alpha val="43137"/>
                  </a:srgbClr>
                </a:outerShdw>
              </a:effectLst>
              <a:latin typeface="Arial" charset="0"/>
              <a:ea typeface="ＭＳ Ｐゴシック" charset="-128"/>
              <a:cs typeface="ＭＳ Ｐゴシック" charset="-128"/>
            </a:endParaRPr>
          </a:p>
        </p:txBody>
      </p:sp>
      <p:pic>
        <p:nvPicPr>
          <p:cNvPr id="73730" name="kelly_9295-2.jpg" descr="/Users/mariaschuchardt/Documents/2013_work/2013 Fall report/kelly_9295-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0" y="1817688"/>
            <a:ext cx="3208723" cy="22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science night Sabino Canyon_6444sm.jpg" descr="/Users/mariaschuchardt/Documents/2013_work/2013 Fall report/science night Sabino Canyon_6444s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6871" y="608013"/>
            <a:ext cx="3453696" cy="258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Box 2"/>
          <p:cNvSpPr txBox="1">
            <a:spLocks noChangeArrowheads="1"/>
          </p:cNvSpPr>
          <p:nvPr/>
        </p:nvSpPr>
        <p:spPr bwMode="auto">
          <a:xfrm>
            <a:off x="0" y="4133850"/>
            <a:ext cx="5002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r>
              <a:rPr lang="en-US" altLang="en-US" sz="2400" dirty="0" smtClean="0">
                <a:solidFill>
                  <a:srgbClr val="000000"/>
                </a:solidFill>
              </a:rPr>
              <a:t>Public visits </a:t>
            </a:r>
            <a:r>
              <a:rPr lang="en-US" altLang="en-US" sz="2400" dirty="0">
                <a:solidFill>
                  <a:srgbClr val="000000"/>
                </a:solidFill>
              </a:rPr>
              <a:t>to </a:t>
            </a:r>
            <a:r>
              <a:rPr lang="en-US" altLang="en-US" sz="2400" dirty="0" smtClean="0">
                <a:solidFill>
                  <a:srgbClr val="000000"/>
                </a:solidFill>
              </a:rPr>
              <a:t>SIC: 465</a:t>
            </a:r>
            <a:endParaRPr lang="en-US" altLang="en-US" dirty="0">
              <a:solidFill>
                <a:srgbClr val="000000"/>
              </a:solidFill>
            </a:endParaRPr>
          </a:p>
        </p:txBody>
      </p:sp>
      <p:sp>
        <p:nvSpPr>
          <p:cNvPr id="73734" name="TextBox 3"/>
          <p:cNvSpPr txBox="1">
            <a:spLocks noChangeArrowheads="1"/>
          </p:cNvSpPr>
          <p:nvPr/>
        </p:nvSpPr>
        <p:spPr bwMode="auto">
          <a:xfrm>
            <a:off x="222250" y="608013"/>
            <a:ext cx="43719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r>
              <a:rPr lang="en-US" altLang="en-US" sz="2400" dirty="0" smtClean="0">
                <a:solidFill>
                  <a:srgbClr val="000000"/>
                </a:solidFill>
              </a:rPr>
              <a:t>Events in the community reached 8,853 students 2013</a:t>
            </a:r>
            <a:r>
              <a:rPr lang="en-US" altLang="en-US" sz="2400" dirty="0">
                <a:solidFill>
                  <a:srgbClr val="000000"/>
                </a:solidFill>
              </a:rPr>
              <a:t>-2015</a:t>
            </a:r>
          </a:p>
          <a:p>
            <a:pPr defTabSz="914400" fontAlgn="base">
              <a:spcBef>
                <a:spcPct val="0"/>
              </a:spcBef>
              <a:spcAft>
                <a:spcPct val="0"/>
              </a:spcAft>
              <a:buFontTx/>
              <a:buNone/>
            </a:pPr>
            <a:endParaRPr lang="en-US" altLang="en-US" sz="4000" dirty="0">
              <a:solidFill>
                <a:srgbClr val="000000"/>
              </a:solidFill>
            </a:endParaRPr>
          </a:p>
        </p:txBody>
      </p:sp>
      <p:pic>
        <p:nvPicPr>
          <p:cNvPr id="8" name="meteorite kit _7888 sm.jpg" descr="/Users/mariaschuchardt/Documents/Space Imagery Center/meteorite kit _7888 sm.jpg"/>
          <p:cNvPicPr>
            <a:picLocks noChangeAspect="1"/>
          </p:cNvPicPr>
          <p:nvPr/>
        </p:nvPicPr>
        <p:blipFill>
          <a:blip r:embed="rId5"/>
          <a:srcRect/>
          <a:stretch>
            <a:fillRect/>
          </a:stretch>
        </p:blipFill>
        <p:spPr bwMode="auto">
          <a:xfrm>
            <a:off x="13385" y="4618144"/>
            <a:ext cx="2876533" cy="2210218"/>
          </a:xfrm>
          <a:prstGeom prst="rect">
            <a:avLst/>
          </a:prstGeom>
          <a:noFill/>
          <a:ln w="9525">
            <a:noFill/>
            <a:miter lim="800000"/>
            <a:headEnd/>
            <a:tailEnd/>
          </a:ln>
        </p:spPr>
      </p:pic>
      <p:pic>
        <p:nvPicPr>
          <p:cNvPr id="73731" name="426572_10151554888918582_470954644_n.jpg" descr="/Users/mariaschuchardt/Documents/2013_work/2013 Fall report/426572_10151554888918582_470954644_n.jpg"/>
          <p:cNvPicPr>
            <a:picLocks noChangeAspect="1"/>
          </p:cNvPicPr>
          <p:nvPr/>
        </p:nvPicPr>
        <p:blipFill>
          <a:blip r:embed="rId6">
            <a:extLst>
              <a:ext uri="{28A0092B-C50C-407E-A947-70E740481C1C}">
                <a14:useLocalDpi xmlns:a14="http://schemas.microsoft.com/office/drawing/2010/main" val="0"/>
              </a:ext>
            </a:extLst>
          </a:blip>
          <a:srcRect t="12883" b="6136"/>
          <a:stretch>
            <a:fillRect/>
          </a:stretch>
        </p:blipFill>
        <p:spPr bwMode="auto">
          <a:xfrm>
            <a:off x="5186363" y="2710151"/>
            <a:ext cx="3957637" cy="24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2963748" y="4616639"/>
            <a:ext cx="3260953" cy="2241361"/>
          </a:xfrm>
          <a:prstGeom prst="rect">
            <a:avLst/>
          </a:prstGeom>
        </p:spPr>
      </p:pic>
    </p:spTree>
    <p:extLst>
      <p:ext uri="{BB962C8B-B14F-4D97-AF65-F5344CB8AC3E}">
        <p14:creationId xmlns:p14="http://schemas.microsoft.com/office/powerpoint/2010/main" val="42785398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a:spcBef>
                <a:spcPct val="0"/>
              </a:spcBef>
              <a:buFontTx/>
              <a:buNone/>
            </a:pPr>
            <a:fld id="{67C75861-29B0-4D4D-855E-FAC31FD27E21}" type="slidenum">
              <a:rPr lang="en-US" altLang="en-US" sz="1200">
                <a:solidFill>
                  <a:srgbClr val="000000"/>
                </a:solidFill>
              </a:rPr>
              <a:pPr>
                <a:spcBef>
                  <a:spcPct val="0"/>
                </a:spcBef>
                <a:buFontTx/>
                <a:buNone/>
              </a:pPr>
              <a:t>34</a:t>
            </a:fld>
            <a:endParaRPr lang="en-US" altLang="en-US" sz="1200">
              <a:solidFill>
                <a:srgbClr val="000000"/>
              </a:solidFill>
            </a:endParaRPr>
          </a:p>
        </p:txBody>
      </p:sp>
      <p:sp>
        <p:nvSpPr>
          <p:cNvPr id="10" name="TextBox 9"/>
          <p:cNvSpPr txBox="1"/>
          <p:nvPr/>
        </p:nvSpPr>
        <p:spPr>
          <a:xfrm>
            <a:off x="185738" y="-63500"/>
            <a:ext cx="8823325" cy="646113"/>
          </a:xfrm>
          <a:prstGeom prst="rect">
            <a:avLst/>
          </a:prstGeom>
          <a:noFill/>
        </p:spPr>
        <p:txBody>
          <a:bodyPr>
            <a:spAutoFit/>
          </a:bodyPr>
          <a:lstStyle/>
          <a:p>
            <a:pPr algn="ctr" defTabSz="914400" fontAlgn="base">
              <a:spcBef>
                <a:spcPct val="0"/>
              </a:spcBef>
              <a:spcAft>
                <a:spcPct val="0"/>
              </a:spcAft>
              <a:defRPr/>
            </a:pPr>
            <a:r>
              <a:rPr lang="en-US" sz="3600" dirty="0">
                <a:solidFill>
                  <a:srgbClr val="FFFFFF"/>
                </a:solidFill>
                <a:latin typeface="Arial" pitchFamily="32" charset="0"/>
                <a:ea typeface="ＭＳ Ｐゴシック" pitchFamily="32" charset="-128"/>
                <a:cs typeface="ＭＳ Ｐゴシック" pitchFamily="32" charset="-128"/>
              </a:rPr>
              <a:t>Teacher Workshops</a:t>
            </a:r>
            <a:endParaRPr lang="en-US" sz="3600" dirty="0">
              <a:solidFill>
                <a:srgbClr val="FFFFFF"/>
              </a:solidFill>
              <a:latin typeface="Arial"/>
              <a:ea typeface="ＭＳ Ｐゴシック" charset="-128"/>
              <a:cs typeface="ＭＳ Ｐゴシック" charset="-128"/>
            </a:endParaRPr>
          </a:p>
        </p:txBody>
      </p:sp>
      <p:pic>
        <p:nvPicPr>
          <p:cNvPr id="75779" name="IMG_1919-2.jpg" descr="/Volumes/ORANGE/2014 report Washington/photos/IMG_1919-2.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5738" y="2873068"/>
            <a:ext cx="6658894" cy="398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IMG_1938-2.jpg" descr="/Volumes/ORANGE/2014 report Washington/photos/IMG_1938-2.jpg"/>
          <p:cNvPicPr>
            <a:picLocks noChangeAspect="1"/>
          </p:cNvPicPr>
          <p:nvPr/>
        </p:nvPicPr>
        <p:blipFill>
          <a:blip r:embed="rId5" r:link="rId6">
            <a:extLst>
              <a:ext uri="{28A0092B-C50C-407E-A947-70E740481C1C}">
                <a14:useLocalDpi xmlns:a14="http://schemas.microsoft.com/office/drawing/2010/main" val="0"/>
              </a:ext>
            </a:extLst>
          </a:blip>
          <a:srcRect t="5890"/>
          <a:stretch>
            <a:fillRect/>
          </a:stretch>
        </p:blipFill>
        <p:spPr bwMode="auto">
          <a:xfrm>
            <a:off x="6172200" y="761818"/>
            <a:ext cx="2836863"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5738" y="596597"/>
            <a:ext cx="5986462" cy="2246769"/>
          </a:xfrm>
          <a:prstGeom prst="rect">
            <a:avLst/>
          </a:prstGeom>
          <a:noFill/>
        </p:spPr>
        <p:txBody>
          <a:bodyPr wrap="square" rtlCol="0">
            <a:spAutoFit/>
          </a:bodyPr>
          <a:lstStyle/>
          <a:p>
            <a:pPr marL="342900" indent="-342900" defTabSz="914400" eaLnBrk="0" fontAlgn="base" hangingPunct="0">
              <a:spcBef>
                <a:spcPct val="0"/>
              </a:spcBef>
              <a:spcAft>
                <a:spcPct val="0"/>
              </a:spcAft>
              <a:buFont typeface="Arial"/>
              <a:buChar char="•"/>
            </a:pPr>
            <a:r>
              <a:rPr lang="en-US" sz="2000" dirty="0" smtClean="0">
                <a:solidFill>
                  <a:srgbClr val="000000"/>
                </a:solidFill>
                <a:latin typeface="Arial" charset="0"/>
                <a:ea typeface="ＭＳ Ｐゴシック" charset="-128"/>
                <a:cs typeface="ＭＳ Ｐゴシック" charset="-128"/>
              </a:rPr>
              <a:t>SIC has collaborated with other organizations in Tucson to create workshops for teachers. </a:t>
            </a:r>
          </a:p>
          <a:p>
            <a:pPr marL="342900" indent="-342900" defTabSz="914400" eaLnBrk="0" fontAlgn="base" hangingPunct="0">
              <a:spcBef>
                <a:spcPct val="0"/>
              </a:spcBef>
              <a:spcAft>
                <a:spcPct val="0"/>
              </a:spcAft>
              <a:buFont typeface="Arial"/>
              <a:buChar char="•"/>
            </a:pPr>
            <a:r>
              <a:rPr lang="en-US" sz="2000" dirty="0" smtClean="0">
                <a:solidFill>
                  <a:srgbClr val="000000"/>
                </a:solidFill>
                <a:latin typeface="Arial" charset="0"/>
                <a:ea typeface="ＭＳ Ｐゴシック" charset="-128"/>
                <a:cs typeface="ＭＳ Ｐゴシック" charset="-128"/>
              </a:rPr>
              <a:t>This is a valuable offering, especially to elementary teachers who have little (or no) astronomy knowledge.</a:t>
            </a:r>
          </a:p>
          <a:p>
            <a:pPr marL="342900" indent="-342900" defTabSz="914400" eaLnBrk="0" fontAlgn="base" hangingPunct="0">
              <a:spcBef>
                <a:spcPct val="0"/>
              </a:spcBef>
              <a:spcAft>
                <a:spcPct val="0"/>
              </a:spcAft>
              <a:buFont typeface="Arial"/>
              <a:buChar char="•"/>
            </a:pPr>
            <a:r>
              <a:rPr lang="en-US" sz="2000" dirty="0" smtClean="0">
                <a:solidFill>
                  <a:srgbClr val="000000"/>
                </a:solidFill>
                <a:latin typeface="Arial" charset="0"/>
                <a:ea typeface="ＭＳ Ｐゴシック" charset="-128"/>
                <a:cs typeface="ＭＳ Ｐゴシック" charset="-128"/>
              </a:rPr>
              <a:t>We can also provide the continuing education credits that they need</a:t>
            </a:r>
            <a:endParaRPr lang="en-US" sz="2000" dirty="0">
              <a:solidFill>
                <a:srgbClr val="00000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4377135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4"/>
          <p:cNvSpPr txBox="1">
            <a:spLocks noChangeArrowheads="1"/>
          </p:cNvSpPr>
          <p:nvPr/>
        </p:nvSpPr>
        <p:spPr bwMode="auto">
          <a:xfrm>
            <a:off x="3810000" y="-47813"/>
            <a:ext cx="2031838" cy="646331"/>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3600" dirty="0">
                <a:solidFill>
                  <a:srgbClr val="FFFFFF"/>
                </a:solidFill>
                <a:effectLst>
                  <a:outerShdw blurRad="50800" dist="38100" dir="2700000">
                    <a:srgbClr val="FFFFFF">
                      <a:alpha val="43000"/>
                    </a:srgbClr>
                  </a:outerShdw>
                </a:effectLst>
                <a:latin typeface="Arial" pitchFamily="8" charset="0"/>
                <a:ea typeface="ＭＳ Ｐゴシック" pitchFamily="8" charset="-128"/>
                <a:cs typeface="ＭＳ Ｐゴシック" pitchFamily="8" charset="-128"/>
              </a:rPr>
              <a:t>Teaching</a:t>
            </a:r>
          </a:p>
        </p:txBody>
      </p:sp>
      <p:sp>
        <p:nvSpPr>
          <p:cNvPr id="79874" name="TextBox 5"/>
          <p:cNvSpPr txBox="1">
            <a:spLocks noChangeArrowheads="1"/>
          </p:cNvSpPr>
          <p:nvPr/>
        </p:nvSpPr>
        <p:spPr bwMode="auto">
          <a:xfrm>
            <a:off x="227537" y="526318"/>
            <a:ext cx="5168428"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r>
              <a:rPr lang="en-US" altLang="en-US" dirty="0" smtClean="0">
                <a:solidFill>
                  <a:srgbClr val="000000"/>
                </a:solidFill>
              </a:rPr>
              <a:t>Classes</a:t>
            </a:r>
          </a:p>
          <a:p>
            <a:pPr defTabSz="914400" eaLnBrk="0" fontAlgn="base" hangingPunct="0">
              <a:lnSpc>
                <a:spcPct val="90000"/>
              </a:lnSpc>
              <a:spcAft>
                <a:spcPct val="0"/>
              </a:spcAft>
              <a:buFontTx/>
              <a:buNone/>
            </a:pPr>
            <a:r>
              <a:rPr lang="en-US" altLang="en-US" sz="2000" dirty="0">
                <a:solidFill>
                  <a:srgbClr val="000000"/>
                </a:solidFill>
              </a:rPr>
              <a:t>4 to 5 classes per semester</a:t>
            </a:r>
          </a:p>
          <a:p>
            <a:pPr defTabSz="914400" eaLnBrk="0" fontAlgn="base" hangingPunct="0">
              <a:lnSpc>
                <a:spcPct val="90000"/>
              </a:lnSpc>
              <a:spcAft>
                <a:spcPct val="0"/>
              </a:spcAft>
              <a:buFontTx/>
              <a:buNone/>
            </a:pPr>
            <a:r>
              <a:rPr lang="en-US" altLang="en-US" sz="2000" dirty="0">
                <a:solidFill>
                  <a:srgbClr val="000000"/>
                </a:solidFill>
              </a:rPr>
              <a:t>~1800 students this </a:t>
            </a:r>
            <a:r>
              <a:rPr lang="en-US" altLang="en-US" sz="2000" dirty="0" smtClean="0">
                <a:solidFill>
                  <a:srgbClr val="000000"/>
                </a:solidFill>
              </a:rPr>
              <a:t>year</a:t>
            </a:r>
          </a:p>
          <a:p>
            <a:pPr defTabSz="914400" eaLnBrk="0" fontAlgn="base" hangingPunct="0">
              <a:lnSpc>
                <a:spcPct val="90000"/>
              </a:lnSpc>
              <a:spcAft>
                <a:spcPct val="0"/>
              </a:spcAft>
              <a:buFontTx/>
              <a:buNone/>
            </a:pPr>
            <a:endParaRPr lang="en-US" altLang="en-US" sz="2000" dirty="0">
              <a:solidFill>
                <a:srgbClr val="000000"/>
              </a:solidFill>
            </a:endParaRPr>
          </a:p>
          <a:p>
            <a:pPr defTabSz="914400" eaLnBrk="0" fontAlgn="base" hangingPunct="0">
              <a:lnSpc>
                <a:spcPct val="90000"/>
              </a:lnSpc>
              <a:spcAft>
                <a:spcPct val="0"/>
              </a:spcAft>
              <a:buFontTx/>
              <a:buNone/>
            </a:pPr>
            <a:r>
              <a:rPr lang="en-US" altLang="en-US" sz="2000" dirty="0" smtClean="0">
                <a:solidFill>
                  <a:srgbClr val="000000"/>
                </a:solidFill>
              </a:rPr>
              <a:t>LASC </a:t>
            </a:r>
            <a:r>
              <a:rPr lang="en-US" altLang="en-US" sz="2000" dirty="0">
                <a:solidFill>
                  <a:srgbClr val="000000"/>
                </a:solidFill>
              </a:rPr>
              <a:t>195A</a:t>
            </a:r>
          </a:p>
          <a:p>
            <a:pPr defTabSz="914400" fontAlgn="base">
              <a:spcBef>
                <a:spcPct val="0"/>
              </a:spcBef>
              <a:spcAft>
                <a:spcPct val="0"/>
              </a:spcAft>
              <a:buFontTx/>
              <a:buNone/>
            </a:pPr>
            <a:r>
              <a:rPr lang="en-US" altLang="en-US" sz="2000" dirty="0">
                <a:solidFill>
                  <a:srgbClr val="000000"/>
                </a:solidFill>
              </a:rPr>
              <a:t>Water and Life on Mars </a:t>
            </a:r>
          </a:p>
          <a:p>
            <a:pPr defTabSz="914400" fontAlgn="base">
              <a:spcBef>
                <a:spcPct val="0"/>
              </a:spcBef>
              <a:spcAft>
                <a:spcPct val="0"/>
              </a:spcAft>
              <a:buFontTx/>
              <a:buNone/>
            </a:pPr>
            <a:endParaRPr lang="en-US" altLang="en-US" sz="2000" dirty="0">
              <a:solidFill>
                <a:srgbClr val="000000"/>
              </a:solidFill>
            </a:endParaRPr>
          </a:p>
          <a:p>
            <a:pPr defTabSz="914400" fontAlgn="base">
              <a:spcBef>
                <a:spcPct val="0"/>
              </a:spcBef>
              <a:spcAft>
                <a:spcPct val="0"/>
              </a:spcAft>
              <a:buFontTx/>
              <a:buNone/>
            </a:pPr>
            <a:r>
              <a:rPr lang="en-US" altLang="en-US" sz="2000" dirty="0">
                <a:solidFill>
                  <a:srgbClr val="000000"/>
                </a:solidFill>
              </a:rPr>
              <a:t>PTYS 170B1 </a:t>
            </a:r>
          </a:p>
          <a:p>
            <a:pPr defTabSz="914400" fontAlgn="base">
              <a:spcBef>
                <a:spcPct val="0"/>
              </a:spcBef>
              <a:spcAft>
                <a:spcPct val="0"/>
              </a:spcAft>
              <a:buFontTx/>
              <a:buNone/>
            </a:pPr>
            <a:r>
              <a:rPr lang="en-US" altLang="en-US" sz="2000" dirty="0">
                <a:solidFill>
                  <a:srgbClr val="000000"/>
                </a:solidFill>
              </a:rPr>
              <a:t>The Universe and Humanity: </a:t>
            </a:r>
          </a:p>
          <a:p>
            <a:pPr defTabSz="914400" fontAlgn="base">
              <a:spcBef>
                <a:spcPct val="0"/>
              </a:spcBef>
              <a:spcAft>
                <a:spcPct val="0"/>
              </a:spcAft>
              <a:buFontTx/>
              <a:buNone/>
            </a:pPr>
            <a:r>
              <a:rPr lang="en-US" altLang="en-US" sz="2000" dirty="0">
                <a:solidFill>
                  <a:srgbClr val="000000"/>
                </a:solidFill>
              </a:rPr>
              <a:t>     Origin and Destiny</a:t>
            </a:r>
          </a:p>
          <a:p>
            <a:pPr defTabSz="914400" fontAlgn="base">
              <a:spcBef>
                <a:spcPct val="0"/>
              </a:spcBef>
              <a:spcAft>
                <a:spcPct val="0"/>
              </a:spcAft>
              <a:buFontTx/>
              <a:buNone/>
            </a:pPr>
            <a:endParaRPr lang="en-US" altLang="en-US" sz="2000" dirty="0">
              <a:solidFill>
                <a:srgbClr val="000000"/>
              </a:solidFill>
            </a:endParaRPr>
          </a:p>
          <a:p>
            <a:pPr defTabSz="914400" fontAlgn="base">
              <a:spcBef>
                <a:spcPct val="0"/>
              </a:spcBef>
              <a:spcAft>
                <a:spcPct val="0"/>
              </a:spcAft>
              <a:buFontTx/>
              <a:buNone/>
            </a:pPr>
            <a:r>
              <a:rPr lang="en-US" altLang="en-US" sz="2000" dirty="0">
                <a:solidFill>
                  <a:srgbClr val="000000"/>
                </a:solidFill>
              </a:rPr>
              <a:t>PTYS 206</a:t>
            </a:r>
          </a:p>
          <a:p>
            <a:pPr defTabSz="914400" fontAlgn="base">
              <a:spcBef>
                <a:spcPct val="0"/>
              </a:spcBef>
              <a:spcAft>
                <a:spcPct val="0"/>
              </a:spcAft>
              <a:buFontTx/>
              <a:buNone/>
            </a:pPr>
            <a:r>
              <a:rPr lang="en-US" altLang="en-US" sz="2000" dirty="0">
                <a:solidFill>
                  <a:srgbClr val="000000"/>
                </a:solidFill>
              </a:rPr>
              <a:t>The Golden Age of </a:t>
            </a:r>
            <a:r>
              <a:rPr lang="en-US" altLang="en-US" sz="2000" dirty="0" smtClean="0">
                <a:solidFill>
                  <a:srgbClr val="000000"/>
                </a:solidFill>
              </a:rPr>
              <a:t>Planetary Exploration</a:t>
            </a:r>
            <a:endParaRPr lang="en-US" altLang="en-US" sz="2000" dirty="0">
              <a:solidFill>
                <a:srgbClr val="000000"/>
              </a:solidFill>
            </a:endParaRPr>
          </a:p>
          <a:p>
            <a:pPr defTabSz="914400" fontAlgn="base">
              <a:spcBef>
                <a:spcPct val="0"/>
              </a:spcBef>
              <a:spcAft>
                <a:spcPct val="0"/>
              </a:spcAft>
              <a:buFontTx/>
              <a:buNone/>
            </a:pPr>
            <a:endParaRPr lang="en-US" altLang="en-US" sz="2000" dirty="0">
              <a:solidFill>
                <a:srgbClr val="000000"/>
              </a:solidFill>
            </a:endParaRPr>
          </a:p>
          <a:p>
            <a:pPr defTabSz="914400" fontAlgn="base">
              <a:spcBef>
                <a:spcPct val="0"/>
              </a:spcBef>
              <a:spcAft>
                <a:spcPct val="0"/>
              </a:spcAft>
              <a:buFontTx/>
              <a:buNone/>
            </a:pPr>
            <a:r>
              <a:rPr lang="en-US" altLang="en-US" sz="2000" dirty="0">
                <a:solidFill>
                  <a:srgbClr val="000000"/>
                </a:solidFill>
              </a:rPr>
              <a:t>PTYS 214 </a:t>
            </a:r>
          </a:p>
          <a:p>
            <a:pPr defTabSz="914400" fontAlgn="base">
              <a:spcBef>
                <a:spcPct val="0"/>
              </a:spcBef>
              <a:spcAft>
                <a:spcPct val="0"/>
              </a:spcAft>
              <a:buFontTx/>
              <a:buNone/>
            </a:pPr>
            <a:r>
              <a:rPr lang="en-US" altLang="en-US" sz="2000" dirty="0">
                <a:solidFill>
                  <a:srgbClr val="000000"/>
                </a:solidFill>
              </a:rPr>
              <a:t>Astrobiology: A Planetary Perspective</a:t>
            </a:r>
          </a:p>
          <a:p>
            <a:pPr defTabSz="914400" fontAlgn="base">
              <a:spcBef>
                <a:spcPct val="0"/>
              </a:spcBef>
              <a:spcAft>
                <a:spcPct val="0"/>
              </a:spcAft>
              <a:buFontTx/>
              <a:buNone/>
            </a:pPr>
            <a:endParaRPr lang="en-US" altLang="en-US" sz="2000" dirty="0">
              <a:solidFill>
                <a:srgbClr val="000000"/>
              </a:solidFill>
            </a:endParaRPr>
          </a:p>
          <a:p>
            <a:pPr defTabSz="914400" fontAlgn="base">
              <a:spcBef>
                <a:spcPct val="0"/>
              </a:spcBef>
              <a:spcAft>
                <a:spcPct val="0"/>
              </a:spcAft>
              <a:buFontTx/>
              <a:buNone/>
            </a:pPr>
            <a:r>
              <a:rPr lang="en-US" altLang="en-US" sz="2000" dirty="0">
                <a:solidFill>
                  <a:srgbClr val="000000"/>
                </a:solidFill>
              </a:rPr>
              <a:t>PTYS 554</a:t>
            </a:r>
          </a:p>
          <a:p>
            <a:pPr defTabSz="914400" fontAlgn="base">
              <a:spcBef>
                <a:spcPct val="0"/>
              </a:spcBef>
              <a:spcAft>
                <a:spcPct val="0"/>
              </a:spcAft>
              <a:buFontTx/>
              <a:buNone/>
            </a:pPr>
            <a:r>
              <a:rPr lang="en-US" altLang="en-US" sz="2000" dirty="0">
                <a:solidFill>
                  <a:srgbClr val="000000"/>
                </a:solidFill>
              </a:rPr>
              <a:t>Evolution of Planetary Surfaces</a:t>
            </a:r>
          </a:p>
        </p:txBody>
      </p:sp>
      <p:sp>
        <p:nvSpPr>
          <p:cNvPr id="79875" name="Rectangle 11"/>
          <p:cNvSpPr>
            <a:spLocks noChangeArrowheads="1"/>
          </p:cNvSpPr>
          <p:nvPr/>
        </p:nvSpPr>
        <p:spPr bwMode="auto">
          <a:xfrm>
            <a:off x="5019153" y="4411283"/>
            <a:ext cx="4124847" cy="14773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eaLnBrk="0" fontAlgn="base" hangingPunct="0">
              <a:spcAft>
                <a:spcPct val="0"/>
              </a:spcAft>
              <a:buFontTx/>
              <a:buNone/>
            </a:pPr>
            <a:r>
              <a:rPr lang="en-US" sz="1800" dirty="0" smtClean="0">
                <a:solidFill>
                  <a:srgbClr val="000000"/>
                </a:solidFill>
              </a:rPr>
              <a:t>The meteorite kits and a set of globes are </a:t>
            </a:r>
            <a:r>
              <a:rPr lang="en-US" sz="1800" dirty="0">
                <a:solidFill>
                  <a:srgbClr val="000000"/>
                </a:solidFill>
              </a:rPr>
              <a:t>used for astrobiology and general education classes at the university, as well as being taken to school groups and community events.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339" y="997300"/>
            <a:ext cx="4290646" cy="3297854"/>
          </a:xfrm>
          <a:prstGeom prst="rect">
            <a:avLst/>
          </a:prstGeom>
        </p:spPr>
      </p:pic>
    </p:spTree>
    <p:extLst>
      <p:ext uri="{BB962C8B-B14F-4D97-AF65-F5344CB8AC3E}">
        <p14:creationId xmlns:p14="http://schemas.microsoft.com/office/powerpoint/2010/main" val="348815758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4"/>
          <p:cNvSpPr txBox="1">
            <a:spLocks noChangeArrowheads="1"/>
          </p:cNvSpPr>
          <p:nvPr/>
        </p:nvSpPr>
        <p:spPr bwMode="auto">
          <a:xfrm>
            <a:off x="2606862" y="-18028"/>
            <a:ext cx="5909609" cy="584775"/>
          </a:xfrm>
          <a:prstGeom prst="rect">
            <a:avLst/>
          </a:prstGeom>
          <a:noFill/>
          <a:ln w="9525">
            <a:noFill/>
            <a:miter lim="800000"/>
            <a:headEnd/>
            <a:tailEnd/>
          </a:ln>
        </p:spPr>
        <p:txBody>
          <a:bodyPr wrap="square">
            <a:spAutoFit/>
          </a:bodyPr>
          <a:lstStyle/>
          <a:p>
            <a:pPr defTabSz="914400" fontAlgn="base">
              <a:spcBef>
                <a:spcPct val="0"/>
              </a:spcBef>
              <a:spcAft>
                <a:spcPct val="0"/>
              </a:spcAft>
              <a:defRPr/>
            </a:pPr>
            <a:r>
              <a:rPr lang="en-US" sz="3200" dirty="0">
                <a:solidFill>
                  <a:srgbClr val="FFFFFF"/>
                </a:solidFill>
                <a:effectLst>
                  <a:outerShdw blurRad="38100" dist="38100" dir="2700000" algn="tl">
                    <a:srgbClr val="FFFFFF">
                      <a:alpha val="43137"/>
                    </a:srgbClr>
                  </a:outerShdw>
                </a:effectLst>
                <a:latin typeface="Arial" charset="0"/>
                <a:ea typeface="ＭＳ Ｐゴシック" charset="-128"/>
                <a:cs typeface="ＭＳ Ｐゴシック" charset="-128"/>
              </a:rPr>
              <a:t>Teaching PTYS 594 Field Trips</a:t>
            </a:r>
          </a:p>
        </p:txBody>
      </p:sp>
      <p:pic>
        <p:nvPicPr>
          <p:cNvPr id="80898" name="2014-5.jpg" descr="/Users/mariaschuchardt/Documents/2013_work/2013 Fall report/images/201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5885" y="3069668"/>
            <a:ext cx="4240586" cy="318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2013 fall.jpg" descr="/Users/mariaschuchardt/Documents/2013_work/2013 Fall report/images/2013 fall.jpg"/>
          <p:cNvPicPr>
            <a:picLocks noChangeAspect="1"/>
          </p:cNvPicPr>
          <p:nvPr/>
        </p:nvPicPr>
        <p:blipFill>
          <a:blip r:embed="rId4">
            <a:extLst>
              <a:ext uri="{28A0092B-C50C-407E-A947-70E740481C1C}">
                <a14:useLocalDpi xmlns:a14="http://schemas.microsoft.com/office/drawing/2010/main" val="0"/>
              </a:ext>
            </a:extLst>
          </a:blip>
          <a:srcRect t="19972" r="9283"/>
          <a:stretch>
            <a:fillRect/>
          </a:stretch>
        </p:blipFill>
        <p:spPr bwMode="auto">
          <a:xfrm>
            <a:off x="5410200" y="659843"/>
            <a:ext cx="36417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Fall_KT_closeup.jpg" descr="/Users/mariaschuchardt/Documents/2013_work/2013 Fall report/images/Fall_KT_closeu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263" y="1448831"/>
            <a:ext cx="333216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map at fall fieldtrip.jpg" descr="/Users/mariaschuchardt/Documents/2013_work/2013 Fall report/images/map at fall fieldtrip.jpg"/>
          <p:cNvPicPr>
            <a:picLocks noChangeAspect="1"/>
          </p:cNvPicPr>
          <p:nvPr/>
        </p:nvPicPr>
        <p:blipFill>
          <a:blip r:embed="rId6">
            <a:extLst>
              <a:ext uri="{28A0092B-C50C-407E-A947-70E740481C1C}">
                <a14:useLocalDpi xmlns:a14="http://schemas.microsoft.com/office/drawing/2010/main" val="0"/>
              </a:ext>
            </a:extLst>
          </a:blip>
          <a:srcRect t="8025" b="3085"/>
          <a:stretch>
            <a:fillRect/>
          </a:stretch>
        </p:blipFill>
        <p:spPr bwMode="auto">
          <a:xfrm>
            <a:off x="208711" y="3791981"/>
            <a:ext cx="3756730" cy="250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Box 1"/>
          <p:cNvSpPr txBox="1">
            <a:spLocks noChangeArrowheads="1"/>
          </p:cNvSpPr>
          <p:nvPr/>
        </p:nvSpPr>
        <p:spPr bwMode="auto">
          <a:xfrm>
            <a:off x="0" y="612775"/>
            <a:ext cx="53768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r>
              <a:rPr lang="en-US" altLang="en-US" sz="2400">
                <a:solidFill>
                  <a:srgbClr val="000000"/>
                </a:solidFill>
              </a:rPr>
              <a:t>Scanned field guide archive proving very useful outside UA too</a:t>
            </a:r>
          </a:p>
        </p:txBody>
      </p:sp>
      <p:sp>
        <p:nvSpPr>
          <p:cNvPr id="2" name="TextBox 1"/>
          <p:cNvSpPr txBox="1"/>
          <p:nvPr/>
        </p:nvSpPr>
        <p:spPr>
          <a:xfrm>
            <a:off x="-110738" y="6321443"/>
            <a:ext cx="9254738" cy="461665"/>
          </a:xfrm>
          <a:prstGeom prst="rect">
            <a:avLst/>
          </a:prstGeom>
          <a:noFill/>
        </p:spPr>
        <p:txBody>
          <a:bodyPr wrap="square" rtlCol="0">
            <a:spAutoFit/>
          </a:bodyPr>
          <a:lstStyle/>
          <a:p>
            <a:pPr algn="ctr" defTabSz="914400" eaLnBrk="0" fontAlgn="base" hangingPunct="0">
              <a:spcBef>
                <a:spcPct val="0"/>
              </a:spcBef>
              <a:spcAft>
                <a:spcPct val="0"/>
              </a:spcAft>
            </a:pPr>
            <a:r>
              <a:rPr lang="en-US" sz="2400" dirty="0">
                <a:solidFill>
                  <a:srgbClr val="000000"/>
                </a:solidFill>
                <a:latin typeface="Arial" charset="0"/>
                <a:ea typeface="ＭＳ Ｐゴシック" charset="-128"/>
                <a:cs typeface="ＭＳ Ｐゴシック" charset="-128"/>
              </a:rPr>
              <a:t>https://</a:t>
            </a:r>
            <a:r>
              <a:rPr lang="en-US" sz="2400" dirty="0" err="1">
                <a:solidFill>
                  <a:srgbClr val="000000"/>
                </a:solidFill>
                <a:latin typeface="Arial" charset="0"/>
                <a:ea typeface="ＭＳ Ｐゴシック" charset="-128"/>
                <a:cs typeface="ＭＳ Ｐゴシック" charset="-128"/>
              </a:rPr>
              <a:t>www.lpl.arizona.edu</a:t>
            </a:r>
            <a:r>
              <a:rPr lang="en-US" sz="2400" dirty="0">
                <a:solidFill>
                  <a:srgbClr val="000000"/>
                </a:solidFill>
                <a:latin typeface="Arial" charset="0"/>
                <a:ea typeface="ＭＳ Ｐゴシック" charset="-128"/>
                <a:cs typeface="ＭＳ Ｐゴシック" charset="-128"/>
              </a:rPr>
              <a:t>/sic/collection/fieldtrips</a:t>
            </a:r>
          </a:p>
        </p:txBody>
      </p:sp>
    </p:spTree>
    <p:extLst>
      <p:ext uri="{BB962C8B-B14F-4D97-AF65-F5344CB8AC3E}">
        <p14:creationId xmlns:p14="http://schemas.microsoft.com/office/powerpoint/2010/main" val="7031859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7"/>
          <p:cNvSpPr txBox="1">
            <a:spLocks noChangeArrowheads="1"/>
          </p:cNvSpPr>
          <p:nvPr/>
        </p:nvSpPr>
        <p:spPr bwMode="auto">
          <a:xfrm>
            <a:off x="1481328" y="-23813"/>
            <a:ext cx="8065897" cy="584775"/>
          </a:xfrm>
          <a:prstGeom prst="rect">
            <a:avLst/>
          </a:prstGeom>
          <a:noFill/>
          <a:ln w="9525">
            <a:noFill/>
            <a:miter lim="800000"/>
            <a:headEnd/>
            <a:tailEnd/>
          </a:ln>
        </p:spPr>
        <p:txBody>
          <a:bodyPr wrap="square">
            <a:spAutoFit/>
          </a:bodyPr>
          <a:lstStyle/>
          <a:p>
            <a:pPr algn="ctr" defTabSz="914400" fontAlgn="base">
              <a:spcBef>
                <a:spcPct val="0"/>
              </a:spcBef>
              <a:spcAft>
                <a:spcPct val="0"/>
              </a:spcAft>
              <a:defRPr/>
            </a:pPr>
            <a:r>
              <a:rPr lang="en-US" sz="3200" dirty="0">
                <a:solidFill>
                  <a:srgbClr val="FFFFFF"/>
                </a:solidFill>
                <a:effectLst>
                  <a:outerShdw blurRad="38100" dist="38100" dir="2700000" algn="tl">
                    <a:srgbClr val="FFFFFF">
                      <a:alpha val="43137"/>
                    </a:srgbClr>
                  </a:outerShdw>
                </a:effectLst>
                <a:latin typeface="Arial" charset="0"/>
                <a:ea typeface="ＭＳ Ｐゴシック" charset="-128"/>
                <a:cs typeface="ＭＳ Ｐゴシック" charset="-128"/>
              </a:rPr>
              <a:t>Center for Creative Photography</a:t>
            </a:r>
          </a:p>
        </p:txBody>
      </p:sp>
      <p:pic>
        <p:nvPicPr>
          <p:cNvPr id="67587" name="Picture 4" descr="/Users/mariaschuchardt/Desktop/Report/6-3 Shane DC report/Photos/CCP copy/ag1_4_3_2_2015_01_145.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14312" y="2603500"/>
            <a:ext cx="37941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6" descr="/Users/mariaschuchardt/Desktop/Report/6-3 Shane DC report/Photos/CCP copy/IMG_3225_sm.jpg"/>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645025" y="758825"/>
            <a:ext cx="407035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3608388"/>
            <a:ext cx="4575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Box 1"/>
          <p:cNvSpPr txBox="1">
            <a:spLocks noChangeArrowheads="1"/>
          </p:cNvSpPr>
          <p:nvPr/>
        </p:nvSpPr>
        <p:spPr bwMode="auto">
          <a:xfrm>
            <a:off x="254794" y="5712982"/>
            <a:ext cx="3819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r>
              <a:rPr lang="en-US" altLang="en-US" sz="2400" dirty="0">
                <a:solidFill>
                  <a:srgbClr val="000000"/>
                </a:solidFill>
              </a:rPr>
              <a:t>Early 2015, 107 days on exhibit, 6,542 visitors.</a:t>
            </a: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1192" t="23452" r="15715" b="33688"/>
          <a:stretch/>
        </p:blipFill>
        <p:spPr>
          <a:xfrm>
            <a:off x="214312" y="839931"/>
            <a:ext cx="3794125" cy="1483172"/>
          </a:xfrm>
          <a:prstGeom prst="rect">
            <a:avLst/>
          </a:prstGeom>
        </p:spPr>
      </p:pic>
    </p:spTree>
    <p:extLst>
      <p:ext uri="{BB962C8B-B14F-4D97-AF65-F5344CB8AC3E}">
        <p14:creationId xmlns:p14="http://schemas.microsoft.com/office/powerpoint/2010/main" val="7523277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7"/>
          <p:cNvSpPr txBox="1">
            <a:spLocks noChangeArrowheads="1"/>
          </p:cNvSpPr>
          <p:nvPr/>
        </p:nvSpPr>
        <p:spPr bwMode="auto">
          <a:xfrm>
            <a:off x="5622925" y="855663"/>
            <a:ext cx="35210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ts val="600"/>
              </a:spcAft>
              <a:buFontTx/>
              <a:buNone/>
            </a:pPr>
            <a:r>
              <a:rPr lang="en-US" altLang="en-US" sz="2000">
                <a:solidFill>
                  <a:srgbClr val="000000"/>
                </a:solidFill>
              </a:rPr>
              <a:t>When the show was over at the Center for Creative photography, the Science Center hung the moon images.</a:t>
            </a:r>
            <a:r>
              <a:rPr lang="en-US" altLang="en-US" sz="1200">
                <a:solidFill>
                  <a:srgbClr val="000000"/>
                </a:solidFill>
              </a:rPr>
              <a:t>	</a:t>
            </a:r>
          </a:p>
          <a:p>
            <a:pPr defTabSz="914400" fontAlgn="base">
              <a:spcBef>
                <a:spcPct val="0"/>
              </a:spcBef>
              <a:spcAft>
                <a:spcPts val="600"/>
              </a:spcAft>
              <a:buFontTx/>
              <a:buNone/>
            </a:pPr>
            <a:r>
              <a:rPr lang="en-US" altLang="en-US" sz="1200">
                <a:solidFill>
                  <a:srgbClr val="000000"/>
                </a:solidFill>
              </a:rPr>
              <a:t>	</a:t>
            </a:r>
          </a:p>
        </p:txBody>
      </p:sp>
      <p:sp>
        <p:nvSpPr>
          <p:cNvPr id="19459" name="TextBox 7"/>
          <p:cNvSpPr txBox="1">
            <a:spLocks noChangeArrowheads="1"/>
          </p:cNvSpPr>
          <p:nvPr/>
        </p:nvSpPr>
        <p:spPr bwMode="auto">
          <a:xfrm>
            <a:off x="2341944" y="0"/>
            <a:ext cx="5902325" cy="646331"/>
          </a:xfrm>
          <a:prstGeom prst="rect">
            <a:avLst/>
          </a:prstGeom>
          <a:noFill/>
          <a:ln w="9525">
            <a:noFill/>
            <a:miter lim="800000"/>
            <a:headEnd/>
            <a:tailEnd/>
          </a:ln>
        </p:spPr>
        <p:txBody>
          <a:bodyPr>
            <a:spAutoFit/>
          </a:bodyPr>
          <a:lstStyle/>
          <a:p>
            <a:pPr algn="ctr" defTabSz="914400" fontAlgn="base">
              <a:spcBef>
                <a:spcPct val="0"/>
              </a:spcBef>
              <a:spcAft>
                <a:spcPct val="0"/>
              </a:spcAft>
              <a:defRPr/>
            </a:pPr>
            <a:r>
              <a:rPr lang="en-US" sz="3600" dirty="0" err="1">
                <a:solidFill>
                  <a:srgbClr val="FFFFFF"/>
                </a:solidFill>
                <a:effectLst>
                  <a:outerShdw blurRad="38100" dist="38100" dir="2700000" algn="tl">
                    <a:srgbClr val="FFFFFF">
                      <a:alpha val="43137"/>
                    </a:srgbClr>
                  </a:outerShdw>
                </a:effectLst>
                <a:latin typeface="Arial" charset="0"/>
                <a:ea typeface="ＭＳ Ｐゴシック" charset="-128"/>
                <a:cs typeface="ＭＳ Ｐゴシック" charset="-128"/>
              </a:rPr>
              <a:t>Flandrau</a:t>
            </a:r>
            <a:r>
              <a:rPr lang="en-US" sz="3600" dirty="0">
                <a:solidFill>
                  <a:srgbClr val="FFFFFF"/>
                </a:solidFill>
                <a:effectLst>
                  <a:outerShdw blurRad="38100" dist="38100" dir="2700000" algn="tl">
                    <a:srgbClr val="FFFFFF">
                      <a:alpha val="43137"/>
                    </a:srgbClr>
                  </a:outerShdw>
                </a:effectLst>
                <a:latin typeface="Arial" charset="0"/>
                <a:ea typeface="ＭＳ Ｐゴシック" charset="-128"/>
                <a:cs typeface="ＭＳ Ｐゴシック" charset="-128"/>
              </a:rPr>
              <a:t> Planetarium </a:t>
            </a:r>
          </a:p>
        </p:txBody>
      </p:sp>
      <p:pic>
        <p:nvPicPr>
          <p:cNvPr id="69635" name="Picture 1" descr="/Users/mariaschuchardt/Desktop/Report/6-3 Shane DC report/Photos/Flandrau-Moon 2016/Flandrau_sm.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77800" y="736600"/>
            <a:ext cx="527367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9600" y="2932113"/>
            <a:ext cx="59436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1"/>
          <p:cNvSpPr txBox="1">
            <a:spLocks noChangeArrowheads="1"/>
          </p:cNvSpPr>
          <p:nvPr/>
        </p:nvSpPr>
        <p:spPr bwMode="auto">
          <a:xfrm>
            <a:off x="177800" y="3635375"/>
            <a:ext cx="28273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pPr defTabSz="914400" eaLnBrk="0" fontAlgn="base" hangingPunct="0">
              <a:spcBef>
                <a:spcPct val="0"/>
              </a:spcBef>
              <a:spcAft>
                <a:spcPct val="0"/>
              </a:spcAft>
            </a:pPr>
            <a:r>
              <a:rPr lang="en-US" altLang="en-US" sz="2000">
                <a:solidFill>
                  <a:srgbClr val="000000"/>
                </a:solidFill>
              </a:rPr>
              <a:t>The planetarium had 35,000 guests from May 2015 through April 2016.</a:t>
            </a:r>
          </a:p>
        </p:txBody>
      </p:sp>
    </p:spTree>
    <p:extLst>
      <p:ext uri="{BB962C8B-B14F-4D97-AF65-F5344CB8AC3E}">
        <p14:creationId xmlns:p14="http://schemas.microsoft.com/office/powerpoint/2010/main" val="20799458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2F5F18B-939C-E447-877B-178039E80375}" type="slidenum">
              <a:rPr lang="en-US" smtClean="0"/>
              <a:pPr>
                <a:defRPr/>
              </a:pPr>
              <a:t>39</a:t>
            </a:fld>
            <a:endParaRPr lang="en-US"/>
          </a:p>
        </p:txBody>
      </p:sp>
      <p:sp>
        <p:nvSpPr>
          <p:cNvPr id="50179" name="TextBox 6"/>
          <p:cNvSpPr txBox="1">
            <a:spLocks noChangeArrowheads="1"/>
          </p:cNvSpPr>
          <p:nvPr/>
        </p:nvSpPr>
        <p:spPr bwMode="auto">
          <a:xfrm>
            <a:off x="3670300" y="-40342"/>
            <a:ext cx="48795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3600" dirty="0">
                <a:solidFill>
                  <a:schemeClr val="bg1"/>
                </a:solidFill>
              </a:rPr>
              <a:t>Use of </a:t>
            </a:r>
            <a:r>
              <a:rPr lang="en-US" altLang="en-US" sz="3600" dirty="0" smtClean="0">
                <a:solidFill>
                  <a:schemeClr val="bg1"/>
                </a:solidFill>
              </a:rPr>
              <a:t>Archives in Film</a:t>
            </a:r>
            <a:endParaRPr lang="en-US" altLang="en-US" sz="3600" dirty="0">
              <a:solidFill>
                <a:schemeClr val="bg1"/>
              </a:solidFill>
            </a:endParaRPr>
          </a:p>
        </p:txBody>
      </p:sp>
      <p:sp>
        <p:nvSpPr>
          <p:cNvPr id="50180" name="TextBox 7"/>
          <p:cNvSpPr txBox="1">
            <a:spLocks noChangeArrowheads="1"/>
          </p:cNvSpPr>
          <p:nvPr/>
        </p:nvSpPr>
        <p:spPr bwMode="auto">
          <a:xfrm>
            <a:off x="3479800" y="631824"/>
            <a:ext cx="5511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2000" dirty="0"/>
              <a:t>Provided images and videos for Jason Davis, Space Grant intern and journalism student</a:t>
            </a:r>
            <a:r>
              <a:rPr lang="en-US" altLang="en-US" sz="2000" dirty="0" smtClean="0"/>
              <a:t>, to </a:t>
            </a:r>
            <a:r>
              <a:rPr lang="en-US" altLang="en-US" sz="2000" dirty="0"/>
              <a:t>produced a 35-minute documentary telling the story of Gerard Kuiper and the Lunar &amp; Planetary Laboratory’s </a:t>
            </a:r>
            <a:r>
              <a:rPr lang="en-US" altLang="en-US" sz="2000" dirty="0" smtClean="0"/>
              <a:t>involvement </a:t>
            </a:r>
            <a:r>
              <a:rPr lang="en-US" altLang="en-US" sz="2000" dirty="0"/>
              <a:t>with early lunar research and the Apollo missions.</a:t>
            </a:r>
          </a:p>
          <a:p>
            <a:pPr eaLnBrk="1" hangingPunct="1">
              <a:spcBef>
                <a:spcPct val="0"/>
              </a:spcBef>
              <a:buFontTx/>
              <a:buNone/>
            </a:pPr>
            <a:endParaRPr lang="en-US" altLang="en-US" sz="2000" dirty="0"/>
          </a:p>
        </p:txBody>
      </p:sp>
      <p:pic>
        <p:nvPicPr>
          <p:cNvPr id="50181" name="Picture 1" descr="/Users/mariaschuchardt/Desktop/Report/6-3 Shane DC report/Photos/jrd-mk_sm.jpg"/>
          <p:cNvPicPr>
            <a:picLocks noChangeAspect="1"/>
          </p:cNvPicPr>
          <p:nvPr/>
        </p:nvPicPr>
        <p:blipFill>
          <a:blip r:embed="rId3" r:link="rId4">
            <a:extLst>
              <a:ext uri="{28A0092B-C50C-407E-A947-70E740481C1C}">
                <a14:useLocalDpi xmlns:a14="http://schemas.microsoft.com/office/drawing/2010/main" val="0"/>
              </a:ext>
            </a:extLst>
          </a:blip>
          <a:srcRect b="14635"/>
          <a:stretch>
            <a:fillRect/>
          </a:stretch>
        </p:blipFill>
        <p:spPr bwMode="auto">
          <a:xfrm>
            <a:off x="4395788" y="3095963"/>
            <a:ext cx="3986212"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Box 4"/>
          <p:cNvSpPr txBox="1">
            <a:spLocks noChangeArrowheads="1"/>
          </p:cNvSpPr>
          <p:nvPr/>
        </p:nvSpPr>
        <p:spPr bwMode="auto">
          <a:xfrm>
            <a:off x="4325938" y="5364501"/>
            <a:ext cx="40560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1600"/>
              <a:t>Filmmaker Jason Davis (left) poses with Captain Mark Kelly, a former astronaut who narrated the film. </a:t>
            </a:r>
          </a:p>
        </p:txBody>
      </p:sp>
      <p:pic>
        <p:nvPicPr>
          <p:cNvPr id="2" name="Picture 1"/>
          <p:cNvPicPr>
            <a:picLocks noChangeAspect="1"/>
          </p:cNvPicPr>
          <p:nvPr/>
        </p:nvPicPr>
        <p:blipFill>
          <a:blip r:embed="rId5"/>
          <a:stretch>
            <a:fillRect/>
          </a:stretch>
        </p:blipFill>
        <p:spPr>
          <a:xfrm>
            <a:off x="600381" y="5436767"/>
            <a:ext cx="2779776" cy="126883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674" y="631824"/>
            <a:ext cx="2850877" cy="4542397"/>
          </a:xfrm>
          <a:prstGeom prst="rect">
            <a:avLst/>
          </a:prstGeom>
        </p:spPr>
      </p:pic>
    </p:spTree>
    <p:extLst>
      <p:ext uri="{BB962C8B-B14F-4D97-AF65-F5344CB8AC3E}">
        <p14:creationId xmlns:p14="http://schemas.microsoft.com/office/powerpoint/2010/main" val="36687954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bwMode="auto">
          <a:xfrm>
            <a:off x="2066130" y="0"/>
            <a:ext cx="73152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3600" dirty="0"/>
              <a:t>Physical Description, </a:t>
            </a:r>
            <a:r>
              <a:rPr lang="en-US" altLang="en-US" sz="3600"/>
              <a:t>Main </a:t>
            </a:r>
            <a:r>
              <a:rPr lang="en-US" altLang="en-US" sz="3600" smtClean="0"/>
              <a:t>Room</a:t>
            </a:r>
            <a:endParaRPr lang="en-US" altLang="en-US" sz="3600" dirty="0"/>
          </a:p>
        </p:txBody>
      </p:sp>
      <p:sp>
        <p:nvSpPr>
          <p:cNvPr id="4" name="Slide Number Placeholder 3"/>
          <p:cNvSpPr>
            <a:spLocks noGrp="1"/>
          </p:cNvSpPr>
          <p:nvPr>
            <p:ph type="sldNum" sz="quarter" idx="10"/>
          </p:nvPr>
        </p:nvSpPr>
        <p:spPr/>
        <p:txBody>
          <a:bodyPr/>
          <a:lstStyle/>
          <a:p>
            <a:pPr>
              <a:defRPr/>
            </a:pPr>
            <a:fld id="{AA7E43F2-8234-AF44-979A-2D3913DE4AD3}" type="slidenum">
              <a:rPr lang="en-US" smtClean="0"/>
              <a:pPr>
                <a:defRPr/>
              </a:pPr>
              <a:t>4</a:t>
            </a:fld>
            <a:endParaRPr lang="en-US"/>
          </a:p>
        </p:txBody>
      </p:sp>
      <p:sp>
        <p:nvSpPr>
          <p:cNvPr id="3" name="TextBox 2"/>
          <p:cNvSpPr txBox="1"/>
          <p:nvPr/>
        </p:nvSpPr>
        <p:spPr>
          <a:xfrm>
            <a:off x="0" y="588795"/>
            <a:ext cx="4532533" cy="6186309"/>
          </a:xfrm>
          <a:prstGeom prst="rect">
            <a:avLst/>
          </a:prstGeom>
          <a:noFill/>
        </p:spPr>
        <p:txBody>
          <a:bodyPr wrap="square">
            <a:spAutoFit/>
          </a:bodyPr>
          <a:lstStyle/>
          <a:p>
            <a:pPr eaLnBrk="1" hangingPunct="1">
              <a:defRPr/>
            </a:pPr>
            <a:r>
              <a:rPr lang="en-US" sz="2800" dirty="0" smtClean="0">
                <a:latin typeface="Arial" pitchFamily="8" charset="0"/>
                <a:ea typeface="ＭＳ Ｐゴシック" pitchFamily="8" charset="-128"/>
                <a:cs typeface="ＭＳ Ｐゴシック" pitchFamily="8" charset="-128"/>
              </a:rPr>
              <a:t>Total footage: 2140 sq. ft.</a:t>
            </a:r>
          </a:p>
          <a:p>
            <a:pPr eaLnBrk="1" hangingPunct="1">
              <a:defRPr/>
            </a:pPr>
            <a:r>
              <a:rPr lang="en-US" sz="2800" dirty="0" smtClean="0">
                <a:latin typeface="Arial" pitchFamily="8" charset="0"/>
                <a:ea typeface="ＭＳ Ｐゴシック" pitchFamily="8" charset="-128"/>
                <a:cs typeface="ＭＳ Ｐゴシック" pitchFamily="8" charset="-128"/>
              </a:rPr>
              <a:t>Main room, 900 sq. ft.</a:t>
            </a:r>
            <a:endParaRPr lang="en-US" sz="2800" dirty="0">
              <a:latin typeface="Arial" pitchFamily="8" charset="0"/>
              <a:ea typeface="ＭＳ Ｐゴシック" pitchFamily="8" charset="-128"/>
              <a:cs typeface="ＭＳ Ｐゴシック" pitchFamily="8" charset="-128"/>
            </a:endParaRPr>
          </a:p>
          <a:p>
            <a:pPr marL="342900" indent="-342900" eaLnBrk="1" hangingPunct="1">
              <a:buFont typeface="Arial" charset="0"/>
              <a:buChar char="•"/>
              <a:defRPr/>
            </a:pPr>
            <a:r>
              <a:rPr lang="en-US" sz="2000" dirty="0">
                <a:latin typeface="Arial" pitchFamily="8" charset="0"/>
                <a:ea typeface="ＭＳ Ｐゴシック" pitchFamily="8" charset="-128"/>
                <a:cs typeface="ＭＳ Ｐゴシック" pitchFamily="8" charset="-128"/>
              </a:rPr>
              <a:t>Computer (Mac)</a:t>
            </a:r>
          </a:p>
          <a:p>
            <a:pPr marL="342900" indent="-342900" eaLnBrk="1" hangingPunct="1">
              <a:buFont typeface="Arial" charset="0"/>
              <a:buChar char="•"/>
              <a:defRPr/>
            </a:pPr>
            <a:r>
              <a:rPr lang="en-US" sz="2000" dirty="0">
                <a:latin typeface="Arial" pitchFamily="8" charset="0"/>
                <a:ea typeface="ＭＳ Ｐゴシック" pitchFamily="8" charset="-128"/>
                <a:cs typeface="ＭＳ Ｐゴシック" pitchFamily="8" charset="-128"/>
              </a:rPr>
              <a:t>Small format scanner</a:t>
            </a:r>
          </a:p>
          <a:p>
            <a:pPr marL="342900" indent="-342900" eaLnBrk="1" hangingPunct="1">
              <a:buFont typeface="Arial" charset="0"/>
              <a:buChar char="•"/>
              <a:defRPr/>
            </a:pPr>
            <a:r>
              <a:rPr lang="en-US" sz="2000" dirty="0">
                <a:latin typeface="Arial" pitchFamily="8" charset="0"/>
                <a:ea typeface="ＭＳ Ｐゴシック" pitchFamily="8" charset="-128"/>
                <a:cs typeface="ＭＳ Ｐゴシック" pitchFamily="8" charset="-128"/>
              </a:rPr>
              <a:t>Film scanner</a:t>
            </a:r>
          </a:p>
          <a:p>
            <a:pPr marL="342900" indent="-342900" eaLnBrk="1" hangingPunct="1">
              <a:buFont typeface="Arial" charset="0"/>
              <a:buChar char="•"/>
              <a:defRPr/>
            </a:pPr>
            <a:r>
              <a:rPr lang="en-US" sz="2000" dirty="0" smtClean="0">
                <a:latin typeface="Arial" pitchFamily="8" charset="0"/>
                <a:ea typeface="ＭＳ Ｐゴシック" pitchFamily="8" charset="-128"/>
                <a:cs typeface="ＭＳ Ｐゴシック" pitchFamily="8" charset="-128"/>
              </a:rPr>
              <a:t>Lunar Orbiter</a:t>
            </a:r>
            <a:r>
              <a:rPr lang="en-US" sz="2000" dirty="0">
                <a:latin typeface="Arial" pitchFamily="8" charset="0"/>
                <a:ea typeface="ＭＳ Ｐゴシック" pitchFamily="8" charset="-128"/>
                <a:cs typeface="ＭＳ Ｐゴシック" pitchFamily="8" charset="-128"/>
              </a:rPr>
              <a:t>, Apollo, </a:t>
            </a:r>
            <a:endParaRPr lang="en-US" sz="2000" dirty="0" smtClean="0">
              <a:latin typeface="Arial" pitchFamily="8" charset="0"/>
              <a:ea typeface="ＭＳ Ｐゴシック" pitchFamily="8" charset="-128"/>
              <a:cs typeface="ＭＳ Ｐゴシック" pitchFamily="8" charset="-128"/>
            </a:endParaRPr>
          </a:p>
          <a:p>
            <a:pPr marL="342900" indent="-342900" eaLnBrk="1" hangingPunct="1">
              <a:buFont typeface="Arial" charset="0"/>
              <a:buChar char="•"/>
              <a:defRPr/>
            </a:pPr>
            <a:r>
              <a:rPr lang="en-US" sz="2000" dirty="0" smtClean="0">
                <a:latin typeface="Arial" pitchFamily="8" charset="0"/>
                <a:ea typeface="ＭＳ Ｐゴシック" pitchFamily="8" charset="-128"/>
                <a:cs typeface="ＭＳ Ｐゴシック" pitchFamily="8" charset="-128"/>
              </a:rPr>
              <a:t>Magellan</a:t>
            </a:r>
            <a:r>
              <a:rPr lang="en-US" sz="2000" dirty="0">
                <a:latin typeface="Arial" pitchFamily="8" charset="0"/>
                <a:ea typeface="ＭＳ Ｐゴシック" pitchFamily="8" charset="-128"/>
                <a:cs typeface="ＭＳ Ｐゴシック" pitchFamily="8" charset="-128"/>
              </a:rPr>
              <a:t>, </a:t>
            </a:r>
            <a:r>
              <a:rPr lang="en-US" sz="2000" dirty="0" smtClean="0">
                <a:latin typeface="Arial" pitchFamily="8" charset="0"/>
                <a:ea typeface="ＭＳ Ｐゴシック" pitchFamily="8" charset="-128"/>
                <a:cs typeface="ＭＳ Ｐゴシック" pitchFamily="8" charset="-128"/>
              </a:rPr>
              <a:t>Prints</a:t>
            </a:r>
          </a:p>
          <a:p>
            <a:pPr marL="342900" indent="-342900" eaLnBrk="1" hangingPunct="1">
              <a:buFont typeface="Arial" charset="0"/>
              <a:buChar char="•"/>
              <a:defRPr/>
            </a:pPr>
            <a:r>
              <a:rPr lang="en-US" sz="2000" dirty="0" smtClean="0">
                <a:latin typeface="Arial" pitchFamily="8" charset="0"/>
                <a:ea typeface="ＭＳ Ｐゴシック" pitchFamily="8" charset="-128"/>
                <a:cs typeface="ＭＳ Ｐゴシック" pitchFamily="8" charset="-128"/>
              </a:rPr>
              <a:t>Atlases (Kuiper’s </a:t>
            </a:r>
          </a:p>
          <a:p>
            <a:pPr marL="342900" indent="-342900" eaLnBrk="1" hangingPunct="1">
              <a:buFont typeface="Arial" charset="0"/>
              <a:buChar char="•"/>
              <a:defRPr/>
            </a:pPr>
            <a:r>
              <a:rPr lang="en-US" sz="2000" dirty="0" smtClean="0">
                <a:latin typeface="Arial" pitchFamily="8" charset="0"/>
                <a:ea typeface="ＭＳ Ｐゴシック" pitchFamily="8" charset="-128"/>
                <a:cs typeface="ＭＳ Ｐゴシック" pitchFamily="8" charset="-128"/>
              </a:rPr>
              <a:t>Photographic Lunar Atlas)</a:t>
            </a:r>
            <a:endParaRPr lang="en-US" sz="2000" dirty="0">
              <a:latin typeface="Arial" pitchFamily="8" charset="0"/>
              <a:ea typeface="ＭＳ Ｐゴシック" pitchFamily="8" charset="-128"/>
              <a:cs typeface="ＭＳ Ｐゴシック" pitchFamily="8" charset="-128"/>
            </a:endParaRPr>
          </a:p>
          <a:p>
            <a:pPr marL="342900" indent="-342900" eaLnBrk="1" hangingPunct="1">
              <a:buFont typeface="Arial" charset="0"/>
              <a:buChar char="•"/>
              <a:defRPr/>
            </a:pPr>
            <a:endParaRPr lang="en-US" sz="1200" dirty="0">
              <a:latin typeface="Arial" pitchFamily="8" charset="0"/>
              <a:ea typeface="ＭＳ Ｐゴシック" pitchFamily="8" charset="-128"/>
              <a:cs typeface="ＭＳ Ｐゴシック" pitchFamily="8" charset="-128"/>
            </a:endParaRPr>
          </a:p>
          <a:p>
            <a:pPr eaLnBrk="1" hangingPunct="1">
              <a:defRPr/>
            </a:pPr>
            <a:r>
              <a:rPr lang="en-US" sz="2800" dirty="0">
                <a:latin typeface="Arial" pitchFamily="8" charset="0"/>
                <a:ea typeface="ＭＳ Ｐゴシック" pitchFamily="8" charset="-128"/>
                <a:cs typeface="ＭＳ Ｐゴシック" pitchFamily="8" charset="-128"/>
              </a:rPr>
              <a:t>Computer </a:t>
            </a:r>
            <a:r>
              <a:rPr lang="en-US" sz="2800" dirty="0" smtClean="0">
                <a:latin typeface="Arial" pitchFamily="8" charset="0"/>
                <a:ea typeface="ＭＳ Ｐゴシック" pitchFamily="8" charset="-128"/>
                <a:cs typeface="ＭＳ Ｐゴシック" pitchFamily="8" charset="-128"/>
              </a:rPr>
              <a:t>room, 300 sq. ft.</a:t>
            </a:r>
            <a:endParaRPr lang="en-US" sz="2800" dirty="0">
              <a:latin typeface="Arial" pitchFamily="8" charset="0"/>
              <a:ea typeface="ＭＳ Ｐゴシック" pitchFamily="8" charset="-128"/>
              <a:cs typeface="ＭＳ Ｐゴシック" pitchFamily="8" charset="-128"/>
            </a:endParaRPr>
          </a:p>
          <a:p>
            <a:pPr marL="342900" indent="-342900" eaLnBrk="1" hangingPunct="1">
              <a:buFont typeface="Arial" charset="0"/>
              <a:buChar char="•"/>
              <a:defRPr/>
            </a:pPr>
            <a:r>
              <a:rPr lang="en-US" sz="2000" dirty="0">
                <a:latin typeface="Arial" pitchFamily="8" charset="0"/>
                <a:ea typeface="ＭＳ Ｐゴシック" pitchFamily="8" charset="-128"/>
                <a:cs typeface="ＭＳ Ｐゴシック" pitchFamily="8" charset="-128"/>
              </a:rPr>
              <a:t>3 </a:t>
            </a:r>
            <a:r>
              <a:rPr lang="en-US" sz="2000" dirty="0" smtClean="0">
                <a:latin typeface="Arial" pitchFamily="8" charset="0"/>
                <a:ea typeface="ＭＳ Ｐゴシック" pitchFamily="8" charset="-128"/>
                <a:cs typeface="ＭＳ Ｐゴシック" pitchFamily="8" charset="-128"/>
              </a:rPr>
              <a:t>Work Stations</a:t>
            </a:r>
          </a:p>
          <a:p>
            <a:pPr marL="800100" lvl="1" indent="-342900">
              <a:buFont typeface="Arial" charset="0"/>
              <a:buChar char="•"/>
              <a:defRPr/>
            </a:pPr>
            <a:r>
              <a:rPr lang="en-US" sz="2000" dirty="0" smtClean="0">
                <a:latin typeface="Arial" pitchFamily="8" charset="0"/>
                <a:ea typeface="ＭＳ Ｐゴシック" pitchFamily="8" charset="-128"/>
                <a:cs typeface="ＭＳ Ｐゴシック" pitchFamily="8" charset="-128"/>
              </a:rPr>
              <a:t>3D stereo monitors </a:t>
            </a:r>
            <a:endParaRPr lang="en-US" sz="2000" dirty="0">
              <a:latin typeface="Arial" pitchFamily="8" charset="0"/>
              <a:ea typeface="ＭＳ Ｐゴシック" pitchFamily="8" charset="-128"/>
              <a:cs typeface="ＭＳ Ｐゴシック" pitchFamily="8" charset="-128"/>
            </a:endParaRPr>
          </a:p>
          <a:p>
            <a:pPr marL="342900" indent="-342900" eaLnBrk="1" hangingPunct="1">
              <a:buFont typeface="Arial" charset="0"/>
              <a:buChar char="•"/>
              <a:defRPr/>
            </a:pPr>
            <a:r>
              <a:rPr lang="en-US" sz="2000" dirty="0" smtClean="0">
                <a:latin typeface="Arial" pitchFamily="8" charset="0"/>
                <a:ea typeface="ＭＳ Ｐゴシック" pitchFamily="8" charset="-128"/>
                <a:cs typeface="ＭＳ Ｐゴシック" pitchFamily="8" charset="-128"/>
              </a:rPr>
              <a:t>Additional Computer </a:t>
            </a:r>
            <a:r>
              <a:rPr lang="en-US" sz="2000" dirty="0">
                <a:latin typeface="Arial" pitchFamily="8" charset="0"/>
                <a:ea typeface="ＭＳ Ｐゴシック" pitchFamily="8" charset="-128"/>
                <a:cs typeface="ＭＳ Ｐゴシック" pitchFamily="8" charset="-128"/>
              </a:rPr>
              <a:t>(Mac</a:t>
            </a:r>
            <a:r>
              <a:rPr lang="en-US" sz="2000" dirty="0" smtClean="0">
                <a:latin typeface="Arial" pitchFamily="8" charset="0"/>
                <a:ea typeface="ＭＳ Ｐゴシック" pitchFamily="8" charset="-128"/>
                <a:cs typeface="ＭＳ Ｐゴシック" pitchFamily="8" charset="-128"/>
              </a:rPr>
              <a:t>)</a:t>
            </a:r>
          </a:p>
          <a:p>
            <a:pPr marL="800100" lvl="1" indent="-342900">
              <a:buFont typeface="Arial" charset="0"/>
              <a:buChar char="•"/>
              <a:defRPr/>
            </a:pPr>
            <a:r>
              <a:rPr lang="en-US" sz="2000" dirty="0" smtClean="0">
                <a:latin typeface="Arial" pitchFamily="8" charset="0"/>
                <a:ea typeface="ＭＳ Ｐゴシック" pitchFamily="8" charset="-128"/>
                <a:cs typeface="ＭＳ Ｐゴシック" pitchFamily="8" charset="-128"/>
              </a:rPr>
              <a:t>Image processing &amp; GIS</a:t>
            </a:r>
            <a:endParaRPr lang="en-US" sz="2000" dirty="0">
              <a:latin typeface="Arial" pitchFamily="8" charset="0"/>
              <a:ea typeface="ＭＳ Ｐゴシック" pitchFamily="8" charset="-128"/>
              <a:cs typeface="ＭＳ Ｐゴシック" pitchFamily="8" charset="-128"/>
            </a:endParaRPr>
          </a:p>
          <a:p>
            <a:pPr marL="342900" indent="-342900" eaLnBrk="1" hangingPunct="1">
              <a:buFont typeface="Arial" charset="0"/>
              <a:buChar char="•"/>
              <a:defRPr/>
            </a:pPr>
            <a:r>
              <a:rPr lang="en-US" sz="2000" dirty="0">
                <a:latin typeface="Arial" pitchFamily="8" charset="0"/>
                <a:ea typeface="ＭＳ Ｐゴシック" pitchFamily="8" charset="-128"/>
                <a:cs typeface="ＭＳ Ｐゴシック" pitchFamily="8" charset="-128"/>
              </a:rPr>
              <a:t>Large format </a:t>
            </a:r>
            <a:r>
              <a:rPr lang="en-US" sz="2000" dirty="0" smtClean="0">
                <a:latin typeface="Arial" pitchFamily="8" charset="0"/>
                <a:ea typeface="ＭＳ Ｐゴシック" pitchFamily="8" charset="-128"/>
                <a:cs typeface="ＭＳ Ｐゴシック" pitchFamily="8" charset="-128"/>
              </a:rPr>
              <a:t>Scanner</a:t>
            </a:r>
          </a:p>
          <a:p>
            <a:pPr marL="342900" indent="-342900" eaLnBrk="1" hangingPunct="1">
              <a:buFont typeface="Arial" charset="0"/>
              <a:buChar char="•"/>
              <a:defRPr/>
            </a:pPr>
            <a:r>
              <a:rPr lang="en-US" sz="2000" dirty="0" smtClean="0">
                <a:latin typeface="Arial" pitchFamily="8" charset="0"/>
                <a:ea typeface="ＭＳ Ｐゴシック" pitchFamily="8" charset="-128"/>
                <a:cs typeface="ＭＳ Ｐゴシック" pitchFamily="8" charset="-128"/>
              </a:rPr>
              <a:t>USGS geologic Maps</a:t>
            </a:r>
            <a:endParaRPr lang="en-US" sz="2000" dirty="0">
              <a:latin typeface="Arial" pitchFamily="8" charset="0"/>
              <a:ea typeface="ＭＳ Ｐゴシック" pitchFamily="8" charset="-128"/>
              <a:cs typeface="ＭＳ Ｐゴシック" pitchFamily="8" charset="-128"/>
            </a:endParaRPr>
          </a:p>
          <a:p>
            <a:pPr marL="342900" indent="-342900" eaLnBrk="1" hangingPunct="1">
              <a:buFont typeface="Arial" charset="0"/>
              <a:buChar char="•"/>
              <a:defRPr/>
            </a:pPr>
            <a:r>
              <a:rPr lang="en-US" sz="2000" dirty="0">
                <a:latin typeface="Arial" pitchFamily="8" charset="0"/>
                <a:ea typeface="ＭＳ Ｐゴシック" pitchFamily="8" charset="-128"/>
                <a:cs typeface="ＭＳ Ｐゴシック" pitchFamily="8" charset="-128"/>
              </a:rPr>
              <a:t>Telescope</a:t>
            </a:r>
          </a:p>
          <a:p>
            <a:pPr marL="342900" indent="-342900" eaLnBrk="1" hangingPunct="1">
              <a:buFont typeface="Arial" charset="0"/>
              <a:buChar char="•"/>
              <a:defRPr/>
            </a:pPr>
            <a:r>
              <a:rPr lang="en-US" sz="2000" dirty="0">
                <a:latin typeface="Arial" pitchFamily="8" charset="0"/>
                <a:ea typeface="ＭＳ Ｐゴシック" pitchFamily="8" charset="-128"/>
                <a:cs typeface="ＭＳ Ｐゴシック" pitchFamily="8" charset="-128"/>
              </a:rPr>
              <a:t>Meteorite cases</a:t>
            </a:r>
          </a:p>
        </p:txBody>
      </p:sp>
      <p:pic>
        <p:nvPicPr>
          <p:cNvPr id="32772" name="Picture 4"/>
          <p:cNvPicPr>
            <a:picLocks noChangeAspect="1"/>
          </p:cNvPicPr>
          <p:nvPr/>
        </p:nvPicPr>
        <p:blipFill rotWithShape="1">
          <a:blip r:embed="rId3">
            <a:extLst>
              <a:ext uri="{28A0092B-C50C-407E-A947-70E740481C1C}">
                <a14:useLocalDpi xmlns:a14="http://schemas.microsoft.com/office/drawing/2010/main" val="0"/>
              </a:ext>
            </a:extLst>
          </a:blip>
          <a:srcRect l="6081" r="22190" b="7115"/>
          <a:stretch/>
        </p:blipFill>
        <p:spPr bwMode="auto">
          <a:xfrm>
            <a:off x="7219618" y="3431566"/>
            <a:ext cx="1924382" cy="342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8914" y="1340199"/>
            <a:ext cx="3520704" cy="24378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8914" y="4455633"/>
            <a:ext cx="3310349" cy="2402367"/>
          </a:xfrm>
          <a:prstGeom prst="rect">
            <a:avLst/>
          </a:prstGeom>
        </p:spPr>
      </p:pic>
      <p:pic>
        <p:nvPicPr>
          <p:cNvPr id="6" name="Picture 5"/>
          <p:cNvPicPr>
            <a:picLocks noChangeAspect="1"/>
          </p:cNvPicPr>
          <p:nvPr/>
        </p:nvPicPr>
        <p:blipFill>
          <a:blip r:embed="rId6"/>
          <a:stretch>
            <a:fillRect/>
          </a:stretch>
        </p:blipFill>
        <p:spPr>
          <a:xfrm>
            <a:off x="7231454" y="736033"/>
            <a:ext cx="1912546" cy="2482240"/>
          </a:xfrm>
          <a:prstGeom prst="rect">
            <a:avLst/>
          </a:prstGeom>
        </p:spPr>
      </p:pic>
    </p:spTree>
    <p:extLst>
      <p:ext uri="{BB962C8B-B14F-4D97-AF65-F5344CB8AC3E}">
        <p14:creationId xmlns:p14="http://schemas.microsoft.com/office/powerpoint/2010/main" val="330126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336E35B-7A45-694B-8B98-84C4C9710991}" type="slidenum">
              <a:rPr lang="en-US" smtClean="0"/>
              <a:pPr>
                <a:defRPr/>
              </a:pPr>
              <a:t>40</a:t>
            </a:fld>
            <a:endParaRPr lang="en-US"/>
          </a:p>
        </p:txBody>
      </p:sp>
      <p:pic>
        <p:nvPicPr>
          <p:cNvPr id="4" name="Picture 3"/>
          <p:cNvPicPr>
            <a:picLocks noChangeAspect="1"/>
          </p:cNvPicPr>
          <p:nvPr/>
        </p:nvPicPr>
        <p:blipFill>
          <a:blip r:embed="rId2"/>
          <a:stretch>
            <a:fillRect/>
          </a:stretch>
        </p:blipFill>
        <p:spPr>
          <a:xfrm>
            <a:off x="281940" y="860044"/>
            <a:ext cx="3668268" cy="5502402"/>
          </a:xfrm>
          <a:prstGeom prst="rect">
            <a:avLst/>
          </a:prstGeom>
        </p:spPr>
      </p:pic>
      <p:sp>
        <p:nvSpPr>
          <p:cNvPr id="5" name="TextBox 4"/>
          <p:cNvSpPr txBox="1"/>
          <p:nvPr/>
        </p:nvSpPr>
        <p:spPr>
          <a:xfrm>
            <a:off x="4224529" y="1005840"/>
            <a:ext cx="4575047" cy="1323439"/>
          </a:xfrm>
          <a:prstGeom prst="rect">
            <a:avLst/>
          </a:prstGeom>
          <a:noFill/>
        </p:spPr>
        <p:txBody>
          <a:bodyPr wrap="square" rtlCol="0">
            <a:spAutoFit/>
          </a:bodyPr>
          <a:lstStyle/>
          <a:p>
            <a:r>
              <a:rPr lang="en-US" sz="2000" dirty="0" smtClean="0"/>
              <a:t>Space Imagery Center provided images and use of facilities for Melissa L. Sevigny to write </a:t>
            </a:r>
            <a:r>
              <a:rPr lang="en-US" sz="2000" i="1" dirty="0" smtClean="0"/>
              <a:t>Under </a:t>
            </a:r>
            <a:r>
              <a:rPr lang="en-US" sz="2000" i="1" dirty="0"/>
              <a:t>Desert, </a:t>
            </a:r>
            <a:r>
              <a:rPr lang="en-US" sz="2000" i="1" dirty="0" smtClean="0"/>
              <a:t>Skies. </a:t>
            </a:r>
            <a:endParaRPr lang="en-US" sz="2000" dirty="0"/>
          </a:p>
        </p:txBody>
      </p:sp>
      <p:sp>
        <p:nvSpPr>
          <p:cNvPr id="6" name="TextBox 5"/>
          <p:cNvSpPr txBox="1"/>
          <p:nvPr/>
        </p:nvSpPr>
        <p:spPr>
          <a:xfrm>
            <a:off x="3273552" y="-17929"/>
            <a:ext cx="4957081" cy="646331"/>
          </a:xfrm>
          <a:prstGeom prst="rect">
            <a:avLst/>
          </a:prstGeom>
          <a:noFill/>
        </p:spPr>
        <p:txBody>
          <a:bodyPr wrap="none" rtlCol="0">
            <a:spAutoFit/>
          </a:bodyPr>
          <a:lstStyle/>
          <a:p>
            <a:r>
              <a:rPr lang="en-US" sz="3600" dirty="0" smtClean="0">
                <a:solidFill>
                  <a:schemeClr val="bg1"/>
                </a:solidFill>
              </a:rPr>
              <a:t>Use of Archives in Print</a:t>
            </a:r>
            <a:endParaRPr lang="en-US" sz="3600" dirty="0">
              <a:solidFill>
                <a:schemeClr val="bg1"/>
              </a:solidFill>
            </a:endParaRPr>
          </a:p>
        </p:txBody>
      </p:sp>
    </p:spTree>
    <p:extLst>
      <p:ext uri="{BB962C8B-B14F-4D97-AF65-F5344CB8AC3E}">
        <p14:creationId xmlns:p14="http://schemas.microsoft.com/office/powerpoint/2010/main" val="4135234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ontent Placeholder 2"/>
          <p:cNvSpPr>
            <a:spLocks noGrp="1"/>
          </p:cNvSpPr>
          <p:nvPr>
            <p:ph idx="1"/>
          </p:nvPr>
        </p:nvSpPr>
        <p:spPr>
          <a:xfrm>
            <a:off x="1778000" y="647700"/>
            <a:ext cx="5842000" cy="6210300"/>
          </a:xfrm>
        </p:spPr>
        <p:txBody>
          <a:bodyPr/>
          <a:lstStyle/>
          <a:p>
            <a:pPr eaLnBrk="1" hangingPunct="1">
              <a:spcBef>
                <a:spcPts val="1963"/>
              </a:spcBef>
            </a:pPr>
            <a:r>
              <a:rPr lang="en-US" altLang="en-US" dirty="0"/>
              <a:t>UA College of Science</a:t>
            </a:r>
          </a:p>
          <a:p>
            <a:pPr>
              <a:spcBef>
                <a:spcPts val="1963"/>
              </a:spcBef>
            </a:pPr>
            <a:r>
              <a:rPr lang="en-US" altLang="en-US" dirty="0"/>
              <a:t>Arizona Space Grant</a:t>
            </a:r>
          </a:p>
          <a:p>
            <a:pPr>
              <a:spcBef>
                <a:spcPts val="1963"/>
              </a:spcBef>
            </a:pPr>
            <a:r>
              <a:rPr lang="en-US" altLang="en-US" dirty="0" err="1"/>
              <a:t>Flandrau</a:t>
            </a:r>
            <a:r>
              <a:rPr lang="en-US" altLang="en-US" dirty="0"/>
              <a:t> Science Center</a:t>
            </a:r>
          </a:p>
          <a:p>
            <a:pPr>
              <a:spcBef>
                <a:spcPts val="1963"/>
              </a:spcBef>
            </a:pPr>
            <a:r>
              <a:rPr lang="en-US" altLang="en-US" dirty="0"/>
              <a:t>Pima Air and Space Museum</a:t>
            </a:r>
          </a:p>
          <a:p>
            <a:pPr eaLnBrk="1" hangingPunct="1">
              <a:spcBef>
                <a:spcPts val="1963"/>
              </a:spcBef>
            </a:pPr>
            <a:r>
              <a:rPr lang="en-US" altLang="en-US" dirty="0"/>
              <a:t>Girl Scouts</a:t>
            </a:r>
          </a:p>
          <a:p>
            <a:pPr eaLnBrk="1" hangingPunct="1">
              <a:spcBef>
                <a:spcPts val="1963"/>
              </a:spcBef>
            </a:pPr>
            <a:r>
              <a:rPr lang="en-US" altLang="en-US" dirty="0"/>
              <a:t>Kuiper Circle Community Outreach Committee</a:t>
            </a:r>
          </a:p>
          <a:p>
            <a:pPr>
              <a:spcBef>
                <a:spcPts val="1963"/>
              </a:spcBef>
            </a:pPr>
            <a:endParaRPr lang="en-US" altLang="en-US" dirty="0"/>
          </a:p>
        </p:txBody>
      </p:sp>
      <p:sp>
        <p:nvSpPr>
          <p:cNvPr id="46082" name="Slide Number Placeholder 3"/>
          <p:cNvSpPr>
            <a:spLocks noGrp="1"/>
          </p:cNvSpPr>
          <p:nvPr>
            <p:ph type="sldNum" sz="quarter" idx="10"/>
          </p:nvPr>
        </p:nvSpPr>
        <p:spPr/>
        <p:txBody>
          <a:bodyPr/>
          <a:lstStyle/>
          <a:p>
            <a:pPr>
              <a:defRPr/>
            </a:pPr>
            <a:fld id="{F6D8E758-0397-524C-928A-1B2ADEEA1F9F}" type="slidenum">
              <a:rPr lang="en-US">
                <a:solidFill>
                  <a:srgbClr val="000000"/>
                </a:solidFill>
              </a:rPr>
              <a:pPr>
                <a:defRPr/>
              </a:pPr>
              <a:t>41</a:t>
            </a:fld>
            <a:endParaRPr lang="en-US">
              <a:solidFill>
                <a:srgbClr val="000000"/>
              </a:solidFill>
            </a:endParaRPr>
          </a:p>
        </p:txBody>
      </p:sp>
      <p:pic>
        <p:nvPicPr>
          <p:cNvPr id="5" name="PASM.jpg" descr="/Users/mariaschuchardt/Desktop/desktop stuff/log/2010 RPIF/PASM.jpg"/>
          <p:cNvPicPr>
            <a:picLocks noChangeAspect="1"/>
          </p:cNvPicPr>
          <p:nvPr/>
        </p:nvPicPr>
        <p:blipFill>
          <a:blip r:embed="rId2"/>
          <a:srcRect/>
          <a:stretch>
            <a:fillRect/>
          </a:stretch>
        </p:blipFill>
        <p:spPr bwMode="auto">
          <a:xfrm>
            <a:off x="0" y="3652925"/>
            <a:ext cx="1770063" cy="1249362"/>
          </a:xfrm>
          <a:prstGeom prst="rect">
            <a:avLst/>
          </a:prstGeom>
          <a:noFill/>
          <a:ln w="9525">
            <a:noFill/>
            <a:miter lim="800000"/>
            <a:headEnd/>
            <a:tailEnd/>
          </a:ln>
          <a:effectLst>
            <a:outerShdw blurRad="50800" dist="63500" dir="2700000">
              <a:srgbClr val="000000">
                <a:alpha val="43000"/>
              </a:srgbClr>
            </a:outerShdw>
          </a:effectLst>
        </p:spPr>
      </p:pic>
      <p:pic>
        <p:nvPicPr>
          <p:cNvPr id="6" name="Picture 8" descr="Macintosh HD:Users:mariaschuchardt:Desktop:RPIF 2009 backup:photos:SG logo.png"/>
          <p:cNvPicPr>
            <a:picLocks noChangeAspect="1" noChangeArrowheads="1"/>
          </p:cNvPicPr>
          <p:nvPr/>
        </p:nvPicPr>
        <p:blipFill>
          <a:blip r:embed="rId3"/>
          <a:srcRect/>
          <a:stretch>
            <a:fillRect/>
          </a:stretch>
        </p:blipFill>
        <p:spPr bwMode="auto">
          <a:xfrm>
            <a:off x="0" y="647700"/>
            <a:ext cx="1778000" cy="2853173"/>
          </a:xfrm>
          <a:prstGeom prst="rect">
            <a:avLst/>
          </a:prstGeom>
          <a:noFill/>
          <a:ln w="9525">
            <a:noFill/>
            <a:miter lim="800000"/>
            <a:headEnd/>
            <a:tailEnd/>
          </a:ln>
          <a:effectLst>
            <a:outerShdw blurRad="50800" dist="63500" dir="2700000">
              <a:srgbClr val="000000">
                <a:alpha val="43000"/>
              </a:srgbClr>
            </a:outerShdw>
          </a:effectLst>
        </p:spPr>
      </p:pic>
      <p:pic>
        <p:nvPicPr>
          <p:cNvPr id="82949" name="P2B278366_6.gif" descr="/Users/mariaschuchardt/Documents/logos/UA_College of Science/P2B278366_6.gif"/>
          <p:cNvPicPr>
            <a:picLocks noChangeAspect="1"/>
          </p:cNvPicPr>
          <p:nvPr/>
        </p:nvPicPr>
        <p:blipFill>
          <a:blip r:embed="rId4">
            <a:extLst>
              <a:ext uri="{28A0092B-C50C-407E-A947-70E740481C1C}">
                <a14:useLocalDpi xmlns:a14="http://schemas.microsoft.com/office/drawing/2010/main" val="0"/>
              </a:ext>
            </a:extLst>
          </a:blip>
          <a:srcRect r="71481" b="23750"/>
          <a:stretch>
            <a:fillRect/>
          </a:stretch>
        </p:blipFill>
        <p:spPr bwMode="auto">
          <a:xfrm>
            <a:off x="6484937" y="909053"/>
            <a:ext cx="2665241" cy="105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girl-scouts-logo-2.gif" descr="/Users/mariaschuchardt/Documents/2012 SIC report/associates/girl-scouts-logo-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074653"/>
            <a:ext cx="1805193" cy="163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group_8409_web.jpg" descr="/Users/mariaschuchardt/Documents/Kuiper Circle/group_8409_we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83262" y="4799263"/>
            <a:ext cx="2660738" cy="205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0" y="-57150"/>
            <a:ext cx="9144000" cy="1262063"/>
          </a:xfrm>
          <a:prstGeom prst="rect">
            <a:avLst/>
          </a:prstGeom>
          <a:noFill/>
        </p:spPr>
        <p:txBody>
          <a:bodyPr>
            <a:spAutoFit/>
          </a:bodyPr>
          <a:lstStyle/>
          <a:p>
            <a:pPr algn="ctr" defTabSz="914400" fontAlgn="base">
              <a:spcBef>
                <a:spcPct val="0"/>
              </a:spcBef>
              <a:spcAft>
                <a:spcPct val="0"/>
              </a:spcAft>
              <a:defRPr/>
            </a:pPr>
            <a:r>
              <a:rPr lang="en-US" sz="3600" b="1">
                <a:solidFill>
                  <a:srgbClr val="FFFFFF"/>
                </a:solidFill>
                <a:effectLst>
                  <a:outerShdw blurRad="38100" dist="38100" dir="2700000" algn="tl">
                    <a:srgbClr val="FFFFFF">
                      <a:alpha val="43137"/>
                    </a:srgbClr>
                  </a:outerShdw>
                </a:effectLst>
                <a:latin typeface="Arial" charset="0"/>
                <a:ea typeface="ＭＳ Ｐゴシック" charset="-128"/>
                <a:cs typeface="ＭＳ Ｐゴシック" charset="-128"/>
              </a:rPr>
              <a:t>Collaborations</a:t>
            </a:r>
            <a:endParaRPr lang="en-US" sz="3600" b="1" dirty="0">
              <a:solidFill>
                <a:srgbClr val="FFFFFF"/>
              </a:solidFill>
              <a:effectLst>
                <a:outerShdw blurRad="38100" dist="38100" dir="2700000" algn="tl">
                  <a:srgbClr val="FFFFFF">
                    <a:alpha val="43137"/>
                  </a:srgbClr>
                </a:outerShdw>
              </a:effectLst>
              <a:latin typeface="Arial" charset="0"/>
              <a:ea typeface="ＭＳ Ｐゴシック" charset="-128"/>
              <a:cs typeface="ＭＳ Ｐゴシック" charset="-128"/>
            </a:endParaRPr>
          </a:p>
          <a:p>
            <a:pPr algn="ctr" defTabSz="914400" fontAlgn="base">
              <a:spcBef>
                <a:spcPct val="0"/>
              </a:spcBef>
              <a:spcAft>
                <a:spcPct val="0"/>
              </a:spcAft>
              <a:defRPr/>
            </a:pPr>
            <a:endParaRPr lang="en-US" sz="4000" dirty="0">
              <a:solidFill>
                <a:srgbClr val="000000"/>
              </a:solidFill>
              <a:latin typeface="Arial" pitchFamily="8" charset="0"/>
              <a:ea typeface="ＭＳ Ｐゴシック" pitchFamily="8" charset="-128"/>
              <a:cs typeface="ＭＳ Ｐゴシック" pitchFamily="8" charset="-128"/>
            </a:endParaRPr>
          </a:p>
        </p:txBody>
      </p:sp>
    </p:spTree>
    <p:extLst>
      <p:ext uri="{BB962C8B-B14F-4D97-AF65-F5344CB8AC3E}">
        <p14:creationId xmlns:p14="http://schemas.microsoft.com/office/powerpoint/2010/main" val="384427825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219_2785_cro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153"/>
          </a:xfrm>
          <a:prstGeom prst="rect">
            <a:avLst/>
          </a:prstGeom>
        </p:spPr>
      </p:pic>
      <p:sp>
        <p:nvSpPr>
          <p:cNvPr id="7" name="Content Placeholder 2"/>
          <p:cNvSpPr>
            <a:spLocks noGrp="1"/>
          </p:cNvSpPr>
          <p:nvPr>
            <p:ph idx="1"/>
          </p:nvPr>
        </p:nvSpPr>
        <p:spPr>
          <a:xfrm>
            <a:off x="914400" y="2008909"/>
            <a:ext cx="7315200" cy="2455333"/>
          </a:xfrm>
          <a:solidFill>
            <a:schemeClr val="bg1">
              <a:alpha val="70000"/>
            </a:schemeClr>
          </a:solidFill>
          <a:ln w="38100">
            <a:solidFill>
              <a:schemeClr val="tx1"/>
            </a:solidFill>
            <a:prstDash val="solid"/>
          </a:ln>
        </p:spPr>
        <p:txBody>
          <a:bodyPr anchor="ctr">
            <a:normAutofit/>
          </a:bodyPr>
          <a:lstStyle/>
          <a:p>
            <a:pPr marL="0" indent="0" algn="ctr">
              <a:lnSpc>
                <a:spcPct val="150000"/>
              </a:lnSpc>
              <a:buClr>
                <a:srgbClr val="FF0000"/>
              </a:buClr>
              <a:buNone/>
            </a:pPr>
            <a:r>
              <a:rPr lang="en-US" sz="4400" b="1" dirty="0" smtClean="0"/>
              <a:t>Budget and the Future</a:t>
            </a:r>
          </a:p>
        </p:txBody>
      </p:sp>
    </p:spTree>
    <p:extLst>
      <p:ext uri="{BB962C8B-B14F-4D97-AF65-F5344CB8AC3E}">
        <p14:creationId xmlns:p14="http://schemas.microsoft.com/office/powerpoint/2010/main" val="14323506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6"/>
          <p:cNvSpPr>
            <a:spLocks noChangeArrowheads="1"/>
          </p:cNvSpPr>
          <p:nvPr/>
        </p:nvSpPr>
        <p:spPr bwMode="auto">
          <a:xfrm>
            <a:off x="2315382" y="0"/>
            <a:ext cx="5955494" cy="58420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3200" dirty="0" smtClean="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rPr>
              <a:t>Funding</a:t>
            </a:r>
            <a:endParaRPr lang="en-US" sz="3200" dirty="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endParaRPr>
          </a:p>
        </p:txBody>
      </p:sp>
      <p:sp>
        <p:nvSpPr>
          <p:cNvPr id="19458" name="Rectangle 7"/>
          <p:cNvSpPr>
            <a:spLocks noChangeArrowheads="1"/>
          </p:cNvSpPr>
          <p:nvPr/>
        </p:nvSpPr>
        <p:spPr bwMode="auto">
          <a:xfrm>
            <a:off x="758825" y="971550"/>
            <a:ext cx="6369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endParaRPr lang="en-US" altLang="en-US" sz="4000">
              <a:solidFill>
                <a:srgbClr val="000000"/>
              </a:solidFill>
            </a:endParaRPr>
          </a:p>
        </p:txBody>
      </p:sp>
      <p:sp>
        <p:nvSpPr>
          <p:cNvPr id="17413" name="Slide Number Placeholder 5"/>
          <p:cNvSpPr>
            <a:spLocks noGrp="1"/>
          </p:cNvSpPr>
          <p:nvPr>
            <p:ph type="sldNum" sz="quarter" idx="10"/>
          </p:nvPr>
        </p:nvSpPr>
        <p:spPr/>
        <p:txBody>
          <a:bodyPr/>
          <a:lstStyle/>
          <a:p>
            <a:pPr>
              <a:defRPr/>
            </a:pPr>
            <a:fld id="{26EC9E81-886A-A14A-BBD8-A0DF168A0551}" type="slidenum">
              <a:rPr lang="en-US">
                <a:solidFill>
                  <a:srgbClr val="000000"/>
                </a:solidFill>
              </a:rPr>
              <a:pPr>
                <a:defRPr/>
              </a:pPr>
              <a:t>43</a:t>
            </a:fld>
            <a:endParaRPr lang="en-US">
              <a:solidFill>
                <a:srgbClr val="000000"/>
              </a:solidFill>
            </a:endParaRPr>
          </a:p>
        </p:txBody>
      </p:sp>
      <p:pic>
        <p:nvPicPr>
          <p:cNvPr id="194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75" y="31750"/>
            <a:ext cx="8731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1031463"/>
            <a:ext cx="8991600" cy="4985981"/>
          </a:xfrm>
          <a:prstGeom prst="rect">
            <a:avLst/>
          </a:prstGeom>
          <a:noFill/>
        </p:spPr>
        <p:txBody>
          <a:bodyPr wrap="square" rtlCol="0">
            <a:spAutoFit/>
          </a:bodyPr>
          <a:lstStyle/>
          <a:p>
            <a:r>
              <a:rPr lang="en-US" b="1" dirty="0" smtClean="0"/>
              <a:t>UA provides</a:t>
            </a:r>
          </a:p>
          <a:p>
            <a:pPr marL="285750" indent="-285750">
              <a:buFont typeface="Arial"/>
              <a:buChar char="•"/>
            </a:pPr>
            <a:r>
              <a:rPr lang="en-US" dirty="0" smtClean="0"/>
              <a:t>The director’s time – estimated at 1month/year, about $41k/year incl. ERE &amp; IDC</a:t>
            </a:r>
          </a:p>
          <a:p>
            <a:pPr marL="285750" indent="-285750">
              <a:buFont typeface="Arial"/>
              <a:buChar char="•"/>
            </a:pPr>
            <a:r>
              <a:rPr lang="en-US" dirty="0" smtClean="0"/>
              <a:t>The data managers salary - $114k</a:t>
            </a:r>
            <a:r>
              <a:rPr lang="en-US" dirty="0"/>
              <a:t>/year incl. ERE &amp; </a:t>
            </a:r>
            <a:r>
              <a:rPr lang="en-US" dirty="0" smtClean="0"/>
              <a:t>IDC</a:t>
            </a:r>
          </a:p>
          <a:p>
            <a:pPr marL="285750" indent="-285750">
              <a:buFont typeface="Arial"/>
              <a:buChar char="•"/>
            </a:pPr>
            <a:r>
              <a:rPr lang="en-US" dirty="0" smtClean="0"/>
              <a:t>Liberian that has cataloged our collection – difficult to quantify 	$?</a:t>
            </a:r>
          </a:p>
          <a:p>
            <a:pPr marL="285750" indent="-285750">
              <a:buFont typeface="Arial"/>
              <a:buChar char="•"/>
            </a:pPr>
            <a:r>
              <a:rPr lang="en-US" dirty="0" smtClean="0"/>
              <a:t>IT support (including our web presence) – </a:t>
            </a:r>
            <a:r>
              <a:rPr lang="en-US" dirty="0"/>
              <a:t>difficult to quantify </a:t>
            </a:r>
            <a:r>
              <a:rPr lang="en-US" dirty="0" smtClean="0"/>
              <a:t>	$?</a:t>
            </a:r>
          </a:p>
          <a:p>
            <a:pPr marL="285750" indent="-285750">
              <a:buFont typeface="Arial"/>
              <a:buChar char="•"/>
            </a:pPr>
            <a:endParaRPr lang="en-US" dirty="0"/>
          </a:p>
          <a:p>
            <a:pPr marL="285750" indent="-285750">
              <a:buFont typeface="Arial"/>
              <a:buChar char="•"/>
            </a:pPr>
            <a:r>
              <a:rPr lang="en-US" dirty="0" smtClean="0"/>
              <a:t>i.e. at least $155k / year, but realistically much more</a:t>
            </a:r>
          </a:p>
          <a:p>
            <a:endParaRPr lang="en-US" dirty="0"/>
          </a:p>
          <a:p>
            <a:r>
              <a:rPr lang="en-US" b="1" dirty="0" smtClean="0"/>
              <a:t>NASA provides</a:t>
            </a:r>
          </a:p>
          <a:p>
            <a:pPr marL="285750" indent="-285750">
              <a:buFont typeface="Arial"/>
              <a:buChar char="•"/>
            </a:pPr>
            <a:r>
              <a:rPr lang="en-US" dirty="0" smtClean="0"/>
              <a:t>Average of $38.5k/year in running costs (~$105 per day) </a:t>
            </a:r>
          </a:p>
          <a:p>
            <a:pPr marL="285750" indent="-285750">
              <a:buFont typeface="Arial"/>
              <a:buChar char="•"/>
            </a:pPr>
            <a:r>
              <a:rPr lang="en-US" dirty="0" smtClean="0"/>
              <a:t>Alternates between $37k and $40k every other year</a:t>
            </a:r>
          </a:p>
          <a:p>
            <a:endParaRPr lang="en-US" dirty="0" smtClean="0"/>
          </a:p>
          <a:p>
            <a:r>
              <a:rPr lang="en-US" dirty="0" smtClean="0"/>
              <a:t>Private donations have totaled $15K in the past year, but have been negligible before that and those donations were earmarked for the Surveyor scanning project</a:t>
            </a:r>
          </a:p>
          <a:p>
            <a:endParaRPr lang="en-US" dirty="0"/>
          </a:p>
          <a:p>
            <a:pPr algn="ctr"/>
            <a:r>
              <a:rPr lang="en-US" b="1" dirty="0" smtClean="0"/>
              <a:t>			</a:t>
            </a:r>
            <a:r>
              <a:rPr lang="en-US" sz="2400" b="1" dirty="0" smtClean="0"/>
              <a:t>Cost leverage for NASA is at least a factor of 5 !</a:t>
            </a:r>
          </a:p>
          <a:p>
            <a:pPr algn="ctr"/>
            <a:r>
              <a:rPr lang="en-US" sz="2400" b="1" dirty="0" smtClean="0"/>
              <a:t>						i.e. these funds go a long way</a:t>
            </a:r>
            <a:endParaRPr lang="en-US" sz="2400" b="1" dirty="0"/>
          </a:p>
        </p:txBody>
      </p:sp>
      <p:sp>
        <p:nvSpPr>
          <p:cNvPr id="8" name="Rectangle 7"/>
          <p:cNvSpPr/>
          <p:nvPr/>
        </p:nvSpPr>
        <p:spPr>
          <a:xfrm>
            <a:off x="1324998" y="5178979"/>
            <a:ext cx="7169709" cy="838465"/>
          </a:xfrm>
          <a:prstGeom prst="rect">
            <a:avLst/>
          </a:prstGeom>
          <a:noFill/>
          <a:ln w="25400">
            <a:solidFill>
              <a:srgbClr val="FF0000"/>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17113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6"/>
          <p:cNvSpPr>
            <a:spLocks noChangeArrowheads="1"/>
          </p:cNvSpPr>
          <p:nvPr/>
        </p:nvSpPr>
        <p:spPr bwMode="auto">
          <a:xfrm>
            <a:off x="771525" y="955675"/>
            <a:ext cx="7753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endParaRPr lang="en-US" altLang="en-US" sz="3600"/>
          </a:p>
        </p:txBody>
      </p:sp>
      <p:sp>
        <p:nvSpPr>
          <p:cNvPr id="31751" name="Rectangle 7"/>
          <p:cNvSpPr>
            <a:spLocks noChangeArrowheads="1"/>
          </p:cNvSpPr>
          <p:nvPr/>
        </p:nvSpPr>
        <p:spPr bwMode="auto">
          <a:xfrm flipH="1">
            <a:off x="771524" y="-71438"/>
            <a:ext cx="8372475" cy="646113"/>
          </a:xfrm>
          <a:prstGeom prst="rect">
            <a:avLst/>
          </a:prstGeom>
          <a:noFill/>
          <a:ln w="9525">
            <a:noFill/>
            <a:miter lim="800000"/>
            <a:headEnd/>
            <a:tailEnd/>
          </a:ln>
          <a:effectLst>
            <a:outerShdw blurRad="63500" dist="38099" dir="2700000" algn="ctr" rotWithShape="0">
              <a:schemeClr val="tx1">
                <a:alpha val="97000"/>
              </a:schemeClr>
            </a:outerShdw>
          </a:effectLst>
        </p:spPr>
        <p:txBody>
          <a:bodyPr wrap="square">
            <a:spAutoFit/>
          </a:bodyPr>
          <a:lstStyle/>
          <a:p>
            <a:pPr algn="ctr" eaLnBrk="1" hangingPunct="1">
              <a:defRPr/>
            </a:pPr>
            <a:r>
              <a:rPr lang="en-US" sz="3600" dirty="0" smtClean="0">
                <a:solidFill>
                  <a:schemeClr val="bg1"/>
                </a:solidFill>
                <a:effectLst>
                  <a:outerShdw blurRad="50800" dist="38100" dir="2700000">
                    <a:schemeClr val="bg1">
                      <a:alpha val="43000"/>
                    </a:schemeClr>
                  </a:outerShdw>
                </a:effectLst>
                <a:latin typeface="Arial" pitchFamily="-109" charset="0"/>
                <a:ea typeface="+mn-ea"/>
                <a:cs typeface="+mn-cs"/>
              </a:rPr>
              <a:t>NASA Cost</a:t>
            </a:r>
            <a:endParaRPr lang="en-US" sz="3600" dirty="0">
              <a:solidFill>
                <a:schemeClr val="bg1"/>
              </a:solidFill>
              <a:effectLst>
                <a:outerShdw blurRad="50800" dist="38100" dir="2700000">
                  <a:schemeClr val="bg1">
                    <a:alpha val="43000"/>
                  </a:schemeClr>
                </a:outerShdw>
              </a:effectLst>
              <a:latin typeface="Arial" pitchFamily="-109" charset="0"/>
              <a:ea typeface="+mn-ea"/>
              <a:cs typeface="+mn-cs"/>
            </a:endParaRPr>
          </a:p>
        </p:txBody>
      </p:sp>
      <p:sp>
        <p:nvSpPr>
          <p:cNvPr id="27654" name="Slide Number Placeholder 10"/>
          <p:cNvSpPr>
            <a:spLocks noGrp="1"/>
          </p:cNvSpPr>
          <p:nvPr>
            <p:ph type="sldNum" sz="quarter" idx="10"/>
          </p:nvPr>
        </p:nvSpPr>
        <p:spPr/>
        <p:txBody>
          <a:bodyPr/>
          <a:lstStyle/>
          <a:p>
            <a:pPr>
              <a:defRPr/>
            </a:pPr>
            <a:fld id="{AA0FCABD-533C-F84B-9FF3-256C1C1BE36A}" type="slidenum">
              <a:rPr lang="en-US"/>
              <a:pPr>
                <a:defRPr/>
              </a:pPr>
              <a:t>44</a:t>
            </a:fld>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7188" b="44885"/>
          <a:stretch/>
        </p:blipFill>
        <p:spPr>
          <a:xfrm>
            <a:off x="-358589" y="317656"/>
            <a:ext cx="9646023" cy="6540344"/>
          </a:xfrm>
          <a:prstGeom prst="rect">
            <a:avLst/>
          </a:prstGeom>
        </p:spPr>
      </p:pic>
    </p:spTree>
    <p:extLst>
      <p:ext uri="{BB962C8B-B14F-4D97-AF65-F5344CB8AC3E}">
        <p14:creationId xmlns:p14="http://schemas.microsoft.com/office/powerpoint/2010/main" val="1465064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6"/>
          <p:cNvSpPr>
            <a:spLocks noChangeArrowheads="1"/>
          </p:cNvSpPr>
          <p:nvPr/>
        </p:nvSpPr>
        <p:spPr bwMode="auto">
          <a:xfrm>
            <a:off x="2315382" y="0"/>
            <a:ext cx="5955494" cy="58420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3200" dirty="0" smtClean="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rPr>
              <a:t>The Future</a:t>
            </a:r>
            <a:endParaRPr lang="en-US" sz="3200" dirty="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endParaRPr>
          </a:p>
        </p:txBody>
      </p:sp>
      <p:sp>
        <p:nvSpPr>
          <p:cNvPr id="19458" name="Rectangle 7"/>
          <p:cNvSpPr>
            <a:spLocks noChangeArrowheads="1"/>
          </p:cNvSpPr>
          <p:nvPr/>
        </p:nvSpPr>
        <p:spPr bwMode="auto">
          <a:xfrm>
            <a:off x="758825" y="971550"/>
            <a:ext cx="6369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endParaRPr lang="en-US" altLang="en-US" sz="4000">
              <a:solidFill>
                <a:srgbClr val="000000"/>
              </a:solidFill>
            </a:endParaRPr>
          </a:p>
        </p:txBody>
      </p:sp>
      <p:sp>
        <p:nvSpPr>
          <p:cNvPr id="17413" name="Slide Number Placeholder 5"/>
          <p:cNvSpPr>
            <a:spLocks noGrp="1"/>
          </p:cNvSpPr>
          <p:nvPr>
            <p:ph type="sldNum" sz="quarter" idx="10"/>
          </p:nvPr>
        </p:nvSpPr>
        <p:spPr/>
        <p:txBody>
          <a:bodyPr/>
          <a:lstStyle/>
          <a:p>
            <a:pPr>
              <a:defRPr/>
            </a:pPr>
            <a:fld id="{26EC9E81-886A-A14A-BBD8-A0DF168A0551}" type="slidenum">
              <a:rPr lang="en-US">
                <a:solidFill>
                  <a:srgbClr val="000000"/>
                </a:solidFill>
              </a:rPr>
              <a:pPr>
                <a:defRPr/>
              </a:pPr>
              <a:t>45</a:t>
            </a:fld>
            <a:endParaRPr lang="en-US">
              <a:solidFill>
                <a:srgbClr val="000000"/>
              </a:solidFill>
            </a:endParaRPr>
          </a:p>
        </p:txBody>
      </p:sp>
      <p:pic>
        <p:nvPicPr>
          <p:cNvPr id="194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75" y="31750"/>
            <a:ext cx="8731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8084" y="629337"/>
            <a:ext cx="9005916" cy="5632310"/>
          </a:xfrm>
          <a:prstGeom prst="rect">
            <a:avLst/>
          </a:prstGeom>
          <a:noFill/>
        </p:spPr>
        <p:txBody>
          <a:bodyPr wrap="square" rtlCol="0">
            <a:spAutoFit/>
          </a:bodyPr>
          <a:lstStyle/>
          <a:p>
            <a:r>
              <a:rPr lang="en-US" sz="2400" b="1" dirty="0" smtClean="0"/>
              <a:t>Continue public engagement efforts</a:t>
            </a:r>
            <a:endParaRPr lang="en-US" sz="2400" b="1" dirty="0"/>
          </a:p>
          <a:p>
            <a:pPr marL="285750" indent="-285750">
              <a:buFont typeface="Arial"/>
              <a:buChar char="•"/>
            </a:pPr>
            <a:r>
              <a:rPr lang="en-US" sz="2400" dirty="0" smtClean="0"/>
              <a:t>Evening lecture series</a:t>
            </a:r>
          </a:p>
          <a:p>
            <a:pPr marL="285750" indent="-285750">
              <a:buFont typeface="Arial"/>
              <a:buChar char="•"/>
            </a:pPr>
            <a:r>
              <a:rPr lang="en-US" sz="2400" dirty="0" smtClean="0"/>
              <a:t>Open house</a:t>
            </a:r>
          </a:p>
          <a:p>
            <a:pPr marL="285750" indent="-285750">
              <a:buFont typeface="Arial"/>
              <a:buChar char="•"/>
            </a:pPr>
            <a:r>
              <a:rPr lang="en-US" sz="2400" dirty="0" smtClean="0"/>
              <a:t>K-12 school visits and tours</a:t>
            </a:r>
          </a:p>
          <a:p>
            <a:pPr marL="285750" indent="-285750">
              <a:buFont typeface="Arial"/>
              <a:buChar char="•"/>
            </a:pPr>
            <a:r>
              <a:rPr lang="en-US" sz="2400" dirty="0" smtClean="0"/>
              <a:t>K-12 teacher workshops</a:t>
            </a:r>
          </a:p>
          <a:p>
            <a:pPr marL="285750" indent="-285750">
              <a:buFont typeface="Arial"/>
              <a:buChar char="•"/>
            </a:pPr>
            <a:r>
              <a:rPr lang="en-US" sz="2400" dirty="0" smtClean="0"/>
              <a:t>Public presentations</a:t>
            </a:r>
          </a:p>
          <a:p>
            <a:pPr marL="285750" indent="-285750">
              <a:buFont typeface="Arial"/>
              <a:buChar char="•"/>
            </a:pPr>
            <a:r>
              <a:rPr lang="en-US" sz="2400" dirty="0" smtClean="0"/>
              <a:t>Work with existing and new partners</a:t>
            </a:r>
          </a:p>
          <a:p>
            <a:pPr marL="285750" indent="-285750">
              <a:buFont typeface="Arial"/>
              <a:buChar char="•"/>
            </a:pPr>
            <a:endParaRPr lang="en-US" sz="2400" dirty="0"/>
          </a:p>
          <a:p>
            <a:r>
              <a:rPr lang="en-US" sz="2400" b="1" dirty="0" smtClean="0"/>
              <a:t>New Equipment to aid Public Engagement</a:t>
            </a:r>
          </a:p>
          <a:p>
            <a:pPr marL="285750" indent="-285750">
              <a:buFont typeface="Arial"/>
              <a:buChar char="•"/>
            </a:pPr>
            <a:r>
              <a:rPr lang="en-US" sz="2400" dirty="0" smtClean="0"/>
              <a:t>3D flat screen TV for visiting school group to see the DTMs we produce in-house </a:t>
            </a:r>
          </a:p>
          <a:p>
            <a:pPr marL="285750" indent="-285750">
              <a:buFont typeface="Arial"/>
              <a:buChar char="•"/>
            </a:pPr>
            <a:r>
              <a:rPr lang="en-US" sz="2400" dirty="0" smtClean="0"/>
              <a:t>3D printer for DTM visualization (especially for sight-impaired kids) </a:t>
            </a:r>
          </a:p>
          <a:p>
            <a:endParaRPr lang="en-US" sz="2400" dirty="0"/>
          </a:p>
          <a:p>
            <a:r>
              <a:rPr lang="en-US" sz="2400" b="1" dirty="0" smtClean="0"/>
              <a:t>Additional initiatives in archiving and research </a:t>
            </a:r>
          </a:p>
        </p:txBody>
      </p:sp>
    </p:spTree>
    <p:extLst>
      <p:ext uri="{BB962C8B-B14F-4D97-AF65-F5344CB8AC3E}">
        <p14:creationId xmlns:p14="http://schemas.microsoft.com/office/powerpoint/2010/main" val="11750931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46</a:t>
            </a:fld>
            <a:endParaRPr lang="en-US">
              <a:solidFill>
                <a:srgbClr val="000000"/>
              </a:solidFill>
            </a:endParaRPr>
          </a:p>
        </p:txBody>
      </p:sp>
      <p:sp>
        <p:nvSpPr>
          <p:cNvPr id="5" name="Content Placeholder 2"/>
          <p:cNvSpPr>
            <a:spLocks noGrp="1"/>
          </p:cNvSpPr>
          <p:nvPr>
            <p:ph idx="1"/>
          </p:nvPr>
        </p:nvSpPr>
        <p:spPr>
          <a:xfrm>
            <a:off x="0" y="891204"/>
            <a:ext cx="5992226" cy="5814396"/>
          </a:xfrm>
        </p:spPr>
        <p:txBody>
          <a:bodyPr>
            <a:normAutofit fontScale="92500" lnSpcReduction="20000"/>
          </a:bodyPr>
          <a:lstStyle/>
          <a:p>
            <a:pPr>
              <a:buClr>
                <a:srgbClr val="FF0000"/>
              </a:buClr>
            </a:pPr>
            <a:r>
              <a:rPr lang="en-US" sz="2400" dirty="0" smtClean="0"/>
              <a:t>Scanning Maps and Atlases </a:t>
            </a:r>
          </a:p>
          <a:p>
            <a:pPr lvl="1">
              <a:buClr>
                <a:srgbClr val="0000FF"/>
              </a:buClr>
              <a:buSzPct val="100000"/>
              <a:buFont typeface="Wingdings" charset="2"/>
              <a:buChar char="§"/>
            </a:pPr>
            <a:r>
              <a:rPr lang="en-US" sz="2000" dirty="0"/>
              <a:t>Large format scanner (48”) </a:t>
            </a:r>
          </a:p>
          <a:p>
            <a:pPr lvl="1">
              <a:buClr>
                <a:srgbClr val="0000FF"/>
              </a:buClr>
              <a:buSzPct val="100000"/>
              <a:buFont typeface="Wingdings" charset="2"/>
              <a:buChar char="§"/>
            </a:pPr>
            <a:r>
              <a:rPr lang="en-US" sz="2000" dirty="0" smtClean="0"/>
              <a:t>That do not duplicate existing online content</a:t>
            </a:r>
          </a:p>
          <a:p>
            <a:pPr>
              <a:buClr>
                <a:srgbClr val="FF0000"/>
              </a:buClr>
            </a:pPr>
            <a:r>
              <a:rPr lang="en-US" sz="2400" dirty="0" smtClean="0"/>
              <a:t>Surveyor digital archive</a:t>
            </a:r>
          </a:p>
          <a:p>
            <a:pPr lvl="1">
              <a:buClr>
                <a:srgbClr val="0000FF"/>
              </a:buClr>
              <a:buSzPct val="100000"/>
              <a:buFont typeface="Wingdings" charset="2"/>
              <a:buChar char="§"/>
            </a:pPr>
            <a:r>
              <a:rPr lang="en-US" sz="2000" dirty="0">
                <a:solidFill>
                  <a:srgbClr val="000000"/>
                </a:solidFill>
              </a:rPr>
              <a:t>D</a:t>
            </a:r>
            <a:r>
              <a:rPr lang="en-US" sz="2000" dirty="0" smtClean="0">
                <a:solidFill>
                  <a:srgbClr val="000000"/>
                </a:solidFill>
              </a:rPr>
              <a:t>igital data from scanning</a:t>
            </a:r>
          </a:p>
          <a:p>
            <a:pPr lvl="1">
              <a:buClr>
                <a:srgbClr val="0000FF"/>
              </a:buClr>
              <a:buSzPct val="100000"/>
              <a:buFont typeface="Wingdings" charset="2"/>
              <a:buChar char="§"/>
            </a:pPr>
            <a:r>
              <a:rPr lang="en-US" sz="2000" dirty="0" smtClean="0">
                <a:solidFill>
                  <a:srgbClr val="000000"/>
                </a:solidFill>
              </a:rPr>
              <a:t>Gray literature</a:t>
            </a:r>
          </a:p>
          <a:p>
            <a:pPr lvl="1">
              <a:buClr>
                <a:srgbClr val="0000FF"/>
              </a:buClr>
              <a:buSzPct val="100000"/>
              <a:buFont typeface="Wingdings" charset="2"/>
              <a:buChar char="§"/>
            </a:pPr>
            <a:r>
              <a:rPr lang="en-US" sz="2000" dirty="0" smtClean="0">
                <a:solidFill>
                  <a:srgbClr val="000000"/>
                </a:solidFill>
              </a:rPr>
              <a:t>Surveyor related publications</a:t>
            </a:r>
          </a:p>
          <a:p>
            <a:pPr lvl="1">
              <a:buClr>
                <a:srgbClr val="0000FF"/>
              </a:buClr>
              <a:buSzPct val="100000"/>
              <a:buFont typeface="Wingdings" charset="2"/>
              <a:buChar char="§"/>
            </a:pPr>
            <a:r>
              <a:rPr lang="en-US" sz="2000" dirty="0" smtClean="0">
                <a:solidFill>
                  <a:srgbClr val="000000"/>
                </a:solidFill>
              </a:rPr>
              <a:t>Regenerate landing site mosaics </a:t>
            </a:r>
          </a:p>
          <a:p>
            <a:pPr>
              <a:buClr>
                <a:srgbClr val="FF0000"/>
              </a:buClr>
            </a:pPr>
            <a:r>
              <a:rPr lang="en-US" sz="2400" dirty="0" smtClean="0"/>
              <a:t>Telescopic images</a:t>
            </a:r>
            <a:endParaRPr lang="en-US" sz="2400" dirty="0"/>
          </a:p>
          <a:p>
            <a:pPr lvl="1">
              <a:buClr>
                <a:srgbClr val="0000FF"/>
              </a:buClr>
              <a:buSzPct val="100000"/>
              <a:buFont typeface="Wingdings" charset="2"/>
              <a:buChar char="§"/>
            </a:pPr>
            <a:r>
              <a:rPr lang="en-US" sz="2000" dirty="0" smtClean="0">
                <a:solidFill>
                  <a:srgbClr val="000000"/>
                </a:solidFill>
              </a:rPr>
              <a:t>A huge undertaking – 10s of</a:t>
            </a:r>
          </a:p>
          <a:p>
            <a:pPr marL="457200" lvl="1" indent="0">
              <a:buClr>
                <a:srgbClr val="0000FF"/>
              </a:buClr>
              <a:buSzPct val="100000"/>
              <a:buNone/>
            </a:pPr>
            <a:r>
              <a:rPr lang="en-US" sz="2000" dirty="0">
                <a:solidFill>
                  <a:srgbClr val="000000"/>
                </a:solidFill>
              </a:rPr>
              <a:t>	</a:t>
            </a:r>
            <a:r>
              <a:rPr lang="en-US" sz="2000" dirty="0" smtClean="0">
                <a:solidFill>
                  <a:srgbClr val="000000"/>
                </a:solidFill>
              </a:rPr>
              <a:t>thousands of frames</a:t>
            </a:r>
            <a:endParaRPr lang="en-US" sz="2000" dirty="0">
              <a:solidFill>
                <a:srgbClr val="000000"/>
              </a:solidFill>
            </a:endParaRPr>
          </a:p>
          <a:p>
            <a:pPr>
              <a:buClr>
                <a:srgbClr val="FF0000"/>
              </a:buClr>
            </a:pPr>
            <a:r>
              <a:rPr lang="en-US" sz="2400" dirty="0" smtClean="0"/>
              <a:t>Audio Archive</a:t>
            </a:r>
            <a:endParaRPr lang="en-US" sz="2400" dirty="0"/>
          </a:p>
          <a:p>
            <a:pPr lvl="1">
              <a:buClr>
                <a:srgbClr val="0000FF"/>
              </a:buClr>
              <a:buSzPct val="100000"/>
              <a:buFont typeface="Wingdings" charset="2"/>
              <a:buChar char="§"/>
            </a:pPr>
            <a:r>
              <a:rPr lang="en-US" sz="2000" dirty="0" smtClean="0">
                <a:solidFill>
                  <a:srgbClr val="000000"/>
                </a:solidFill>
              </a:rPr>
              <a:t>Initial digitization of early LPL symposia complete</a:t>
            </a:r>
          </a:p>
          <a:p>
            <a:pPr lvl="1">
              <a:buClr>
                <a:srgbClr val="0000FF"/>
              </a:buClr>
              <a:buSzPct val="100000"/>
              <a:buFont typeface="Wingdings" charset="2"/>
              <a:buChar char="§"/>
            </a:pPr>
            <a:r>
              <a:rPr lang="en-US" sz="2000" dirty="0" smtClean="0">
                <a:solidFill>
                  <a:srgbClr val="000000"/>
                </a:solidFill>
              </a:rPr>
              <a:t>Plans to archive interviews with Planetary Scientists involved with early missions</a:t>
            </a:r>
            <a:endParaRPr lang="en-US" sz="3600" dirty="0" smtClean="0">
              <a:solidFill>
                <a:srgbClr val="000000"/>
              </a:solidFill>
            </a:endParaRPr>
          </a:p>
          <a:p>
            <a:pPr>
              <a:buClr>
                <a:srgbClr val="FF0000"/>
              </a:buClr>
            </a:pPr>
            <a:r>
              <a:rPr lang="en-US" sz="2400" dirty="0" smtClean="0"/>
              <a:t>Continue to conserve and digitize…</a:t>
            </a:r>
            <a:endParaRPr lang="en-US" sz="2400" dirty="0"/>
          </a:p>
          <a:p>
            <a:pPr lvl="1">
              <a:buClr>
                <a:srgbClr val="0000FF"/>
              </a:buClr>
              <a:buSzPct val="100000"/>
              <a:buFont typeface="Wingdings" charset="2"/>
              <a:buChar char="§"/>
            </a:pPr>
            <a:r>
              <a:rPr lang="en-US" sz="2000" dirty="0">
                <a:solidFill>
                  <a:srgbClr val="000000"/>
                </a:solidFill>
              </a:rPr>
              <a:t>G</a:t>
            </a:r>
            <a:r>
              <a:rPr lang="en-US" sz="2000" dirty="0" smtClean="0">
                <a:solidFill>
                  <a:srgbClr val="000000"/>
                </a:solidFill>
              </a:rPr>
              <a:t>ray literature, ~10</a:t>
            </a:r>
            <a:r>
              <a:rPr lang="en-US" sz="2000" baseline="30000" dirty="0" smtClean="0">
                <a:solidFill>
                  <a:srgbClr val="000000"/>
                </a:solidFill>
              </a:rPr>
              <a:t>5</a:t>
            </a:r>
            <a:r>
              <a:rPr lang="en-US" sz="2000" dirty="0" smtClean="0">
                <a:solidFill>
                  <a:srgbClr val="000000"/>
                </a:solidFill>
              </a:rPr>
              <a:t> hard copy prints from early lunar and planetary missions, ~2000 USGS geologic maps, etc…</a:t>
            </a:r>
            <a:endParaRPr lang="en-US" sz="2000" dirty="0">
              <a:solidFill>
                <a:srgbClr val="000000"/>
              </a:solidFill>
            </a:endParaRPr>
          </a:p>
          <a:p>
            <a:pPr lvl="1">
              <a:buClr>
                <a:srgbClr val="0000FF"/>
              </a:buClr>
              <a:buSzPct val="100000"/>
              <a:buFont typeface="Wingdings" charset="2"/>
              <a:buChar char="§"/>
            </a:pPr>
            <a:endParaRPr lang="en-US" sz="2000" dirty="0">
              <a:solidFill>
                <a:srgbClr val="000000"/>
              </a:solidFill>
            </a:endParaRPr>
          </a:p>
          <a:p>
            <a:pPr marL="0" indent="0">
              <a:buClr>
                <a:srgbClr val="0000FF"/>
              </a:buClr>
              <a:buSzPct val="100000"/>
              <a:buNone/>
            </a:pPr>
            <a:endParaRPr lang="en-US" sz="2400" dirty="0" smtClean="0"/>
          </a:p>
          <a:p>
            <a:pPr marL="0" indent="0">
              <a:buClr>
                <a:srgbClr val="0000FF"/>
              </a:buClr>
              <a:buSzPct val="100000"/>
              <a:buNone/>
            </a:pPr>
            <a:endParaRPr lang="en-US" sz="2400" dirty="0"/>
          </a:p>
        </p:txBody>
      </p:sp>
      <p:pic>
        <p:nvPicPr>
          <p:cNvPr id="8" name="Picture 7"/>
          <p:cNvPicPr>
            <a:picLocks noChangeAspect="1"/>
          </p:cNvPicPr>
          <p:nvPr/>
        </p:nvPicPr>
        <p:blipFill>
          <a:blip r:embed="rId2"/>
          <a:stretch>
            <a:fillRect/>
          </a:stretch>
        </p:blipFill>
        <p:spPr>
          <a:xfrm>
            <a:off x="5992230" y="641161"/>
            <a:ext cx="3151774" cy="2439860"/>
          </a:xfrm>
          <a:prstGeom prst="rect">
            <a:avLst/>
          </a:prstGeom>
        </p:spPr>
      </p:pic>
      <p:pic>
        <p:nvPicPr>
          <p:cNvPr id="9" name="Picture 8"/>
          <p:cNvPicPr>
            <a:picLocks noChangeAspect="1"/>
          </p:cNvPicPr>
          <p:nvPr/>
        </p:nvPicPr>
        <p:blipFill>
          <a:blip r:embed="rId3"/>
          <a:stretch>
            <a:fillRect/>
          </a:stretch>
        </p:blipFill>
        <p:spPr>
          <a:xfrm>
            <a:off x="5992227" y="3174597"/>
            <a:ext cx="3151774" cy="3596256"/>
          </a:xfrm>
          <a:prstGeom prst="rect">
            <a:avLst/>
          </a:prstGeom>
        </p:spPr>
      </p:pic>
      <p:sp>
        <p:nvSpPr>
          <p:cNvPr id="10" name="TextBox 9"/>
          <p:cNvSpPr txBox="1"/>
          <p:nvPr/>
        </p:nvSpPr>
        <p:spPr>
          <a:xfrm>
            <a:off x="3205717" y="-14955"/>
            <a:ext cx="4221628" cy="584776"/>
          </a:xfrm>
          <a:prstGeom prst="rect">
            <a:avLst/>
          </a:prstGeom>
          <a:noFill/>
        </p:spPr>
        <p:txBody>
          <a:bodyPr wrap="none" rtlCol="0">
            <a:spAutoFit/>
          </a:bodyPr>
          <a:lstStyle/>
          <a:p>
            <a:r>
              <a:rPr lang="en-US" sz="3200" dirty="0" smtClean="0">
                <a:solidFill>
                  <a:schemeClr val="bg1"/>
                </a:solidFill>
              </a:rPr>
              <a:t>The Future - Archiving</a:t>
            </a:r>
            <a:endParaRPr lang="en-US" sz="3200" dirty="0">
              <a:solidFill>
                <a:schemeClr val="bg1"/>
              </a:solidFill>
            </a:endParaRPr>
          </a:p>
        </p:txBody>
      </p:sp>
      <p:pic>
        <p:nvPicPr>
          <p:cNvPr id="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7164" y="2577559"/>
            <a:ext cx="1840026" cy="175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8756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5E2446-9AA8-1741-87E5-9130D866A8CB}" type="slidenum">
              <a:rPr lang="en-US" smtClean="0">
                <a:solidFill>
                  <a:srgbClr val="000000"/>
                </a:solidFill>
              </a:rPr>
              <a:pPr>
                <a:defRPr/>
              </a:pPr>
              <a:t>47</a:t>
            </a:fld>
            <a:endParaRPr lang="en-US">
              <a:solidFill>
                <a:srgbClr val="000000"/>
              </a:solidFill>
            </a:endParaRPr>
          </a:p>
        </p:txBody>
      </p:sp>
      <p:sp>
        <p:nvSpPr>
          <p:cNvPr id="3" name="TextBox 2"/>
          <p:cNvSpPr txBox="1"/>
          <p:nvPr/>
        </p:nvSpPr>
        <p:spPr>
          <a:xfrm>
            <a:off x="3205717" y="-14955"/>
            <a:ext cx="4404371" cy="584776"/>
          </a:xfrm>
          <a:prstGeom prst="rect">
            <a:avLst/>
          </a:prstGeom>
          <a:noFill/>
        </p:spPr>
        <p:txBody>
          <a:bodyPr wrap="none" rtlCol="0">
            <a:spAutoFit/>
          </a:bodyPr>
          <a:lstStyle/>
          <a:p>
            <a:r>
              <a:rPr lang="en-US" sz="3200" dirty="0" smtClean="0">
                <a:solidFill>
                  <a:schemeClr val="bg1"/>
                </a:solidFill>
              </a:rPr>
              <a:t>The Future – Research </a:t>
            </a:r>
            <a:endParaRPr lang="en-US" sz="3200" dirty="0">
              <a:solidFill>
                <a:schemeClr val="bg1"/>
              </a:solidFill>
            </a:endParaRPr>
          </a:p>
        </p:txBody>
      </p:sp>
      <p:pic>
        <p:nvPicPr>
          <p:cNvPr id="2" name="Picture 1"/>
          <p:cNvPicPr>
            <a:picLocks noChangeAspect="1"/>
          </p:cNvPicPr>
          <p:nvPr/>
        </p:nvPicPr>
        <p:blipFill>
          <a:blip r:embed="rId2"/>
          <a:stretch>
            <a:fillRect/>
          </a:stretch>
        </p:blipFill>
        <p:spPr>
          <a:xfrm>
            <a:off x="4392305" y="752328"/>
            <a:ext cx="4751695" cy="5953272"/>
          </a:xfrm>
          <a:prstGeom prst="rect">
            <a:avLst/>
          </a:prstGeom>
        </p:spPr>
      </p:pic>
      <p:sp>
        <p:nvSpPr>
          <p:cNvPr id="9" name="Content Placeholder 2"/>
          <p:cNvSpPr>
            <a:spLocks noGrp="1"/>
          </p:cNvSpPr>
          <p:nvPr>
            <p:ph idx="1"/>
          </p:nvPr>
        </p:nvSpPr>
        <p:spPr>
          <a:xfrm>
            <a:off x="0" y="752328"/>
            <a:ext cx="4315108" cy="6105672"/>
          </a:xfrm>
        </p:spPr>
        <p:txBody>
          <a:bodyPr>
            <a:noAutofit/>
          </a:bodyPr>
          <a:lstStyle/>
          <a:p>
            <a:pPr>
              <a:buClr>
                <a:srgbClr val="FF0000"/>
              </a:buClr>
            </a:pPr>
            <a:r>
              <a:rPr lang="en-US" sz="2400" dirty="0" smtClean="0"/>
              <a:t>Community requested DTMs</a:t>
            </a:r>
          </a:p>
          <a:p>
            <a:pPr lvl="1">
              <a:buClr>
                <a:srgbClr val="0000FF"/>
              </a:buClr>
              <a:buSzPct val="100000"/>
              <a:buFont typeface="Wingdings" charset="2"/>
              <a:buChar char="§"/>
            </a:pPr>
            <a:r>
              <a:rPr lang="en-US" sz="2000" dirty="0" smtClean="0"/>
              <a:t>Currently this capacity rests mostly with spacecraft teams</a:t>
            </a:r>
          </a:p>
          <a:p>
            <a:pPr lvl="1">
              <a:buClr>
                <a:srgbClr val="0000FF"/>
              </a:buClr>
              <a:buSzPct val="100000"/>
              <a:buFont typeface="Wingdings" charset="2"/>
              <a:buChar char="§"/>
            </a:pPr>
            <a:r>
              <a:rPr lang="en-US" sz="2000" dirty="0" smtClean="0"/>
              <a:t>We plan to solicit DTM requests online from the Planetary Science community</a:t>
            </a:r>
          </a:p>
          <a:p>
            <a:pPr lvl="1">
              <a:buClr>
                <a:srgbClr val="0000FF"/>
              </a:buClr>
              <a:buSzPct val="100000"/>
              <a:buFont typeface="Wingdings" charset="2"/>
              <a:buChar char="§"/>
            </a:pPr>
            <a:r>
              <a:rPr lang="en-US" sz="2000" dirty="0" smtClean="0"/>
              <a:t>We plan to purchase another two workstations and hire undergraduates to do the processing (we’ve cloned the procedures developed by the HiRISE team)</a:t>
            </a:r>
          </a:p>
          <a:p>
            <a:pPr lvl="1">
              <a:buClr>
                <a:srgbClr val="0000FF"/>
              </a:buClr>
              <a:buSzPct val="100000"/>
              <a:buFont typeface="Wingdings" charset="2"/>
              <a:buChar char="§"/>
            </a:pPr>
            <a:r>
              <a:rPr lang="en-US" sz="2000" dirty="0" smtClean="0"/>
              <a:t>A PDART proposal to leverage RPIF infrastructure will be resubmitted</a:t>
            </a:r>
          </a:p>
          <a:p>
            <a:pPr marL="0" indent="0">
              <a:buClr>
                <a:srgbClr val="0000FF"/>
              </a:buClr>
              <a:buSzPct val="100000"/>
              <a:buNone/>
            </a:pPr>
            <a:endParaRPr lang="en-US" sz="1200" dirty="0"/>
          </a:p>
        </p:txBody>
      </p:sp>
      <p:cxnSp>
        <p:nvCxnSpPr>
          <p:cNvPr id="11" name="Straight Arrow Connector 10"/>
          <p:cNvCxnSpPr/>
          <p:nvPr/>
        </p:nvCxnSpPr>
        <p:spPr>
          <a:xfrm>
            <a:off x="1925412" y="2894766"/>
            <a:ext cx="2649354" cy="0"/>
          </a:xfrm>
          <a:prstGeom prst="straightConnector1">
            <a:avLst/>
          </a:prstGeom>
          <a:ln>
            <a:headEnd type="none"/>
            <a:tailEnd type="triangle" w="lg" len="lg"/>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90314551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Slide2.jpg" descr="/Users/mariaschuchardt/Desktop/log/RPIF/UA_Template1/Slid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3"/>
          <p:cNvSpPr txBox="1">
            <a:spLocks noChangeArrowheads="1"/>
          </p:cNvSpPr>
          <p:nvPr/>
        </p:nvSpPr>
        <p:spPr bwMode="auto">
          <a:xfrm>
            <a:off x="0" y="693738"/>
            <a:ext cx="566103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3050" indent="-273050" eaLnBrk="0" hangingPunct="0">
              <a:defRPr sz="4000">
                <a:solidFill>
                  <a:schemeClr val="tx1"/>
                </a:solidFill>
                <a:latin typeface="Arial" charset="0"/>
                <a:ea typeface="ＭＳ Ｐゴシック" charset="0"/>
                <a:cs typeface="ＭＳ Ｐゴシック" charset="0"/>
              </a:defRPr>
            </a:lvl1pPr>
            <a:lvl2pPr marL="37931725" indent="-37474525" eaLnBrk="0" hangingPunct="0">
              <a:defRPr sz="4000">
                <a:solidFill>
                  <a:schemeClr val="tx1"/>
                </a:solidFill>
                <a:latin typeface="Arial" charset="0"/>
                <a:ea typeface="ＭＳ Ｐゴシック" charset="0"/>
              </a:defRPr>
            </a:lvl2pPr>
            <a:lvl3pPr eaLnBrk="0" hangingPunct="0">
              <a:defRPr sz="4000">
                <a:solidFill>
                  <a:schemeClr val="tx1"/>
                </a:solidFill>
                <a:latin typeface="Arial" charset="0"/>
                <a:ea typeface="ＭＳ Ｐゴシック" charset="0"/>
              </a:defRPr>
            </a:lvl3pPr>
            <a:lvl4pPr eaLnBrk="0" hangingPunct="0">
              <a:defRPr sz="4000">
                <a:solidFill>
                  <a:schemeClr val="tx1"/>
                </a:solidFill>
                <a:latin typeface="Arial" charset="0"/>
                <a:ea typeface="ＭＳ Ｐゴシック" charset="0"/>
              </a:defRPr>
            </a:lvl4pPr>
            <a:lvl5pPr eaLnBrk="0" hangingPunct="0">
              <a:defRPr sz="4000">
                <a:solidFill>
                  <a:schemeClr val="tx1"/>
                </a:solidFill>
                <a:latin typeface="Arial" charset="0"/>
                <a:ea typeface="ＭＳ Ｐゴシック" charset="0"/>
              </a:defRPr>
            </a:lvl5pPr>
            <a:lvl6pPr marL="457200" eaLnBrk="0" fontAlgn="base" hangingPunct="0">
              <a:spcBef>
                <a:spcPct val="0"/>
              </a:spcBef>
              <a:spcAft>
                <a:spcPct val="0"/>
              </a:spcAft>
              <a:defRPr sz="4000">
                <a:solidFill>
                  <a:schemeClr val="tx1"/>
                </a:solidFill>
                <a:latin typeface="Arial" charset="0"/>
                <a:ea typeface="ＭＳ Ｐゴシック" charset="0"/>
              </a:defRPr>
            </a:lvl6pPr>
            <a:lvl7pPr marL="914400" eaLnBrk="0" fontAlgn="base" hangingPunct="0">
              <a:spcBef>
                <a:spcPct val="0"/>
              </a:spcBef>
              <a:spcAft>
                <a:spcPct val="0"/>
              </a:spcAft>
              <a:defRPr sz="4000">
                <a:solidFill>
                  <a:schemeClr val="tx1"/>
                </a:solidFill>
                <a:latin typeface="Arial" charset="0"/>
                <a:ea typeface="ＭＳ Ｐゴシック" charset="0"/>
              </a:defRPr>
            </a:lvl7pPr>
            <a:lvl8pPr marL="1371600" eaLnBrk="0" fontAlgn="base" hangingPunct="0">
              <a:spcBef>
                <a:spcPct val="0"/>
              </a:spcBef>
              <a:spcAft>
                <a:spcPct val="0"/>
              </a:spcAft>
              <a:defRPr sz="4000">
                <a:solidFill>
                  <a:schemeClr val="tx1"/>
                </a:solidFill>
                <a:latin typeface="Arial" charset="0"/>
                <a:ea typeface="ＭＳ Ｐゴシック" charset="0"/>
              </a:defRPr>
            </a:lvl8pPr>
            <a:lvl9pPr marL="1828800" eaLnBrk="0" fontAlgn="base" hangingPunct="0">
              <a:spcBef>
                <a:spcPct val="0"/>
              </a:spcBef>
              <a:spcAft>
                <a:spcPct val="0"/>
              </a:spcAft>
              <a:defRPr sz="4000">
                <a:solidFill>
                  <a:schemeClr val="tx1"/>
                </a:solidFill>
                <a:latin typeface="Arial" charset="0"/>
                <a:ea typeface="ＭＳ Ｐゴシック" charset="0"/>
              </a:defRPr>
            </a:lvl9pPr>
          </a:lstStyle>
          <a:p>
            <a:pPr marL="0" indent="0" eaLnBrk="1" hangingPunct="1">
              <a:buClr>
                <a:srgbClr val="FF0000"/>
              </a:buClr>
              <a:buSzPct val="122000"/>
            </a:pPr>
            <a:r>
              <a:rPr lang="en-US" sz="2000" u="sng" dirty="0" smtClean="0"/>
              <a:t>GIS data bundles</a:t>
            </a:r>
          </a:p>
          <a:p>
            <a:pPr eaLnBrk="1" hangingPunct="1">
              <a:buClr>
                <a:srgbClr val="FF0000"/>
              </a:buClr>
              <a:buSzPct val="122000"/>
              <a:buFont typeface="Wingdings" charset="0"/>
              <a:buChar char="§"/>
            </a:pPr>
            <a:r>
              <a:rPr lang="en-US" sz="2000" dirty="0" smtClean="0"/>
              <a:t>Space </a:t>
            </a:r>
            <a:r>
              <a:rPr lang="en-US" sz="2000" dirty="0"/>
              <a:t>Imagery Center </a:t>
            </a:r>
            <a:r>
              <a:rPr lang="en-US" sz="2000" dirty="0" smtClean="0"/>
              <a:t>has assisted </a:t>
            </a:r>
            <a:r>
              <a:rPr lang="en-US" sz="2000" dirty="0"/>
              <a:t>many researchers with digital data analysis through use of GIS.</a:t>
            </a:r>
          </a:p>
          <a:p>
            <a:pPr eaLnBrk="1" hangingPunct="1">
              <a:buClr>
                <a:srgbClr val="FF0000"/>
              </a:buClr>
              <a:buSzPct val="122000"/>
              <a:buFont typeface="Wingdings" charset="0"/>
              <a:buChar char="§"/>
            </a:pPr>
            <a:r>
              <a:rPr lang="en-US" sz="2000" dirty="0"/>
              <a:t>Such investments of work have typically not been preserved (except as publications)</a:t>
            </a:r>
          </a:p>
          <a:p>
            <a:pPr eaLnBrk="1" hangingPunct="1">
              <a:buClr>
                <a:srgbClr val="FF0000"/>
              </a:buClr>
              <a:buSzPct val="122000"/>
              <a:buFont typeface="Wingdings" charset="0"/>
              <a:buChar char="§"/>
            </a:pPr>
            <a:r>
              <a:rPr lang="en-US" sz="2000" dirty="0" smtClean="0"/>
              <a:t>We will Sample </a:t>
            </a:r>
            <a:r>
              <a:rPr lang="en-US" sz="2000" dirty="0"/>
              <a:t>GIS project files can ship with the data</a:t>
            </a:r>
          </a:p>
        </p:txBody>
      </p:sp>
      <p:sp>
        <p:nvSpPr>
          <p:cNvPr id="6" name="Rectangle 5"/>
          <p:cNvSpPr/>
          <p:nvPr/>
        </p:nvSpPr>
        <p:spPr>
          <a:xfrm>
            <a:off x="34925" y="4521200"/>
            <a:ext cx="1727200" cy="104933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12 TB disk</a:t>
            </a:r>
          </a:p>
        </p:txBody>
      </p:sp>
      <p:sp>
        <p:nvSpPr>
          <p:cNvPr id="7" name="Rectangle 6"/>
          <p:cNvSpPr/>
          <p:nvPr/>
        </p:nvSpPr>
        <p:spPr>
          <a:xfrm>
            <a:off x="2236788" y="3436938"/>
            <a:ext cx="1727200" cy="7794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Mars</a:t>
            </a:r>
          </a:p>
        </p:txBody>
      </p:sp>
      <p:sp>
        <p:nvSpPr>
          <p:cNvPr id="8" name="Rectangle 7"/>
          <p:cNvSpPr/>
          <p:nvPr/>
        </p:nvSpPr>
        <p:spPr>
          <a:xfrm>
            <a:off x="2252663" y="4318000"/>
            <a:ext cx="1727200" cy="7794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Moon</a:t>
            </a:r>
          </a:p>
        </p:txBody>
      </p:sp>
      <p:sp>
        <p:nvSpPr>
          <p:cNvPr id="9" name="Rectangle 8"/>
          <p:cNvSpPr/>
          <p:nvPr/>
        </p:nvSpPr>
        <p:spPr>
          <a:xfrm>
            <a:off x="2252663" y="5181600"/>
            <a:ext cx="1727200" cy="7794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Titan</a:t>
            </a:r>
          </a:p>
        </p:txBody>
      </p:sp>
      <p:sp>
        <p:nvSpPr>
          <p:cNvPr id="10" name="Rectangle 9"/>
          <p:cNvSpPr/>
          <p:nvPr/>
        </p:nvSpPr>
        <p:spPr>
          <a:xfrm>
            <a:off x="2219325" y="6078538"/>
            <a:ext cx="1727200" cy="7794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r>
              <a:rPr lang="en-US">
                <a:solidFill>
                  <a:srgbClr val="FFFFFF"/>
                </a:solidFill>
                <a:latin typeface="Arial" charset="0"/>
                <a:ea typeface="ＭＳ Ｐゴシック" charset="0"/>
                <a:cs typeface="ＭＳ Ｐゴシック" charset="0"/>
              </a:rPr>
              <a:t>Etc…</a:t>
            </a:r>
          </a:p>
        </p:txBody>
      </p:sp>
      <p:sp>
        <p:nvSpPr>
          <p:cNvPr id="11" name="Rectangle 10"/>
          <p:cNvSpPr/>
          <p:nvPr/>
        </p:nvSpPr>
        <p:spPr>
          <a:xfrm>
            <a:off x="4522788" y="3436938"/>
            <a:ext cx="1895475" cy="7794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N. Pole</a:t>
            </a:r>
          </a:p>
        </p:txBody>
      </p:sp>
      <p:sp>
        <p:nvSpPr>
          <p:cNvPr id="12" name="Rectangle 11"/>
          <p:cNvSpPr/>
          <p:nvPr/>
        </p:nvSpPr>
        <p:spPr>
          <a:xfrm>
            <a:off x="4538663" y="4318000"/>
            <a:ext cx="1947862" cy="7794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S. Pole</a:t>
            </a:r>
          </a:p>
        </p:txBody>
      </p:sp>
      <p:sp>
        <p:nvSpPr>
          <p:cNvPr id="13" name="Rectangle 12"/>
          <p:cNvSpPr/>
          <p:nvPr/>
        </p:nvSpPr>
        <p:spPr>
          <a:xfrm>
            <a:off x="4538663" y="5181600"/>
            <a:ext cx="1965325" cy="7794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Hellas</a:t>
            </a:r>
          </a:p>
        </p:txBody>
      </p:sp>
      <p:sp>
        <p:nvSpPr>
          <p:cNvPr id="14" name="Rectangle 13"/>
          <p:cNvSpPr/>
          <p:nvPr/>
        </p:nvSpPr>
        <p:spPr>
          <a:xfrm>
            <a:off x="4505325" y="6078538"/>
            <a:ext cx="1998663" cy="7794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r>
              <a:rPr lang="en-US">
                <a:solidFill>
                  <a:srgbClr val="FFFFFF"/>
                </a:solidFill>
                <a:latin typeface="Arial" charset="0"/>
                <a:ea typeface="ＭＳ Ｐゴシック" charset="0"/>
                <a:cs typeface="ＭＳ Ｐゴシック" charset="0"/>
              </a:rPr>
              <a:t>Etc…</a:t>
            </a:r>
          </a:p>
        </p:txBody>
      </p:sp>
      <p:sp>
        <p:nvSpPr>
          <p:cNvPr id="15" name="Rectangle 14"/>
          <p:cNvSpPr/>
          <p:nvPr/>
        </p:nvSpPr>
        <p:spPr>
          <a:xfrm>
            <a:off x="7045325" y="3436938"/>
            <a:ext cx="1897063" cy="7794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MOLA</a:t>
            </a:r>
          </a:p>
        </p:txBody>
      </p:sp>
      <p:sp>
        <p:nvSpPr>
          <p:cNvPr id="16" name="Rectangle 15"/>
          <p:cNvSpPr/>
          <p:nvPr/>
        </p:nvSpPr>
        <p:spPr>
          <a:xfrm>
            <a:off x="7062788" y="4318000"/>
            <a:ext cx="1946275" cy="7794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HiRISE</a:t>
            </a:r>
          </a:p>
        </p:txBody>
      </p:sp>
      <p:sp>
        <p:nvSpPr>
          <p:cNvPr id="17" name="Rectangle 16"/>
          <p:cNvSpPr/>
          <p:nvPr/>
        </p:nvSpPr>
        <p:spPr>
          <a:xfrm>
            <a:off x="7062788" y="5181600"/>
            <a:ext cx="1963737" cy="7794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GRS</a:t>
            </a:r>
          </a:p>
        </p:txBody>
      </p:sp>
      <p:sp>
        <p:nvSpPr>
          <p:cNvPr id="18" name="Rectangle 17"/>
          <p:cNvSpPr/>
          <p:nvPr/>
        </p:nvSpPr>
        <p:spPr>
          <a:xfrm>
            <a:off x="7027863" y="6078538"/>
            <a:ext cx="1998662" cy="7794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r>
              <a:rPr lang="en-US" dirty="0">
                <a:solidFill>
                  <a:srgbClr val="FFFFFF"/>
                </a:solidFill>
                <a:latin typeface="Arial" charset="0"/>
                <a:ea typeface="ＭＳ Ｐゴシック" charset="0"/>
                <a:cs typeface="ＭＳ Ｐゴシック" charset="0"/>
              </a:rPr>
              <a:t>Etc…</a:t>
            </a:r>
          </a:p>
        </p:txBody>
      </p:sp>
      <p:cxnSp>
        <p:nvCxnSpPr>
          <p:cNvPr id="21" name="Straight Connector 20"/>
          <p:cNvCxnSpPr>
            <a:stCxn id="6" idx="3"/>
            <a:endCxn id="7" idx="1"/>
          </p:cNvCxnSpPr>
          <p:nvPr/>
        </p:nvCxnSpPr>
        <p:spPr>
          <a:xfrm flipV="1">
            <a:off x="1762125" y="3827463"/>
            <a:ext cx="474663" cy="1219200"/>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6" idx="3"/>
            <a:endCxn id="8" idx="1"/>
          </p:cNvCxnSpPr>
          <p:nvPr/>
        </p:nvCxnSpPr>
        <p:spPr>
          <a:xfrm flipV="1">
            <a:off x="1762125" y="4706938"/>
            <a:ext cx="490538" cy="339725"/>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6" idx="3"/>
            <a:endCxn id="9" idx="1"/>
          </p:cNvCxnSpPr>
          <p:nvPr/>
        </p:nvCxnSpPr>
        <p:spPr>
          <a:xfrm>
            <a:off x="1762125" y="5046663"/>
            <a:ext cx="490538" cy="523875"/>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6" idx="3"/>
            <a:endCxn id="10" idx="1"/>
          </p:cNvCxnSpPr>
          <p:nvPr/>
        </p:nvCxnSpPr>
        <p:spPr>
          <a:xfrm>
            <a:off x="1762125" y="5046663"/>
            <a:ext cx="457200" cy="1422400"/>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7" idx="3"/>
            <a:endCxn id="11" idx="1"/>
          </p:cNvCxnSpPr>
          <p:nvPr/>
        </p:nvCxnSpPr>
        <p:spPr>
          <a:xfrm>
            <a:off x="3963988" y="3827463"/>
            <a:ext cx="558800" cy="1587"/>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7" idx="3"/>
            <a:endCxn id="12" idx="1"/>
          </p:cNvCxnSpPr>
          <p:nvPr/>
        </p:nvCxnSpPr>
        <p:spPr>
          <a:xfrm>
            <a:off x="3963988" y="3827463"/>
            <a:ext cx="574675" cy="879475"/>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7" idx="3"/>
            <a:endCxn id="13" idx="1"/>
          </p:cNvCxnSpPr>
          <p:nvPr/>
        </p:nvCxnSpPr>
        <p:spPr>
          <a:xfrm>
            <a:off x="3963988" y="3827463"/>
            <a:ext cx="574675" cy="1743075"/>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7" idx="3"/>
            <a:endCxn id="14" idx="1"/>
          </p:cNvCxnSpPr>
          <p:nvPr/>
        </p:nvCxnSpPr>
        <p:spPr>
          <a:xfrm>
            <a:off x="3963988" y="3827463"/>
            <a:ext cx="541337" cy="2641600"/>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11" idx="3"/>
          </p:cNvCxnSpPr>
          <p:nvPr/>
        </p:nvCxnSpPr>
        <p:spPr>
          <a:xfrm>
            <a:off x="6418263" y="3827463"/>
            <a:ext cx="609600" cy="1587"/>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1" idx="3"/>
          </p:cNvCxnSpPr>
          <p:nvPr/>
        </p:nvCxnSpPr>
        <p:spPr>
          <a:xfrm>
            <a:off x="6418263" y="3827463"/>
            <a:ext cx="627062" cy="879475"/>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11" idx="3"/>
          </p:cNvCxnSpPr>
          <p:nvPr/>
        </p:nvCxnSpPr>
        <p:spPr>
          <a:xfrm>
            <a:off x="6418263" y="3827463"/>
            <a:ext cx="627062" cy="1743075"/>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11" idx="3"/>
          </p:cNvCxnSpPr>
          <p:nvPr/>
        </p:nvCxnSpPr>
        <p:spPr>
          <a:xfrm>
            <a:off x="6418263" y="3827463"/>
            <a:ext cx="593725" cy="2641600"/>
          </a:xfrm>
          <a:prstGeom prst="line">
            <a:avLst/>
          </a:prstGeom>
          <a:ln>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205717" y="-14955"/>
            <a:ext cx="4312799" cy="584776"/>
          </a:xfrm>
          <a:prstGeom prst="rect">
            <a:avLst/>
          </a:prstGeom>
          <a:noFill/>
        </p:spPr>
        <p:txBody>
          <a:bodyPr wrap="none" rtlCol="0">
            <a:spAutoFit/>
          </a:bodyPr>
          <a:lstStyle/>
          <a:p>
            <a:r>
              <a:rPr lang="en-US" sz="3200" dirty="0" smtClean="0">
                <a:solidFill>
                  <a:schemeClr val="bg1"/>
                </a:solidFill>
              </a:rPr>
              <a:t>The Future - Research</a:t>
            </a:r>
            <a:endParaRPr lang="en-US" sz="3200" dirty="0">
              <a:solidFill>
                <a:schemeClr val="bg1"/>
              </a:solidFill>
            </a:endParaRPr>
          </a:p>
        </p:txBody>
      </p:sp>
      <p:pic>
        <p:nvPicPr>
          <p:cNvPr id="36" name="Picture 35"/>
          <p:cNvPicPr>
            <a:picLocks noChangeAspect="1"/>
          </p:cNvPicPr>
          <p:nvPr/>
        </p:nvPicPr>
        <p:blipFill>
          <a:blip r:embed="rId4"/>
          <a:stretch>
            <a:fillRect/>
          </a:stretch>
        </p:blipFill>
        <p:spPr>
          <a:xfrm>
            <a:off x="5730670" y="742028"/>
            <a:ext cx="3413330" cy="2506255"/>
          </a:xfrm>
          <a:prstGeom prst="rect">
            <a:avLst/>
          </a:prstGeom>
        </p:spPr>
      </p:pic>
    </p:spTree>
    <p:extLst>
      <p:ext uri="{BB962C8B-B14F-4D97-AF65-F5344CB8AC3E}">
        <p14:creationId xmlns:p14="http://schemas.microsoft.com/office/powerpoint/2010/main" val="288757283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6"/>
          <p:cNvSpPr>
            <a:spLocks noChangeArrowheads="1"/>
          </p:cNvSpPr>
          <p:nvPr/>
        </p:nvSpPr>
        <p:spPr bwMode="auto">
          <a:xfrm>
            <a:off x="2315382" y="0"/>
            <a:ext cx="5955494" cy="58420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3200" dirty="0" smtClean="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rPr>
              <a:t>The Future - Funding</a:t>
            </a:r>
            <a:endParaRPr lang="en-US" sz="3200" dirty="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endParaRPr>
          </a:p>
        </p:txBody>
      </p:sp>
      <p:sp>
        <p:nvSpPr>
          <p:cNvPr id="19458" name="Rectangle 7"/>
          <p:cNvSpPr>
            <a:spLocks noChangeArrowheads="1"/>
          </p:cNvSpPr>
          <p:nvPr/>
        </p:nvSpPr>
        <p:spPr bwMode="auto">
          <a:xfrm>
            <a:off x="758825" y="971550"/>
            <a:ext cx="6369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endParaRPr lang="en-US" altLang="en-US" sz="4000">
              <a:solidFill>
                <a:srgbClr val="000000"/>
              </a:solidFill>
            </a:endParaRPr>
          </a:p>
        </p:txBody>
      </p:sp>
      <p:sp>
        <p:nvSpPr>
          <p:cNvPr id="17413" name="Slide Number Placeholder 5"/>
          <p:cNvSpPr>
            <a:spLocks noGrp="1"/>
          </p:cNvSpPr>
          <p:nvPr>
            <p:ph type="sldNum" sz="quarter" idx="10"/>
          </p:nvPr>
        </p:nvSpPr>
        <p:spPr/>
        <p:txBody>
          <a:bodyPr/>
          <a:lstStyle/>
          <a:p>
            <a:pPr>
              <a:defRPr/>
            </a:pPr>
            <a:fld id="{26EC9E81-886A-A14A-BBD8-A0DF168A0551}" type="slidenum">
              <a:rPr lang="en-US">
                <a:solidFill>
                  <a:srgbClr val="000000"/>
                </a:solidFill>
              </a:rPr>
              <a:pPr>
                <a:defRPr/>
              </a:pPr>
              <a:t>49</a:t>
            </a:fld>
            <a:endParaRPr lang="en-US">
              <a:solidFill>
                <a:srgbClr val="000000"/>
              </a:solidFill>
            </a:endParaRPr>
          </a:p>
        </p:txBody>
      </p:sp>
      <p:pic>
        <p:nvPicPr>
          <p:cNvPr id="194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75" y="31750"/>
            <a:ext cx="8731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 y="856044"/>
            <a:ext cx="9169353" cy="6001642"/>
          </a:xfrm>
          <a:prstGeom prst="rect">
            <a:avLst/>
          </a:prstGeom>
          <a:noFill/>
        </p:spPr>
        <p:txBody>
          <a:bodyPr wrap="square" rtlCol="0">
            <a:spAutoFit/>
          </a:bodyPr>
          <a:lstStyle/>
          <a:p>
            <a:pPr marL="285750" indent="-285750">
              <a:buFont typeface="Arial"/>
              <a:buChar char="•"/>
            </a:pPr>
            <a:r>
              <a:rPr lang="en-US" sz="2400" dirty="0" smtClean="0"/>
              <a:t>We wish to preserve our current collection, research assistance and public engagement activities</a:t>
            </a:r>
          </a:p>
          <a:p>
            <a:pPr marL="285750" indent="-285750">
              <a:buFont typeface="Arial"/>
              <a:buChar char="•"/>
            </a:pPr>
            <a:r>
              <a:rPr lang="en-US" sz="2400" dirty="0" smtClean="0"/>
              <a:t>In addition, we want to expand in the ways detailed on the last slides</a:t>
            </a:r>
          </a:p>
          <a:p>
            <a:endParaRPr lang="en-US" sz="2400" dirty="0"/>
          </a:p>
          <a:p>
            <a:pPr marL="285750" indent="-285750">
              <a:buFont typeface="Arial"/>
              <a:buChar char="•"/>
            </a:pPr>
            <a:r>
              <a:rPr lang="en-US" sz="2400" dirty="0" smtClean="0"/>
              <a:t>The value to NASA has been at least 5 times what it commits in funding</a:t>
            </a:r>
            <a:endParaRPr lang="en-US" sz="2400" dirty="0"/>
          </a:p>
          <a:p>
            <a:pPr marL="285750" indent="-285750">
              <a:buFont typeface="Arial"/>
              <a:buChar char="•"/>
            </a:pPr>
            <a:r>
              <a:rPr lang="en-US" sz="2400" dirty="0" smtClean="0"/>
              <a:t>However, $105 per day is not enough to fund a NASA facility that is this active</a:t>
            </a:r>
          </a:p>
          <a:p>
            <a:pPr marL="285750" indent="-285750">
              <a:buFont typeface="Arial"/>
              <a:buChar char="•"/>
            </a:pPr>
            <a:endParaRPr lang="en-US" sz="2400" dirty="0" smtClean="0"/>
          </a:p>
          <a:p>
            <a:pPr marL="285750" indent="-285750">
              <a:buFont typeface="Arial"/>
              <a:buChar char="•"/>
            </a:pPr>
            <a:r>
              <a:rPr lang="en-US" sz="2400" dirty="0" smtClean="0"/>
              <a:t>We squeeze a lot out of these dollars, but not in a sustainable way</a:t>
            </a:r>
          </a:p>
          <a:p>
            <a:pPr marL="285750" indent="-285750">
              <a:buFont typeface="Arial"/>
              <a:buChar char="•"/>
            </a:pPr>
            <a:r>
              <a:rPr lang="en-US" sz="2400" dirty="0" smtClean="0"/>
              <a:t>Future funding proposals will be closer to $100k / year, which will still provide value that’s 2-3 times what NASA invests.</a:t>
            </a:r>
            <a:endParaRPr lang="en-US" sz="2400" dirty="0"/>
          </a:p>
          <a:p>
            <a:pPr marL="285750" indent="-285750">
              <a:buFont typeface="Arial"/>
              <a:buChar char="•"/>
            </a:pPr>
            <a:endParaRPr lang="en-US" sz="2400" dirty="0" smtClean="0"/>
          </a:p>
          <a:p>
            <a:pPr marL="285750" indent="-285750">
              <a:buFont typeface="Arial"/>
              <a:buChar char="•"/>
            </a:pPr>
            <a:endParaRPr lang="en-US" sz="2400" dirty="0"/>
          </a:p>
        </p:txBody>
      </p:sp>
      <p:cxnSp>
        <p:nvCxnSpPr>
          <p:cNvPr id="4" name="Straight Connector 3"/>
          <p:cNvCxnSpPr/>
          <p:nvPr/>
        </p:nvCxnSpPr>
        <p:spPr>
          <a:xfrm>
            <a:off x="93579" y="2580105"/>
            <a:ext cx="8898021" cy="267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93579" y="4416926"/>
            <a:ext cx="8898021" cy="267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50931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bwMode="auto">
          <a:xfrm>
            <a:off x="0" y="0"/>
            <a:ext cx="8991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altLang="en-US" sz="3600" dirty="0" smtClean="0"/>
              <a:t>Auxiliary Space</a:t>
            </a:r>
            <a:endParaRPr lang="en-US" altLang="en-US" sz="3600" dirty="0"/>
          </a:p>
        </p:txBody>
      </p:sp>
      <p:sp>
        <p:nvSpPr>
          <p:cNvPr id="4" name="Slide Number Placeholder 3"/>
          <p:cNvSpPr>
            <a:spLocks noGrp="1"/>
          </p:cNvSpPr>
          <p:nvPr>
            <p:ph type="sldNum" sz="quarter" idx="10"/>
          </p:nvPr>
        </p:nvSpPr>
        <p:spPr/>
        <p:txBody>
          <a:bodyPr/>
          <a:lstStyle/>
          <a:p>
            <a:pPr>
              <a:defRPr/>
            </a:pPr>
            <a:fld id="{09EC44DC-6902-174A-9D3A-75D8E875E64E}" type="slidenum">
              <a:rPr lang="en-US" smtClean="0"/>
              <a:pPr>
                <a:defRPr/>
              </a:pPr>
              <a:t>5</a:t>
            </a:fld>
            <a:endParaRPr lang="en-US"/>
          </a:p>
        </p:txBody>
      </p:sp>
      <p:sp>
        <p:nvSpPr>
          <p:cNvPr id="33795" name="TextBox 4"/>
          <p:cNvSpPr txBox="1">
            <a:spLocks noChangeArrowheads="1"/>
          </p:cNvSpPr>
          <p:nvPr/>
        </p:nvSpPr>
        <p:spPr bwMode="auto">
          <a:xfrm>
            <a:off x="0" y="4919008"/>
            <a:ext cx="5856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pPr>
            <a:r>
              <a:rPr lang="en-US" altLang="en-US" sz="2400" dirty="0" smtClean="0"/>
              <a:t>Working room for use of </a:t>
            </a:r>
            <a:r>
              <a:rPr lang="en-US" altLang="en-US" sz="2400" smtClean="0"/>
              <a:t>older images in the collection</a:t>
            </a:r>
            <a:endParaRPr lang="en-US" altLang="en-US" sz="2400" dirty="0"/>
          </a:p>
          <a:p>
            <a:pPr eaLnBrk="1" hangingPunct="1">
              <a:spcBef>
                <a:spcPct val="0"/>
              </a:spcBef>
            </a:pPr>
            <a:r>
              <a:rPr lang="en-US" altLang="en-US" sz="2400" dirty="0"/>
              <a:t>Rectified Lunar Atlas Globe</a:t>
            </a:r>
          </a:p>
          <a:p>
            <a:pPr eaLnBrk="1" hangingPunct="1">
              <a:spcBef>
                <a:spcPct val="0"/>
              </a:spcBef>
            </a:pPr>
            <a:r>
              <a:rPr lang="en-US" altLang="en-US" sz="2400" dirty="0"/>
              <a:t>Wright Globe</a:t>
            </a:r>
          </a:p>
          <a:p>
            <a:pPr eaLnBrk="1" hangingPunct="1">
              <a:spcBef>
                <a:spcPct val="0"/>
              </a:spcBef>
            </a:pPr>
            <a:r>
              <a:rPr lang="en-US" altLang="en-US" sz="2400" dirty="0"/>
              <a:t>Earth based images</a:t>
            </a:r>
          </a:p>
        </p:txBody>
      </p:sp>
      <p:pic>
        <p:nvPicPr>
          <p:cNvPr id="3379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163" y="877888"/>
            <a:ext cx="4640262"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9500" y="3413125"/>
            <a:ext cx="244316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679450"/>
            <a:ext cx="407035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5863" y="4783138"/>
            <a:ext cx="2725737"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065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SP_003141_1330_sm.jpg" descr="/Users/mariaschuchardt/Downloads/PSP_003141_1330_sm.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6386" name="Slide2.jpg" descr="/Users/mariaschuchardt/Desktop/log/RPIF/UA_Template1/Slide2.jpg"/>
          <p:cNvPicPr>
            <a:picLocks noChangeAspect="1"/>
          </p:cNvPicPr>
          <p:nvPr/>
        </p:nvPicPr>
        <p:blipFill>
          <a:blip r:embed="rId3"/>
          <a:srcRect r="-2406" b="90865"/>
          <a:stretch>
            <a:fillRect/>
          </a:stretch>
        </p:blipFill>
        <p:spPr bwMode="auto">
          <a:xfrm>
            <a:off x="0" y="0"/>
            <a:ext cx="9364663" cy="627063"/>
          </a:xfrm>
          <a:prstGeom prst="rect">
            <a:avLst/>
          </a:prstGeom>
          <a:noFill/>
          <a:ln w="9525">
            <a:noFill/>
            <a:miter lim="800000"/>
            <a:headEnd/>
            <a:tailEnd/>
          </a:ln>
        </p:spPr>
      </p:pic>
      <p:sp>
        <p:nvSpPr>
          <p:cNvPr id="53251" name="Rectangle 3"/>
          <p:cNvSpPr>
            <a:spLocks noChangeArrowheads="1"/>
          </p:cNvSpPr>
          <p:nvPr/>
        </p:nvSpPr>
        <p:spPr bwMode="auto">
          <a:xfrm>
            <a:off x="0" y="3423298"/>
            <a:ext cx="91440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prstTxWarp prst="textNoShape">
              <a:avLst/>
            </a:prstTxWarp>
            <a:spAutoFit/>
          </a:bodyPr>
          <a:lstStyle/>
          <a:p>
            <a:r>
              <a:rPr lang="en-US" sz="2400" dirty="0" smtClean="0">
                <a:solidFill>
                  <a:schemeClr val="bg1"/>
                </a:solidFill>
                <a:latin typeface="Arial Narrow" pitchFamily="8" charset="0"/>
              </a:rPr>
              <a:t>Director</a:t>
            </a:r>
            <a:r>
              <a:rPr lang="en-US" sz="2400" dirty="0">
                <a:solidFill>
                  <a:schemeClr val="bg1"/>
                </a:solidFill>
                <a:latin typeface="Arial Narrow" pitchFamily="8" charset="0"/>
              </a:rPr>
              <a:t>: </a:t>
            </a:r>
            <a:endParaRPr lang="en-US" sz="2400" dirty="0" smtClean="0">
              <a:solidFill>
                <a:schemeClr val="bg1"/>
              </a:solidFill>
              <a:latin typeface="Arial Narrow" pitchFamily="8" charset="0"/>
            </a:endParaRPr>
          </a:p>
          <a:p>
            <a:r>
              <a:rPr lang="en-US" sz="2400" dirty="0" smtClean="0">
                <a:solidFill>
                  <a:schemeClr val="bg1"/>
                </a:solidFill>
                <a:latin typeface="Arial Narrow" pitchFamily="8" charset="0"/>
              </a:rPr>
              <a:t>Shane Byrne</a:t>
            </a:r>
          </a:p>
          <a:p>
            <a:endParaRPr lang="en-US" sz="2400" dirty="0" smtClean="0">
              <a:solidFill>
                <a:schemeClr val="bg1"/>
              </a:solidFill>
              <a:latin typeface="Arial Narrow" pitchFamily="8" charset="0"/>
            </a:endParaRPr>
          </a:p>
          <a:p>
            <a:r>
              <a:rPr lang="en-US" sz="2400" dirty="0" smtClean="0">
                <a:solidFill>
                  <a:schemeClr val="bg1"/>
                </a:solidFill>
                <a:latin typeface="Arial Narrow" pitchFamily="8" charset="0"/>
              </a:rPr>
              <a:t>Data </a:t>
            </a:r>
            <a:r>
              <a:rPr lang="en-US" sz="2400" dirty="0">
                <a:solidFill>
                  <a:schemeClr val="bg1"/>
                </a:solidFill>
                <a:latin typeface="Arial Narrow" pitchFamily="8" charset="0"/>
              </a:rPr>
              <a:t>Manager: </a:t>
            </a:r>
            <a:endParaRPr lang="en-US" sz="2400" dirty="0" smtClean="0">
              <a:solidFill>
                <a:schemeClr val="bg1"/>
              </a:solidFill>
              <a:latin typeface="Arial Narrow" pitchFamily="8" charset="0"/>
            </a:endParaRPr>
          </a:p>
          <a:p>
            <a:r>
              <a:rPr lang="en-US" sz="2400" dirty="0" smtClean="0">
                <a:solidFill>
                  <a:schemeClr val="bg1"/>
                </a:solidFill>
                <a:latin typeface="Arial Narrow" pitchFamily="8" charset="0"/>
              </a:rPr>
              <a:t>Maria </a:t>
            </a:r>
            <a:r>
              <a:rPr lang="en-US" sz="2400" dirty="0">
                <a:solidFill>
                  <a:schemeClr val="bg1"/>
                </a:solidFill>
                <a:latin typeface="Arial Narrow" pitchFamily="8" charset="0"/>
              </a:rPr>
              <a:t>Schuchardt</a:t>
            </a:r>
            <a:endParaRPr lang="en-US" sz="3200" dirty="0">
              <a:solidFill>
                <a:schemeClr val="bg1"/>
              </a:solidFill>
              <a:latin typeface="Arial Narrow" pitchFamily="8" charset="0"/>
            </a:endParaRPr>
          </a:p>
        </p:txBody>
      </p:sp>
      <p:sp>
        <p:nvSpPr>
          <p:cNvPr id="53261" name="Rectangle 13"/>
          <p:cNvSpPr>
            <a:spLocks noChangeArrowheads="1"/>
          </p:cNvSpPr>
          <p:nvPr/>
        </p:nvSpPr>
        <p:spPr bwMode="auto">
          <a:xfrm>
            <a:off x="1135063" y="-33338"/>
            <a:ext cx="865187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600" b="1" dirty="0" smtClean="0">
                <a:solidFill>
                  <a:srgbClr val="FF0000"/>
                </a:solidFill>
                <a:effectLst>
                  <a:outerShdw blurRad="50800" dist="38100" dir="2700000">
                    <a:schemeClr val="bg1">
                      <a:alpha val="43000"/>
                    </a:schemeClr>
                  </a:outerShdw>
                </a:effectLst>
                <a:latin typeface="Arial" pitchFamily="-105" charset="0"/>
                <a:ea typeface="+mn-ea"/>
                <a:cs typeface="+mn-cs"/>
              </a:rPr>
              <a:t>Questions</a:t>
            </a:r>
            <a:endParaRPr lang="en-US" sz="3600" b="1" dirty="0">
              <a:solidFill>
                <a:srgbClr val="FF0000"/>
              </a:solidFill>
              <a:effectLst>
                <a:outerShdw blurRad="50800" dist="38100" dir="2700000">
                  <a:schemeClr val="bg1">
                    <a:alpha val="43000"/>
                  </a:schemeClr>
                </a:outerShdw>
              </a:effectLst>
              <a:latin typeface="Arial" pitchFamily="-105" charset="0"/>
              <a:ea typeface="+mn-ea"/>
              <a:cs typeface="+mn-cs"/>
            </a:endParaRPr>
          </a:p>
        </p:txBody>
      </p:sp>
      <p:sp>
        <p:nvSpPr>
          <p:cNvPr id="16389" name="Slide Number Placeholder 5"/>
          <p:cNvSpPr>
            <a:spLocks noGrp="1"/>
          </p:cNvSpPr>
          <p:nvPr>
            <p:ph type="sldNum" sz="quarter" idx="10"/>
          </p:nvPr>
        </p:nvSpPr>
        <p:spPr>
          <a:noFill/>
        </p:spPr>
        <p:txBody>
          <a:bodyPr/>
          <a:lstStyle/>
          <a:p>
            <a:fld id="{11BE9122-BE7B-1C48-AD53-9D796FF3C7A0}" type="slidenum">
              <a:rPr lang="en-US"/>
              <a:pPr/>
              <a:t>50</a:t>
            </a:fld>
            <a:endParaRPr lang="en-US"/>
          </a:p>
        </p:txBody>
      </p:sp>
      <p:sp>
        <p:nvSpPr>
          <p:cNvPr id="8" name="TextBox 7"/>
          <p:cNvSpPr txBox="1"/>
          <p:nvPr/>
        </p:nvSpPr>
        <p:spPr>
          <a:xfrm>
            <a:off x="0" y="368893"/>
            <a:ext cx="9144000" cy="1754327"/>
          </a:xfrm>
          <a:prstGeom prst="rect">
            <a:avLst/>
          </a:prstGeom>
          <a:noFill/>
        </p:spPr>
        <p:txBody>
          <a:bodyPr>
            <a:prstTxWarp prst="textNoShape">
              <a:avLst/>
            </a:prstTxWarp>
            <a:spAutoFit/>
          </a:bodyPr>
          <a:lstStyle/>
          <a:p>
            <a:pPr algn="ctr"/>
            <a:r>
              <a:rPr lang="en-US" sz="5400" b="1" dirty="0">
                <a:solidFill>
                  <a:srgbClr val="FFFFFF"/>
                </a:solidFill>
                <a:effectLst>
                  <a:outerShdw blurRad="38100" dist="38100" dir="2700000" algn="tl">
                    <a:schemeClr val="tx1"/>
                  </a:outerShdw>
                </a:effectLst>
              </a:rPr>
              <a:t>Space Imagery Center</a:t>
            </a:r>
          </a:p>
          <a:p>
            <a:pPr algn="ctr"/>
            <a:r>
              <a:rPr lang="en-US" sz="5400" b="1" dirty="0">
                <a:solidFill>
                  <a:srgbClr val="FFFFFF"/>
                </a:solidFill>
                <a:effectLst>
                  <a:outerShdw blurRad="38100" dist="38100" dir="2700000" algn="tl">
                    <a:schemeClr val="tx1"/>
                  </a:outerShdw>
                </a:effectLst>
              </a:rPr>
              <a:t>University of Arizona</a:t>
            </a:r>
          </a:p>
        </p:txBody>
      </p:sp>
      <p:pic>
        <p:nvPicPr>
          <p:cNvPr id="2" name="Picture 1"/>
          <p:cNvPicPr>
            <a:picLocks noChangeAspect="1"/>
          </p:cNvPicPr>
          <p:nvPr/>
        </p:nvPicPr>
        <p:blipFill>
          <a:blip r:embed="rId4"/>
          <a:stretch>
            <a:fillRect/>
          </a:stretch>
        </p:blipFill>
        <p:spPr>
          <a:xfrm>
            <a:off x="2214942" y="2122568"/>
            <a:ext cx="6678037" cy="4617288"/>
          </a:xfrm>
          <a:prstGeom prst="rect">
            <a:avLst/>
          </a:prstGeom>
        </p:spPr>
      </p:pic>
    </p:spTree>
    <p:extLst>
      <p:ext uri="{BB962C8B-B14F-4D97-AF65-F5344CB8AC3E}">
        <p14:creationId xmlns:p14="http://schemas.microsoft.com/office/powerpoint/2010/main" val="387441069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6"/>
          <p:cNvSpPr>
            <a:spLocks noChangeArrowheads="1"/>
          </p:cNvSpPr>
          <p:nvPr/>
        </p:nvSpPr>
        <p:spPr bwMode="auto">
          <a:xfrm>
            <a:off x="2315382" y="0"/>
            <a:ext cx="5955494" cy="58420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3200" dirty="0" smtClean="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rPr>
              <a:t>Extras</a:t>
            </a:r>
            <a:endParaRPr lang="en-US" sz="3200" dirty="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endParaRPr>
          </a:p>
        </p:txBody>
      </p:sp>
      <p:sp>
        <p:nvSpPr>
          <p:cNvPr id="19458" name="Rectangle 7"/>
          <p:cNvSpPr>
            <a:spLocks noChangeArrowheads="1"/>
          </p:cNvSpPr>
          <p:nvPr/>
        </p:nvSpPr>
        <p:spPr bwMode="auto">
          <a:xfrm>
            <a:off x="758825" y="971550"/>
            <a:ext cx="6369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endParaRPr lang="en-US" altLang="en-US" sz="4000">
              <a:solidFill>
                <a:srgbClr val="000000"/>
              </a:solidFill>
            </a:endParaRPr>
          </a:p>
        </p:txBody>
      </p:sp>
      <p:sp>
        <p:nvSpPr>
          <p:cNvPr id="17413" name="Slide Number Placeholder 5"/>
          <p:cNvSpPr>
            <a:spLocks noGrp="1"/>
          </p:cNvSpPr>
          <p:nvPr>
            <p:ph type="sldNum" sz="quarter" idx="10"/>
          </p:nvPr>
        </p:nvSpPr>
        <p:spPr/>
        <p:txBody>
          <a:bodyPr/>
          <a:lstStyle/>
          <a:p>
            <a:pPr>
              <a:defRPr/>
            </a:pPr>
            <a:fld id="{26EC9E81-886A-A14A-BBD8-A0DF168A0551}" type="slidenum">
              <a:rPr lang="en-US">
                <a:solidFill>
                  <a:srgbClr val="000000"/>
                </a:solidFill>
              </a:rPr>
              <a:pPr>
                <a:defRPr/>
              </a:pPr>
              <a:t>51</a:t>
            </a:fld>
            <a:endParaRPr lang="en-US">
              <a:solidFill>
                <a:srgbClr val="000000"/>
              </a:solidFill>
            </a:endParaRPr>
          </a:p>
        </p:txBody>
      </p:sp>
      <p:pic>
        <p:nvPicPr>
          <p:cNvPr id="194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75" y="31750"/>
            <a:ext cx="8731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0931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7"/>
          <p:cNvSpPr txBox="1">
            <a:spLocks noChangeArrowheads="1"/>
          </p:cNvSpPr>
          <p:nvPr/>
        </p:nvSpPr>
        <p:spPr bwMode="auto">
          <a:xfrm>
            <a:off x="3178175" y="0"/>
            <a:ext cx="5011738" cy="646331"/>
          </a:xfrm>
          <a:prstGeom prst="rect">
            <a:avLst/>
          </a:prstGeom>
          <a:noFill/>
          <a:ln w="9525">
            <a:noFill/>
            <a:miter lim="800000"/>
            <a:headEnd/>
            <a:tailEnd/>
          </a:ln>
        </p:spPr>
        <p:txBody>
          <a:bodyPr>
            <a:spAutoFit/>
          </a:bodyPr>
          <a:lstStyle/>
          <a:p>
            <a:pPr eaLnBrk="1" hangingPunct="1">
              <a:defRPr/>
            </a:pPr>
            <a:r>
              <a:rPr lang="en-US" sz="3600" dirty="0">
                <a:solidFill>
                  <a:schemeClr val="bg1"/>
                </a:solidFill>
                <a:effectLst>
                  <a:outerShdw blurRad="38100" dist="38100" dir="2700000" algn="tl">
                    <a:srgbClr val="000000">
                      <a:alpha val="43137"/>
                    </a:srgbClr>
                  </a:outerShdw>
                </a:effectLst>
              </a:rPr>
              <a:t>Architecture</a:t>
            </a:r>
          </a:p>
        </p:txBody>
      </p:sp>
      <p:pic>
        <p:nvPicPr>
          <p:cNvPr id="61442" name="lunar map sm.jpg" descr="/Users/mariaschuchardt/Documents/2013_work/2013 Fall report/2013-03_Cannan/lunar map 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438275"/>
            <a:ext cx="4665663"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3"/>
          <p:cNvSpPr txBox="1">
            <a:spLocks noChangeArrowheads="1"/>
          </p:cNvSpPr>
          <p:nvPr/>
        </p:nvSpPr>
        <p:spPr bwMode="auto">
          <a:xfrm>
            <a:off x="0" y="4852988"/>
            <a:ext cx="5072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1600"/>
              <a:t>The project is a look into Adaptive Architecture and the hidden possibilities of extreme environments with a focus on lunar habitation through passive system integration and construction by means of on-site materials.</a:t>
            </a:r>
          </a:p>
        </p:txBody>
      </p:sp>
      <p:pic>
        <p:nvPicPr>
          <p:cNvPr id="61444" name="Picture 4" descr="caan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3650" y="719138"/>
            <a:ext cx="3798888"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Box 5"/>
          <p:cNvSpPr txBox="1">
            <a:spLocks noChangeArrowheads="1"/>
          </p:cNvSpPr>
          <p:nvPr/>
        </p:nvSpPr>
        <p:spPr bwMode="auto">
          <a:xfrm>
            <a:off x="871538" y="685800"/>
            <a:ext cx="250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2000"/>
              <a:t>Canaan Skye Martin</a:t>
            </a:r>
          </a:p>
        </p:txBody>
      </p:sp>
    </p:spTree>
    <p:extLst>
      <p:ext uri="{BB962C8B-B14F-4D97-AF65-F5344CB8AC3E}">
        <p14:creationId xmlns:p14="http://schemas.microsoft.com/office/powerpoint/2010/main" val="33148614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a:spcBef>
                <a:spcPct val="0"/>
              </a:spcBef>
              <a:buFontTx/>
              <a:buNone/>
            </a:pPr>
            <a:fld id="{F358CE5A-AC83-F443-8D88-6023AA1CB73B}" type="slidenum">
              <a:rPr lang="en-US" altLang="en-US" sz="1200"/>
              <a:pPr>
                <a:spcBef>
                  <a:spcPct val="0"/>
                </a:spcBef>
                <a:buFontTx/>
                <a:buNone/>
              </a:pPr>
              <a:t>6</a:t>
            </a:fld>
            <a:endParaRPr lang="en-US" altLang="en-US" sz="1200"/>
          </a:p>
        </p:txBody>
      </p:sp>
      <p:sp>
        <p:nvSpPr>
          <p:cNvPr id="16387" name="Content Placeholder 2"/>
          <p:cNvSpPr>
            <a:spLocks noGrp="1"/>
          </p:cNvSpPr>
          <p:nvPr>
            <p:ph idx="4294967295"/>
          </p:nvPr>
        </p:nvSpPr>
        <p:spPr>
          <a:xfrm>
            <a:off x="247651" y="23813"/>
            <a:ext cx="8896350" cy="698500"/>
          </a:xfrm>
        </p:spPr>
        <p:txBody>
          <a:bodyPr/>
          <a:lstStyle/>
          <a:p>
            <a:pPr algn="ctr">
              <a:buFontTx/>
              <a:buNone/>
              <a:defRPr/>
            </a:pPr>
            <a:r>
              <a:rPr lang="en-US" dirty="0" smtClean="0">
                <a:solidFill>
                  <a:schemeClr val="bg1"/>
                </a:solidFill>
                <a:effectLst>
                  <a:outerShdw blurRad="38100" dist="38100" dir="2700000" algn="tl">
                    <a:srgbClr val="000000">
                      <a:alpha val="43137"/>
                    </a:srgbClr>
                  </a:outerShdw>
                </a:effectLst>
              </a:rPr>
              <a:t>Organization: Personnel</a:t>
            </a:r>
          </a:p>
          <a:p>
            <a:pPr>
              <a:buFontTx/>
              <a:buNone/>
              <a:defRPr/>
            </a:pPr>
            <a:endParaRPr lang="en-US" dirty="0" smtClean="0"/>
          </a:p>
        </p:txBody>
      </p:sp>
      <p:sp>
        <p:nvSpPr>
          <p:cNvPr id="24579" name="TextBox 6"/>
          <p:cNvSpPr txBox="1">
            <a:spLocks noChangeArrowheads="1"/>
          </p:cNvSpPr>
          <p:nvPr/>
        </p:nvSpPr>
        <p:spPr bwMode="auto">
          <a:xfrm>
            <a:off x="121356" y="1059117"/>
            <a:ext cx="636872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2000" b="1" dirty="0"/>
              <a:t>Shane Byrne</a:t>
            </a:r>
            <a:r>
              <a:rPr lang="en-US" altLang="en-US" sz="2000" dirty="0"/>
              <a:t>, director of the Space Imagery Center, is an Associate Professor at the University of Arizona’s Lunar and Planetary Laboratory, whose research interests in surface processes.</a:t>
            </a:r>
          </a:p>
        </p:txBody>
      </p:sp>
      <p:sp>
        <p:nvSpPr>
          <p:cNvPr id="24580" name="TextBox 2"/>
          <p:cNvSpPr txBox="1">
            <a:spLocks noChangeArrowheads="1"/>
          </p:cNvSpPr>
          <p:nvPr/>
        </p:nvSpPr>
        <p:spPr bwMode="auto">
          <a:xfrm>
            <a:off x="3860800" y="3419475"/>
            <a:ext cx="49196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2000" b="1" dirty="0"/>
              <a:t>Maria Schuchardt</a:t>
            </a:r>
            <a:r>
              <a:rPr lang="en-US" altLang="en-US" sz="2000" dirty="0"/>
              <a:t>, the Data Manger, is responsible for the day to day operation of the center, organizing outreach events.</a:t>
            </a:r>
          </a:p>
        </p:txBody>
      </p:sp>
      <p:pic>
        <p:nvPicPr>
          <p:cNvPr id="245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660650"/>
            <a:ext cx="3562203" cy="287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0" y="5696964"/>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2000" b="1" dirty="0" smtClean="0"/>
              <a:t>An undergraduate assistant</a:t>
            </a:r>
            <a:r>
              <a:rPr lang="en-US" altLang="en-US" sz="2000" dirty="0" smtClean="0"/>
              <a:t>, helps with event organization, manning the facility, web design </a:t>
            </a:r>
            <a:r>
              <a:rPr lang="en-US" altLang="en-US" sz="2000" dirty="0" err="1" smtClean="0"/>
              <a:t>etc</a:t>
            </a:r>
            <a:r>
              <a:rPr lang="is-IS" altLang="en-US" sz="2000" dirty="0" smtClean="0"/>
              <a:t>…</a:t>
            </a:r>
            <a:endParaRPr lang="en-US" altLang="en-US" sz="2000" dirty="0"/>
          </a:p>
        </p:txBody>
      </p:sp>
      <p:pic>
        <p:nvPicPr>
          <p:cNvPr id="2" name="Picture 1"/>
          <p:cNvPicPr>
            <a:picLocks noChangeAspect="1"/>
          </p:cNvPicPr>
          <p:nvPr/>
        </p:nvPicPr>
        <p:blipFill>
          <a:blip r:embed="rId4"/>
          <a:stretch>
            <a:fillRect/>
          </a:stretch>
        </p:blipFill>
        <p:spPr>
          <a:xfrm>
            <a:off x="6758919" y="722313"/>
            <a:ext cx="1499272" cy="1881326"/>
          </a:xfrm>
          <a:prstGeom prst="rect">
            <a:avLst/>
          </a:prstGeom>
        </p:spPr>
      </p:pic>
    </p:spTree>
    <p:extLst>
      <p:ext uri="{BB962C8B-B14F-4D97-AF65-F5344CB8AC3E}">
        <p14:creationId xmlns:p14="http://schemas.microsoft.com/office/powerpoint/2010/main" val="6583085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309E391-754A-7E42-BD45-577603C951FB}" type="slidenum">
              <a:rPr lang="en-US" smtClean="0"/>
              <a:pPr>
                <a:defRPr/>
              </a:pPr>
              <a:t>7</a:t>
            </a:fld>
            <a:endParaRPr lang="en-US"/>
          </a:p>
        </p:txBody>
      </p:sp>
      <p:pic>
        <p:nvPicPr>
          <p:cNvPr id="880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254250"/>
            <a:ext cx="4021137"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1988" y="820738"/>
            <a:ext cx="4519612"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Box 6"/>
          <p:cNvSpPr txBox="1">
            <a:spLocks noChangeArrowheads="1"/>
          </p:cNvSpPr>
          <p:nvPr/>
        </p:nvSpPr>
        <p:spPr bwMode="auto">
          <a:xfrm>
            <a:off x="2880868" y="0"/>
            <a:ext cx="51507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128"/>
                <a:cs typeface="ＭＳ Ｐゴシック" charset="-128"/>
              </a:defRPr>
            </a:lvl1pPr>
            <a:lvl2pPr marL="742950" indent="-285750">
              <a:defRPr sz="4000">
                <a:solidFill>
                  <a:schemeClr val="tx1"/>
                </a:solidFill>
                <a:latin typeface="Arial" charset="0"/>
                <a:ea typeface="ＭＳ Ｐゴシック" charset="-128"/>
                <a:cs typeface="ＭＳ Ｐゴシック" charset="-128"/>
              </a:defRPr>
            </a:lvl2pPr>
            <a:lvl3pPr marL="1143000" indent="-228600">
              <a:defRPr sz="4000">
                <a:solidFill>
                  <a:schemeClr val="tx1"/>
                </a:solidFill>
                <a:latin typeface="Arial" charset="0"/>
                <a:ea typeface="ＭＳ Ｐゴシック" charset="-128"/>
                <a:cs typeface="ＭＳ Ｐゴシック" charset="-128"/>
              </a:defRPr>
            </a:lvl3pPr>
            <a:lvl4pPr marL="1600200" indent="-228600">
              <a:defRPr sz="4000">
                <a:solidFill>
                  <a:schemeClr val="tx1"/>
                </a:solidFill>
                <a:latin typeface="Arial" charset="0"/>
                <a:ea typeface="ＭＳ Ｐゴシック" charset="-128"/>
                <a:cs typeface="ＭＳ Ｐゴシック" charset="-128"/>
              </a:defRPr>
            </a:lvl4pPr>
            <a:lvl5pPr marL="2057400" indent="-228600">
              <a:defRPr sz="4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cs typeface="ＭＳ Ｐゴシック" charset="-128"/>
              </a:defRPr>
            </a:lvl9pPr>
          </a:lstStyle>
          <a:p>
            <a:r>
              <a:rPr lang="en-US" altLang="en-US" sz="3200" dirty="0" smtClean="0">
                <a:solidFill>
                  <a:schemeClr val="bg1"/>
                </a:solidFill>
              </a:rPr>
              <a:t>Student assistants: Posters</a:t>
            </a:r>
            <a:endParaRPr lang="en-US" altLang="en-US" sz="3200" dirty="0">
              <a:solidFill>
                <a:schemeClr val="bg1"/>
              </a:solidFill>
            </a:endParaRPr>
          </a:p>
        </p:txBody>
      </p:sp>
    </p:spTree>
    <p:extLst>
      <p:ext uri="{BB962C8B-B14F-4D97-AF65-F5344CB8AC3E}">
        <p14:creationId xmlns:p14="http://schemas.microsoft.com/office/powerpoint/2010/main" val="1230123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a:spcBef>
                <a:spcPct val="0"/>
              </a:spcBef>
              <a:buFontTx/>
              <a:buNone/>
            </a:pPr>
            <a:fld id="{C39312D8-257C-6143-A06C-99BC0B98BAB7}" type="slidenum">
              <a:rPr lang="en-US" altLang="en-US" sz="1200"/>
              <a:pPr>
                <a:spcBef>
                  <a:spcPct val="0"/>
                </a:spcBef>
                <a:buFontTx/>
                <a:buNone/>
              </a:pPr>
              <a:t>8</a:t>
            </a:fld>
            <a:endParaRPr lang="en-US" altLang="en-US" sz="1200"/>
          </a:p>
        </p:txBody>
      </p:sp>
      <p:sp>
        <p:nvSpPr>
          <p:cNvPr id="16387" name="Content Placeholder 2"/>
          <p:cNvSpPr>
            <a:spLocks noGrp="1"/>
          </p:cNvSpPr>
          <p:nvPr>
            <p:ph idx="4294967295"/>
          </p:nvPr>
        </p:nvSpPr>
        <p:spPr>
          <a:xfrm>
            <a:off x="2889504" y="-26924"/>
            <a:ext cx="6537960" cy="698500"/>
          </a:xfrm>
        </p:spPr>
        <p:txBody>
          <a:bodyPr/>
          <a:lstStyle/>
          <a:p>
            <a:pPr>
              <a:buNone/>
              <a:defRPr/>
            </a:pPr>
            <a:r>
              <a:rPr lang="en-US" dirty="0" smtClean="0">
                <a:solidFill>
                  <a:schemeClr val="bg1"/>
                </a:solidFill>
                <a:effectLst>
                  <a:outerShdw blurRad="38100" dist="38100" dir="2700000" algn="tl">
                    <a:srgbClr val="000000">
                      <a:alpha val="43137"/>
                    </a:srgbClr>
                  </a:outerShdw>
                </a:effectLst>
              </a:rPr>
              <a:t>Organization: Personnel</a:t>
            </a:r>
            <a:endParaRPr lang="en-US" dirty="0">
              <a:solidFill>
                <a:schemeClr val="bg1"/>
              </a:solidFill>
              <a:effectLst>
                <a:outerShdw blurRad="38100" dist="38100" dir="2700000" algn="tl">
                  <a:srgbClr val="000000">
                    <a:alpha val="43137"/>
                  </a:srgbClr>
                </a:outerShdw>
              </a:effectLst>
            </a:endParaRPr>
          </a:p>
          <a:p>
            <a:pPr>
              <a:buFontTx/>
              <a:buNone/>
              <a:defRPr/>
            </a:pPr>
            <a:endParaRPr lang="en-US" dirty="0">
              <a:solidFill>
                <a:schemeClr val="bg1"/>
              </a:solidFill>
              <a:effectLst>
                <a:outerShdw blurRad="38100" dist="38100" dir="2700000" algn="tl">
                  <a:srgbClr val="000000">
                    <a:alpha val="43137"/>
                  </a:srgbClr>
                </a:outerShdw>
              </a:effectLst>
            </a:endParaRPr>
          </a:p>
          <a:p>
            <a:pPr>
              <a:buFontTx/>
              <a:buNone/>
              <a:defRPr/>
            </a:pPr>
            <a:endParaRPr lang="en-US" dirty="0" smtClean="0"/>
          </a:p>
        </p:txBody>
      </p:sp>
      <p:sp>
        <p:nvSpPr>
          <p:cNvPr id="26627" name="TextBox 6"/>
          <p:cNvSpPr txBox="1">
            <a:spLocks noChangeArrowheads="1"/>
          </p:cNvSpPr>
          <p:nvPr/>
        </p:nvSpPr>
        <p:spPr bwMode="auto">
          <a:xfrm>
            <a:off x="86334" y="717550"/>
            <a:ext cx="542749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2000" b="1" dirty="0"/>
              <a:t>John Anderson</a:t>
            </a:r>
            <a:r>
              <a:rPr lang="en-US" altLang="en-US" sz="2000" dirty="0"/>
              <a:t>, media technician, is a temporary employee whose task is to scan, process, and prepare Surveyor images for the Planetary Data System (PDS). </a:t>
            </a:r>
          </a:p>
        </p:txBody>
      </p:sp>
      <p:sp>
        <p:nvSpPr>
          <p:cNvPr id="26629" name="TextBox 5"/>
          <p:cNvSpPr txBox="1">
            <a:spLocks noChangeArrowheads="1"/>
          </p:cNvSpPr>
          <p:nvPr/>
        </p:nvSpPr>
        <p:spPr bwMode="auto">
          <a:xfrm>
            <a:off x="5513832" y="6453188"/>
            <a:ext cx="353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1800" dirty="0"/>
              <a:t>New composite from Surveyor </a:t>
            </a:r>
            <a:r>
              <a:rPr lang="en-US" altLang="en-US" sz="1800" dirty="0" smtClean="0"/>
              <a:t>1</a:t>
            </a:r>
            <a:endParaRPr lang="en-US" altLang="en-US" sz="1800" dirty="0"/>
          </a:p>
        </p:txBody>
      </p:sp>
      <p:sp>
        <p:nvSpPr>
          <p:cNvPr id="26630" name="TextBox 1"/>
          <p:cNvSpPr txBox="1">
            <a:spLocks noChangeArrowheads="1"/>
          </p:cNvSpPr>
          <p:nvPr/>
        </p:nvSpPr>
        <p:spPr bwMode="auto">
          <a:xfrm>
            <a:off x="163513" y="6105525"/>
            <a:ext cx="4421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eaLnBrk="1" hangingPunct="1">
              <a:spcBef>
                <a:spcPct val="0"/>
              </a:spcBef>
              <a:buFontTx/>
              <a:buNone/>
            </a:pPr>
            <a:r>
              <a:rPr lang="en-US" altLang="en-US" sz="1800"/>
              <a:t>Was paid by separate grant for early part,</a:t>
            </a:r>
          </a:p>
          <a:p>
            <a:pPr eaLnBrk="1" hangingPunct="1">
              <a:spcBef>
                <a:spcPct val="0"/>
              </a:spcBef>
              <a:buFontTx/>
              <a:buNone/>
            </a:pPr>
            <a:r>
              <a:rPr lang="en-US" altLang="en-US" sz="1800"/>
              <a:t>Some SIC and private funds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3396"/>
            <a:ext cx="5513832" cy="292968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143" y="609098"/>
            <a:ext cx="3488858" cy="5910536"/>
          </a:xfrm>
          <a:prstGeom prst="rect">
            <a:avLst/>
          </a:prstGeom>
        </p:spPr>
      </p:pic>
    </p:spTree>
    <p:extLst>
      <p:ext uri="{BB962C8B-B14F-4D97-AF65-F5344CB8AC3E}">
        <p14:creationId xmlns:p14="http://schemas.microsoft.com/office/powerpoint/2010/main" val="1510816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6"/>
          <p:cNvSpPr>
            <a:spLocks noChangeArrowheads="1"/>
          </p:cNvSpPr>
          <p:nvPr/>
        </p:nvSpPr>
        <p:spPr bwMode="auto">
          <a:xfrm>
            <a:off x="2315382" y="0"/>
            <a:ext cx="5955494" cy="58420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3200" dirty="0" smtClean="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rPr>
              <a:t>Collection</a:t>
            </a:r>
            <a:endParaRPr lang="en-US" sz="3200" dirty="0">
              <a:solidFill>
                <a:srgbClr val="FFFFFF"/>
              </a:solidFill>
              <a:effectLst>
                <a:outerShdw blurRad="50800" dist="38100" dir="2700000">
                  <a:srgbClr val="FFFFFF">
                    <a:alpha val="43000"/>
                  </a:srgbClr>
                </a:outerShdw>
              </a:effectLst>
              <a:latin typeface="Arial" pitchFamily="-109" charset="0"/>
              <a:ea typeface="ＭＳ Ｐゴシック" charset="-128"/>
              <a:cs typeface="ＭＳ Ｐゴシック" charset="-128"/>
            </a:endParaRPr>
          </a:p>
        </p:txBody>
      </p:sp>
      <p:sp>
        <p:nvSpPr>
          <p:cNvPr id="19458" name="Rectangle 7"/>
          <p:cNvSpPr>
            <a:spLocks noChangeArrowheads="1"/>
          </p:cNvSpPr>
          <p:nvPr/>
        </p:nvSpPr>
        <p:spPr bwMode="auto">
          <a:xfrm>
            <a:off x="758825" y="971550"/>
            <a:ext cx="6369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ＭＳ Ｐゴシック" charset="-128"/>
              </a:defRPr>
            </a:lvl1pPr>
            <a:lvl2pPr marL="742950" indent="-285750">
              <a:spcBef>
                <a:spcPct val="20000"/>
              </a:spcBef>
              <a:buChar char="–"/>
              <a:defRPr sz="1600">
                <a:solidFill>
                  <a:schemeClr val="tx1"/>
                </a:solidFill>
                <a:latin typeface="Arial" charset="0"/>
                <a:ea typeface="ＭＳ Ｐゴシック" charset="-128"/>
                <a:cs typeface="ＭＳ Ｐゴシック" charset="-128"/>
              </a:defRPr>
            </a:lvl2pPr>
            <a:lvl3pPr marL="1143000" indent="-228600">
              <a:spcBef>
                <a:spcPct val="20000"/>
              </a:spcBef>
              <a:buChar char="•"/>
              <a:defRPr sz="1600">
                <a:solidFill>
                  <a:schemeClr val="tx1"/>
                </a:solidFill>
                <a:latin typeface="Arial" charset="0"/>
                <a:ea typeface="ＭＳ Ｐゴシック" charset="-128"/>
                <a:cs typeface="ＭＳ Ｐゴシック" charset="-128"/>
              </a:defRPr>
            </a:lvl3pPr>
            <a:lvl4pPr marL="1600200" indent="-228600">
              <a:spcBef>
                <a:spcPct val="20000"/>
              </a:spcBef>
              <a:buChar char="–"/>
              <a:defRPr sz="1600">
                <a:solidFill>
                  <a:schemeClr val="tx1"/>
                </a:solidFill>
                <a:latin typeface="Arial" charset="0"/>
                <a:ea typeface="ＭＳ Ｐゴシック" charset="-128"/>
                <a:cs typeface="ＭＳ Ｐゴシック" charset="-128"/>
              </a:defRPr>
            </a:lvl4pPr>
            <a:lvl5pPr marL="2057400" indent="-228600">
              <a:spcBef>
                <a:spcPct val="20000"/>
              </a:spcBef>
              <a:buChar char="»"/>
              <a:defRPr sz="1600">
                <a:solidFill>
                  <a:schemeClr val="tx1"/>
                </a:solidFill>
                <a:latin typeface="Arial" charset="0"/>
                <a:ea typeface="ＭＳ Ｐゴシック" charset="-128"/>
                <a:cs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cs typeface="ＭＳ Ｐゴシック" charset="-128"/>
              </a:defRPr>
            </a:lvl9pPr>
          </a:lstStyle>
          <a:p>
            <a:pPr defTabSz="914400" fontAlgn="base">
              <a:spcBef>
                <a:spcPct val="0"/>
              </a:spcBef>
              <a:spcAft>
                <a:spcPct val="0"/>
              </a:spcAft>
              <a:buFontTx/>
              <a:buNone/>
            </a:pPr>
            <a:endParaRPr lang="en-US" altLang="en-US" sz="4000">
              <a:solidFill>
                <a:srgbClr val="000000"/>
              </a:solidFill>
            </a:endParaRPr>
          </a:p>
        </p:txBody>
      </p:sp>
      <p:sp>
        <p:nvSpPr>
          <p:cNvPr id="17413" name="Slide Number Placeholder 5"/>
          <p:cNvSpPr>
            <a:spLocks noGrp="1"/>
          </p:cNvSpPr>
          <p:nvPr>
            <p:ph type="sldNum" sz="quarter" idx="10"/>
          </p:nvPr>
        </p:nvSpPr>
        <p:spPr/>
        <p:txBody>
          <a:bodyPr/>
          <a:lstStyle/>
          <a:p>
            <a:pPr>
              <a:defRPr/>
            </a:pPr>
            <a:fld id="{26EC9E81-886A-A14A-BBD8-A0DF168A0551}" type="slidenum">
              <a:rPr lang="en-US">
                <a:solidFill>
                  <a:srgbClr val="000000"/>
                </a:solidFill>
              </a:rPr>
              <a:pPr>
                <a:defRPr/>
              </a:pPr>
              <a:t>9</a:t>
            </a:fld>
            <a:endParaRPr lang="en-US">
              <a:solidFill>
                <a:srgbClr val="000000"/>
              </a:solidFill>
            </a:endParaRPr>
          </a:p>
        </p:txBody>
      </p:sp>
      <p:pic>
        <p:nvPicPr>
          <p:cNvPr id="194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75" y="31750"/>
            <a:ext cx="8731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de2.jpg" descr="/Users/mariaschuchardt/Desktop/log/RPIF/UA_Template1/Slide2.jpg"/>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7" name="my office-ppt.jpg" descr="/Users/mariaschuchardt/Documents/Space Imagery Center/my office-ppt.jpg"/>
          <p:cNvPicPr>
            <a:picLocks noChangeAspect="1"/>
          </p:cNvPicPr>
          <p:nvPr/>
        </p:nvPicPr>
        <p:blipFill>
          <a:blip r:embed="rId5"/>
          <a:srcRect b="7744"/>
          <a:stretch>
            <a:fillRect/>
          </a:stretch>
        </p:blipFill>
        <p:spPr bwMode="auto">
          <a:xfrm>
            <a:off x="5113769" y="768064"/>
            <a:ext cx="4049281" cy="2212862"/>
          </a:xfrm>
          <a:prstGeom prst="rect">
            <a:avLst/>
          </a:prstGeom>
          <a:noFill/>
          <a:ln w="25400">
            <a:solidFill>
              <a:schemeClr val="bg1"/>
            </a:solidFill>
            <a:miter lim="800000"/>
            <a:headEnd/>
            <a:tailEnd/>
          </a:ln>
        </p:spPr>
      </p:pic>
      <p:sp>
        <p:nvSpPr>
          <p:cNvPr id="8" name="Rectangle 7"/>
          <p:cNvSpPr/>
          <p:nvPr/>
        </p:nvSpPr>
        <p:spPr>
          <a:xfrm>
            <a:off x="0" y="622363"/>
            <a:ext cx="5320286" cy="6254019"/>
          </a:xfrm>
          <a:prstGeom prst="rect">
            <a:avLst/>
          </a:prstGeom>
        </p:spPr>
        <p:txBody>
          <a:bodyPr wrap="square">
            <a:spAutoFit/>
          </a:bodyPr>
          <a:lstStyle/>
          <a:p>
            <a:pPr marL="342900" lvl="0" indent="-342900">
              <a:spcBef>
                <a:spcPct val="20000"/>
              </a:spcBef>
              <a:buClr>
                <a:srgbClr val="FF0000"/>
              </a:buClr>
              <a:buFont typeface="Arial"/>
              <a:buChar char="•"/>
            </a:pPr>
            <a:r>
              <a:rPr lang="en-US" sz="2200" dirty="0" smtClean="0">
                <a:solidFill>
                  <a:prstClr val="black"/>
                </a:solidFill>
              </a:rPr>
              <a:t>Large </a:t>
            </a:r>
            <a:r>
              <a:rPr lang="en-US" sz="2200" dirty="0">
                <a:solidFill>
                  <a:prstClr val="black"/>
                </a:solidFill>
              </a:rPr>
              <a:t>Physical Collection</a:t>
            </a:r>
          </a:p>
          <a:p>
            <a:pPr marL="742950" lvl="1" indent="-285750">
              <a:spcBef>
                <a:spcPct val="20000"/>
              </a:spcBef>
              <a:buClr>
                <a:srgbClr val="3366FF"/>
              </a:buClr>
              <a:buFont typeface="Wingdings" charset="2"/>
              <a:buChar char="§"/>
            </a:pPr>
            <a:r>
              <a:rPr lang="en-US" sz="2200" dirty="0">
                <a:solidFill>
                  <a:prstClr val="black"/>
                </a:solidFill>
              </a:rPr>
              <a:t>Prints/Negatives/CDS </a:t>
            </a:r>
            <a:r>
              <a:rPr lang="en-US" sz="2200" dirty="0" smtClean="0">
                <a:solidFill>
                  <a:prstClr val="black"/>
                </a:solidFill>
              </a:rPr>
              <a:t>from (</a:t>
            </a:r>
            <a:r>
              <a:rPr lang="en-US" sz="2200" dirty="0">
                <a:solidFill>
                  <a:prstClr val="black"/>
                </a:solidFill>
              </a:rPr>
              <a:t>~400,000) Lunar Orbiter, Surveyor, Ranger, Apollo, Gemini, Mariner 6 - 10, Pioneer 10 &amp; 11, Voyager, Viking, Pathfinder, Mars Global Surveyor, Magellan</a:t>
            </a:r>
          </a:p>
          <a:p>
            <a:pPr marL="742950" lvl="1" indent="-285750">
              <a:spcBef>
                <a:spcPct val="20000"/>
              </a:spcBef>
              <a:buClr>
                <a:srgbClr val="3366FF"/>
              </a:buClr>
              <a:buFont typeface="Wingdings" charset="2"/>
              <a:buChar char="§"/>
            </a:pPr>
            <a:r>
              <a:rPr lang="en-US" sz="2200" dirty="0">
                <a:solidFill>
                  <a:prstClr val="black"/>
                </a:solidFill>
              </a:rPr>
              <a:t>Maps: </a:t>
            </a:r>
            <a:r>
              <a:rPr lang="en-US" sz="2200" dirty="0" smtClean="0">
                <a:solidFill>
                  <a:prstClr val="black"/>
                </a:solidFill>
              </a:rPr>
              <a:t>&gt;1,900</a:t>
            </a:r>
            <a:r>
              <a:rPr lang="en-US" sz="2200" dirty="0">
                <a:solidFill>
                  <a:prstClr val="black"/>
                </a:solidFill>
              </a:rPr>
              <a:t>, not including duplicates</a:t>
            </a:r>
          </a:p>
          <a:p>
            <a:pPr marL="742950" lvl="1" indent="-285750">
              <a:spcBef>
                <a:spcPct val="20000"/>
              </a:spcBef>
              <a:buClr>
                <a:srgbClr val="3366FF"/>
              </a:buClr>
              <a:buFont typeface="Wingdings" charset="2"/>
              <a:buChar char="§"/>
            </a:pPr>
            <a:r>
              <a:rPr lang="en-US" sz="2200" dirty="0">
                <a:solidFill>
                  <a:prstClr val="black"/>
                </a:solidFill>
              </a:rPr>
              <a:t>Much gray </a:t>
            </a:r>
            <a:r>
              <a:rPr lang="en-US" sz="2200" dirty="0" smtClean="0">
                <a:solidFill>
                  <a:prstClr val="black"/>
                </a:solidFill>
              </a:rPr>
              <a:t>literature </a:t>
            </a:r>
            <a:r>
              <a:rPr lang="en-US" sz="2200" dirty="0">
                <a:solidFill>
                  <a:prstClr val="black"/>
                </a:solidFill>
              </a:rPr>
              <a:t>and historical </a:t>
            </a:r>
            <a:r>
              <a:rPr lang="en-US" sz="2200" dirty="0" smtClean="0">
                <a:solidFill>
                  <a:prstClr val="black"/>
                </a:solidFill>
              </a:rPr>
              <a:t>books and artifacts</a:t>
            </a:r>
          </a:p>
          <a:p>
            <a:pPr marL="742950" lvl="1" indent="-285750">
              <a:spcBef>
                <a:spcPct val="20000"/>
              </a:spcBef>
              <a:buClr>
                <a:srgbClr val="3366FF"/>
              </a:buClr>
              <a:buFont typeface="Wingdings" charset="2"/>
              <a:buChar char="§"/>
            </a:pPr>
            <a:r>
              <a:rPr lang="en-US" sz="2200" dirty="0" smtClean="0">
                <a:solidFill>
                  <a:prstClr val="black"/>
                </a:solidFill>
              </a:rPr>
              <a:t>Historical lunar atlases</a:t>
            </a:r>
          </a:p>
          <a:p>
            <a:pPr marL="742950" lvl="1" indent="-285750">
              <a:spcBef>
                <a:spcPct val="20000"/>
              </a:spcBef>
              <a:buClr>
                <a:srgbClr val="3366FF"/>
              </a:buClr>
              <a:buFont typeface="Wingdings" charset="2"/>
              <a:buChar char="§"/>
            </a:pPr>
            <a:r>
              <a:rPr lang="en-US" sz="2200" dirty="0" smtClean="0">
                <a:solidFill>
                  <a:prstClr val="black"/>
                </a:solidFill>
              </a:rPr>
              <a:t>Historical items such as globes, analog image map-projection equipment</a:t>
            </a:r>
          </a:p>
          <a:p>
            <a:pPr marL="742950" lvl="1" indent="-285750">
              <a:spcBef>
                <a:spcPct val="20000"/>
              </a:spcBef>
              <a:buClr>
                <a:srgbClr val="3366FF"/>
              </a:buClr>
              <a:buFont typeface="Wingdings" charset="2"/>
              <a:buChar char="§"/>
            </a:pPr>
            <a:r>
              <a:rPr lang="en-US" sz="2200" dirty="0" smtClean="0">
                <a:solidFill>
                  <a:prstClr val="black"/>
                </a:solidFill>
              </a:rPr>
              <a:t>Outreach material incl. posters, meteorite kits, telescope </a:t>
            </a:r>
            <a:r>
              <a:rPr lang="en-US" sz="2200" dirty="0" err="1" smtClean="0">
                <a:solidFill>
                  <a:prstClr val="black"/>
                </a:solidFill>
              </a:rPr>
              <a:t>etc</a:t>
            </a:r>
            <a:r>
              <a:rPr lang="is-IS" sz="2200" dirty="0" smtClean="0">
                <a:solidFill>
                  <a:prstClr val="black"/>
                </a:solidFill>
              </a:rPr>
              <a:t>…</a:t>
            </a:r>
            <a:endParaRPr lang="en-US" sz="2200" dirty="0">
              <a:solidFill>
                <a:prstClr val="black"/>
              </a:solidFill>
            </a:endParaRPr>
          </a:p>
        </p:txBody>
      </p:sp>
      <p:pic>
        <p:nvPicPr>
          <p:cNvPr id="10" name="IMG_3232.JPG" descr="/Volumes/ORANGE/2014 report Washington/photos/CCP/IMG_3232.JPG"/>
          <p:cNvPicPr>
            <a:picLocks noChangeAspect="1"/>
          </p:cNvPicPr>
          <p:nvPr/>
        </p:nvPicPr>
        <p:blipFill>
          <a:blip r:embed="rId6" r:link="rId7"/>
          <a:srcRect l="23472" t="11875" r="5694"/>
          <a:stretch>
            <a:fillRect/>
          </a:stretch>
        </p:blipFill>
        <p:spPr>
          <a:xfrm>
            <a:off x="5077693" y="3403127"/>
            <a:ext cx="4066307" cy="3372642"/>
          </a:xfrm>
          <a:prstGeom prst="rect">
            <a:avLst/>
          </a:prstGeom>
        </p:spPr>
      </p:pic>
      <p:sp>
        <p:nvSpPr>
          <p:cNvPr id="12" name="Rectangle 4"/>
          <p:cNvSpPr>
            <a:spLocks noChangeArrowheads="1"/>
          </p:cNvSpPr>
          <p:nvPr/>
        </p:nvSpPr>
        <p:spPr bwMode="auto">
          <a:xfrm>
            <a:off x="3826439" y="-54035"/>
            <a:ext cx="2211889"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1" hangingPunct="1">
              <a:defRPr/>
            </a:pPr>
            <a:r>
              <a:rPr lang="en-US" sz="3600" dirty="0" smtClean="0">
                <a:solidFill>
                  <a:schemeClr val="bg1"/>
                </a:solidFill>
                <a:effectLst>
                  <a:outerShdw blurRad="50800" dist="38100" dir="2700000">
                    <a:schemeClr val="bg1">
                      <a:alpha val="43000"/>
                    </a:schemeClr>
                  </a:outerShdw>
                </a:effectLst>
                <a:latin typeface="Arial" pitchFamily="-109" charset="0"/>
              </a:rPr>
              <a:t>Collection</a:t>
            </a:r>
            <a:endParaRPr lang="en-US" sz="3600" dirty="0">
              <a:solidFill>
                <a:schemeClr val="bg1"/>
              </a:solidFill>
              <a:effectLst>
                <a:outerShdw blurRad="50800" dist="38100" dir="2700000">
                  <a:schemeClr val="bg1">
                    <a:alpha val="43000"/>
                  </a:schemeClr>
                </a:outerShdw>
              </a:effectLst>
              <a:latin typeface="Arial" pitchFamily="-109" charset="0"/>
              <a:ea typeface="+mn-ea"/>
              <a:cs typeface="+mn-cs"/>
            </a:endParaRPr>
          </a:p>
        </p:txBody>
      </p:sp>
    </p:spTree>
    <p:extLst>
      <p:ext uri="{BB962C8B-B14F-4D97-AF65-F5344CB8AC3E}">
        <p14:creationId xmlns:p14="http://schemas.microsoft.com/office/powerpoint/2010/main" val="18994826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A_2013_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A_2013_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DC_5-24" id="{7E5BA3FC-E0AE-9041-BDE8-9F8FECA489AE}" vid="{A0279D8B-31D2-1D45-BC47-F5CAB038AAF5}"/>
    </a:ext>
  </a:extLst>
</a:theme>
</file>

<file path=ppt/theme/theme4.xml><?xml version="1.0" encoding="utf-8"?>
<a:theme xmlns:a="http://schemas.openxmlformats.org/drawingml/2006/main" name="2_UA_2013_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DC_5-24" id="{7E5BA3FC-E0AE-9041-BDE8-9F8FECA489AE}" vid="{A0279D8B-31D2-1D45-BC47-F5CAB038AAF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4268</TotalTime>
  <Words>2661</Words>
  <Application>Microsoft Macintosh PowerPoint</Application>
  <PresentationFormat>On-screen Show (4:3)</PresentationFormat>
  <Paragraphs>491</Paragraphs>
  <Slides>52</Slides>
  <Notes>25</Notes>
  <HiddenSlides>0</HiddenSlides>
  <MMClips>0</MMClips>
  <ScaleCrop>false</ScaleCrop>
  <HeadingPairs>
    <vt:vector size="4" baseType="variant">
      <vt:variant>
        <vt:lpstr>Theme</vt:lpstr>
      </vt:variant>
      <vt:variant>
        <vt:i4>4</vt:i4>
      </vt:variant>
      <vt:variant>
        <vt:lpstr>Slide Titles</vt:lpstr>
      </vt:variant>
      <vt:variant>
        <vt:i4>52</vt:i4>
      </vt:variant>
    </vt:vector>
  </HeadingPairs>
  <TitlesOfParts>
    <vt:vector size="56" baseType="lpstr">
      <vt:lpstr>Office Theme</vt:lpstr>
      <vt:lpstr>UA_2013_11</vt:lpstr>
      <vt:lpstr>1_UA_2013_11</vt:lpstr>
      <vt:lpstr>2_UA_2013_11</vt:lpstr>
      <vt:lpstr>PowerPoint Presentation</vt:lpstr>
      <vt:lpstr>PowerPoint Presentation</vt:lpstr>
      <vt:lpstr>PowerPoint Presentation</vt:lpstr>
      <vt:lpstr>Physical Description, Main Room</vt:lpstr>
      <vt:lpstr>Auxiliary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Lunar and Planetary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Byrne</dc:creator>
  <cp:lastModifiedBy>Shane Byrne</cp:lastModifiedBy>
  <cp:revision>105</cp:revision>
  <cp:lastPrinted>2014-12-02T15:18:02Z</cp:lastPrinted>
  <dcterms:created xsi:type="dcterms:W3CDTF">2014-11-26T20:47:32Z</dcterms:created>
  <dcterms:modified xsi:type="dcterms:W3CDTF">2016-07-08T14:24:43Z</dcterms:modified>
</cp:coreProperties>
</file>