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32918400" cy="36576000"/>
  <p:notesSz cx="6858000" cy="9144000"/>
  <p:defaultTextStyle>
    <a:defPPr>
      <a:defRPr lang="en-US"/>
    </a:defPPr>
    <a:lvl1pPr marL="0" algn="l" defTabSz="1985528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1pPr>
    <a:lvl2pPr marL="1985528" algn="l" defTabSz="1985528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2pPr>
    <a:lvl3pPr marL="3971056" algn="l" defTabSz="1985528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3pPr>
    <a:lvl4pPr marL="5956584" algn="l" defTabSz="1985528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4pPr>
    <a:lvl5pPr marL="7942113" algn="l" defTabSz="1985528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5pPr>
    <a:lvl6pPr marL="9927641" algn="l" defTabSz="1985528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6pPr>
    <a:lvl7pPr marL="11913169" algn="l" defTabSz="1985528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7pPr>
    <a:lvl8pPr marL="13898697" algn="l" defTabSz="1985528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8pPr>
    <a:lvl9pPr marL="15884225" algn="l" defTabSz="1985528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567" autoAdjust="0"/>
  </p:normalViewPr>
  <p:slideViewPr>
    <p:cSldViewPr snapToGrid="0" snapToObjects="1">
      <p:cViewPr>
        <p:scale>
          <a:sx n="50" d="100"/>
          <a:sy n="50" d="100"/>
        </p:scale>
        <p:origin x="-2432" y="944"/>
      </p:cViewPr>
      <p:guideLst>
        <p:guide orient="horz" pos="11520"/>
        <p:guide pos="10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11362270"/>
            <a:ext cx="27980640" cy="7840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0" y="20726400"/>
            <a:ext cx="23042880" cy="9347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985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971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956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942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927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913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89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88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A3F27-A539-F84D-84A6-4485CC3B29A3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CEC8-83E6-234A-B747-555D4D028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254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A3F27-A539-F84D-84A6-4485CC3B29A3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CEC8-83E6-234A-B747-555D4D028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283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919310" y="7814739"/>
            <a:ext cx="26660477" cy="1664377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26459" y="7814739"/>
            <a:ext cx="79444213" cy="1664377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A3F27-A539-F84D-84A6-4485CC3B29A3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CEC8-83E6-234A-B747-555D4D028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206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A3F27-A539-F84D-84A6-4485CC3B29A3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CEC8-83E6-234A-B747-555D4D028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324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7" y="23503469"/>
            <a:ext cx="27980640" cy="7264400"/>
          </a:xfrm>
        </p:spPr>
        <p:txBody>
          <a:bodyPr anchor="t"/>
          <a:lstStyle>
            <a:lvl1pPr algn="l">
              <a:defRPr sz="17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7" y="15502472"/>
            <a:ext cx="27980640" cy="8000997"/>
          </a:xfrm>
        </p:spPr>
        <p:txBody>
          <a:bodyPr anchor="b"/>
          <a:lstStyle>
            <a:lvl1pPr marL="0" indent="0">
              <a:buNone/>
              <a:defRPr sz="8700">
                <a:solidFill>
                  <a:schemeClr val="tx1">
                    <a:tint val="75000"/>
                  </a:schemeClr>
                </a:solidFill>
              </a:defRPr>
            </a:lvl1pPr>
            <a:lvl2pPr marL="1985528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2pPr>
            <a:lvl3pPr marL="3971056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3pPr>
            <a:lvl4pPr marL="5956584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4pPr>
            <a:lvl5pPr marL="7942113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5pPr>
            <a:lvl6pPr marL="9927641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6pPr>
            <a:lvl7pPr marL="11913169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7pPr>
            <a:lvl8pPr marL="13898697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8pPr>
            <a:lvl9pPr marL="15884225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A3F27-A539-F84D-84A6-4485CC3B29A3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CEC8-83E6-234A-B747-555D4D028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895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6457" y="45516800"/>
            <a:ext cx="53052343" cy="128735669"/>
          </a:xfrm>
        </p:spPr>
        <p:txBody>
          <a:bodyPr/>
          <a:lstStyle>
            <a:lvl1pPr>
              <a:defRPr sz="12200"/>
            </a:lvl1pPr>
            <a:lvl2pPr>
              <a:defRPr sz="10400"/>
            </a:lvl2pPr>
            <a:lvl3pPr>
              <a:defRPr sz="8700"/>
            </a:lvl3pPr>
            <a:lvl4pPr>
              <a:defRPr sz="7800"/>
            </a:lvl4pPr>
            <a:lvl5pPr>
              <a:defRPr sz="7800"/>
            </a:lvl5pPr>
            <a:lvl6pPr>
              <a:defRPr sz="7800"/>
            </a:lvl6pPr>
            <a:lvl7pPr>
              <a:defRPr sz="7800"/>
            </a:lvl7pPr>
            <a:lvl8pPr>
              <a:defRPr sz="7800"/>
            </a:lvl8pPr>
            <a:lvl9pPr>
              <a:defRPr sz="7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527442" y="45516800"/>
            <a:ext cx="53052347" cy="128735669"/>
          </a:xfrm>
        </p:spPr>
        <p:txBody>
          <a:bodyPr/>
          <a:lstStyle>
            <a:lvl1pPr>
              <a:defRPr sz="12200"/>
            </a:lvl1pPr>
            <a:lvl2pPr>
              <a:defRPr sz="10400"/>
            </a:lvl2pPr>
            <a:lvl3pPr>
              <a:defRPr sz="8700"/>
            </a:lvl3pPr>
            <a:lvl4pPr>
              <a:defRPr sz="7800"/>
            </a:lvl4pPr>
            <a:lvl5pPr>
              <a:defRPr sz="7800"/>
            </a:lvl5pPr>
            <a:lvl6pPr>
              <a:defRPr sz="7800"/>
            </a:lvl6pPr>
            <a:lvl7pPr>
              <a:defRPr sz="7800"/>
            </a:lvl7pPr>
            <a:lvl8pPr>
              <a:defRPr sz="7800"/>
            </a:lvl8pPr>
            <a:lvl9pPr>
              <a:defRPr sz="7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A3F27-A539-F84D-84A6-4485CC3B29A3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CEC8-83E6-234A-B747-555D4D028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69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1464736"/>
            <a:ext cx="29626560" cy="609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8187269"/>
            <a:ext cx="14544677" cy="3412064"/>
          </a:xfrm>
        </p:spPr>
        <p:txBody>
          <a:bodyPr anchor="b"/>
          <a:lstStyle>
            <a:lvl1pPr marL="0" indent="0">
              <a:buNone/>
              <a:defRPr sz="10400" b="1"/>
            </a:lvl1pPr>
            <a:lvl2pPr marL="1985528" indent="0">
              <a:buNone/>
              <a:defRPr sz="8700" b="1"/>
            </a:lvl2pPr>
            <a:lvl3pPr marL="3971056" indent="0">
              <a:buNone/>
              <a:defRPr sz="7800" b="1"/>
            </a:lvl3pPr>
            <a:lvl4pPr marL="5956584" indent="0">
              <a:buNone/>
              <a:defRPr sz="6900" b="1"/>
            </a:lvl4pPr>
            <a:lvl5pPr marL="7942113" indent="0">
              <a:buNone/>
              <a:defRPr sz="6900" b="1"/>
            </a:lvl5pPr>
            <a:lvl6pPr marL="9927641" indent="0">
              <a:buNone/>
              <a:defRPr sz="6900" b="1"/>
            </a:lvl6pPr>
            <a:lvl7pPr marL="11913169" indent="0">
              <a:buNone/>
              <a:defRPr sz="6900" b="1"/>
            </a:lvl7pPr>
            <a:lvl8pPr marL="13898697" indent="0">
              <a:buNone/>
              <a:defRPr sz="6900" b="1"/>
            </a:lvl8pPr>
            <a:lvl9pPr marL="15884225" indent="0">
              <a:buNone/>
              <a:defRPr sz="6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11599333"/>
            <a:ext cx="14544677" cy="21073536"/>
          </a:xfrm>
        </p:spPr>
        <p:txBody>
          <a:bodyPr/>
          <a:lstStyle>
            <a:lvl1pPr>
              <a:defRPr sz="10400"/>
            </a:lvl1pPr>
            <a:lvl2pPr>
              <a:defRPr sz="8700"/>
            </a:lvl2pPr>
            <a:lvl3pPr>
              <a:defRPr sz="7800"/>
            </a:lvl3pPr>
            <a:lvl4pPr>
              <a:defRPr sz="6900"/>
            </a:lvl4pPr>
            <a:lvl5pPr>
              <a:defRPr sz="6900"/>
            </a:lvl5pPr>
            <a:lvl6pPr>
              <a:defRPr sz="6900"/>
            </a:lvl6pPr>
            <a:lvl7pPr>
              <a:defRPr sz="6900"/>
            </a:lvl7pPr>
            <a:lvl8pPr>
              <a:defRPr sz="6900"/>
            </a:lvl8pPr>
            <a:lvl9pPr>
              <a:defRPr sz="6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092" y="8187269"/>
            <a:ext cx="14550390" cy="3412064"/>
          </a:xfrm>
        </p:spPr>
        <p:txBody>
          <a:bodyPr anchor="b"/>
          <a:lstStyle>
            <a:lvl1pPr marL="0" indent="0">
              <a:buNone/>
              <a:defRPr sz="10400" b="1"/>
            </a:lvl1pPr>
            <a:lvl2pPr marL="1985528" indent="0">
              <a:buNone/>
              <a:defRPr sz="8700" b="1"/>
            </a:lvl2pPr>
            <a:lvl3pPr marL="3971056" indent="0">
              <a:buNone/>
              <a:defRPr sz="7800" b="1"/>
            </a:lvl3pPr>
            <a:lvl4pPr marL="5956584" indent="0">
              <a:buNone/>
              <a:defRPr sz="6900" b="1"/>
            </a:lvl4pPr>
            <a:lvl5pPr marL="7942113" indent="0">
              <a:buNone/>
              <a:defRPr sz="6900" b="1"/>
            </a:lvl5pPr>
            <a:lvl6pPr marL="9927641" indent="0">
              <a:buNone/>
              <a:defRPr sz="6900" b="1"/>
            </a:lvl6pPr>
            <a:lvl7pPr marL="11913169" indent="0">
              <a:buNone/>
              <a:defRPr sz="6900" b="1"/>
            </a:lvl7pPr>
            <a:lvl8pPr marL="13898697" indent="0">
              <a:buNone/>
              <a:defRPr sz="6900" b="1"/>
            </a:lvl8pPr>
            <a:lvl9pPr marL="15884225" indent="0">
              <a:buNone/>
              <a:defRPr sz="6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2" y="11599333"/>
            <a:ext cx="14550390" cy="21073536"/>
          </a:xfrm>
        </p:spPr>
        <p:txBody>
          <a:bodyPr/>
          <a:lstStyle>
            <a:lvl1pPr>
              <a:defRPr sz="10400"/>
            </a:lvl1pPr>
            <a:lvl2pPr>
              <a:defRPr sz="8700"/>
            </a:lvl2pPr>
            <a:lvl3pPr>
              <a:defRPr sz="7800"/>
            </a:lvl3pPr>
            <a:lvl4pPr>
              <a:defRPr sz="6900"/>
            </a:lvl4pPr>
            <a:lvl5pPr>
              <a:defRPr sz="6900"/>
            </a:lvl5pPr>
            <a:lvl6pPr>
              <a:defRPr sz="6900"/>
            </a:lvl6pPr>
            <a:lvl7pPr>
              <a:defRPr sz="6900"/>
            </a:lvl7pPr>
            <a:lvl8pPr>
              <a:defRPr sz="6900"/>
            </a:lvl8pPr>
            <a:lvl9pPr>
              <a:defRPr sz="6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A3F27-A539-F84D-84A6-4485CC3B29A3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CEC8-83E6-234A-B747-555D4D028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108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A3F27-A539-F84D-84A6-4485CC3B29A3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CEC8-83E6-234A-B747-555D4D028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753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A3F27-A539-F84D-84A6-4485CC3B29A3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CEC8-83E6-234A-B747-555D4D028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216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2" y="1456267"/>
            <a:ext cx="10829927" cy="6197600"/>
          </a:xfrm>
        </p:spPr>
        <p:txBody>
          <a:bodyPr anchor="b"/>
          <a:lstStyle>
            <a:lvl1pPr algn="l">
              <a:defRPr sz="8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180" y="1456269"/>
            <a:ext cx="18402300" cy="31216603"/>
          </a:xfrm>
        </p:spPr>
        <p:txBody>
          <a:bodyPr/>
          <a:lstStyle>
            <a:lvl1pPr>
              <a:defRPr sz="13900"/>
            </a:lvl1pPr>
            <a:lvl2pPr>
              <a:defRPr sz="12200"/>
            </a:lvl2pPr>
            <a:lvl3pPr>
              <a:defRPr sz="10400"/>
            </a:lvl3pPr>
            <a:lvl4pPr>
              <a:defRPr sz="8700"/>
            </a:lvl4pPr>
            <a:lvl5pPr>
              <a:defRPr sz="8700"/>
            </a:lvl5pPr>
            <a:lvl6pPr>
              <a:defRPr sz="8700"/>
            </a:lvl6pPr>
            <a:lvl7pPr>
              <a:defRPr sz="8700"/>
            </a:lvl7pPr>
            <a:lvl8pPr>
              <a:defRPr sz="8700"/>
            </a:lvl8pPr>
            <a:lvl9pPr>
              <a:defRPr sz="8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2" y="7653869"/>
            <a:ext cx="10829927" cy="25019003"/>
          </a:xfrm>
        </p:spPr>
        <p:txBody>
          <a:bodyPr/>
          <a:lstStyle>
            <a:lvl1pPr marL="0" indent="0">
              <a:buNone/>
              <a:defRPr sz="6100"/>
            </a:lvl1pPr>
            <a:lvl2pPr marL="1985528" indent="0">
              <a:buNone/>
              <a:defRPr sz="5200"/>
            </a:lvl2pPr>
            <a:lvl3pPr marL="3971056" indent="0">
              <a:buNone/>
              <a:defRPr sz="4300"/>
            </a:lvl3pPr>
            <a:lvl4pPr marL="5956584" indent="0">
              <a:buNone/>
              <a:defRPr sz="3900"/>
            </a:lvl4pPr>
            <a:lvl5pPr marL="7942113" indent="0">
              <a:buNone/>
              <a:defRPr sz="3900"/>
            </a:lvl5pPr>
            <a:lvl6pPr marL="9927641" indent="0">
              <a:buNone/>
              <a:defRPr sz="3900"/>
            </a:lvl6pPr>
            <a:lvl7pPr marL="11913169" indent="0">
              <a:buNone/>
              <a:defRPr sz="3900"/>
            </a:lvl7pPr>
            <a:lvl8pPr marL="13898697" indent="0">
              <a:buNone/>
              <a:defRPr sz="3900"/>
            </a:lvl8pPr>
            <a:lvl9pPr marL="15884225" indent="0">
              <a:buNone/>
              <a:defRPr sz="3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A3F27-A539-F84D-84A6-4485CC3B29A3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CEC8-83E6-234A-B747-555D4D028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851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37" y="25603200"/>
            <a:ext cx="19751040" cy="3022603"/>
          </a:xfrm>
        </p:spPr>
        <p:txBody>
          <a:bodyPr anchor="b"/>
          <a:lstStyle>
            <a:lvl1pPr algn="l">
              <a:defRPr sz="8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237" y="3268133"/>
            <a:ext cx="19751040" cy="21945600"/>
          </a:xfrm>
        </p:spPr>
        <p:txBody>
          <a:bodyPr/>
          <a:lstStyle>
            <a:lvl1pPr marL="0" indent="0">
              <a:buNone/>
              <a:defRPr sz="13900"/>
            </a:lvl1pPr>
            <a:lvl2pPr marL="1985528" indent="0">
              <a:buNone/>
              <a:defRPr sz="12200"/>
            </a:lvl2pPr>
            <a:lvl3pPr marL="3971056" indent="0">
              <a:buNone/>
              <a:defRPr sz="10400"/>
            </a:lvl3pPr>
            <a:lvl4pPr marL="5956584" indent="0">
              <a:buNone/>
              <a:defRPr sz="8700"/>
            </a:lvl4pPr>
            <a:lvl5pPr marL="7942113" indent="0">
              <a:buNone/>
              <a:defRPr sz="8700"/>
            </a:lvl5pPr>
            <a:lvl6pPr marL="9927641" indent="0">
              <a:buNone/>
              <a:defRPr sz="8700"/>
            </a:lvl6pPr>
            <a:lvl7pPr marL="11913169" indent="0">
              <a:buNone/>
              <a:defRPr sz="8700"/>
            </a:lvl7pPr>
            <a:lvl8pPr marL="13898697" indent="0">
              <a:buNone/>
              <a:defRPr sz="8700"/>
            </a:lvl8pPr>
            <a:lvl9pPr marL="15884225" indent="0">
              <a:buNone/>
              <a:defRPr sz="8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237" y="28625803"/>
            <a:ext cx="19751040" cy="4292597"/>
          </a:xfrm>
        </p:spPr>
        <p:txBody>
          <a:bodyPr/>
          <a:lstStyle>
            <a:lvl1pPr marL="0" indent="0">
              <a:buNone/>
              <a:defRPr sz="6100"/>
            </a:lvl1pPr>
            <a:lvl2pPr marL="1985528" indent="0">
              <a:buNone/>
              <a:defRPr sz="5200"/>
            </a:lvl2pPr>
            <a:lvl3pPr marL="3971056" indent="0">
              <a:buNone/>
              <a:defRPr sz="4300"/>
            </a:lvl3pPr>
            <a:lvl4pPr marL="5956584" indent="0">
              <a:buNone/>
              <a:defRPr sz="3900"/>
            </a:lvl4pPr>
            <a:lvl5pPr marL="7942113" indent="0">
              <a:buNone/>
              <a:defRPr sz="3900"/>
            </a:lvl5pPr>
            <a:lvl6pPr marL="9927641" indent="0">
              <a:buNone/>
              <a:defRPr sz="3900"/>
            </a:lvl6pPr>
            <a:lvl7pPr marL="11913169" indent="0">
              <a:buNone/>
              <a:defRPr sz="3900"/>
            </a:lvl7pPr>
            <a:lvl8pPr marL="13898697" indent="0">
              <a:buNone/>
              <a:defRPr sz="3900"/>
            </a:lvl8pPr>
            <a:lvl9pPr marL="15884225" indent="0">
              <a:buNone/>
              <a:defRPr sz="3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A3F27-A539-F84D-84A6-4485CC3B29A3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CEC8-83E6-234A-B747-555D4D028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15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1464736"/>
            <a:ext cx="29626560" cy="6096000"/>
          </a:xfrm>
          <a:prstGeom prst="rect">
            <a:avLst/>
          </a:prstGeom>
        </p:spPr>
        <p:txBody>
          <a:bodyPr vert="horz" lIns="397106" tIns="198553" rIns="397106" bIns="19855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8534403"/>
            <a:ext cx="29626560" cy="24138469"/>
          </a:xfrm>
          <a:prstGeom prst="rect">
            <a:avLst/>
          </a:prstGeom>
        </p:spPr>
        <p:txBody>
          <a:bodyPr vert="horz" lIns="397106" tIns="198553" rIns="397106" bIns="19855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0" y="33900536"/>
            <a:ext cx="7680960" cy="1947333"/>
          </a:xfrm>
          <a:prstGeom prst="rect">
            <a:avLst/>
          </a:prstGeom>
        </p:spPr>
        <p:txBody>
          <a:bodyPr vert="horz" lIns="397106" tIns="198553" rIns="397106" bIns="198553" rtlCol="0" anchor="ctr"/>
          <a:lstStyle>
            <a:lvl1pPr algn="l">
              <a:defRPr sz="5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A3F27-A539-F84D-84A6-4485CC3B29A3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0" y="33900536"/>
            <a:ext cx="10424160" cy="1947333"/>
          </a:xfrm>
          <a:prstGeom prst="rect">
            <a:avLst/>
          </a:prstGeom>
        </p:spPr>
        <p:txBody>
          <a:bodyPr vert="horz" lIns="397106" tIns="198553" rIns="397106" bIns="198553" rtlCol="0" anchor="ctr"/>
          <a:lstStyle>
            <a:lvl1pPr algn="ctr">
              <a:defRPr sz="5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91520" y="33900536"/>
            <a:ext cx="7680960" cy="1947333"/>
          </a:xfrm>
          <a:prstGeom prst="rect">
            <a:avLst/>
          </a:prstGeom>
        </p:spPr>
        <p:txBody>
          <a:bodyPr vert="horz" lIns="397106" tIns="198553" rIns="397106" bIns="198553" rtlCol="0" anchor="ctr"/>
          <a:lstStyle>
            <a:lvl1pPr algn="r">
              <a:defRPr sz="5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ECEC8-83E6-234A-B747-555D4D028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23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985528" rtl="0" eaLnBrk="1" latinLnBrk="0" hangingPunct="1">
        <a:spcBef>
          <a:spcPct val="0"/>
        </a:spcBef>
        <a:buNone/>
        <a:defRPr sz="19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89146" indent="-1489146" algn="l" defTabSz="1985528" rtl="0" eaLnBrk="1" latinLnBrk="0" hangingPunct="1">
        <a:spcBef>
          <a:spcPct val="20000"/>
        </a:spcBef>
        <a:buFont typeface="Arial"/>
        <a:buChar char="•"/>
        <a:defRPr sz="13900" kern="1200">
          <a:solidFill>
            <a:schemeClr val="tx1"/>
          </a:solidFill>
          <a:latin typeface="+mn-lt"/>
          <a:ea typeface="+mn-ea"/>
          <a:cs typeface="+mn-cs"/>
        </a:defRPr>
      </a:lvl1pPr>
      <a:lvl2pPr marL="3226483" indent="-1240955" algn="l" defTabSz="1985528" rtl="0" eaLnBrk="1" latinLnBrk="0" hangingPunct="1">
        <a:spcBef>
          <a:spcPct val="20000"/>
        </a:spcBef>
        <a:buFont typeface="Arial"/>
        <a:buChar char="–"/>
        <a:defRPr sz="12200" kern="1200">
          <a:solidFill>
            <a:schemeClr val="tx1"/>
          </a:solidFill>
          <a:latin typeface="+mn-lt"/>
          <a:ea typeface="+mn-ea"/>
          <a:cs typeface="+mn-cs"/>
        </a:defRPr>
      </a:lvl2pPr>
      <a:lvl3pPr marL="4963820" indent="-992764" algn="l" defTabSz="1985528" rtl="0" eaLnBrk="1" latinLnBrk="0" hangingPunct="1">
        <a:spcBef>
          <a:spcPct val="20000"/>
        </a:spcBef>
        <a:buFont typeface="Arial"/>
        <a:buChar char="•"/>
        <a:defRPr sz="10400" kern="1200">
          <a:solidFill>
            <a:schemeClr val="tx1"/>
          </a:solidFill>
          <a:latin typeface="+mn-lt"/>
          <a:ea typeface="+mn-ea"/>
          <a:cs typeface="+mn-cs"/>
        </a:defRPr>
      </a:lvl3pPr>
      <a:lvl4pPr marL="6949349" indent="-992764" algn="l" defTabSz="1985528" rtl="0" eaLnBrk="1" latinLnBrk="0" hangingPunct="1">
        <a:spcBef>
          <a:spcPct val="20000"/>
        </a:spcBef>
        <a:buFont typeface="Arial"/>
        <a:buChar char="–"/>
        <a:defRPr sz="8700" kern="1200">
          <a:solidFill>
            <a:schemeClr val="tx1"/>
          </a:solidFill>
          <a:latin typeface="+mn-lt"/>
          <a:ea typeface="+mn-ea"/>
          <a:cs typeface="+mn-cs"/>
        </a:defRPr>
      </a:lvl4pPr>
      <a:lvl5pPr marL="8934877" indent="-992764" algn="l" defTabSz="1985528" rtl="0" eaLnBrk="1" latinLnBrk="0" hangingPunct="1">
        <a:spcBef>
          <a:spcPct val="20000"/>
        </a:spcBef>
        <a:buFont typeface="Arial"/>
        <a:buChar char="»"/>
        <a:defRPr sz="8700" kern="1200">
          <a:solidFill>
            <a:schemeClr val="tx1"/>
          </a:solidFill>
          <a:latin typeface="+mn-lt"/>
          <a:ea typeface="+mn-ea"/>
          <a:cs typeface="+mn-cs"/>
        </a:defRPr>
      </a:lvl5pPr>
      <a:lvl6pPr marL="10920405" indent="-992764" algn="l" defTabSz="1985528" rtl="0" eaLnBrk="1" latinLnBrk="0" hangingPunct="1">
        <a:spcBef>
          <a:spcPct val="20000"/>
        </a:spcBef>
        <a:buFont typeface="Arial"/>
        <a:buChar char="•"/>
        <a:defRPr sz="8700" kern="1200">
          <a:solidFill>
            <a:schemeClr val="tx1"/>
          </a:solidFill>
          <a:latin typeface="+mn-lt"/>
          <a:ea typeface="+mn-ea"/>
          <a:cs typeface="+mn-cs"/>
        </a:defRPr>
      </a:lvl6pPr>
      <a:lvl7pPr marL="12905933" indent="-992764" algn="l" defTabSz="1985528" rtl="0" eaLnBrk="1" latinLnBrk="0" hangingPunct="1">
        <a:spcBef>
          <a:spcPct val="20000"/>
        </a:spcBef>
        <a:buFont typeface="Arial"/>
        <a:buChar char="•"/>
        <a:defRPr sz="8700" kern="1200">
          <a:solidFill>
            <a:schemeClr val="tx1"/>
          </a:solidFill>
          <a:latin typeface="+mn-lt"/>
          <a:ea typeface="+mn-ea"/>
          <a:cs typeface="+mn-cs"/>
        </a:defRPr>
      </a:lvl7pPr>
      <a:lvl8pPr marL="14891461" indent="-992764" algn="l" defTabSz="1985528" rtl="0" eaLnBrk="1" latinLnBrk="0" hangingPunct="1">
        <a:spcBef>
          <a:spcPct val="20000"/>
        </a:spcBef>
        <a:buFont typeface="Arial"/>
        <a:buChar char="•"/>
        <a:defRPr sz="8700" kern="1200">
          <a:solidFill>
            <a:schemeClr val="tx1"/>
          </a:solidFill>
          <a:latin typeface="+mn-lt"/>
          <a:ea typeface="+mn-ea"/>
          <a:cs typeface="+mn-cs"/>
        </a:defRPr>
      </a:lvl8pPr>
      <a:lvl9pPr marL="16876989" indent="-992764" algn="l" defTabSz="1985528" rtl="0" eaLnBrk="1" latinLnBrk="0" hangingPunct="1">
        <a:spcBef>
          <a:spcPct val="20000"/>
        </a:spcBef>
        <a:buFont typeface="Arial"/>
        <a:buChar char="•"/>
        <a:defRPr sz="8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85528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1pPr>
      <a:lvl2pPr marL="1985528" algn="l" defTabSz="1985528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2pPr>
      <a:lvl3pPr marL="3971056" algn="l" defTabSz="1985528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3pPr>
      <a:lvl4pPr marL="5956584" algn="l" defTabSz="1985528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4pPr>
      <a:lvl5pPr marL="7942113" algn="l" defTabSz="1985528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5pPr>
      <a:lvl6pPr marL="9927641" algn="l" defTabSz="1985528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6pPr>
      <a:lvl7pPr marL="11913169" algn="l" defTabSz="1985528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7pPr>
      <a:lvl8pPr marL="13898697" algn="l" defTabSz="1985528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8pPr>
      <a:lvl9pPr marL="15884225" algn="l" defTabSz="1985528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.emf"/><Relationship Id="rId21" Type="http://schemas.openxmlformats.org/officeDocument/2006/relationships/oleObject" Target="../embeddings/oleObject3.bin"/><Relationship Id="rId22" Type="http://schemas.openxmlformats.org/officeDocument/2006/relationships/image" Target="../media/image3.emf"/><Relationship Id="rId23" Type="http://schemas.openxmlformats.org/officeDocument/2006/relationships/image" Target="../media/image18.jpg"/><Relationship Id="rId24" Type="http://schemas.openxmlformats.org/officeDocument/2006/relationships/image" Target="../media/image19.png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jpg"/><Relationship Id="rId28" Type="http://schemas.openxmlformats.org/officeDocument/2006/relationships/image" Target="../media/image23.jpg"/><Relationship Id="rId29" Type="http://schemas.openxmlformats.org/officeDocument/2006/relationships/image" Target="../media/image24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30" Type="http://schemas.openxmlformats.org/officeDocument/2006/relationships/image" Target="../media/image25.jpg"/><Relationship Id="rId31" Type="http://schemas.openxmlformats.org/officeDocument/2006/relationships/image" Target="../media/image26.jpg"/><Relationship Id="rId32" Type="http://schemas.openxmlformats.org/officeDocument/2006/relationships/image" Target="../media/image27.jpg"/><Relationship Id="rId9" Type="http://schemas.openxmlformats.org/officeDocument/2006/relationships/image" Target="../media/image10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8" Type="http://schemas.openxmlformats.org/officeDocument/2006/relationships/image" Target="../media/image9.jpg"/><Relationship Id="rId33" Type="http://schemas.openxmlformats.org/officeDocument/2006/relationships/image" Target="../media/image28.png"/><Relationship Id="rId34" Type="http://schemas.openxmlformats.org/officeDocument/2006/relationships/image" Target="../media/image29.png"/><Relationship Id="rId35" Type="http://schemas.openxmlformats.org/officeDocument/2006/relationships/image" Target="../media/image30.png"/><Relationship Id="rId10" Type="http://schemas.openxmlformats.org/officeDocument/2006/relationships/image" Target="../media/image11.jpg"/><Relationship Id="rId11" Type="http://schemas.openxmlformats.org/officeDocument/2006/relationships/image" Target="../media/image12.jpg"/><Relationship Id="rId12" Type="http://schemas.openxmlformats.org/officeDocument/2006/relationships/image" Target="../media/image13.png"/><Relationship Id="rId13" Type="http://schemas.openxmlformats.org/officeDocument/2006/relationships/image" Target="../media/image14.jpg"/><Relationship Id="rId14" Type="http://schemas.openxmlformats.org/officeDocument/2006/relationships/image" Target="../media/image15.png"/><Relationship Id="rId15" Type="http://schemas.openxmlformats.org/officeDocument/2006/relationships/oleObject" Target="../embeddings/oleObject1.bin"/><Relationship Id="rId16" Type="http://schemas.openxmlformats.org/officeDocument/2006/relationships/image" Target="../media/image1.emf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-1" y="0"/>
            <a:ext cx="32918401" cy="3657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36637" y="2986146"/>
            <a:ext cx="10538008" cy="3268585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6600" b="1" dirty="0" smtClean="0">
                <a:latin typeface="Arial"/>
                <a:cs typeface="Arial"/>
              </a:rPr>
              <a:t>Model</a:t>
            </a:r>
          </a:p>
          <a:p>
            <a:pPr marL="857250" indent="-857250" algn="just">
              <a:buFont typeface="Arial"/>
              <a:buChar char="•"/>
            </a:pPr>
            <a:r>
              <a:rPr lang="en-US" sz="3600" dirty="0" smtClean="0">
                <a:latin typeface="Arial"/>
                <a:cs typeface="Arial"/>
              </a:rPr>
              <a:t>We model temperatures on these inclined scarps with a semi-implicit subsurface thermal conduction model. </a:t>
            </a:r>
          </a:p>
          <a:p>
            <a:pPr marL="857250" indent="-857250" algn="just">
              <a:buFont typeface="Arial"/>
              <a:buChar char="•"/>
            </a:pPr>
            <a:r>
              <a:rPr lang="en-US" sz="3600" dirty="0" smtClean="0">
                <a:latin typeface="Arial"/>
                <a:cs typeface="Arial"/>
              </a:rPr>
              <a:t>Surrounding flat surfaces are modeled separately to calculate reflected and emitted radiation from them to the scarp.</a:t>
            </a:r>
          </a:p>
          <a:p>
            <a:pPr marL="857250" indent="-857250" algn="just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r>
              <a:rPr lang="en-US" sz="3600" dirty="0" smtClean="0">
                <a:latin typeface="Arial"/>
                <a:cs typeface="Arial"/>
              </a:rPr>
              <a:t>Dust cover thickness </a:t>
            </a:r>
          </a:p>
          <a:p>
            <a:pPr algn="just"/>
            <a:r>
              <a:rPr lang="en-US" sz="3600" dirty="0" smtClean="0">
                <a:latin typeface="Arial"/>
                <a:cs typeface="Arial"/>
              </a:rPr>
              <a:t>       is a critical parameter</a:t>
            </a:r>
          </a:p>
          <a:p>
            <a:pPr marL="857250" indent="-857250" algn="just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 algn="just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557298" y="20233454"/>
            <a:ext cx="3633884" cy="162086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43240"/>
            <a:ext cx="32918400" cy="2308324"/>
          </a:xfrm>
          <a:prstGeom prst="rect">
            <a:avLst/>
          </a:prstGeom>
          <a:solidFill>
            <a:srgbClr val="0000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FFFF"/>
                </a:solidFill>
                <a:latin typeface="Arial"/>
                <a:cs typeface="Arial"/>
              </a:rPr>
              <a:t>Icy Polar Cliffs: Stressed Out and Falling to Pieces </a:t>
            </a:r>
          </a:p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Arial"/>
                <a:cs typeface="Arial"/>
              </a:rPr>
              <a:t>S. Byrne, P.S. Russell, A.V. Pathare, P. Becerra, J.L. Molaro, S.S. Mattson, M.T. Mellon and the HiRISE Team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3253" y="2986146"/>
            <a:ext cx="10538008" cy="8494633"/>
          </a:xfrm>
          <a:prstGeom prst="rect">
            <a:avLst/>
          </a:prstGeom>
          <a:solidFill>
            <a:schemeClr val="bg1">
              <a:alpha val="70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600" b="1" dirty="0" smtClean="0">
                <a:latin typeface="Arial"/>
                <a:cs typeface="Arial"/>
              </a:rPr>
              <a:t>30 second summary…</a:t>
            </a:r>
          </a:p>
          <a:p>
            <a:pPr marL="857250" indent="-857250" algn="just">
              <a:buFont typeface="Arial"/>
              <a:buChar char="•"/>
            </a:pPr>
            <a:r>
              <a:rPr lang="en-US" sz="4800" dirty="0" smtClean="0">
                <a:latin typeface="Arial"/>
                <a:cs typeface="Arial"/>
              </a:rPr>
              <a:t>Blockfalls</a:t>
            </a:r>
            <a:r>
              <a:rPr lang="en-US" sz="4800" dirty="0">
                <a:latin typeface="Arial"/>
                <a:cs typeface="Arial"/>
              </a:rPr>
              <a:t> </a:t>
            </a:r>
            <a:r>
              <a:rPr lang="en-US" sz="4800" dirty="0" smtClean="0">
                <a:latin typeface="Arial"/>
                <a:cs typeface="Arial"/>
              </a:rPr>
              <a:t>and pervasive cracking are common on steep (70°) north polar cliffs</a:t>
            </a:r>
          </a:p>
          <a:p>
            <a:pPr marL="857250" indent="-857250" algn="just">
              <a:buFont typeface="Arial"/>
              <a:buChar char="•"/>
            </a:pPr>
            <a:r>
              <a:rPr lang="en-US" sz="4800" dirty="0" smtClean="0">
                <a:latin typeface="Arial"/>
                <a:cs typeface="Arial"/>
              </a:rPr>
              <a:t>Models show thermoelastic stresses from wintertime cooling can easily produce the cracks</a:t>
            </a:r>
          </a:p>
          <a:p>
            <a:pPr marL="857250" indent="-857250" algn="just">
              <a:buFont typeface="Arial"/>
              <a:buChar char="•"/>
            </a:pPr>
            <a:r>
              <a:rPr lang="en-US" sz="4800" dirty="0" smtClean="0">
                <a:latin typeface="Arial"/>
                <a:cs typeface="Arial"/>
              </a:rPr>
              <a:t>Exfoliation of slab-like fragments can be explained with compressive thermoelastic stresses and surface curvature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83578" y="2986146"/>
            <a:ext cx="10538008" cy="3267046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6600" b="1" dirty="0" smtClean="0">
                <a:latin typeface="Arial"/>
                <a:cs typeface="Arial"/>
              </a:rPr>
              <a:t>Results</a:t>
            </a:r>
          </a:p>
          <a:p>
            <a:pPr algn="just"/>
            <a:r>
              <a:rPr lang="en-US" sz="3600" dirty="0" smtClean="0">
                <a:latin typeface="Arial"/>
                <a:cs typeface="Arial"/>
              </a:rPr>
              <a:t>Temperature results for a SW-facing 70° slope as a function of depth and season</a:t>
            </a: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r>
              <a:rPr lang="en-US" sz="3600" dirty="0" smtClean="0">
                <a:latin typeface="Arial"/>
                <a:cs typeface="Arial"/>
              </a:rPr>
              <a:t>Resultant stresses for 1 and 0.01 mm grains</a:t>
            </a:r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r>
              <a:rPr lang="en-US" sz="3600" dirty="0" smtClean="0">
                <a:latin typeface="Arial"/>
                <a:cs typeface="Arial"/>
              </a:rPr>
              <a:t>Stresses at the surface (below) easily exceed the tensile strength of water ice (1-2 Mpa)</a:t>
            </a: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r>
              <a:rPr lang="en-US" sz="3500" dirty="0" smtClean="0">
                <a:latin typeface="Arial"/>
                <a:cs typeface="Arial"/>
              </a:rPr>
              <a:t>How about surface-parallel joints &amp; slab exfoliation? </a:t>
            </a:r>
            <a:r>
              <a:rPr lang="en-US" sz="3600" dirty="0" smtClean="0">
                <a:latin typeface="Arial"/>
                <a:cs typeface="Arial"/>
              </a:rPr>
              <a:t>Compression (in early spring especially) and scarp curvature can lead to surface-normal tension below the surface (Martel, GRL, 2011). Falling fragments may trigger the avalanches.</a:t>
            </a: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 smtClean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  <a:p>
            <a:pPr algn="just"/>
            <a:endParaRPr lang="en-US" sz="36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3253" y="11823767"/>
            <a:ext cx="10538008" cy="2382189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Arial"/>
                <a:cs typeface="Arial"/>
              </a:rPr>
              <a:t>Observations</a:t>
            </a:r>
          </a:p>
          <a:p>
            <a:pPr marL="857250" indent="-857250">
              <a:buFont typeface="Arial"/>
              <a:buChar char="•"/>
            </a:pPr>
            <a:r>
              <a:rPr lang="en-US" sz="3600" dirty="0" smtClean="0">
                <a:latin typeface="Arial"/>
                <a:cs typeface="Arial"/>
              </a:rPr>
              <a:t>See Russell et al. poster nearby</a:t>
            </a:r>
          </a:p>
          <a:p>
            <a:pPr marL="857250" indent="-857250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857250" indent="-857250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857250" indent="-857250"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endParaRPr lang="en-US" sz="3600" dirty="0" smtClean="0">
              <a:latin typeface="Arial"/>
              <a:cs typeface="Arial"/>
            </a:endParaRPr>
          </a:p>
          <a:p>
            <a:endParaRPr lang="en-US" sz="3600" dirty="0">
              <a:latin typeface="Arial"/>
              <a:cs typeface="Arial"/>
            </a:endParaRPr>
          </a:p>
          <a:p>
            <a:endParaRPr lang="en-US" sz="3600" dirty="0" smtClean="0">
              <a:latin typeface="Arial"/>
              <a:cs typeface="Arial"/>
            </a:endParaRPr>
          </a:p>
          <a:p>
            <a:endParaRPr lang="en-US" sz="3600" dirty="0">
              <a:latin typeface="Arial"/>
              <a:cs typeface="Arial"/>
            </a:endParaRPr>
          </a:p>
          <a:p>
            <a:endParaRPr lang="en-US" sz="3600" dirty="0" smtClean="0">
              <a:latin typeface="Arial"/>
              <a:cs typeface="Arial"/>
            </a:endParaRPr>
          </a:p>
          <a:p>
            <a:endParaRPr lang="en-US" sz="3600" dirty="0">
              <a:latin typeface="Arial"/>
              <a:cs typeface="Arial"/>
            </a:endParaRPr>
          </a:p>
          <a:p>
            <a:endParaRPr lang="en-US" sz="3600" dirty="0" smtClean="0">
              <a:latin typeface="Arial"/>
              <a:cs typeface="Arial"/>
            </a:endParaRPr>
          </a:p>
          <a:p>
            <a:endParaRPr lang="en-US" sz="3600" dirty="0">
              <a:latin typeface="Arial"/>
              <a:cs typeface="Arial"/>
            </a:endParaRPr>
          </a:p>
          <a:p>
            <a:endParaRPr lang="en-US" sz="3600" dirty="0" smtClean="0">
              <a:latin typeface="Arial"/>
              <a:cs typeface="Arial"/>
            </a:endParaRPr>
          </a:p>
          <a:p>
            <a:endParaRPr lang="en-US" sz="3600" dirty="0">
              <a:latin typeface="Arial"/>
              <a:cs typeface="Arial"/>
            </a:endParaRPr>
          </a:p>
          <a:p>
            <a:endParaRPr lang="en-US" sz="3600" dirty="0" smtClean="0">
              <a:latin typeface="Arial"/>
              <a:cs typeface="Arial"/>
            </a:endParaRPr>
          </a:p>
          <a:p>
            <a:endParaRPr lang="en-US" sz="3600" dirty="0">
              <a:latin typeface="Arial"/>
              <a:cs typeface="Arial"/>
            </a:endParaRPr>
          </a:p>
          <a:p>
            <a:endParaRPr lang="en-US" sz="3600" dirty="0" smtClean="0">
              <a:latin typeface="Arial"/>
              <a:cs typeface="Arial"/>
            </a:endParaRPr>
          </a:p>
          <a:p>
            <a:endParaRPr lang="en-US" sz="3600" dirty="0">
              <a:latin typeface="Arial"/>
              <a:cs typeface="Arial"/>
            </a:endParaRPr>
          </a:p>
          <a:p>
            <a:endParaRPr lang="en-US" sz="3600" dirty="0" smtClean="0">
              <a:latin typeface="Arial"/>
              <a:cs typeface="Arial"/>
            </a:endParaRPr>
          </a:p>
          <a:p>
            <a:endParaRPr lang="en-US" sz="3600" dirty="0">
              <a:latin typeface="Arial"/>
              <a:cs typeface="Arial"/>
            </a:endParaRPr>
          </a:p>
          <a:p>
            <a:endParaRPr lang="en-US" sz="3600" dirty="0" smtClean="0">
              <a:latin typeface="Arial"/>
              <a:cs typeface="Arial"/>
            </a:endParaRPr>
          </a:p>
          <a:p>
            <a:endParaRPr lang="en-US" sz="3600" dirty="0">
              <a:latin typeface="Arial"/>
              <a:cs typeface="Arial"/>
            </a:endParaRPr>
          </a:p>
          <a:p>
            <a:endParaRPr lang="en-US" sz="3600" dirty="0" smtClean="0">
              <a:latin typeface="Arial"/>
              <a:cs typeface="Arial"/>
            </a:endParaRPr>
          </a:p>
          <a:p>
            <a:endParaRPr lang="en-US" sz="3600" dirty="0">
              <a:latin typeface="Arial"/>
              <a:cs typeface="Arial"/>
            </a:endParaRPr>
          </a:p>
          <a:p>
            <a:endParaRPr lang="en-US" sz="3600" dirty="0" smtClean="0">
              <a:latin typeface="Arial"/>
              <a:cs typeface="Arial"/>
            </a:endParaRPr>
          </a:p>
          <a:p>
            <a:endParaRPr lang="en-US" sz="3600" dirty="0">
              <a:latin typeface="Arial"/>
              <a:cs typeface="Arial"/>
            </a:endParaRPr>
          </a:p>
          <a:p>
            <a:endParaRPr lang="en-US" sz="3600" dirty="0" smtClean="0">
              <a:latin typeface="Arial"/>
              <a:cs typeface="Arial"/>
            </a:endParaRPr>
          </a:p>
          <a:p>
            <a:endParaRPr lang="en-US" sz="3600" dirty="0">
              <a:latin typeface="Arial"/>
              <a:cs typeface="Arial"/>
            </a:endParaRPr>
          </a:p>
          <a:p>
            <a:endParaRPr lang="en-US" sz="3600" dirty="0" smtClean="0">
              <a:latin typeface="Arial"/>
              <a:cs typeface="Arial"/>
            </a:endParaRPr>
          </a:p>
          <a:p>
            <a:endParaRPr lang="en-US" sz="3600" dirty="0" smtClean="0">
              <a:latin typeface="Arial"/>
              <a:cs typeface="Arial"/>
            </a:endParaRPr>
          </a:p>
          <a:p>
            <a:endParaRPr lang="en-US" sz="3600" dirty="0" smtClean="0">
              <a:latin typeface="Arial"/>
              <a:cs typeface="Arial"/>
            </a:endParaRPr>
          </a:p>
          <a:p>
            <a:endParaRPr lang="en-US" sz="3600" dirty="0">
              <a:latin typeface="Arial"/>
              <a:cs typeface="Arial"/>
            </a:endParaRPr>
          </a:p>
          <a:p>
            <a:endParaRPr lang="en-US" sz="3600" dirty="0" smtClean="0">
              <a:latin typeface="Arial"/>
              <a:cs typeface="Arial"/>
            </a:endParaRPr>
          </a:p>
        </p:txBody>
      </p:sp>
      <p:pic>
        <p:nvPicPr>
          <p:cNvPr id="12" name="Picture 11" descr="gener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06" y="13677823"/>
            <a:ext cx="4731694" cy="6221502"/>
          </a:xfrm>
          <a:prstGeom prst="rect">
            <a:avLst/>
          </a:prstGeom>
        </p:spPr>
      </p:pic>
      <p:pic>
        <p:nvPicPr>
          <p:cNvPr id="13" name="Picture 12" descr="slopes_above_3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93" y="13677823"/>
            <a:ext cx="4530999" cy="45309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9493" y="18084979"/>
            <a:ext cx="45309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Arial"/>
                <a:cs typeface="Arial"/>
              </a:rPr>
              <a:t>Locations and appearance of steep (&gt;35°) slopes</a:t>
            </a:r>
            <a:endParaRPr lang="en-US" sz="3600" dirty="0">
              <a:latin typeface="Arial"/>
              <a:cs typeface="Arial"/>
            </a:endParaRPr>
          </a:p>
        </p:txBody>
      </p:sp>
      <p:pic>
        <p:nvPicPr>
          <p:cNvPr id="15" name="Picture 14" descr="esp_16292_24639_chun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5" y="20140019"/>
            <a:ext cx="5102157" cy="3403049"/>
          </a:xfrm>
          <a:prstGeom prst="rect">
            <a:avLst/>
          </a:prstGeom>
        </p:spPr>
      </p:pic>
      <p:pic>
        <p:nvPicPr>
          <p:cNvPr id="16" name="Picture 15" descr="esp_16292_24639_chunk_zoo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80" y="23655086"/>
            <a:ext cx="5132526" cy="34233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29905" y="19883238"/>
            <a:ext cx="5351355" cy="729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/>
              <a:buChar char="•"/>
            </a:pPr>
            <a:r>
              <a:rPr lang="en-US" sz="3600" dirty="0" smtClean="0">
                <a:latin typeface="Arial"/>
                <a:cs typeface="Arial"/>
              </a:rPr>
              <a:t>High roll images toward the scarp are the best way to look for changes.</a:t>
            </a:r>
            <a:endParaRPr lang="en-US" sz="3600" dirty="0" smtClean="0">
              <a:latin typeface="Arial"/>
              <a:cs typeface="Arial"/>
            </a:endParaRPr>
          </a:p>
          <a:p>
            <a:pPr marL="571500" indent="-571500" algn="just">
              <a:buFont typeface="Arial"/>
              <a:buChar char="•"/>
            </a:pPr>
            <a:r>
              <a:rPr lang="en-US" sz="3600" dirty="0" smtClean="0">
                <a:latin typeface="Arial"/>
                <a:cs typeface="Arial"/>
              </a:rPr>
              <a:t>Slab-like fragments (this one was 70m across) are exfoliated.</a:t>
            </a:r>
            <a:endParaRPr lang="en-US" sz="3600" dirty="0">
              <a:latin typeface="Arial"/>
              <a:cs typeface="Arial"/>
            </a:endParaRPr>
          </a:p>
          <a:p>
            <a:pPr marL="571500" indent="-571500" algn="just">
              <a:buFont typeface="Arial"/>
              <a:buChar char="•"/>
            </a:pPr>
            <a:r>
              <a:rPr lang="en-US" sz="3600" dirty="0" smtClean="0">
                <a:latin typeface="Arial"/>
                <a:cs typeface="Arial"/>
              </a:rPr>
              <a:t>Debris at the base of these scarps is common.</a:t>
            </a:r>
          </a:p>
          <a:p>
            <a:pPr marL="571500" indent="-571500" algn="just">
              <a:buFont typeface="Arial"/>
              <a:buChar char="•"/>
            </a:pPr>
            <a:r>
              <a:rPr lang="en-US" sz="3600" dirty="0" smtClean="0">
                <a:latin typeface="Arial"/>
                <a:cs typeface="Arial"/>
              </a:rPr>
              <a:t>Images are ESP_016292_2640 &amp; ESP_024639_2640</a:t>
            </a:r>
          </a:p>
        </p:txBody>
      </p:sp>
      <p:pic>
        <p:nvPicPr>
          <p:cNvPr id="18" name="Picture 17" descr="esp_024282_2640_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4" y="27763464"/>
            <a:ext cx="2551656" cy="5120640"/>
          </a:xfrm>
          <a:prstGeom prst="rect">
            <a:avLst/>
          </a:prstGeom>
        </p:spPr>
      </p:pic>
      <p:pic>
        <p:nvPicPr>
          <p:cNvPr id="19" name="Picture 18" descr="esp_024282_2640_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81" y="27763464"/>
            <a:ext cx="2651296" cy="5120640"/>
          </a:xfrm>
          <a:prstGeom prst="rect">
            <a:avLst/>
          </a:prstGeom>
        </p:spPr>
      </p:pic>
      <p:pic>
        <p:nvPicPr>
          <p:cNvPr id="20" name="Picture 19" descr="esp_024282_2640_3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021" y="27763464"/>
            <a:ext cx="2542992" cy="5120640"/>
          </a:xfrm>
          <a:prstGeom prst="rect">
            <a:avLst/>
          </a:prstGeom>
        </p:spPr>
      </p:pic>
      <p:pic>
        <p:nvPicPr>
          <p:cNvPr id="21" name="Picture 20" descr="esp_024282_2640_4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29" y="27763464"/>
            <a:ext cx="2458074" cy="51206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43254" y="32896077"/>
            <a:ext cx="10538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/>
              <a:buChar char="•"/>
            </a:pPr>
            <a:r>
              <a:rPr lang="en-US" sz="3600" dirty="0" smtClean="0">
                <a:latin typeface="Arial"/>
                <a:cs typeface="Arial"/>
              </a:rPr>
              <a:t>Avalanches are also common in the early spring – sometimes (above) there are up to four simultaneous avalanches occurring in a single image.</a:t>
            </a:r>
            <a:endParaRPr lang="en-US" sz="3600" dirty="0" smtClean="0">
              <a:latin typeface="Arial"/>
              <a:cs typeface="Arial"/>
            </a:endParaRPr>
          </a:p>
        </p:txBody>
      </p:sp>
      <p:pic>
        <p:nvPicPr>
          <p:cNvPr id="25" name="Picture 24" descr="Screen Shot 2014-07-11 at 9.39.50 A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439" y="7413881"/>
            <a:ext cx="8964598" cy="5934430"/>
          </a:xfrm>
          <a:prstGeom prst="rect">
            <a:avLst/>
          </a:prstGeom>
        </p:spPr>
      </p:pic>
      <p:pic>
        <p:nvPicPr>
          <p:cNvPr id="26" name="Picture 25" descr="lag_thickness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236" y="14485731"/>
            <a:ext cx="5285405" cy="3530600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V="1">
            <a:off x="13092437" y="14768651"/>
            <a:ext cx="0" cy="2895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59342" y="13512584"/>
            <a:ext cx="4997230" cy="155383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6708989" y="15110761"/>
            <a:ext cx="48401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Arial"/>
                <a:cs typeface="Arial"/>
              </a:rPr>
              <a:t>ESP_032616_2640 shows the scarp defrosted at L</a:t>
            </a:r>
            <a:r>
              <a:rPr lang="en-US" sz="3600" baseline="-25000" dirty="0" smtClean="0">
                <a:latin typeface="Arial"/>
                <a:cs typeface="Arial"/>
              </a:rPr>
              <a:t>s</a:t>
            </a:r>
            <a:r>
              <a:rPr lang="en-US" sz="3600" dirty="0" smtClean="0">
                <a:latin typeface="Arial"/>
                <a:cs typeface="Arial"/>
              </a:rPr>
              <a:t> 350 and puts a constraint of 0-2mm on any dust.</a:t>
            </a:r>
            <a:endParaRPr lang="en-US" sz="3600" dirty="0">
              <a:latin typeface="Arial"/>
              <a:cs typeface="Arial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733509"/>
              </p:ext>
            </p:extLst>
          </p:nvPr>
        </p:nvGraphicFramePr>
        <p:xfrm>
          <a:off x="11576924" y="20401242"/>
          <a:ext cx="3614258" cy="1268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Equation" r:id="rId15" imgW="1879600" imgH="660400" progId="Equation.3">
                  <p:embed/>
                </p:oleObj>
              </mc:Choice>
              <mc:Fallback>
                <p:oleObj name="Equation" r:id="rId15" imgW="18796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576924" y="20401242"/>
                        <a:ext cx="3614258" cy="1268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/>
          <p:nvPr/>
        </p:nvSpPr>
        <p:spPr>
          <a:xfrm>
            <a:off x="11557298" y="18514876"/>
            <a:ext cx="3633884" cy="162086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557298" y="21948669"/>
            <a:ext cx="5937250" cy="162086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11398548" y="19325307"/>
            <a:ext cx="25400" cy="47895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32" idx="1"/>
          </p:cNvCxnSpPr>
          <p:nvPr/>
        </p:nvCxnSpPr>
        <p:spPr>
          <a:xfrm>
            <a:off x="11398548" y="19325307"/>
            <a:ext cx="1587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3" idx="1"/>
          </p:cNvCxnSpPr>
          <p:nvPr/>
        </p:nvCxnSpPr>
        <p:spPr>
          <a:xfrm>
            <a:off x="11423948" y="21043885"/>
            <a:ext cx="1333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34" idx="1"/>
          </p:cNvCxnSpPr>
          <p:nvPr/>
        </p:nvCxnSpPr>
        <p:spPr>
          <a:xfrm>
            <a:off x="11411248" y="22759100"/>
            <a:ext cx="1460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35" idx="1"/>
          </p:cNvCxnSpPr>
          <p:nvPr/>
        </p:nvCxnSpPr>
        <p:spPr>
          <a:xfrm>
            <a:off x="11411248" y="24114860"/>
            <a:ext cx="216476" cy="1736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7724" y="21992866"/>
            <a:ext cx="5460424" cy="6421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878512" y="22759100"/>
            <a:ext cx="4509213" cy="50165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1535492" y="22659904"/>
            <a:ext cx="13151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where</a:t>
            </a:r>
            <a:endParaRPr lang="en-US" sz="3600" dirty="0">
              <a:latin typeface="Arial"/>
              <a:cs typeface="Arial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487017"/>
              </p:ext>
            </p:extLst>
          </p:nvPr>
        </p:nvGraphicFramePr>
        <p:xfrm>
          <a:off x="11557298" y="18625679"/>
          <a:ext cx="3633884" cy="1376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Equation" r:id="rId19" imgW="2209800" imgH="838200" progId="Equation.3">
                  <p:embed/>
                </p:oleObj>
              </mc:Choice>
              <mc:Fallback>
                <p:oleObj name="Equation" r:id="rId19" imgW="22098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1557298" y="18625679"/>
                        <a:ext cx="3633884" cy="13767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/>
          <p:cNvSpPr/>
          <p:nvPr/>
        </p:nvSpPr>
        <p:spPr>
          <a:xfrm>
            <a:off x="11576924" y="23689410"/>
            <a:ext cx="3938318" cy="162086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038341"/>
              </p:ext>
            </p:extLst>
          </p:nvPr>
        </p:nvGraphicFramePr>
        <p:xfrm>
          <a:off x="11627724" y="23689410"/>
          <a:ext cx="3505395" cy="1198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Equation" r:id="rId21" imgW="1854200" imgH="635000" progId="Equation.3">
                  <p:embed/>
                </p:oleObj>
              </mc:Choice>
              <mc:Fallback>
                <p:oleObj name="Equation" r:id="rId21" imgW="18542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1627724" y="23689410"/>
                        <a:ext cx="3505395" cy="1198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15183789" y="18781727"/>
            <a:ext cx="636539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Arial"/>
                <a:cs typeface="Arial"/>
              </a:rPr>
              <a:t>Calculation of stress follows the method of Mellon (JGR, 1997). Thermal expansion/contraction causes scarp-parallel compression/tension.</a:t>
            </a:r>
          </a:p>
          <a:p>
            <a:pPr algn="just"/>
            <a:r>
              <a:rPr lang="en-US" sz="3600" dirty="0">
                <a:latin typeface="Arial"/>
                <a:cs typeface="Arial"/>
              </a:rPr>
              <a:t>	</a:t>
            </a:r>
            <a:r>
              <a:rPr lang="en-US" sz="3600" dirty="0" smtClean="0">
                <a:latin typeface="Arial"/>
                <a:cs typeface="Arial"/>
              </a:rPr>
              <a:t>   No stresses</a:t>
            </a:r>
          </a:p>
          <a:p>
            <a:pPr algn="just"/>
            <a:r>
              <a:rPr lang="en-US" sz="3600" dirty="0" smtClean="0">
                <a:latin typeface="Arial"/>
                <a:cs typeface="Arial"/>
              </a:rPr>
              <a:t> 	   perpendicular to</a:t>
            </a:r>
          </a:p>
          <a:p>
            <a:pPr algn="just"/>
            <a:r>
              <a:rPr lang="en-US" sz="3600" dirty="0">
                <a:latin typeface="Arial"/>
                <a:cs typeface="Arial"/>
              </a:rPr>
              <a:t> </a:t>
            </a:r>
            <a:r>
              <a:rPr lang="en-US" sz="3600" dirty="0" smtClean="0">
                <a:latin typeface="Arial"/>
                <a:cs typeface="Arial"/>
              </a:rPr>
              <a:t>                  the scarp. 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5610795" y="23590630"/>
            <a:ext cx="593838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Arial"/>
                <a:cs typeface="Arial"/>
              </a:rPr>
              <a:t>Viscous strain rate (Goldsby &amp;  Kohlsedt, JGR, 2001) is grain size dependent.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423948" y="25958506"/>
            <a:ext cx="47434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Arial"/>
                <a:cs typeface="Arial"/>
              </a:rPr>
              <a:t>We use Zenner pinning (Durand et al., JGR, 2006) to estimate grain sizes from SHARAD dust abundances.</a:t>
            </a:r>
          </a:p>
        </p:txBody>
      </p:sp>
      <p:pic>
        <p:nvPicPr>
          <p:cNvPr id="49" name="Picture 48" descr="scarp_paper_grain_size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400" y="25596710"/>
            <a:ext cx="5140779" cy="381704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352537" y="29400500"/>
            <a:ext cx="3409994" cy="27152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749831" y="29391770"/>
            <a:ext cx="3406024" cy="271132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143155" y="29403679"/>
            <a:ext cx="3406024" cy="2699413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1352537" y="32163335"/>
            <a:ext cx="101966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Arial"/>
                <a:cs typeface="Arial"/>
              </a:rPr>
              <a:t>Deformation maps under relevant conditions show that </a:t>
            </a:r>
            <a:r>
              <a:rPr lang="en-US" sz="3600" dirty="0" smtClean="0">
                <a:latin typeface="Arial"/>
                <a:cs typeface="Arial"/>
              </a:rPr>
              <a:t>dislocation creep (white) dominates at high T and stresses, grain-size sensitive creep (light-gray, basal slip and grain-boundary sliding) dominates for small grains. Diffusion (dark gray) dominates at low stresses.</a:t>
            </a:r>
          </a:p>
        </p:txBody>
      </p:sp>
      <p:pic>
        <p:nvPicPr>
          <p:cNvPr id="55" name="Picture 54" descr="example_temp.jp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578" y="5302728"/>
            <a:ext cx="10538008" cy="4019106"/>
          </a:xfrm>
          <a:prstGeom prst="rect">
            <a:avLst/>
          </a:prstGeom>
        </p:spPr>
      </p:pic>
      <p:pic>
        <p:nvPicPr>
          <p:cNvPr id="57" name="Picture 56" descr="example_stress_0010.jp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574" y="13803099"/>
            <a:ext cx="10449915" cy="3761439"/>
          </a:xfrm>
          <a:prstGeom prst="rect">
            <a:avLst/>
          </a:prstGeom>
        </p:spPr>
      </p:pic>
      <p:pic>
        <p:nvPicPr>
          <p:cNvPr id="59" name="Picture 58" descr="example_stress_1000.jp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576" y="10139488"/>
            <a:ext cx="10449913" cy="3717291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21997297" y="18948687"/>
            <a:ext cx="10524289" cy="525364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pic>
        <p:nvPicPr>
          <p:cNvPr id="60" name="Picture 59" descr="example_stress_surf_0010.jp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578" y="21373853"/>
            <a:ext cx="10449910" cy="2828474"/>
          </a:xfrm>
          <a:prstGeom prst="rect">
            <a:avLst/>
          </a:prstGeom>
        </p:spPr>
      </p:pic>
      <p:pic>
        <p:nvPicPr>
          <p:cNvPr id="61" name="Picture 60" descr="example_stress_surf_1000.jp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574" y="18948687"/>
            <a:ext cx="10282894" cy="2425165"/>
          </a:xfrm>
          <a:prstGeom prst="rect">
            <a:avLst/>
          </a:prstGeom>
        </p:spPr>
      </p:pic>
      <p:cxnSp>
        <p:nvCxnSpPr>
          <p:cNvPr id="62" name="Straight Connector 61"/>
          <p:cNvCxnSpPr/>
          <p:nvPr/>
        </p:nvCxnSpPr>
        <p:spPr>
          <a:xfrm flipH="1">
            <a:off x="22614465" y="20308228"/>
            <a:ext cx="95588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22614465" y="22738161"/>
            <a:ext cx="95588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22614465" y="20055654"/>
            <a:ext cx="9558868" cy="10795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2614465" y="22510391"/>
            <a:ext cx="9558868" cy="10795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pic>
        <p:nvPicPr>
          <p:cNvPr id="76" name="Picture 75" descr="peak_stress_vs_depth.jp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297" y="24176927"/>
            <a:ext cx="4757849" cy="3850197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26755146" y="24110663"/>
            <a:ext cx="57664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Arial"/>
                <a:cs typeface="Arial"/>
              </a:rPr>
              <a:t>Peak tensile stress exceeds ice strength down to several meters, although some model assumptions start to break down. So surface-perpendicular cracks are easy to form.</a:t>
            </a:r>
            <a:endParaRPr lang="en-US" sz="3600" dirty="0">
              <a:latin typeface="Arial"/>
              <a:cs typeface="Arial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4448798" y="30960977"/>
            <a:ext cx="4278266" cy="3198464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8792804" y="30929653"/>
            <a:ext cx="3640683" cy="3312122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rot="5400000">
            <a:off x="20860035" y="32072838"/>
            <a:ext cx="4726023" cy="2451502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24448798" y="34241775"/>
            <a:ext cx="7817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Arial"/>
                <a:cs typeface="Arial"/>
              </a:rPr>
              <a:t>This model has been previously applied to terrestrial granitic domes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1136637" y="18361222"/>
            <a:ext cx="10538008" cy="713613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4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492</Words>
  <Application>Microsoft Macintosh PowerPoint</Application>
  <PresentationFormat>Custom</PresentationFormat>
  <Paragraphs>165</Paragraphs>
  <Slides>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Equation</vt:lpstr>
      <vt:lpstr>PowerPoint Presentation</vt:lpstr>
    </vt:vector>
  </TitlesOfParts>
  <Company>Lunar and Planetary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Byrne</dc:creator>
  <cp:lastModifiedBy>Shane Byrne</cp:lastModifiedBy>
  <cp:revision>32</cp:revision>
  <cp:lastPrinted>2014-07-11T19:37:41Z</cp:lastPrinted>
  <dcterms:created xsi:type="dcterms:W3CDTF">2014-07-11T03:45:29Z</dcterms:created>
  <dcterms:modified xsi:type="dcterms:W3CDTF">2014-07-11T23:21:57Z</dcterms:modified>
</cp:coreProperties>
</file>