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32918400"/>
  <p:notesSz cx="6858000" cy="9144000"/>
  <p:defaultTextStyle>
    <a:defPPr>
      <a:defRPr lang="en-US"/>
    </a:defPPr>
    <a:lvl1pPr marL="0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85528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71056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56584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42113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27641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13169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898697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884225" algn="l" defTabSz="1985528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8" autoAdjust="0"/>
  </p:normalViewPr>
  <p:slideViewPr>
    <p:cSldViewPr snapToGrid="0" snapToObjects="1">
      <p:cViewPr>
        <p:scale>
          <a:sx n="42" d="100"/>
          <a:sy n="42" d="100"/>
        </p:scale>
        <p:origin x="-144" y="-120"/>
      </p:cViewPr>
      <p:guideLst>
        <p:guide orient="horz" pos="10368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0226042"/>
            <a:ext cx="310896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8653760"/>
            <a:ext cx="256032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2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6324600"/>
            <a:ext cx="329184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6324600"/>
            <a:ext cx="9814560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1153122"/>
            <a:ext cx="31089600" cy="6537960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3952225"/>
            <a:ext cx="31089600" cy="7200898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552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7105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95658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4211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2764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1316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89869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88422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36865560"/>
            <a:ext cx="65532000" cy="104279702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36865560"/>
            <a:ext cx="65532000" cy="104279702"/>
          </a:xfrm>
        </p:spPr>
        <p:txBody>
          <a:bodyPr/>
          <a:lstStyle>
            <a:lvl1pPr>
              <a:defRPr sz="122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18262"/>
            <a:ext cx="329184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7368542"/>
            <a:ext cx="16160752" cy="3070858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0439400"/>
            <a:ext cx="16160752" cy="18966182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7368542"/>
            <a:ext cx="16167100" cy="3070858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5528" indent="0">
              <a:buNone/>
              <a:defRPr sz="8700" b="1"/>
            </a:lvl2pPr>
            <a:lvl3pPr marL="3971056" indent="0">
              <a:buNone/>
              <a:defRPr sz="7800" b="1"/>
            </a:lvl3pPr>
            <a:lvl4pPr marL="5956584" indent="0">
              <a:buNone/>
              <a:defRPr sz="6900" b="1"/>
            </a:lvl4pPr>
            <a:lvl5pPr marL="7942113" indent="0">
              <a:buNone/>
              <a:defRPr sz="6900" b="1"/>
            </a:lvl5pPr>
            <a:lvl6pPr marL="9927641" indent="0">
              <a:buNone/>
              <a:defRPr sz="6900" b="1"/>
            </a:lvl6pPr>
            <a:lvl7pPr marL="11913169" indent="0">
              <a:buNone/>
              <a:defRPr sz="6900" b="1"/>
            </a:lvl7pPr>
            <a:lvl8pPr marL="13898697" indent="0">
              <a:buNone/>
              <a:defRPr sz="6900" b="1"/>
            </a:lvl8pPr>
            <a:lvl9pPr marL="15884225" indent="0">
              <a:buNone/>
              <a:defRPr sz="6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10439400"/>
            <a:ext cx="16167100" cy="18966182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310640"/>
            <a:ext cx="12033252" cy="557784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310643"/>
            <a:ext cx="20447000" cy="28094942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6888483"/>
            <a:ext cx="12033252" cy="22517102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3042880"/>
            <a:ext cx="21945600" cy="2720342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941320"/>
            <a:ext cx="21945600" cy="19751040"/>
          </a:xfrm>
        </p:spPr>
        <p:txBody>
          <a:bodyPr/>
          <a:lstStyle>
            <a:lvl1pPr marL="0" indent="0">
              <a:buNone/>
              <a:defRPr sz="13900"/>
            </a:lvl1pPr>
            <a:lvl2pPr marL="1985528" indent="0">
              <a:buNone/>
              <a:defRPr sz="12200"/>
            </a:lvl2pPr>
            <a:lvl3pPr marL="3971056" indent="0">
              <a:buNone/>
              <a:defRPr sz="10400"/>
            </a:lvl3pPr>
            <a:lvl4pPr marL="5956584" indent="0">
              <a:buNone/>
              <a:defRPr sz="8700"/>
            </a:lvl4pPr>
            <a:lvl5pPr marL="7942113" indent="0">
              <a:buNone/>
              <a:defRPr sz="8700"/>
            </a:lvl5pPr>
            <a:lvl6pPr marL="9927641" indent="0">
              <a:buNone/>
              <a:defRPr sz="8700"/>
            </a:lvl6pPr>
            <a:lvl7pPr marL="11913169" indent="0">
              <a:buNone/>
              <a:defRPr sz="8700"/>
            </a:lvl7pPr>
            <a:lvl8pPr marL="13898697" indent="0">
              <a:buNone/>
              <a:defRPr sz="8700"/>
            </a:lvl8pPr>
            <a:lvl9pPr marL="15884225" indent="0">
              <a:buNone/>
              <a:defRPr sz="8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5763222"/>
            <a:ext cx="21945600" cy="3863338"/>
          </a:xfrm>
        </p:spPr>
        <p:txBody>
          <a:bodyPr/>
          <a:lstStyle>
            <a:lvl1pPr marL="0" indent="0">
              <a:buNone/>
              <a:defRPr sz="6100"/>
            </a:lvl1pPr>
            <a:lvl2pPr marL="1985528" indent="0">
              <a:buNone/>
              <a:defRPr sz="5200"/>
            </a:lvl2pPr>
            <a:lvl3pPr marL="3971056" indent="0">
              <a:buNone/>
              <a:defRPr sz="4300"/>
            </a:lvl3pPr>
            <a:lvl4pPr marL="5956584" indent="0">
              <a:buNone/>
              <a:defRPr sz="3900"/>
            </a:lvl4pPr>
            <a:lvl5pPr marL="7942113" indent="0">
              <a:buNone/>
              <a:defRPr sz="3900"/>
            </a:lvl5pPr>
            <a:lvl6pPr marL="9927641" indent="0">
              <a:buNone/>
              <a:defRPr sz="3900"/>
            </a:lvl6pPr>
            <a:lvl7pPr marL="11913169" indent="0">
              <a:buNone/>
              <a:defRPr sz="3900"/>
            </a:lvl7pPr>
            <a:lvl8pPr marL="13898697" indent="0">
              <a:buNone/>
              <a:defRPr sz="3900"/>
            </a:lvl8pPr>
            <a:lvl9pPr marL="15884225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318262"/>
            <a:ext cx="32918400" cy="5486400"/>
          </a:xfrm>
          <a:prstGeom prst="rect">
            <a:avLst/>
          </a:prstGeom>
        </p:spPr>
        <p:txBody>
          <a:bodyPr vert="horz" lIns="397106" tIns="198553" rIns="397106" bIns="1985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7680963"/>
            <a:ext cx="32918400" cy="21724622"/>
          </a:xfrm>
          <a:prstGeom prst="rect">
            <a:avLst/>
          </a:prstGeom>
        </p:spPr>
        <p:txBody>
          <a:bodyPr vert="horz" lIns="397106" tIns="198553" rIns="397106" bIns="1985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0510482"/>
            <a:ext cx="8534400" cy="1752600"/>
          </a:xfrm>
          <a:prstGeom prst="rect">
            <a:avLst/>
          </a:prstGeom>
        </p:spPr>
        <p:txBody>
          <a:bodyPr vert="horz" lIns="397106" tIns="198553" rIns="397106" bIns="198553" rtlCol="0" anchor="ctr"/>
          <a:lstStyle>
            <a:lvl1pPr algn="l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7380-93AB-CB43-AD13-CBCB4D266982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0510482"/>
            <a:ext cx="11582400" cy="1752600"/>
          </a:xfrm>
          <a:prstGeom prst="rect">
            <a:avLst/>
          </a:prstGeom>
        </p:spPr>
        <p:txBody>
          <a:bodyPr vert="horz" lIns="397106" tIns="198553" rIns="397106" bIns="198553" rtlCol="0" anchor="ctr"/>
          <a:lstStyle>
            <a:lvl1pPr algn="ct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0510482"/>
            <a:ext cx="8534400" cy="1752600"/>
          </a:xfrm>
          <a:prstGeom prst="rect">
            <a:avLst/>
          </a:prstGeom>
        </p:spPr>
        <p:txBody>
          <a:bodyPr vert="horz" lIns="397106" tIns="198553" rIns="397106" bIns="198553" rtlCol="0" anchor="ctr"/>
          <a:lstStyle>
            <a:lvl1pPr algn="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34C3-73FA-9242-9418-A1D1456C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85528" rtl="0" eaLnBrk="1" latinLnBrk="0" hangingPunct="1">
        <a:spcBef>
          <a:spcPct val="0"/>
        </a:spcBef>
        <a:buNone/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9146" indent="-1489146" algn="l" defTabSz="1985528" rtl="0" eaLnBrk="1" latinLnBrk="0" hangingPunct="1">
        <a:spcBef>
          <a:spcPct val="20000"/>
        </a:spcBef>
        <a:buFont typeface="Arial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6483" indent="-1240955" algn="l" defTabSz="1985528" rtl="0" eaLnBrk="1" latinLnBrk="0" hangingPunct="1">
        <a:spcBef>
          <a:spcPct val="20000"/>
        </a:spcBef>
        <a:buFont typeface="Arial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63820" indent="-992764" algn="l" defTabSz="1985528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49349" indent="-992764" algn="l" defTabSz="1985528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34877" indent="-992764" algn="l" defTabSz="1985528" rtl="0" eaLnBrk="1" latinLnBrk="0" hangingPunct="1">
        <a:spcBef>
          <a:spcPct val="20000"/>
        </a:spcBef>
        <a:buFont typeface="Arial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20405" indent="-992764" algn="l" defTabSz="1985528" rtl="0" eaLnBrk="1" latinLnBrk="0" hangingPunct="1">
        <a:spcBef>
          <a:spcPct val="20000"/>
        </a:spcBef>
        <a:buFont typeface="Arial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05933" indent="-992764" algn="l" defTabSz="1985528" rtl="0" eaLnBrk="1" latinLnBrk="0" hangingPunct="1">
        <a:spcBef>
          <a:spcPct val="20000"/>
        </a:spcBef>
        <a:buFont typeface="Arial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1461" indent="-992764" algn="l" defTabSz="1985528" rtl="0" eaLnBrk="1" latinLnBrk="0" hangingPunct="1">
        <a:spcBef>
          <a:spcPct val="20000"/>
        </a:spcBef>
        <a:buFont typeface="Arial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6989" indent="-992764" algn="l" defTabSz="1985528" rtl="0" eaLnBrk="1" latinLnBrk="0" hangingPunct="1">
        <a:spcBef>
          <a:spcPct val="20000"/>
        </a:spcBef>
        <a:buFont typeface="Arial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528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1056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6584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2113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7641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3169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697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4225" algn="l" defTabSz="1985528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g"/><Relationship Id="rId20" Type="http://schemas.openxmlformats.org/officeDocument/2006/relationships/image" Target="../media/image2.emf"/><Relationship Id="rId21" Type="http://schemas.openxmlformats.org/officeDocument/2006/relationships/oleObject" Target="../embeddings/oleObject3.bin"/><Relationship Id="rId22" Type="http://schemas.openxmlformats.org/officeDocument/2006/relationships/image" Target="../media/image3.emf"/><Relationship Id="rId23" Type="http://schemas.openxmlformats.org/officeDocument/2006/relationships/image" Target="../media/image18.jpg"/><Relationship Id="rId24" Type="http://schemas.openxmlformats.org/officeDocument/2006/relationships/image" Target="../media/image19.jpg"/><Relationship Id="rId25" Type="http://schemas.openxmlformats.org/officeDocument/2006/relationships/image" Target="../media/image20.jpg"/><Relationship Id="rId26" Type="http://schemas.openxmlformats.org/officeDocument/2006/relationships/image" Target="../media/image21.jpg"/><Relationship Id="rId27" Type="http://schemas.openxmlformats.org/officeDocument/2006/relationships/image" Target="../media/image22.jpg"/><Relationship Id="rId28" Type="http://schemas.openxmlformats.org/officeDocument/2006/relationships/image" Target="../media/image23.jpg"/><Relationship Id="rId29" Type="http://schemas.openxmlformats.org/officeDocument/2006/relationships/image" Target="../media/image24.jp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10" Type="http://schemas.openxmlformats.org/officeDocument/2006/relationships/image" Target="../media/image11.jpg"/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4" Type="http://schemas.openxmlformats.org/officeDocument/2006/relationships/image" Target="../media/image15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emf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36576000" cy="3296064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0" y="227948"/>
            <a:ext cx="36576000" cy="2308324"/>
          </a:xfrm>
          <a:prstGeom prst="rect">
            <a:avLst/>
          </a:prstGeom>
          <a:solidFill>
            <a:srgbClr val="0000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Icy Polar Cliffs: Stressed Out and Falling to Pieces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S. Byrne, P.S. Russell, A.V. Pathare, P. Becerra, J.L. Molaro, S.S. Mattson, M.T. Mellon and the HiRISE Team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3253" y="2918202"/>
            <a:ext cx="11274552" cy="643253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smtClean="0">
                <a:latin typeface="Arial"/>
                <a:cs typeface="Arial"/>
              </a:rPr>
              <a:t>30 second summary…</a:t>
            </a:r>
          </a:p>
          <a:p>
            <a:pPr marL="857250" indent="-857250" algn="just"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Blockfalls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smtClean="0">
                <a:latin typeface="Arial"/>
                <a:cs typeface="Arial"/>
              </a:rPr>
              <a:t>and pervasive cracking are common on steep (70°) north polar cliffs</a:t>
            </a:r>
          </a:p>
          <a:p>
            <a:pPr marL="857250" indent="-857250" algn="just"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Models show thermoelastic stresses from wintertime cooling can easily produce the cracks</a:t>
            </a:r>
          </a:p>
          <a:p>
            <a:pPr marL="857250" indent="-857250" algn="just">
              <a:buFont typeface="Arial"/>
              <a:buChar char="•"/>
            </a:pPr>
            <a:r>
              <a:rPr lang="en-US" sz="4400" dirty="0" smtClean="0">
                <a:latin typeface="Arial"/>
                <a:cs typeface="Arial"/>
              </a:rPr>
              <a:t>Exfoliation of slab-like fragments can be explained with compressive </a:t>
            </a:r>
            <a:r>
              <a:rPr lang="en-US" sz="4400" dirty="0" smtClean="0">
                <a:latin typeface="Arial"/>
                <a:cs typeface="Arial"/>
              </a:rPr>
              <a:t>stresses </a:t>
            </a:r>
            <a:r>
              <a:rPr lang="en-US" sz="4400" dirty="0" smtClean="0">
                <a:latin typeface="Arial"/>
                <a:cs typeface="Arial"/>
              </a:rPr>
              <a:t>and surface curvature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3253" y="10069928"/>
            <a:ext cx="11274552" cy="2215990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/>
                <a:cs typeface="Arial"/>
              </a:rPr>
              <a:t>Observations</a:t>
            </a:r>
          </a:p>
          <a:p>
            <a:pPr marL="857250" indent="-857250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See Russell et al. poster nearby</a:t>
            </a:r>
          </a:p>
          <a:p>
            <a:pPr marL="857250" indent="-85725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</p:txBody>
      </p:sp>
      <p:pic>
        <p:nvPicPr>
          <p:cNvPr id="68" name="Picture 67" descr="gener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2" y="11685848"/>
            <a:ext cx="4731694" cy="6221502"/>
          </a:xfrm>
          <a:prstGeom prst="rect">
            <a:avLst/>
          </a:prstGeom>
        </p:spPr>
      </p:pic>
      <p:pic>
        <p:nvPicPr>
          <p:cNvPr id="69" name="Picture 68" descr="slopes_above_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2" y="11685389"/>
            <a:ext cx="4530999" cy="453099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94572" y="16062306"/>
            <a:ext cx="578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Locations and appearance of steep (&gt;35°) slopes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1" name="Picture 70" descr="esp_16292_24639_chun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2" y="17811645"/>
            <a:ext cx="5102157" cy="3403049"/>
          </a:xfrm>
          <a:prstGeom prst="rect">
            <a:avLst/>
          </a:prstGeom>
        </p:spPr>
      </p:pic>
      <p:pic>
        <p:nvPicPr>
          <p:cNvPr id="72" name="Picture 71" descr="esp_16292_24639_chunk_zoo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0" y="21273561"/>
            <a:ext cx="5132526" cy="342330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662402" y="17956558"/>
            <a:ext cx="5737124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High roll images toward the scarp are the best way to look for changes.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Slab-like fragments (this one was 70m across) are exfoliated.</a:t>
            </a:r>
            <a:endParaRPr lang="en-US" sz="3600" dirty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Debris at the base of these scarps is common.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Images are ESP_016292_2640 &amp; ESP_024639_2640</a:t>
            </a:r>
          </a:p>
        </p:txBody>
      </p:sp>
      <p:pic>
        <p:nvPicPr>
          <p:cNvPr id="74" name="Picture 73" descr="esp_024282_2640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2" y="24921026"/>
            <a:ext cx="2551656" cy="5120640"/>
          </a:xfrm>
          <a:prstGeom prst="rect">
            <a:avLst/>
          </a:prstGeom>
        </p:spPr>
      </p:pic>
      <p:pic>
        <p:nvPicPr>
          <p:cNvPr id="75" name="Picture 74" descr="esp_024282_2640_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39" y="24921026"/>
            <a:ext cx="2651296" cy="5120640"/>
          </a:xfrm>
          <a:prstGeom prst="rect">
            <a:avLst/>
          </a:prstGeom>
        </p:spPr>
      </p:pic>
      <p:pic>
        <p:nvPicPr>
          <p:cNvPr id="76" name="Picture 75" descr="esp_024282_2640_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79" y="24921026"/>
            <a:ext cx="2542992" cy="5120640"/>
          </a:xfrm>
          <a:prstGeom prst="rect">
            <a:avLst/>
          </a:prstGeom>
        </p:spPr>
      </p:pic>
      <p:pic>
        <p:nvPicPr>
          <p:cNvPr id="77" name="Picture 76" descr="esp_024282_2640_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87" y="24921026"/>
            <a:ext cx="2458074" cy="512064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29876" y="30098719"/>
            <a:ext cx="108696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Avalanches are also common in the early spring – sometimes (above) there are up to four simultaneous avalanches </a:t>
            </a:r>
            <a:r>
              <a:rPr lang="en-US" sz="3600" dirty="0" smtClean="0">
                <a:latin typeface="Arial"/>
                <a:cs typeface="Arial"/>
              </a:rPr>
              <a:t>occur </a:t>
            </a:r>
            <a:r>
              <a:rPr lang="en-US" sz="3600" dirty="0" smtClean="0">
                <a:latin typeface="Arial"/>
                <a:cs typeface="Arial"/>
              </a:rPr>
              <a:t>in a single image.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1987334" y="2893804"/>
            <a:ext cx="10972800" cy="2936186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latin typeface="Arial"/>
                <a:cs typeface="Arial"/>
              </a:rPr>
              <a:t>Model</a:t>
            </a:r>
          </a:p>
          <a:p>
            <a:pPr marL="857250" indent="-85725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We model temperatures on these inclined scarps with a semi-implicit subsurface thermal conduction model. </a:t>
            </a:r>
          </a:p>
          <a:p>
            <a:pPr marL="857250" indent="-85725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Surrounding flat surfaces are modeled separately to calculate reflected and emitted radiation from them to the scarp.</a:t>
            </a: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Dust </a:t>
            </a:r>
            <a:r>
              <a:rPr lang="en-US" sz="3600" dirty="0" smtClean="0">
                <a:latin typeface="Arial"/>
                <a:cs typeface="Arial"/>
              </a:rPr>
              <a:t>cover thickness 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       is a critical parameter</a:t>
            </a: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857250" indent="-857250" algn="just">
              <a:buFont typeface="Arial"/>
              <a:buChar char="•"/>
            </a:pPr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247683" y="20829466"/>
            <a:ext cx="3633884" cy="1620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111" name="Picture 110" descr="Screen Shot 2014-07-11 at 9.39.50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136" y="7321539"/>
            <a:ext cx="8964598" cy="5934430"/>
          </a:xfrm>
          <a:prstGeom prst="rect">
            <a:avLst/>
          </a:prstGeom>
        </p:spPr>
      </p:pic>
      <p:pic>
        <p:nvPicPr>
          <p:cNvPr id="112" name="Picture 111" descr="lag_thicknes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407" y="14967930"/>
            <a:ext cx="5285405" cy="3530600"/>
          </a:xfrm>
          <a:prstGeom prst="rect">
            <a:avLst/>
          </a:prstGeom>
        </p:spPr>
      </p:pic>
      <p:cxnSp>
        <p:nvCxnSpPr>
          <p:cNvPr id="113" name="Straight Connector 112"/>
          <p:cNvCxnSpPr/>
          <p:nvPr/>
        </p:nvCxnSpPr>
        <p:spPr>
          <a:xfrm flipV="1">
            <a:off x="14007269" y="15101217"/>
            <a:ext cx="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70513" y="13994783"/>
            <a:ext cx="4997230" cy="1553833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7620160" y="15592960"/>
            <a:ext cx="517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ESP_032616_2640 shows the scarp defrosted at L</a:t>
            </a:r>
            <a:r>
              <a:rPr lang="en-US" sz="3600" baseline="-25000" dirty="0" smtClean="0">
                <a:latin typeface="Arial"/>
                <a:cs typeface="Arial"/>
              </a:rPr>
              <a:t>s</a:t>
            </a:r>
            <a:r>
              <a:rPr lang="en-US" sz="3600" dirty="0" smtClean="0">
                <a:latin typeface="Arial"/>
                <a:cs typeface="Arial"/>
              </a:rPr>
              <a:t> 350 and puts a constraint of 0-2mm on any dust.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08149"/>
              </p:ext>
            </p:extLst>
          </p:nvPr>
        </p:nvGraphicFramePr>
        <p:xfrm>
          <a:off x="12267309" y="20997254"/>
          <a:ext cx="3614258" cy="126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5" imgW="1879600" imgH="660400" progId="Equation.3">
                  <p:embed/>
                </p:oleObj>
              </mc:Choice>
              <mc:Fallback>
                <p:oleObj name="Equation" r:id="rId15" imgW="18796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267309" y="20997254"/>
                        <a:ext cx="3614258" cy="126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16"/>
          <p:cNvSpPr/>
          <p:nvPr/>
        </p:nvSpPr>
        <p:spPr>
          <a:xfrm>
            <a:off x="12247683" y="19110888"/>
            <a:ext cx="3633884" cy="1620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2247683" y="22544681"/>
            <a:ext cx="5937250" cy="1620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12088933" y="19921319"/>
            <a:ext cx="25400" cy="4789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17" idx="1"/>
          </p:cNvCxnSpPr>
          <p:nvPr/>
        </p:nvCxnSpPr>
        <p:spPr>
          <a:xfrm>
            <a:off x="12088933" y="19921319"/>
            <a:ext cx="158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10" idx="1"/>
          </p:cNvCxnSpPr>
          <p:nvPr/>
        </p:nvCxnSpPr>
        <p:spPr>
          <a:xfrm>
            <a:off x="12114333" y="21639897"/>
            <a:ext cx="133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18" idx="1"/>
          </p:cNvCxnSpPr>
          <p:nvPr/>
        </p:nvCxnSpPr>
        <p:spPr>
          <a:xfrm>
            <a:off x="12101633" y="23355112"/>
            <a:ext cx="146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29" idx="1"/>
          </p:cNvCxnSpPr>
          <p:nvPr/>
        </p:nvCxnSpPr>
        <p:spPr>
          <a:xfrm>
            <a:off x="12101633" y="24710872"/>
            <a:ext cx="216476" cy="173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Picture 1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18109" y="22588878"/>
            <a:ext cx="5460424" cy="64213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68897" y="23355112"/>
            <a:ext cx="4509213" cy="50165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2225877" y="23255916"/>
            <a:ext cx="1315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where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58032"/>
              </p:ext>
            </p:extLst>
          </p:nvPr>
        </p:nvGraphicFramePr>
        <p:xfrm>
          <a:off x="12247683" y="19221691"/>
          <a:ext cx="3633884" cy="1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9" imgW="2209800" imgH="838200" progId="Equation.3">
                  <p:embed/>
                </p:oleObj>
              </mc:Choice>
              <mc:Fallback>
                <p:oleObj name="Equation" r:id="rId19" imgW="22098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247683" y="19221691"/>
                        <a:ext cx="3633884" cy="137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127"/>
          <p:cNvSpPr/>
          <p:nvPr/>
        </p:nvSpPr>
        <p:spPr>
          <a:xfrm>
            <a:off x="12267309" y="24285422"/>
            <a:ext cx="3938318" cy="1620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717280"/>
              </p:ext>
            </p:extLst>
          </p:nvPr>
        </p:nvGraphicFramePr>
        <p:xfrm>
          <a:off x="12318109" y="24285422"/>
          <a:ext cx="3505395" cy="119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1" imgW="1854200" imgH="635000" progId="Equation.3">
                  <p:embed/>
                </p:oleObj>
              </mc:Choice>
              <mc:Fallback>
                <p:oleObj name="Equation" r:id="rId21" imgW="1854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318109" y="24285422"/>
                        <a:ext cx="3505395" cy="119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16043870" y="19455673"/>
            <a:ext cx="6694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Calculation of stress follows the method of Mellon (JGR, 1997). Thermal expansion/contraction causes scarp-parallel compression/</a:t>
            </a:r>
            <a:r>
              <a:rPr lang="en-US" sz="3600" dirty="0" smtClean="0">
                <a:latin typeface="Arial"/>
                <a:cs typeface="Arial"/>
              </a:rPr>
              <a:t>tension.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119006" y="26070632"/>
            <a:ext cx="1064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Viscous strain rate (Goldsby &amp;  Kohlsedt, JGR, 2001) is grain size dependent.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2088934" y="27270960"/>
            <a:ext cx="4390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We use Zenner pinning (Durand et al., JGR, 2006) to estimate grain sizes from SHARAD dust abundances.</a:t>
            </a:r>
          </a:p>
        </p:txBody>
      </p:sp>
      <p:pic>
        <p:nvPicPr>
          <p:cNvPr id="133" name="Picture 132" descr="scarp_paper_grain_size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01" y="27270961"/>
            <a:ext cx="6112451" cy="4538511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18578020" y="22477948"/>
            <a:ext cx="3829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No stresses perpendicular to the scarp. </a:t>
            </a:r>
          </a:p>
          <a:p>
            <a:pPr algn="just"/>
            <a:endParaRPr lang="en-US" sz="3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3458060" y="2893804"/>
            <a:ext cx="12645480" cy="2936186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latin typeface="Arial"/>
                <a:cs typeface="Arial"/>
              </a:rPr>
              <a:t>Results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Temperature results for a SW-facing 70° slope as a function of depth and season</a:t>
            </a: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Resultant stresses for 1 and 0.01 mm grains</a:t>
            </a:r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41" name="Picture 140" descr="example_temp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371" y="4968478"/>
            <a:ext cx="10538008" cy="4019106"/>
          </a:xfrm>
          <a:prstGeom prst="rect">
            <a:avLst/>
          </a:prstGeom>
        </p:spPr>
      </p:pic>
      <p:pic>
        <p:nvPicPr>
          <p:cNvPr id="142" name="Picture 141" descr="example_stress_0010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843" y="13141811"/>
            <a:ext cx="10449915" cy="3761439"/>
          </a:xfrm>
          <a:prstGeom prst="rect">
            <a:avLst/>
          </a:prstGeom>
        </p:spPr>
      </p:pic>
      <p:pic>
        <p:nvPicPr>
          <p:cNvPr id="143" name="Picture 142" descr="example_stress_1000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845" y="9478200"/>
            <a:ext cx="10449913" cy="3717291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24439379" y="18132149"/>
            <a:ext cx="10524289" cy="525364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145" name="Picture 144" descr="example_stress_surf_0010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758" y="20387566"/>
            <a:ext cx="10449910" cy="2828474"/>
          </a:xfrm>
          <a:prstGeom prst="rect">
            <a:avLst/>
          </a:prstGeom>
        </p:spPr>
      </p:pic>
      <p:pic>
        <p:nvPicPr>
          <p:cNvPr id="146" name="Picture 145" descr="example_stress_surf_1000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754" y="17962400"/>
            <a:ext cx="10282894" cy="2425165"/>
          </a:xfrm>
          <a:prstGeom prst="rect">
            <a:avLst/>
          </a:prstGeom>
        </p:spPr>
      </p:pic>
      <p:cxnSp>
        <p:nvCxnSpPr>
          <p:cNvPr id="147" name="Straight Connector 146"/>
          <p:cNvCxnSpPr/>
          <p:nvPr/>
        </p:nvCxnSpPr>
        <p:spPr>
          <a:xfrm flipH="1">
            <a:off x="25144645" y="19321941"/>
            <a:ext cx="95588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5144645" y="21751874"/>
            <a:ext cx="95588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25144645" y="19069367"/>
            <a:ext cx="9558868" cy="1079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144645" y="21524104"/>
            <a:ext cx="9558868" cy="10795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151" name="Picture 150" descr="peak_stress_vs_depth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060" y="23268078"/>
            <a:ext cx="4757849" cy="3850197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28469574" y="23489865"/>
            <a:ext cx="7524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Peak tensile stress exceeds ice strength down to several </a:t>
            </a:r>
            <a:r>
              <a:rPr lang="en-US" sz="3600" dirty="0" smtClean="0">
                <a:latin typeface="Arial"/>
                <a:cs typeface="Arial"/>
              </a:rPr>
              <a:t>meters</a:t>
            </a:r>
            <a:r>
              <a:rPr lang="en-US" sz="3600" dirty="0" smtClean="0">
                <a:latin typeface="Arial"/>
                <a:cs typeface="Arial"/>
              </a:rPr>
              <a:t>. </a:t>
            </a:r>
            <a:r>
              <a:rPr lang="en-US" sz="3600" dirty="0" smtClean="0">
                <a:latin typeface="Arial"/>
                <a:cs typeface="Arial"/>
              </a:rPr>
              <a:t>So </a:t>
            </a:r>
            <a:r>
              <a:rPr lang="en-US" sz="3600" dirty="0" smtClean="0">
                <a:latin typeface="Arial"/>
                <a:cs typeface="Arial"/>
              </a:rPr>
              <a:t>surface</a:t>
            </a:r>
            <a:r>
              <a:rPr lang="en-US" sz="3600" dirty="0" smtClean="0">
                <a:latin typeface="Arial"/>
                <a:cs typeface="Arial"/>
              </a:rPr>
              <a:t>-normal cracks </a:t>
            </a:r>
            <a:r>
              <a:rPr lang="en-US" sz="3600" dirty="0" smtClean="0">
                <a:latin typeface="Arial"/>
                <a:cs typeface="Arial"/>
              </a:rPr>
              <a:t>are easy to form</a:t>
            </a:r>
            <a:r>
              <a:rPr lang="en-US" sz="3600" dirty="0" smtClean="0">
                <a:latin typeface="Arial"/>
                <a:cs typeface="Arial"/>
              </a:rPr>
              <a:t>. How about surface-parallel joints &amp; slab exfoliation? 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860787" y="28891575"/>
            <a:ext cx="4278266" cy="319846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353672" y="28834613"/>
            <a:ext cx="3640683" cy="331212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776041" y="26352187"/>
            <a:ext cx="4726023" cy="2451502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23458060" y="16808817"/>
            <a:ext cx="126454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Stresses at the surface (below) easily exceed the tensile strength of water ice (1-2 Mpa)</a:t>
            </a:r>
          </a:p>
          <a:p>
            <a:endParaRPr lang="en-US" sz="36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3510784" y="27253000"/>
            <a:ext cx="435000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Compression and scarp curvature can lead to surface-normal tension below the surface (Martel, GRL, 2011). Falling fragments may trigger the avalanches.</a:t>
            </a:r>
          </a:p>
        </p:txBody>
      </p:sp>
    </p:spTree>
    <p:extLst>
      <p:ext uri="{BB962C8B-B14F-4D97-AF65-F5344CB8AC3E}">
        <p14:creationId xmlns:p14="http://schemas.microsoft.com/office/powerpoint/2010/main" val="323188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421</Words>
  <Application>Microsoft Macintosh PowerPoint</Application>
  <PresentationFormat>Custom</PresentationFormat>
  <Paragraphs>153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Lunar and Planetary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Byrne</dc:creator>
  <cp:lastModifiedBy>Shane Byrne</cp:lastModifiedBy>
  <cp:revision>4</cp:revision>
  <dcterms:created xsi:type="dcterms:W3CDTF">2014-07-11T23:42:12Z</dcterms:created>
  <dcterms:modified xsi:type="dcterms:W3CDTF">2014-07-12T00:08:03Z</dcterms:modified>
</cp:coreProperties>
</file>