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7"/>
  </p:notesMasterIdLst>
  <p:sldIdLst>
    <p:sldId id="273" r:id="rId2"/>
    <p:sldId id="286" r:id="rId3"/>
    <p:sldId id="305" r:id="rId4"/>
    <p:sldId id="303" r:id="rId5"/>
    <p:sldId id="302" r:id="rId6"/>
    <p:sldId id="314" r:id="rId7"/>
    <p:sldId id="304" r:id="rId8"/>
    <p:sldId id="309" r:id="rId9"/>
    <p:sldId id="311" r:id="rId10"/>
    <p:sldId id="312" r:id="rId11"/>
    <p:sldId id="301" r:id="rId12"/>
    <p:sldId id="308" r:id="rId13"/>
    <p:sldId id="293" r:id="rId14"/>
    <p:sldId id="307" r:id="rId15"/>
    <p:sldId id="282" r:id="rId16"/>
  </p:sldIdLst>
  <p:sldSz cx="9144000" cy="6858000" type="screen4x3"/>
  <p:notesSz cx="7315200" cy="96012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423" autoAdjust="0"/>
  </p:normalViewPr>
  <p:slideViewPr>
    <p:cSldViewPr>
      <p:cViewPr varScale="1">
        <p:scale>
          <a:sx n="91" d="100"/>
          <a:sy n="91" d="100"/>
        </p:scale>
        <p:origin x="157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B0EFB0C-20BC-491D-B317-3118DD135B2A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8ED4399-66DE-4BAE-B00E-4C800F626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open 24 hours Sunday </a:t>
            </a:r>
            <a:r>
              <a:rPr lang="en-US" dirty="0" err="1" smtClean="0"/>
              <a:t>9am</a:t>
            </a:r>
            <a:r>
              <a:rPr lang="en-US" dirty="0" smtClean="0"/>
              <a:t> through Friday </a:t>
            </a:r>
            <a:r>
              <a:rPr lang="en-US" dirty="0" err="1" smtClean="0"/>
              <a:t>1am</a:t>
            </a:r>
            <a:r>
              <a:rPr lang="en-US" dirty="0" smtClean="0"/>
              <a:t>; (Sat hours</a:t>
            </a:r>
            <a:r>
              <a:rPr lang="en-US" baseline="0" dirty="0" smtClean="0"/>
              <a:t> are) </a:t>
            </a:r>
            <a:r>
              <a:rPr lang="en-US" dirty="0" err="1" smtClean="0"/>
              <a:t>9am-1am</a:t>
            </a:r>
            <a:r>
              <a:rPr lang="en-US" dirty="0" smtClean="0"/>
              <a:t>; </a:t>
            </a:r>
          </a:p>
          <a:p>
            <a:r>
              <a:rPr lang="en-US" dirty="0" err="1" smtClean="0"/>
              <a:t>SEL</a:t>
            </a:r>
            <a:r>
              <a:rPr lang="en-US" baseline="0" dirty="0" smtClean="0"/>
              <a:t> closes at </a:t>
            </a:r>
            <a:r>
              <a:rPr lang="en-US" baseline="0" dirty="0" err="1" smtClean="0"/>
              <a:t>11pm</a:t>
            </a:r>
            <a:r>
              <a:rPr lang="en-US" baseline="0" dirty="0" smtClean="0"/>
              <a:t> Sun-Thurs; closes at </a:t>
            </a:r>
            <a:r>
              <a:rPr lang="en-US" baseline="0" dirty="0" err="1" smtClean="0"/>
              <a:t>6pm</a:t>
            </a:r>
            <a:r>
              <a:rPr lang="en-US" baseline="0" dirty="0" smtClean="0"/>
              <a:t> Friday and Saturday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35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9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Interlibrary Loan or Request</a:t>
            </a:r>
            <a:r>
              <a:rPr lang="en-US" baseline="0" dirty="0"/>
              <a:t> a purchase for items we don’t have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35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Check your course web pages!  The library works with the UA Bookstore to review and purchase </a:t>
            </a:r>
            <a:r>
              <a:rPr lang="en-US" baseline="0" dirty="0" err="1"/>
              <a:t>ebook</a:t>
            </a:r>
            <a:r>
              <a:rPr lang="en-US" baseline="0" dirty="0"/>
              <a:t> editions as many “Required Course Materials” as we can, and then we link them to the Course home page in D2L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3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90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</a:t>
            </a:r>
            <a:r>
              <a:rPr lang="en-US" dirty="0" err="1" smtClean="0"/>
              <a:t>autorenew</a:t>
            </a:r>
            <a:r>
              <a:rPr lang="en-US" baseline="0" dirty="0" smtClean="0"/>
              <a:t> </a:t>
            </a:r>
            <a:r>
              <a:rPr lang="en-US" dirty="0" smtClean="0"/>
              <a:t>up to 6 Years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94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databases allow you to request from the journal article record, or fill out manually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76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Library technology lending has temporarily moved to Weaver Science-Engineering Library, Room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individual</a:t>
            </a:r>
            <a:r>
              <a:rPr lang="en-US" baseline="0" dirty="0" smtClean="0"/>
              <a:t> or group use; Long term study rooms (double occupancy; semester); Comp Exam Rooms (one month); When comps completed, can reserve Dissertation writers’ room (one semester; shared room);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4399-66DE-4BAE-B00E-4C800F626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7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Studio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 computational research skills, share your dynamic data visualizations, connect with communities across campus.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Large-scale, high-resolution data visualization wall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communities to support your research in data science and digital scholarship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Seminar-style learning environment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Terry Seligman VR/AR Studio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on a headset, grab your controllers, and discover virtual spaces and environments. Our state-of-the-art equipment includes: 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 Vive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Oculus Rift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Oculus Go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Daydream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Maker Studio    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Prototype, play, make art and share your skills in our spacious, beautiful maker studio.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cutters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router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Sewing machines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Vinyl cutter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DIY computing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Screenprinting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Letterpress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6996-E3D3-4420-91A1-C65D3A19B9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2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8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5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6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0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8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BC7B-C73F-4BA8-93CD-333E5936A82D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B3814-B691-497E-840B-3A7719E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4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w.library.arizona.edu/grad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304800"/>
            <a:ext cx="7772400" cy="145626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University of Arizona Libraries</a:t>
            </a:r>
            <a:endParaRPr lang="en-US" sz="3200" b="1" dirty="0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28650" y="1600200"/>
            <a:ext cx="8020050" cy="426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923" y="6096000"/>
            <a:ext cx="605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Jim Martin, Associate Librarian</a:t>
            </a:r>
          </a:p>
          <a:p>
            <a:r>
              <a:rPr lang="en-US" dirty="0"/>
              <a:t>Research &amp; Learning, Library Liaison for the College of Science</a:t>
            </a:r>
          </a:p>
        </p:txBody>
      </p:sp>
    </p:spTree>
    <p:extLst>
      <p:ext uri="{BB962C8B-B14F-4D97-AF65-F5344CB8AC3E}">
        <p14:creationId xmlns:p14="http://schemas.microsoft.com/office/powerpoint/2010/main" val="106894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867"/>
            <a:ext cx="7772400" cy="1456267"/>
          </a:xfrm>
        </p:spPr>
        <p:txBody>
          <a:bodyPr/>
          <a:lstStyle/>
          <a:p>
            <a:r>
              <a:rPr lang="en-US" dirty="0" smtClean="0"/>
              <a:t>Student Success District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295400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Main Library, the Albert B. Weaver Science-Engineering Library, Bear Down Gym, and a new four-story building into an interconnected facility 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Library renovations are slated to be done by mid </a:t>
            </a:r>
            <a:r>
              <a:rPr lang="en-US" sz="2400" dirty="0" smtClean="0"/>
              <a:t>2020, including a Data Studio &amp; a Maker Studio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6" y="1524000"/>
            <a:ext cx="1424736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46" y="4395588"/>
            <a:ext cx="3571254" cy="2200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401967"/>
            <a:ext cx="3505202" cy="21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2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34" y="533400"/>
            <a:ext cx="8140932" cy="595966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8458200" cy="14562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32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4562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Attend an </a:t>
            </a:r>
            <a:r>
              <a:rPr lang="en-US" sz="3200" dirty="0" smtClean="0">
                <a:latin typeface="Candara" panose="020E0502030303020204" pitchFamily="34" charset="0"/>
              </a:rPr>
              <a:t>Event</a:t>
            </a:r>
            <a:r>
              <a:rPr lang="en-US" sz="3200" dirty="0">
                <a:latin typeface="Candara" panose="020E0502030303020204" pitchFamily="34" charset="0"/>
              </a:rPr>
              <a:t>!</a:t>
            </a:r>
            <a:br>
              <a:rPr lang="en-US" sz="3200" dirty="0">
                <a:latin typeface="Candara" panose="020E0502030303020204" pitchFamily="34" charset="0"/>
              </a:rPr>
            </a:br>
            <a:endParaRPr lang="en-US" sz="3200" dirty="0">
              <a:latin typeface="Candara" panose="020E0502030303020204" pitchFamily="34" charset="0"/>
            </a:endParaRPr>
          </a:p>
        </p:txBody>
      </p:sp>
      <p:pic>
        <p:nvPicPr>
          <p:cNvPr id="4098" name="Picture 2" descr="Moon exhi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3" y="1600200"/>
            <a:ext cx="3300714" cy="185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87108"/>
            <a:ext cx="4297018" cy="1928344"/>
          </a:xfrm>
          <a:prstGeom prst="rect">
            <a:avLst/>
          </a:prstGeom>
        </p:spPr>
      </p:pic>
      <p:pic>
        <p:nvPicPr>
          <p:cNvPr id="1026" name="Picture 2" descr="GIS 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481924" cy="195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043" y="3417328"/>
            <a:ext cx="2871038" cy="30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3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ndara" panose="020E0502030303020204" pitchFamily="34" charset="0"/>
                <a:ea typeface="Verdana" pitchFamily="34" charset="0"/>
                <a:cs typeface="Verdana" pitchFamily="34" charset="0"/>
              </a:rPr>
              <a:t>Attend a Workshop</a:t>
            </a:r>
            <a:r>
              <a:rPr lang="en-US" sz="3600" b="1" dirty="0">
                <a:latin typeface="Candara" panose="020E0502030303020204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600" b="1" dirty="0">
                <a:latin typeface="Candara" panose="020E0502030303020204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latin typeface="Candara" panose="020E0502030303020204" pitchFamily="34" charset="0"/>
                <a:ea typeface="+mn-ea"/>
                <a:cs typeface="+mn-cs"/>
              </a:rPr>
              <a:t>listed under Events &amp; Exhibits or follow us on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Researcher IDs</a:t>
            </a:r>
            <a:endParaRPr lang="en-US" sz="2000" dirty="0"/>
          </a:p>
          <a:p>
            <a:r>
              <a:rPr lang="en-US" sz="2000" dirty="0" smtClean="0"/>
              <a:t>Journal/Article </a:t>
            </a:r>
            <a:r>
              <a:rPr lang="en-US" sz="2000" dirty="0"/>
              <a:t>impact factors</a:t>
            </a:r>
          </a:p>
          <a:p>
            <a:r>
              <a:rPr lang="en-US" sz="2000" dirty="0" smtClean="0"/>
              <a:t>Measuring </a:t>
            </a:r>
            <a:r>
              <a:rPr lang="en-US" sz="2000" dirty="0"/>
              <a:t>Your Research Impact</a:t>
            </a:r>
          </a:p>
          <a:p>
            <a:r>
              <a:rPr lang="en-US" sz="2000" dirty="0"/>
              <a:t>Open Access </a:t>
            </a:r>
            <a:r>
              <a:rPr lang="en-US" sz="2000" dirty="0" smtClean="0"/>
              <a:t>&amp; </a:t>
            </a:r>
            <a:r>
              <a:rPr lang="en-US" sz="2000" dirty="0"/>
              <a:t>Copyright</a:t>
            </a:r>
          </a:p>
          <a:p>
            <a:r>
              <a:rPr lang="en-US" sz="2000" dirty="0"/>
              <a:t>Data Management Planning</a:t>
            </a:r>
          </a:p>
          <a:p>
            <a:r>
              <a:rPr lang="en-US" sz="2000" dirty="0" smtClean="0"/>
              <a:t>EndNote </a:t>
            </a:r>
            <a:r>
              <a:rPr lang="en-US" sz="2000" dirty="0" err="1" smtClean="0"/>
              <a:t>X9</a:t>
            </a:r>
            <a:endParaRPr lang="en-US" sz="2000" dirty="0"/>
          </a:p>
          <a:p>
            <a:r>
              <a:rPr lang="en-US" sz="2000" dirty="0" smtClean="0"/>
              <a:t>Managing Research Projects with </a:t>
            </a:r>
          </a:p>
          <a:p>
            <a:pPr marL="0" indent="0">
              <a:buNone/>
            </a:pPr>
            <a:r>
              <a:rPr lang="en-US" sz="2000" dirty="0"/>
              <a:t>t</a:t>
            </a:r>
            <a:r>
              <a:rPr lang="en-US" sz="2000" dirty="0" smtClean="0"/>
              <a:t>he Open Science Framework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3FD87-9447-0946-9D32-6BEED7EB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74725"/>
            <a:ext cx="4195914" cy="33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4562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Visit our “For graduate students” page</a:t>
            </a:r>
            <a:br>
              <a:rPr lang="en-US" sz="3200" dirty="0">
                <a:latin typeface="Candara" panose="020E0502030303020204" pitchFamily="34" charset="0"/>
              </a:rPr>
            </a:br>
            <a:endParaRPr lang="en-US" sz="32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8161D-89FC-CB49-B8BB-0AED8FFB70D9}"/>
              </a:ext>
            </a:extLst>
          </p:cNvPr>
          <p:cNvSpPr txBox="1"/>
          <p:nvPr/>
        </p:nvSpPr>
        <p:spPr>
          <a:xfrm>
            <a:off x="333509" y="1360957"/>
            <a:ext cx="579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http://new.library.arizona.edu/grads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24C88-8183-6644-84F0-0BD05A33A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59" y="2402022"/>
            <a:ext cx="5537881" cy="37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7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74720" cy="3474720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3384"/>
            <a:ext cx="9144000" cy="337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42577"/>
            <a:ext cx="4887674" cy="31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2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ndara" panose="020E0502030303020204" pitchFamily="34" charset="0"/>
                <a:ea typeface="Verdana" pitchFamily="34" charset="0"/>
                <a:cs typeface="Verdana" pitchFamily="34" charset="0"/>
              </a:rPr>
              <a:t>Free Resources &amp; Services</a:t>
            </a:r>
            <a:endParaRPr lang="en-US" sz="3600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4" b="1"/>
          <a:stretch/>
        </p:blipFill>
        <p:spPr bwMode="auto">
          <a:xfrm>
            <a:off x="0" y="1773382"/>
            <a:ext cx="919909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72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277D-1549-B047-BA87-650151B0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709"/>
            <a:ext cx="7772400" cy="1456267"/>
          </a:xfrm>
        </p:spPr>
        <p:txBody>
          <a:bodyPr/>
          <a:lstStyle/>
          <a:p>
            <a:r>
              <a:rPr lang="en-US" dirty="0"/>
              <a:t>Access </a:t>
            </a:r>
            <a:r>
              <a:rPr lang="en-US" dirty="0" err="1"/>
              <a:t>ebooks</a:t>
            </a:r>
            <a:r>
              <a:rPr lang="en-US" dirty="0"/>
              <a:t> </a:t>
            </a:r>
            <a:r>
              <a:rPr lang="en-US" dirty="0" smtClean="0"/>
              <a:t>Assigned </a:t>
            </a:r>
            <a:r>
              <a:rPr lang="en-US" dirty="0"/>
              <a:t>for your </a:t>
            </a:r>
            <a:r>
              <a:rPr lang="en-US" dirty="0" smtClean="0"/>
              <a:t>Courses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D1818D-8DFE-B94C-BF61-51BBC8EAAF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6" r="-1"/>
          <a:stretch/>
        </p:blipFill>
        <p:spPr>
          <a:xfrm>
            <a:off x="4724400" y="1663662"/>
            <a:ext cx="4012372" cy="4265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43044-939F-DE4C-9D3F-EAEAA5CB8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71980"/>
            <a:ext cx="3813048" cy="3649133"/>
          </a:xfrm>
        </p:spPr>
        <p:txBody>
          <a:bodyPr>
            <a:noAutofit/>
          </a:bodyPr>
          <a:lstStyle/>
          <a:p>
            <a:r>
              <a:rPr lang="en-US" sz="2400" dirty="0"/>
              <a:t>Each semester, The UA Libraries work with the UA Bookstore and review all “Required Course Materials” submitted by instructors</a:t>
            </a:r>
          </a:p>
          <a:p>
            <a:endParaRPr lang="en-US" sz="2400" dirty="0"/>
          </a:p>
          <a:p>
            <a:r>
              <a:rPr lang="en-US" sz="2400" dirty="0"/>
              <a:t>Wherever possible, the Library will purchase them as </a:t>
            </a:r>
            <a:r>
              <a:rPr lang="en-US" sz="2400" dirty="0" err="1"/>
              <a:t>ebooks</a:t>
            </a:r>
            <a:r>
              <a:rPr lang="en-US" sz="2400" dirty="0"/>
              <a:t> and then link them to the course</a:t>
            </a:r>
          </a:p>
        </p:txBody>
      </p:sp>
    </p:spTree>
    <p:extLst>
      <p:ext uri="{BB962C8B-B14F-4D97-AF65-F5344CB8AC3E}">
        <p14:creationId xmlns:p14="http://schemas.microsoft.com/office/powerpoint/2010/main" val="27114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A0BC-436B-4547-97D4-CA20CD3AA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9" y="-1979"/>
            <a:ext cx="7772400" cy="1456267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Library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BEA7E-A247-B744-976D-611C34A33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713" y="1454288"/>
            <a:ext cx="3886200" cy="4351338"/>
          </a:xfrm>
        </p:spPr>
        <p:txBody>
          <a:bodyPr>
            <a:noAutofit/>
          </a:bodyPr>
          <a:lstStyle/>
          <a:p>
            <a:r>
              <a:rPr lang="en-US" sz="2400" dirty="0"/>
              <a:t>All in One searching</a:t>
            </a:r>
          </a:p>
          <a:p>
            <a:r>
              <a:rPr lang="en-US" sz="2400" dirty="0"/>
              <a:t>Combines Library print and online holdings with other databases</a:t>
            </a:r>
          </a:p>
          <a:p>
            <a:r>
              <a:rPr lang="en-US" sz="2400" dirty="0"/>
              <a:t>Use your NetID to sign in to your Library account</a:t>
            </a:r>
          </a:p>
          <a:p>
            <a:pPr lvl="1"/>
            <a:r>
              <a:rPr lang="en-US" sz="2400" dirty="0"/>
              <a:t>Interlibrary Loan</a:t>
            </a:r>
          </a:p>
          <a:p>
            <a:pPr lvl="1"/>
            <a:r>
              <a:rPr lang="en-US" sz="2400" dirty="0"/>
              <a:t>Room reservations</a:t>
            </a:r>
          </a:p>
          <a:p>
            <a:pPr lvl="1"/>
            <a:r>
              <a:rPr lang="en-US" sz="2400" dirty="0"/>
              <a:t>Items checked 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05000"/>
            <a:ext cx="4692154" cy="15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C24D1-501D-9644-8CAC-AC8BFDD6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52400"/>
            <a:ext cx="7772400" cy="1456267"/>
          </a:xfrm>
        </p:spPr>
        <p:txBody>
          <a:bodyPr/>
          <a:lstStyle/>
          <a:p>
            <a:r>
              <a:rPr lang="en-US" dirty="0"/>
              <a:t>Borrow </a:t>
            </a:r>
            <a:r>
              <a:rPr lang="en-US" dirty="0" smtClean="0"/>
              <a:t>Print </a:t>
            </a:r>
            <a:r>
              <a:rPr lang="en-US" dirty="0"/>
              <a:t>M</a:t>
            </a:r>
            <a:r>
              <a:rPr lang="en-US" dirty="0" smtClean="0"/>
              <a:t>aterials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EB50-96AC-964A-B95E-0D642CFE1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288" y="1642591"/>
            <a:ext cx="3813048" cy="3649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/>
              <a:t>For Graduate Students</a:t>
            </a:r>
          </a:p>
          <a:p>
            <a:pPr lvl="1"/>
            <a:r>
              <a:rPr lang="en-US" sz="2800" dirty="0"/>
              <a:t>21 Day Loan Period</a:t>
            </a:r>
          </a:p>
          <a:p>
            <a:pPr lvl="1"/>
            <a:r>
              <a:rPr lang="en-US" sz="2800" dirty="0"/>
              <a:t>AUTOMATIC RENEWALS unless the item is on hold</a:t>
            </a:r>
          </a:p>
          <a:p>
            <a:pPr lvl="1"/>
            <a:r>
              <a:rPr lang="en-US" sz="2800" dirty="0"/>
              <a:t>Item you need is checked out? We can borrow the item for you from another library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A09C8-9D36-8B4D-9B63-103E250A8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0223" y="1601988"/>
            <a:ext cx="3813048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Express Retrieval</a:t>
            </a:r>
          </a:p>
          <a:p>
            <a:pPr lvl="1"/>
            <a:r>
              <a:rPr lang="en-US" sz="2800" dirty="0"/>
              <a:t>For items on the shelf, use the REQUEST option and we’ll retrieve the item for you and place it on the HOLD shelf</a:t>
            </a:r>
          </a:p>
        </p:txBody>
      </p:sp>
      <p:pic>
        <p:nvPicPr>
          <p:cNvPr id="5" name="Picture 2" descr="https://syndetics.com/index.aspx?isbn=9781510617377/SC.JPG&amp;client=pri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76" y="494701"/>
            <a:ext cx="888570" cy="11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yndetics.com/index.aspx?isbn=3-319-98548-5/SC.JPG&amp;client=pri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16" y="5091314"/>
            <a:ext cx="919930" cy="139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0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C24D1-501D-9644-8CAC-AC8BFDD6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52400"/>
            <a:ext cx="7772400" cy="145626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Interlibrary Loan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EB50-96AC-964A-B95E-0D642CFE1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173" y="1525424"/>
            <a:ext cx="3813048" cy="3649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 smtClean="0"/>
              <a:t>Items you can request:</a:t>
            </a:r>
            <a:endParaRPr lang="en-US" sz="2800" u="sng" dirty="0"/>
          </a:p>
          <a:p>
            <a:pPr lvl="1"/>
            <a:r>
              <a:rPr lang="en-US" sz="2800" dirty="0" smtClean="0"/>
              <a:t>Books</a:t>
            </a:r>
            <a:endParaRPr lang="en-US" sz="2800" dirty="0"/>
          </a:p>
          <a:p>
            <a:pPr lvl="1"/>
            <a:r>
              <a:rPr lang="en-US" sz="2800" dirty="0" smtClean="0"/>
              <a:t>Articles</a:t>
            </a:r>
            <a:endParaRPr lang="en-US" sz="2800" dirty="0"/>
          </a:p>
          <a:p>
            <a:pPr lvl="1"/>
            <a:r>
              <a:rPr lang="en-US" sz="2800" dirty="0" smtClean="0"/>
              <a:t>Book Chapters</a:t>
            </a:r>
          </a:p>
          <a:p>
            <a:pPr lvl="1"/>
            <a:r>
              <a:rPr lang="en-US" sz="2800" dirty="0" smtClean="0"/>
              <a:t>Standards</a:t>
            </a:r>
          </a:p>
          <a:p>
            <a:pPr lvl="1"/>
            <a:r>
              <a:rPr lang="en-US" sz="2800" dirty="0" smtClean="0"/>
              <a:t>Theses &amp; Dissertations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A09C8-9D36-8B4D-9B63-103E250A8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0223" y="1601988"/>
            <a:ext cx="3813048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Available in :</a:t>
            </a:r>
            <a:endParaRPr lang="en-US" sz="2800" u="sng" dirty="0"/>
          </a:p>
          <a:p>
            <a:pPr lvl="1"/>
            <a:r>
              <a:rPr lang="en-US" sz="2800" dirty="0" smtClean="0"/>
              <a:t>5-10 days</a:t>
            </a:r>
          </a:p>
          <a:p>
            <a:pPr lvl="1"/>
            <a:r>
              <a:rPr lang="en-US" sz="2800" dirty="0" smtClean="0"/>
              <a:t>2-3 days</a:t>
            </a:r>
          </a:p>
          <a:p>
            <a:pPr lvl="1"/>
            <a:r>
              <a:rPr lang="en-US" sz="2800" dirty="0" smtClean="0"/>
              <a:t>2-3 days</a:t>
            </a:r>
          </a:p>
          <a:p>
            <a:pPr lvl="1"/>
            <a:r>
              <a:rPr lang="en-US" sz="2800" dirty="0" smtClean="0"/>
              <a:t>2-3 days</a:t>
            </a:r>
          </a:p>
          <a:p>
            <a:pPr lvl="1"/>
            <a:r>
              <a:rPr lang="en-US" sz="2800" dirty="0" smtClean="0"/>
              <a:t>7-10 days</a:t>
            </a:r>
          </a:p>
          <a:p>
            <a:pPr lvl="1"/>
            <a:endParaRPr lang="en-US" sz="2800" dirty="0"/>
          </a:p>
        </p:txBody>
      </p:sp>
      <p:pic>
        <p:nvPicPr>
          <p:cNvPr id="5" name="Picture 2" descr="https://syndetics.com/index.aspx?isbn=9781510617377/SC.JPG&amp;client=pri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176" y="1583726"/>
            <a:ext cx="888570" cy="11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interlibrary loa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9973"/>
            <a:ext cx="2151520" cy="12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1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C45A-EB09-1B4D-9227-8660611D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18534"/>
            <a:ext cx="7772400" cy="1456267"/>
          </a:xfrm>
        </p:spPr>
        <p:txBody>
          <a:bodyPr/>
          <a:lstStyle/>
          <a:p>
            <a:r>
              <a:rPr lang="en-US" dirty="0" smtClean="0"/>
              <a:t>Borrow </a:t>
            </a:r>
            <a:r>
              <a:rPr lang="en-US" dirty="0"/>
              <a:t>T</a:t>
            </a:r>
            <a:r>
              <a:rPr lang="en-US" dirty="0" smtClean="0"/>
              <a:t>echnology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538A6-4B2D-A948-8BF2-6C2BD0AA6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9387" y="1018858"/>
            <a:ext cx="3813048" cy="3649134"/>
          </a:xfrm>
        </p:spPr>
        <p:txBody>
          <a:bodyPr>
            <a:normAutofit/>
          </a:bodyPr>
          <a:lstStyle/>
          <a:p>
            <a:r>
              <a:rPr lang="en-US" sz="2400" dirty="0"/>
              <a:t>Laptops &amp; Tablets</a:t>
            </a:r>
          </a:p>
          <a:p>
            <a:r>
              <a:rPr lang="en-US" sz="2400" dirty="0"/>
              <a:t>Cords &amp; Chargers</a:t>
            </a:r>
          </a:p>
          <a:p>
            <a:r>
              <a:rPr lang="en-US" sz="2400" dirty="0"/>
              <a:t>Digital </a:t>
            </a:r>
            <a:r>
              <a:rPr lang="en-US" sz="2400" dirty="0" smtClean="0"/>
              <a:t>Cameras </a:t>
            </a:r>
            <a:r>
              <a:rPr lang="en-US" sz="2400" dirty="0"/>
              <a:t>&amp; </a:t>
            </a:r>
            <a:r>
              <a:rPr lang="en-US" sz="2400" dirty="0" smtClean="0"/>
              <a:t>Projectors</a:t>
            </a:r>
            <a:endParaRPr lang="en-US" sz="2400" dirty="0"/>
          </a:p>
          <a:p>
            <a:r>
              <a:rPr lang="en-US" sz="2400" dirty="0"/>
              <a:t>Audio </a:t>
            </a:r>
            <a:r>
              <a:rPr lang="en-US" sz="2400" dirty="0" smtClean="0"/>
              <a:t>Equipment</a:t>
            </a:r>
            <a:endParaRPr lang="en-US" sz="2400" dirty="0"/>
          </a:p>
          <a:p>
            <a:r>
              <a:rPr lang="en-US" sz="2400" dirty="0"/>
              <a:t>3D </a:t>
            </a:r>
            <a:r>
              <a:rPr lang="en-US" sz="2400" dirty="0" smtClean="0"/>
              <a:t>Scanners</a:t>
            </a:r>
          </a:p>
          <a:p>
            <a:r>
              <a:rPr lang="en-US" sz="2400" dirty="0" smtClean="0"/>
              <a:t>Scientific Calculators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95FA4-1C95-F84D-A80A-0E7EB68C2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8739" y="609600"/>
            <a:ext cx="3813048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Library’s website will tell you how many are available at any given time</a:t>
            </a:r>
          </a:p>
        </p:txBody>
      </p:sp>
      <p:pic>
        <p:nvPicPr>
          <p:cNvPr id="1028" name="Picture 4" descr="Photo of MacBook">
            <a:extLst>
              <a:ext uri="{FF2B5EF4-FFF2-40B4-BE49-F238E27FC236}">
                <a16:creationId xmlns:a16="http://schemas.microsoft.com/office/drawing/2014/main" id="{6696173B-2EE3-F046-B87D-6175C9DA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55127"/>
            <a:ext cx="2389579" cy="15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of Apple accessories">
            <a:extLst>
              <a:ext uri="{FF2B5EF4-FFF2-40B4-BE49-F238E27FC236}">
                <a16:creationId xmlns:a16="http://schemas.microsoft.com/office/drawing/2014/main" id="{6D9FF8D8-4A91-6C4C-8BCE-8965B857D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317134" cy="154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person scanning a 3D object">
            <a:extLst>
              <a:ext uri="{FF2B5EF4-FFF2-40B4-BE49-F238E27FC236}">
                <a16:creationId xmlns:a16="http://schemas.microsoft.com/office/drawing/2014/main" id="{E0329F3B-A951-1247-BE95-ED3DF214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58" y="4667992"/>
            <a:ext cx="2403269" cy="16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6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7772400" cy="1456267"/>
          </a:xfrm>
        </p:spPr>
        <p:txBody>
          <a:bodyPr/>
          <a:lstStyle/>
          <a:p>
            <a:r>
              <a:rPr lang="en-US" dirty="0" err="1" smtClean="0"/>
              <a:t>Reservable</a:t>
            </a:r>
            <a:r>
              <a:rPr lang="en-US" dirty="0" smtClean="0"/>
              <a:t> Rooms &amp; Spaces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90600"/>
            <a:ext cx="5815960" cy="55001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764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7772400" cy="1456267"/>
          </a:xfrm>
        </p:spPr>
        <p:txBody>
          <a:bodyPr/>
          <a:lstStyle/>
          <a:p>
            <a:r>
              <a:rPr lang="en-US" dirty="0" smtClean="0"/>
              <a:t>Rooms &amp; Spaces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08" y="1016648"/>
            <a:ext cx="5865592" cy="54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166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object type=&quot;3&quot; unique_id=&quot;10294&quot;&gt;&lt;property id=&quot;20148&quot; value=&quot;5&quot;/&gt;&lt;property id=&quot;20300&quot; value=&quot;Slide 3 - &amp;quot;Express Retrieval&amp;quot;&quot;/&gt;&lt;property id=&quot;20307&quot; value=&quot;268&quot;/&gt;&lt;/object&gt;&lt;object type=&quot;3&quot; unique_id=&quot;10295&quot;&gt;&lt;property id=&quot;20148&quot; value=&quot;5&quot;/&gt;&lt;property id=&quot;20300&quot; value=&quot;Slide 4 - &amp;quot;Research&amp;quot;&quot;/&gt;&lt;property id=&quot;20307&quot; value=&quot;267&quot;/&gt;&lt;/object&gt;&lt;object type=&quot;3&quot; unique_id=&quot;10647&quot;&gt;&lt;property id=&quot;20148&quot; value=&quot;5&quot;/&gt;&lt;property id=&quot;20300&quot; value=&quot;Slide 1 - &amp;quot;Welcome,   grad students!&amp;quot;&quot;/&gt;&lt;property id=&quot;20307&quot; value=&quot;273&quot;/&gt;&lt;/object&gt;&lt;object type=&quot;3&quot; unique_id=&quot;10880&quot;&gt;&lt;property id=&quot;20148&quot; value=&quot;5&quot;/&gt;&lt;property id=&quot;20300&quot; value=&quot;Slide 10&quot;/&gt;&lt;property id=&quot;20307&quot; value=&quot;282&quot;/&gt;&lt;/object&gt;&lt;object type=&quot;3&quot; unique_id=&quot;11079&quot;&gt;&lt;property id=&quot;20148&quot; value=&quot;5&quot;/&gt;&lt;property id=&quot;20300&quot; value=&quot;Slide 2 - &amp;quot;Don’t buy anything – we will get it for you &amp;quot;&quot;/&gt;&lt;property id=&quot;20307&quot; value=&quot;286&quot;/&gt;&lt;/object&gt;&lt;object type=&quot;3&quot; unique_id=&quot;11080&quot;&gt;&lt;property id=&quot;20148&quot; value=&quot;5&quot;/&gt;&lt;property id=&quot;20300&quot; value=&quot;Slide 6&quot;/&gt;&lt;property id=&quot;20307&quot; value=&quot;284&quot;/&gt;&lt;/object&gt;&lt;object type=&quot;3&quot; unique_id=&quot;11082&quot;&gt;&lt;property id=&quot;20148&quot; value=&quot;5&quot;/&gt;&lt;property id=&quot;20300&quot; value=&quot;Slide 7 - &amp;quot;Study spaces&amp;quot;&quot;/&gt;&lt;property id=&quot;20307&quot; value=&quot;287&quot;/&gt;&lt;/object&gt;&lt;object type=&quot;3&quot; unique_id=&quot;11105&quot;&gt;&lt;property id=&quot;20148&quot; value=&quot;5&quot;/&gt;&lt;property id=&quot;20300&quot; value=&quot;Slide 8&quot;/&gt;&lt;property id=&quot;20307&quot; value=&quot;288&quot;/&gt;&lt;/object&gt;&lt;object type=&quot;3&quot; unique_id=&quot;11106&quot;&gt;&lt;property id=&quot;20148&quot; value=&quot;5&quot;/&gt;&lt;property id=&quot;20300&quot; value=&quot;Slide 9&quot;/&gt;&lt;property id=&quot;20307&quot; value=&quot;289&quot;/&gt;&lt;/object&gt;&lt;object type=&quot;3&quot; unique_id=&quot;11208&quot;&gt;&lt;property id=&quot;20148&quot; value=&quot;5&quot;/&gt;&lt;property id=&quot;20300&quot; value=&quot;Slide 5&quot;/&gt;&lt;property id=&quot;20307&quot; value=&quot;29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11163</TotalTime>
  <Words>497</Words>
  <Application>Microsoft Office PowerPoint</Application>
  <PresentationFormat>On-screen Show (4:3)</PresentationFormat>
  <Paragraphs>102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Verdana</vt:lpstr>
      <vt:lpstr>Office Theme</vt:lpstr>
      <vt:lpstr>University of Arizona Libraries</vt:lpstr>
      <vt:lpstr>Free Resources &amp; Services</vt:lpstr>
      <vt:lpstr>Access ebooks Assigned for your Courses</vt:lpstr>
      <vt:lpstr>Use Library search</vt:lpstr>
      <vt:lpstr>Borrow Print Materials</vt:lpstr>
      <vt:lpstr>Interlibrary Loan  </vt:lpstr>
      <vt:lpstr>Borrow Technology</vt:lpstr>
      <vt:lpstr>Reservable Rooms &amp; Spaces</vt:lpstr>
      <vt:lpstr>Rooms &amp; Spaces</vt:lpstr>
      <vt:lpstr>Student Success District</vt:lpstr>
      <vt:lpstr>.</vt:lpstr>
      <vt:lpstr>Attend an Event! </vt:lpstr>
      <vt:lpstr>Attend a Workshop listed under Events &amp; Exhibits or follow us on social media</vt:lpstr>
      <vt:lpstr>Visit our “For graduate students” page </vt:lpstr>
      <vt:lpstr>PowerPoint Presentation</vt:lpstr>
    </vt:vector>
  </TitlesOfParts>
  <Company>University of Arizona Libraries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titan</dc:creator>
  <cp:lastModifiedBy>Library</cp:lastModifiedBy>
  <cp:revision>148</cp:revision>
  <dcterms:created xsi:type="dcterms:W3CDTF">2013-06-17T23:26:21Z</dcterms:created>
  <dcterms:modified xsi:type="dcterms:W3CDTF">2019-11-02T00:06:01Z</dcterms:modified>
</cp:coreProperties>
</file>