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1" r:id="rId5"/>
    <p:sldId id="27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876DC-3C14-4029-BDB1-0EC7DBFC8336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B8A23-6AA7-4076-B492-46CCB8A27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two</a:t>
            </a:r>
            <a:r>
              <a:rPr lang="en-US" baseline="0" dirty="0" smtClean="0"/>
              <a:t> different studies of the atmospheric CO2 and Antarctic temperature anomaly or coastal temperature  index from 10 to 21 thousand years ago. There is almost a perfect correlation between CO2 abundance and temperature. This indicates that there is a strong relationship between CO2 abundance and temperature.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B8A23-6AA7-4076-B492-46CCB8A277A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the key findings</a:t>
            </a:r>
            <a:r>
              <a:rPr lang="en-US" baseline="0" dirty="0" smtClean="0"/>
              <a:t> of the Intergovernmental Panel on Climate Change (IPCC) and other governmental committees.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54024-DCFA-4858-9E9A-59E71C0CF88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64D5-A6DC-4AC9-B739-9C6F77ACACB8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A627-E04B-4226-A1BE-F326DDCEA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64D5-A6DC-4AC9-B739-9C6F77ACACB8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A627-E04B-4226-A1BE-F326DDCEA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64D5-A6DC-4AC9-B739-9C6F77ACACB8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A627-E04B-4226-A1BE-F326DDCEA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64D5-A6DC-4AC9-B739-9C6F77ACACB8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A627-E04B-4226-A1BE-F326DDCEA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64D5-A6DC-4AC9-B739-9C6F77ACACB8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A627-E04B-4226-A1BE-F326DDCEA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64D5-A6DC-4AC9-B739-9C6F77ACACB8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A627-E04B-4226-A1BE-F326DDCEA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64D5-A6DC-4AC9-B739-9C6F77ACACB8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A627-E04B-4226-A1BE-F326DDCEA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64D5-A6DC-4AC9-B739-9C6F77ACACB8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A627-E04B-4226-A1BE-F326DDCEA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64D5-A6DC-4AC9-B739-9C6F77ACACB8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A627-E04B-4226-A1BE-F326DDCEA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64D5-A6DC-4AC9-B739-9C6F77ACACB8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A627-E04B-4226-A1BE-F326DDCEA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64D5-A6DC-4AC9-B739-9C6F77ACACB8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A627-E04B-4226-A1BE-F326DDCEA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364D5-A6DC-4AC9-B739-9C6F77ACACB8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DA627-E04B-4226-A1BE-F326DDCEA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b="1" dirty="0" smtClean="0">
                <a:solidFill>
                  <a:srgbClr val="FF6600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Global Warming</a:t>
            </a:r>
            <a:r>
              <a:rPr lang="en-US" sz="3200" dirty="0" smtClean="0"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3200" dirty="0" smtClean="0"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4000" b="1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How Serious Is It?</a:t>
            </a:r>
            <a:endParaRPr lang="en-US" sz="4000" dirty="0" smtClean="0">
              <a:solidFill>
                <a:srgbClr val="FFFF00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5363" name="Picture 6" descr="Title Slide.tif                                                00035766Macintosh HD                   BCDA6FC4: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219200"/>
            <a:ext cx="4800600" cy="4724400"/>
          </a:xfrm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0" y="58674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latin typeface="Calibri" pitchFamily="-106" charset="0"/>
              </a:rPr>
              <a:t>Robert G. Strom, Professor Emeritus</a:t>
            </a:r>
          </a:p>
          <a:p>
            <a:pPr algn="ctr"/>
            <a:r>
              <a:rPr lang="en-US" sz="1400" b="1" dirty="0">
                <a:latin typeface="Calibri" pitchFamily="-106" charset="0"/>
              </a:rPr>
              <a:t>Department of Planetary Sciences and Lunar and Planetary Laboratory</a:t>
            </a:r>
          </a:p>
          <a:p>
            <a:pPr algn="ctr"/>
            <a:r>
              <a:rPr lang="en-US" sz="1400" b="1" dirty="0">
                <a:latin typeface="Calibri" pitchFamily="-106" charset="0"/>
              </a:rPr>
              <a:t>University of </a:t>
            </a:r>
            <a:r>
              <a:rPr lang="en-US" sz="1400" b="1" dirty="0" smtClean="0">
                <a:latin typeface="Calibri" pitchFamily="-106" charset="0"/>
              </a:rPr>
              <a:t>Arizona</a:t>
            </a:r>
          </a:p>
          <a:p>
            <a:pPr algn="ctr"/>
            <a:r>
              <a:rPr lang="en-US" sz="1400" b="1" dirty="0" smtClean="0">
                <a:latin typeface="Calibri" pitchFamily="-106" charset="0"/>
              </a:rPr>
              <a:t>Tucson, Arizona</a:t>
            </a:r>
            <a:endParaRPr lang="en-US" sz="1400" dirty="0">
              <a:latin typeface="Calibri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49"/>
            <a:ext cx="3983182" cy="1008495"/>
          </a:xfrm>
        </p:spPr>
        <p:txBody>
          <a:bodyPr>
            <a:noAutofit/>
          </a:bodyPr>
          <a:lstStyle/>
          <a:p>
            <a:pPr algn="ctr"/>
            <a:r>
              <a:rPr lang="en-US" sz="2800" u="sng" dirty="0" smtClean="0">
                <a:solidFill>
                  <a:srgbClr val="FFFF00"/>
                </a:solidFill>
              </a:rPr>
              <a:t>Where we are Headed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~1000 </a:t>
            </a:r>
            <a:r>
              <a:rPr lang="en-US" sz="2400" dirty="0" err="1" smtClean="0">
                <a:solidFill>
                  <a:srgbClr val="FFFF00"/>
                </a:solidFill>
              </a:rPr>
              <a:t>ppm</a:t>
            </a:r>
            <a:r>
              <a:rPr lang="en-US" sz="2400" dirty="0" smtClean="0">
                <a:solidFill>
                  <a:srgbClr val="FFFF00"/>
                </a:solidFill>
              </a:rPr>
              <a:t> CO</a:t>
            </a:r>
            <a:r>
              <a:rPr lang="en-US" sz="2400" baseline="-25000" dirty="0" smtClean="0">
                <a:solidFill>
                  <a:srgbClr val="FFFF00"/>
                </a:solidFill>
              </a:rPr>
              <a:t>2</a:t>
            </a:r>
            <a:endParaRPr lang="en-US" sz="2400" baseline="-250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6 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68398" y="0"/>
            <a:ext cx="4975601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216" y="1435100"/>
            <a:ext cx="3647875" cy="50419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At our current rate of greenhouse gas emissions we will reach ~6° C soon after the end of the century (last reached 50 million years ago). </a:t>
            </a:r>
          </a:p>
          <a:p>
            <a:r>
              <a:rPr lang="en-US" sz="2800" b="1" dirty="0" smtClean="0">
                <a:solidFill>
                  <a:srgbClr val="FF6600"/>
                </a:solidFill>
              </a:rPr>
              <a:t>That will certainly be the end of civilization if not humanity.</a:t>
            </a:r>
            <a:endParaRPr lang="en-US" sz="28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</a:rPr>
              <a:t>Conclusions</a:t>
            </a:r>
            <a:endParaRPr lang="en-US" sz="8800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3865" y="1600200"/>
            <a:ext cx="8522935" cy="5003800"/>
          </a:xfrm>
        </p:spPr>
        <p:txBody>
          <a:bodyPr>
            <a:normAutofit fontScale="92500"/>
          </a:bodyPr>
          <a:lstStyle/>
          <a:p>
            <a:r>
              <a:rPr lang="en-US" sz="4400" b="1" cap="all" dirty="0" smtClean="0">
                <a:solidFill>
                  <a:srgbClr val="FF6600"/>
                </a:solidFill>
              </a:rPr>
              <a:t>Our present course Leads to certain Catastrophe.</a:t>
            </a:r>
          </a:p>
          <a:p>
            <a:r>
              <a:rPr lang="en-US" sz="4400" b="1" cap="all" dirty="0" smtClean="0"/>
              <a:t>To stabilize the temperature below the Catastrophic level, global emissions must peak within </a:t>
            </a:r>
            <a:r>
              <a:rPr lang="en-US" sz="4400" b="1" cap="all" dirty="0" smtClean="0">
                <a:solidFill>
                  <a:srgbClr val="FF0000"/>
                </a:solidFill>
              </a:rPr>
              <a:t>3 years </a:t>
            </a:r>
            <a:r>
              <a:rPr lang="en-US" sz="4400" b="1" cap="all" dirty="0" smtClean="0"/>
              <a:t>and decline rapidly every year thereafter.</a:t>
            </a:r>
          </a:p>
          <a:p>
            <a:endParaRPr lang="en-US" cap="al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6000" b="1" dirty="0" smtClean="0">
                <a:solidFill>
                  <a:srgbClr val="FFFE00"/>
                </a:solidFill>
                <a:ea typeface="ＭＳ Ｐゴシック" pitchFamily="-106" charset="-128"/>
                <a:cs typeface="ＭＳ Ｐゴシック" pitchFamily="-106" charset="-128"/>
              </a:rPr>
              <a:t>Reliability of Global Warming Parameters</a:t>
            </a:r>
            <a:endParaRPr lang="en-US" sz="6000" dirty="0" smtClean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  <a:ea typeface="ＭＳ Ｐゴシック" pitchFamily="-106" charset="-128"/>
                <a:cs typeface="ＭＳ Ｐゴシック" pitchFamily="-106" charset="-128"/>
              </a:rPr>
              <a:t>Global warming</a:t>
            </a:r>
          </a:p>
          <a:p>
            <a:pPr eaLnBrk="1" hangingPunct="1"/>
            <a:r>
              <a:rPr lang="en-US" sz="2400" b="1" dirty="0" smtClean="0">
                <a:solidFill>
                  <a:srgbClr val="FF6600"/>
                </a:solidFill>
                <a:ea typeface="ＭＳ Ｐゴシック" pitchFamily="-106" charset="-128"/>
                <a:cs typeface="ＭＳ Ｐゴシック" pitchFamily="-106" charset="-128"/>
              </a:rPr>
              <a:t>Rise in greenhouse gases</a:t>
            </a:r>
          </a:p>
          <a:p>
            <a:pPr eaLnBrk="1" hangingPunct="1"/>
            <a:r>
              <a:rPr lang="en-US" sz="2400" b="1" dirty="0" smtClean="0">
                <a:solidFill>
                  <a:srgbClr val="FF6600"/>
                </a:solidFill>
                <a:ea typeface="ＭＳ Ｐゴシック" pitchFamily="-106" charset="-128"/>
                <a:cs typeface="ＭＳ Ｐゴシック" pitchFamily="-106" charset="-128"/>
              </a:rPr>
              <a:t>Primary Cause of global warming</a:t>
            </a:r>
          </a:p>
          <a:p>
            <a:pPr eaLnBrk="1" hangingPunct="1"/>
            <a:r>
              <a:rPr lang="en-US" sz="2400" dirty="0" smtClean="0">
                <a:ea typeface="ＭＳ Ｐゴシック" pitchFamily="-106" charset="-128"/>
                <a:cs typeface="ＭＳ Ｐゴシック" pitchFamily="-106" charset="-128"/>
              </a:rPr>
              <a:t>Long term consequences of global warming</a:t>
            </a:r>
          </a:p>
          <a:p>
            <a:pPr eaLnBrk="1" hangingPunct="1"/>
            <a:r>
              <a:rPr lang="en-US" sz="2400" dirty="0" smtClean="0">
                <a:ea typeface="ＭＳ Ｐゴシック" pitchFamily="-106" charset="-128"/>
                <a:cs typeface="ＭＳ Ｐゴシック" pitchFamily="-106" charset="-128"/>
              </a:rPr>
              <a:t>Solution to the problem</a:t>
            </a:r>
          </a:p>
          <a:p>
            <a:pPr eaLnBrk="1" hangingPunct="1"/>
            <a:r>
              <a:rPr lang="en-US" sz="2400" dirty="0" smtClean="0">
                <a:ea typeface="ＭＳ Ｐゴシック" pitchFamily="-106" charset="-128"/>
                <a:cs typeface="ＭＳ Ｐゴシック" pitchFamily="-106" charset="-128"/>
              </a:rPr>
              <a:t>Prospects of implementing a solution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  <a:ea typeface="ＭＳ Ｐゴシック" pitchFamily="-106" charset="-128"/>
                <a:cs typeface="ＭＳ Ｐゴシック" pitchFamily="-106" charset="-128"/>
              </a:rPr>
              <a:t>Firmly Established (100%)</a:t>
            </a:r>
          </a:p>
          <a:p>
            <a:pPr eaLnBrk="1" hangingPunct="1"/>
            <a:r>
              <a:rPr lang="en-US" sz="2400" b="1" dirty="0" smtClean="0">
                <a:solidFill>
                  <a:srgbClr val="FF6600"/>
                </a:solidFill>
                <a:ea typeface="ＭＳ Ｐゴシック" pitchFamily="-106" charset="-128"/>
                <a:cs typeface="ＭＳ Ｐゴシック" pitchFamily="-106" charset="-128"/>
              </a:rPr>
              <a:t>Firmly Established (100%)</a:t>
            </a:r>
          </a:p>
          <a:p>
            <a:pPr eaLnBrk="1" hangingPunct="1"/>
            <a:r>
              <a:rPr lang="en-US" sz="2400" b="1" dirty="0" smtClean="0">
                <a:solidFill>
                  <a:srgbClr val="FF6600"/>
                </a:solidFill>
                <a:ea typeface="ＭＳ Ｐゴシック" pitchFamily="-106" charset="-128"/>
                <a:cs typeface="ＭＳ Ｐゴシック" pitchFamily="-106" charset="-128"/>
              </a:rPr>
              <a:t>Firmly Established (&gt;95%)</a:t>
            </a:r>
          </a:p>
          <a:p>
            <a:pPr eaLnBrk="1" hangingPunct="1">
              <a:buNone/>
            </a:pPr>
            <a:endParaRPr lang="en-US" sz="2400" b="1" dirty="0" smtClean="0">
              <a:solidFill>
                <a:srgbClr val="FF00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/>
            <a:r>
              <a:rPr lang="en-US" sz="2400" dirty="0" smtClean="0">
                <a:ea typeface="ＭＳ Ｐゴシック" pitchFamily="-106" charset="-128"/>
                <a:cs typeface="ＭＳ Ｐゴシック" pitchFamily="-106" charset="-128"/>
              </a:rPr>
              <a:t>Many known, but other consequences probable</a:t>
            </a:r>
          </a:p>
          <a:p>
            <a:pPr eaLnBrk="1" hangingPunct="1"/>
            <a:r>
              <a:rPr lang="en-US" sz="2400" dirty="0" smtClean="0">
                <a:ea typeface="ＭＳ Ｐゴシック" pitchFamily="-106" charset="-128"/>
                <a:cs typeface="ＭＳ Ｐゴシック" pitchFamily="-106" charset="-128"/>
              </a:rPr>
              <a:t>Well understood</a:t>
            </a:r>
          </a:p>
          <a:p>
            <a:pPr eaLnBrk="1" hangingPunct="1"/>
            <a:r>
              <a:rPr lang="en-US" sz="2400" dirty="0" smtClean="0">
                <a:ea typeface="ＭＳ Ｐゴシック" pitchFamily="-106" charset="-128"/>
                <a:cs typeface="ＭＳ Ｐゴシック" pitchFamily="-106" charset="-128"/>
              </a:rPr>
              <a:t>Extremely uncertain and getting worse</a:t>
            </a:r>
            <a:endParaRPr lang="en-US" sz="2000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/>
            <a:endParaRPr lang="en-US" sz="2400" dirty="0" smtClean="0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The World’s Science Societies Support the Science Findings on Global Warming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b="1" dirty="0" smtClean="0">
                <a:solidFill>
                  <a:srgbClr val="FF6600"/>
                </a:solidFill>
                <a:ea typeface="ＭＳ Ｐゴシック" pitchFamily="-106" charset="-128"/>
                <a:cs typeface="ＭＳ Ｐゴシック" pitchFamily="-106" charset="-128"/>
              </a:rPr>
              <a:t>National Academies of Science in 33 countries and 67 science organizations from various countries (total = 100) support the findings on global warming and its human cause.  Five of the 100 are listed below.</a:t>
            </a:r>
          </a:p>
          <a:p>
            <a:pPr>
              <a:lnSpc>
                <a:spcPct val="175000"/>
              </a:lnSpc>
            </a:pPr>
            <a:r>
              <a:rPr lang="en-US" sz="1800" b="1" dirty="0" smtClean="0">
                <a:ea typeface="ＭＳ Ｐゴシック" pitchFamily="-106" charset="-128"/>
                <a:cs typeface="ＭＳ Ｐゴシック" pitchFamily="-106" charset="-128"/>
              </a:rPr>
              <a:t>U.S. National Academy of Sciences</a:t>
            </a:r>
          </a:p>
          <a:p>
            <a:pPr>
              <a:lnSpc>
                <a:spcPct val="175000"/>
              </a:lnSpc>
            </a:pPr>
            <a:r>
              <a:rPr lang="en-US" sz="1800" b="1" dirty="0" smtClean="0">
                <a:ea typeface="ＭＳ Ｐゴシック" pitchFamily="-106" charset="-128"/>
                <a:cs typeface="ＭＳ Ｐゴシック" pitchFamily="-106" charset="-128"/>
              </a:rPr>
              <a:t>American Geophysical Union</a:t>
            </a:r>
          </a:p>
          <a:p>
            <a:pPr>
              <a:lnSpc>
                <a:spcPct val="175000"/>
              </a:lnSpc>
            </a:pPr>
            <a:r>
              <a:rPr lang="en-US" sz="1800" b="1" dirty="0" smtClean="0">
                <a:ea typeface="ＭＳ Ｐゴシック" pitchFamily="-106" charset="-128"/>
                <a:cs typeface="ＭＳ Ｐゴシック" pitchFamily="-106" charset="-128"/>
              </a:rPr>
              <a:t>American Meteorology Society</a:t>
            </a:r>
          </a:p>
          <a:p>
            <a:pPr>
              <a:lnSpc>
                <a:spcPct val="175000"/>
              </a:lnSpc>
            </a:pPr>
            <a:r>
              <a:rPr lang="en-US" sz="1800" b="1" dirty="0" smtClean="0">
                <a:ea typeface="ＭＳ Ｐゴシック" pitchFamily="-106" charset="-128"/>
                <a:cs typeface="ＭＳ Ｐゴシック" pitchFamily="-106" charset="-128"/>
              </a:rPr>
              <a:t>American Association for the Advancement of Science</a:t>
            </a:r>
            <a:endParaRPr lang="en-US" sz="1800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lnSpc>
                <a:spcPct val="175000"/>
              </a:lnSpc>
            </a:pPr>
            <a:r>
              <a:rPr lang="en-US" sz="1800" b="1" dirty="0" smtClean="0">
                <a:ea typeface="ＭＳ Ｐゴシック" pitchFamily="-106" charset="-128"/>
                <a:cs typeface="ＭＳ Ｐゴシック" pitchFamily="-106" charset="-128"/>
              </a:rPr>
              <a:t>British Royal Society</a:t>
            </a:r>
          </a:p>
          <a:p>
            <a:pPr>
              <a:lnSpc>
                <a:spcPct val="175000"/>
              </a:lnSpc>
            </a:pPr>
            <a:r>
              <a:rPr lang="en-US" b="1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This global support is unprecedented.</a:t>
            </a:r>
            <a:endParaRPr lang="en-US" dirty="0" smtClean="0">
              <a:solidFill>
                <a:srgbClr val="FFFF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lnSpc>
                <a:spcPct val="175000"/>
              </a:lnSpc>
            </a:pPr>
            <a:endParaRPr lang="en-US" sz="1800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sz="1800" b="1" dirty="0" smtClean="0">
              <a:solidFill>
                <a:srgbClr val="FF66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sz="1800" b="1" dirty="0" smtClean="0">
              <a:solidFill>
                <a:srgbClr val="FF66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126163"/>
            <a:ext cx="8474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Go to “Climate Change Lines of Evidence” on YouTube for National Research Council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of the National Academy of Sciences 25 min. slide show on evidence for climate change. 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Key Scientific Findings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19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b="1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Global Warming is unequivocal and primarily human-induced.</a:t>
            </a:r>
          </a:p>
          <a:p>
            <a:pPr eaLnBrk="1" hangingPunct="1"/>
            <a:r>
              <a:rPr lang="en-US" sz="2400" dirty="0" smtClean="0">
                <a:ea typeface="ＭＳ Ｐゴシック" pitchFamily="-106" charset="-128"/>
                <a:cs typeface="ＭＳ Ｐゴシック" pitchFamily="-106" charset="-128"/>
              </a:rPr>
              <a:t>Climate changes are underway and are projected to grow.</a:t>
            </a:r>
          </a:p>
          <a:p>
            <a:pPr eaLnBrk="1" hangingPunct="1"/>
            <a:r>
              <a:rPr lang="en-US" sz="2400" dirty="0" smtClean="0">
                <a:ea typeface="ＭＳ Ｐゴシック" pitchFamily="-106" charset="-128"/>
                <a:cs typeface="ＭＳ Ｐゴシック" pitchFamily="-106" charset="-128"/>
              </a:rPr>
              <a:t>Widespread climate-related impacts caused by global warming are occurring now and will increase</a:t>
            </a:r>
            <a:r>
              <a:rPr lang="en-US" sz="1514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. </a:t>
            </a:r>
            <a:r>
              <a:rPr lang="en-US" sz="1514" dirty="0" smtClean="0">
                <a:solidFill>
                  <a:srgbClr val="FF6600"/>
                </a:solidFill>
                <a:ea typeface="ＭＳ Ｐゴシック" pitchFamily="-106" charset="-128"/>
                <a:cs typeface="ＭＳ Ｐゴシック" pitchFamily="-106" charset="-128"/>
              </a:rPr>
              <a:t>(In 2011 the world experienced the most extreme weather events since record keeping began in the 1800s. In the U.S. alone, the cost was $52 billion)</a:t>
            </a:r>
          </a:p>
          <a:p>
            <a:pPr eaLnBrk="1" hangingPunct="1"/>
            <a:r>
              <a:rPr lang="en-US" sz="2400" dirty="0" smtClean="0">
                <a:ea typeface="ＭＳ Ｐゴシック" pitchFamily="-106" charset="-128"/>
                <a:cs typeface="ＭＳ Ｐゴシック" pitchFamily="-106" charset="-128"/>
              </a:rPr>
              <a:t>Climate change will stress water resources in some places.</a:t>
            </a:r>
          </a:p>
          <a:p>
            <a:pPr eaLnBrk="1" hangingPunct="1"/>
            <a:r>
              <a:rPr lang="en-US" sz="2400" dirty="0" smtClean="0">
                <a:ea typeface="ＭＳ Ｐゴシック" pitchFamily="-106" charset="-128"/>
                <a:cs typeface="ＭＳ Ｐゴシック" pitchFamily="-106" charset="-128"/>
              </a:rPr>
              <a:t>Crop and livestock production will be increasingly challenged.</a:t>
            </a:r>
          </a:p>
          <a:p>
            <a:pPr eaLnBrk="1" hangingPunct="1"/>
            <a:r>
              <a:rPr lang="en-US" sz="2400" dirty="0" smtClean="0">
                <a:ea typeface="ＭＳ Ｐゴシック" pitchFamily="-106" charset="-128"/>
                <a:cs typeface="ＭＳ Ｐゴシック" pitchFamily="-106" charset="-128"/>
              </a:rPr>
              <a:t>Coastal areas are at increasing risk from sea-level rise and storm surge.</a:t>
            </a:r>
          </a:p>
          <a:p>
            <a:pPr eaLnBrk="1" hangingPunct="1"/>
            <a:r>
              <a:rPr lang="en-US" sz="2400" dirty="0" smtClean="0">
                <a:ea typeface="ＭＳ Ｐゴシック" pitchFamily="-106" charset="-128"/>
                <a:cs typeface="ＭＳ Ｐゴシック" pitchFamily="-106" charset="-128"/>
              </a:rPr>
              <a:t>Risks to human health will increase.</a:t>
            </a:r>
          </a:p>
          <a:p>
            <a:pPr eaLnBrk="1" hangingPunct="1"/>
            <a:r>
              <a:rPr lang="en-US" sz="2400" dirty="0" smtClean="0">
                <a:ea typeface="ＭＳ Ｐゴシック" pitchFamily="-106" charset="-128"/>
                <a:cs typeface="ＭＳ Ｐゴシック" pitchFamily="-106" charset="-128"/>
              </a:rPr>
              <a:t>Climate change will interact with many social and environmental stresses to produce adverse effects.</a:t>
            </a: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Thresholds will be crossed, leading to large changes in climate and ecosystems. </a:t>
            </a:r>
            <a:r>
              <a:rPr lang="en-US" sz="2400" b="1" dirty="0" smtClean="0">
                <a:solidFill>
                  <a:srgbClr val="FF6600"/>
                </a:solidFill>
                <a:ea typeface="ＭＳ Ｐゴシック" pitchFamily="-106" charset="-128"/>
                <a:cs typeface="ＭＳ Ｐゴシック" pitchFamily="-106" charset="-128"/>
              </a:rPr>
              <a:t>(This may be starting to happen)</a:t>
            </a:r>
          </a:p>
          <a:p>
            <a:pPr eaLnBrk="1" hangingPunct="1"/>
            <a:r>
              <a:rPr lang="en-US" sz="2400" dirty="0" smtClean="0">
                <a:ea typeface="ＭＳ Ｐゴシック" pitchFamily="-106" charset="-128"/>
                <a:cs typeface="ＭＳ Ｐゴシック" pitchFamily="-106" charset="-128"/>
              </a:rPr>
              <a:t>Future climate change and its impacts depend on choices made </a:t>
            </a:r>
            <a:r>
              <a:rPr lang="en-US" sz="2400" b="1" dirty="0" smtClean="0">
                <a:solidFill>
                  <a:srgbClr val="FF6600"/>
                </a:solidFill>
                <a:ea typeface="ＭＳ Ｐゴシック" pitchFamily="-106" charset="-128"/>
                <a:cs typeface="ＭＳ Ｐゴシック" pitchFamily="-106" charset="-128"/>
              </a:rPr>
              <a:t>TODAY</a:t>
            </a:r>
            <a:r>
              <a:rPr lang="en-US" sz="2400" b="1" dirty="0" smtClean="0">
                <a:ea typeface="ＭＳ Ｐゴシック" pitchFamily="-106" charset="-128"/>
                <a:cs typeface="ＭＳ Ｐゴシック" pitchFamily="-106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0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List of Presentations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414" y="1363957"/>
            <a:ext cx="8766694" cy="5172310"/>
          </a:xfrm>
        </p:spPr>
        <p:txBody>
          <a:bodyPr>
            <a:normAutofit fontScale="92500" lnSpcReduction="10000"/>
          </a:bodyPr>
          <a:lstStyle/>
          <a:p>
            <a:r>
              <a:rPr lang="en-US" cap="small" dirty="0" smtClean="0"/>
              <a:t>Part 1 --- Summary of Global Warming</a:t>
            </a:r>
          </a:p>
          <a:p>
            <a:r>
              <a:rPr lang="en-US" cap="small" dirty="0" smtClean="0"/>
              <a:t>Part 2 --- The Denial Syndrome and Its Dangers</a:t>
            </a:r>
          </a:p>
          <a:p>
            <a:r>
              <a:rPr lang="en-US" cap="small" dirty="0" smtClean="0"/>
              <a:t>Part 3 --- Climate Change Basics and Past Climates</a:t>
            </a:r>
          </a:p>
          <a:p>
            <a:r>
              <a:rPr lang="en-US" cap="small" dirty="0" smtClean="0"/>
              <a:t>Part 4 --- Temperature Rise</a:t>
            </a:r>
          </a:p>
          <a:p>
            <a:r>
              <a:rPr lang="en-US" cap="small" dirty="0" smtClean="0"/>
              <a:t>Part 5 --- Human Cause of Global Warming</a:t>
            </a:r>
          </a:p>
          <a:p>
            <a:r>
              <a:rPr lang="en-US" cap="small" dirty="0" smtClean="0"/>
              <a:t>Part 6 --- Melting Ice and Rising Sea Level</a:t>
            </a:r>
          </a:p>
          <a:p>
            <a:r>
              <a:rPr lang="en-US" cap="small" dirty="0" smtClean="0"/>
              <a:t>Part 7 --- Ocean Acidification, Weather and Melting         				Permafrost</a:t>
            </a:r>
          </a:p>
          <a:p>
            <a:r>
              <a:rPr lang="en-US" cap="small" dirty="0" smtClean="0"/>
              <a:t>Part 8 --- Future Consequences</a:t>
            </a:r>
          </a:p>
          <a:p>
            <a:r>
              <a:rPr lang="en-US" cap="small" dirty="0" smtClean="0"/>
              <a:t>Part 9 --- Requirements to Mitigate the Probl</a:t>
            </a:r>
            <a:r>
              <a:rPr lang="en-US" dirty="0" smtClean="0"/>
              <a:t>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59805"/>
            <a:ext cx="7772400" cy="1470025"/>
          </a:xfrm>
        </p:spPr>
        <p:txBody>
          <a:bodyPr/>
          <a:lstStyle/>
          <a:p>
            <a:r>
              <a:rPr lang="en-US" b="1" dirty="0" smtClean="0"/>
              <a:t>Part 1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1436" y="3383555"/>
            <a:ext cx="8550234" cy="17526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Summary of Global Warming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818" y="1395412"/>
            <a:ext cx="8774546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Global Warming Made Simple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513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Robert Strom </a:t>
            </a:r>
          </a:p>
          <a:p>
            <a:r>
              <a:rPr lang="en-US" dirty="0" smtClean="0"/>
              <a:t>With Temperature Diagrams by David Roberts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623186"/>
            <a:ext cx="9144001" cy="56557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7391" y="6278906"/>
            <a:ext cx="8442876" cy="76086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GB" sz="1300" b="1" dirty="0" smtClean="0">
                <a:latin typeface="Arial" pitchFamily="-128" charset="0"/>
                <a:ea typeface="msgothic" charset="0"/>
                <a:cs typeface="msgothic" charset="0"/>
              </a:rPr>
              <a:t>Carbon </a:t>
            </a:r>
            <a:r>
              <a:rPr lang="en-GB" sz="1300" b="1" dirty="0">
                <a:latin typeface="Arial" pitchFamily="-128" charset="0"/>
                <a:ea typeface="msgothic" charset="0"/>
                <a:cs typeface="msgothic" charset="0"/>
              </a:rPr>
              <a:t>dioxide concentrations and averages of temperature</a:t>
            </a:r>
            <a:r>
              <a:rPr lang="en-GB" sz="1300" b="1" dirty="0" smtClean="0">
                <a:latin typeface="Arial" pitchFamily="-128" charset="0"/>
                <a:ea typeface="msgothic" charset="0"/>
                <a:cs typeface="msgothic" charset="0"/>
              </a:rPr>
              <a:t> proxy </a:t>
            </a:r>
            <a:r>
              <a:rPr lang="en-GB" sz="1300" b="1" dirty="0">
                <a:latin typeface="Arial" pitchFamily="-128" charset="0"/>
                <a:ea typeface="msgothic" charset="0"/>
                <a:cs typeface="msgothic" charset="0"/>
              </a:rPr>
              <a:t>records for last </a:t>
            </a:r>
            <a:r>
              <a:rPr lang="en-GB" sz="1300" b="1" dirty="0" err="1">
                <a:latin typeface="Arial" pitchFamily="-128" charset="0"/>
                <a:ea typeface="msgothic" charset="0"/>
                <a:cs typeface="msgothic" charset="0"/>
              </a:rPr>
              <a:t>deglaciation</a:t>
            </a:r>
            <a:r>
              <a:rPr lang="en-GB" sz="1300" b="1" dirty="0">
                <a:latin typeface="Arial" pitchFamily="-128" charset="0"/>
                <a:ea typeface="msgothic" charset="0"/>
                <a:cs typeface="msgothic" charset="0"/>
              </a:rPr>
              <a:t>, as compiled by </a:t>
            </a:r>
            <a:r>
              <a:rPr lang="en-GB" sz="1300" b="1" dirty="0" err="1">
                <a:latin typeface="Arial" pitchFamily="-128" charset="0"/>
                <a:ea typeface="msgothic" charset="0"/>
                <a:cs typeface="msgothic" charset="0"/>
              </a:rPr>
              <a:t>Parrenin</a:t>
            </a:r>
            <a:r>
              <a:rPr lang="en-GB" sz="1300" b="1" dirty="0">
                <a:latin typeface="Arial" pitchFamily="-128" charset="0"/>
                <a:ea typeface="msgothic" charset="0"/>
                <a:cs typeface="msgothic" charset="0"/>
              </a:rPr>
              <a:t> et al.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1771" y="37991"/>
            <a:ext cx="8568496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b="1" i="1" cap="small" dirty="0" smtClean="0">
                <a:solidFill>
                  <a:srgbClr val="FFFF00"/>
                </a:solidFill>
              </a:rPr>
              <a:t>There is a Strong Correlation Between Atmospheric CO</a:t>
            </a:r>
            <a:r>
              <a:rPr lang="en-US" sz="2200" b="1" i="1" cap="small" baseline="-25000" dirty="0" smtClean="0">
                <a:solidFill>
                  <a:srgbClr val="FFFF00"/>
                </a:solidFill>
              </a:rPr>
              <a:t>2</a:t>
            </a:r>
            <a:r>
              <a:rPr lang="en-US" sz="2200" b="1" i="1" cap="small" dirty="0" smtClean="0">
                <a:solidFill>
                  <a:srgbClr val="FFFF00"/>
                </a:solidFill>
              </a:rPr>
              <a:t> and Temperature </a:t>
            </a:r>
            <a:endParaRPr lang="en-US" sz="2200" b="1" i="1" cap="smal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727" y="300182"/>
            <a:ext cx="3008313" cy="1223818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rgbClr val="FFFF00"/>
                </a:solidFill>
              </a:rPr>
              <a:t>The Past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280 </a:t>
            </a:r>
            <a:r>
              <a:rPr lang="en-US" sz="3200" dirty="0" err="1" smtClean="0">
                <a:solidFill>
                  <a:srgbClr val="FFFF00"/>
                </a:solidFill>
              </a:rPr>
              <a:t>ppm</a:t>
            </a:r>
            <a:r>
              <a:rPr lang="en-US" sz="3200" dirty="0" smtClean="0">
                <a:solidFill>
                  <a:srgbClr val="FFFF00"/>
                </a:solidFill>
              </a:rPr>
              <a:t> CO</a:t>
            </a:r>
            <a:r>
              <a:rPr lang="en-US" sz="3200" baseline="-25000" dirty="0" smtClean="0">
                <a:solidFill>
                  <a:srgbClr val="FFFF00"/>
                </a:solidFill>
              </a:rPr>
              <a:t>2</a:t>
            </a:r>
            <a:endParaRPr lang="en-US" sz="3200" baseline="-25000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0 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25273" y="704271"/>
            <a:ext cx="5518727" cy="531090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3865" y="1524000"/>
            <a:ext cx="3301648" cy="4955931"/>
          </a:xfrm>
        </p:spPr>
        <p:txBody>
          <a:bodyPr>
            <a:noAutofit/>
          </a:bodyPr>
          <a:lstStyle/>
          <a:p>
            <a:r>
              <a:rPr lang="en-US" sz="3200" dirty="0" smtClean="0"/>
              <a:t>For the last 10,000 years  Earth’s climate has been relatively stable (±0.5° C).</a:t>
            </a:r>
          </a:p>
          <a:p>
            <a:r>
              <a:rPr lang="en-US" sz="3200" b="1" dirty="0" smtClean="0">
                <a:solidFill>
                  <a:srgbClr val="FF6600"/>
                </a:solidFill>
              </a:rPr>
              <a:t>All civilization has taken place during this stable period.</a:t>
            </a:r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98" y="254000"/>
            <a:ext cx="2826047" cy="1039091"/>
          </a:xfrm>
        </p:spPr>
        <p:txBody>
          <a:bodyPr>
            <a:no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</a:rPr>
              <a:t>Today</a:t>
            </a:r>
            <a:r>
              <a:rPr lang="en-US" sz="5400" dirty="0" smtClean="0">
                <a:solidFill>
                  <a:srgbClr val="FFFF00"/>
                </a:solidFill>
              </a:rPr>
              <a:t/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396 </a:t>
            </a:r>
            <a:r>
              <a:rPr lang="en-US" sz="2800" dirty="0" err="1" smtClean="0">
                <a:solidFill>
                  <a:srgbClr val="FFFF00"/>
                </a:solidFill>
              </a:rPr>
              <a:t>ppm</a:t>
            </a:r>
            <a:r>
              <a:rPr lang="en-US" sz="2800" dirty="0" smtClean="0">
                <a:solidFill>
                  <a:srgbClr val="FFFF00"/>
                </a:solidFill>
              </a:rPr>
              <a:t> CO</a:t>
            </a:r>
            <a:r>
              <a:rPr lang="en-US" sz="2800" baseline="-25000" dirty="0" smtClean="0">
                <a:solidFill>
                  <a:srgbClr val="FFFF00"/>
                </a:solidFill>
              </a:rPr>
              <a:t>2</a:t>
            </a:r>
            <a:endParaRPr lang="en-US" sz="2800" baseline="-250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0.8 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88088" y="0"/>
            <a:ext cx="5055912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176" y="1435100"/>
            <a:ext cx="3495783" cy="5201013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Our global average temperature has risen 0.8° C since pre-industrial times.</a:t>
            </a:r>
          </a:p>
          <a:p>
            <a:r>
              <a:rPr lang="en-US" sz="4000" b="1" dirty="0" smtClean="0">
                <a:solidFill>
                  <a:srgbClr val="FF6600"/>
                </a:solidFill>
              </a:rPr>
              <a:t>The effects of global warming are already beginning.</a:t>
            </a:r>
            <a:endParaRPr lang="en-US" sz="40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65231"/>
            <a:ext cx="3302000" cy="1112405"/>
          </a:xfrm>
        </p:spPr>
        <p:txBody>
          <a:bodyPr>
            <a:noAutofit/>
          </a:bodyPr>
          <a:lstStyle/>
          <a:p>
            <a:pPr algn="ctr"/>
            <a:r>
              <a:rPr lang="en-US" sz="2800" u="sng" dirty="0" smtClean="0">
                <a:solidFill>
                  <a:srgbClr val="FFFF00"/>
                </a:solidFill>
              </a:rPr>
              <a:t>Dangerous Level</a:t>
            </a: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430 </a:t>
            </a:r>
            <a:r>
              <a:rPr lang="en-US" sz="2800" dirty="0" err="1" smtClean="0">
                <a:solidFill>
                  <a:srgbClr val="FFFF00"/>
                </a:solidFill>
              </a:rPr>
              <a:t>ppm</a:t>
            </a:r>
            <a:r>
              <a:rPr lang="en-US" sz="2800" dirty="0" smtClean="0">
                <a:solidFill>
                  <a:srgbClr val="FFFF00"/>
                </a:solidFill>
              </a:rPr>
              <a:t> CO</a:t>
            </a:r>
            <a:r>
              <a:rPr lang="en-US" sz="2800" baseline="-25000" dirty="0" smtClean="0">
                <a:solidFill>
                  <a:srgbClr val="FFFF00"/>
                </a:solidFill>
              </a:rPr>
              <a:t>2</a:t>
            </a:r>
            <a:endParaRPr lang="en-US" sz="2800" baseline="-250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2 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89684" y="0"/>
            <a:ext cx="4954315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818" y="1339273"/>
            <a:ext cx="3706091" cy="5368636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Very serious consequences will occur for humans, the economy, and political stability.</a:t>
            </a:r>
          </a:p>
          <a:p>
            <a:endParaRPr lang="en-US" dirty="0" smtClean="0"/>
          </a:p>
          <a:p>
            <a:r>
              <a:rPr lang="en-US" sz="3200" b="1" dirty="0" smtClean="0">
                <a:solidFill>
                  <a:srgbClr val="FF6600"/>
                </a:solidFill>
              </a:rPr>
              <a:t>It is almost certain that we will reach this temperature no later than the end of the century and probably sooner.</a:t>
            </a:r>
            <a:endParaRPr lang="en-US" sz="32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82" y="0"/>
            <a:ext cx="3613727" cy="981364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 smtClean="0">
                <a:solidFill>
                  <a:srgbClr val="FFFF00"/>
                </a:solidFill>
              </a:rPr>
              <a:t>Hell on Earth</a:t>
            </a:r>
            <a:r>
              <a:rPr lang="en-US" sz="4800" dirty="0" smtClean="0">
                <a:solidFill>
                  <a:srgbClr val="FFFF00"/>
                </a:solidFill>
              </a:rPr>
              <a:t/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670 </a:t>
            </a:r>
            <a:r>
              <a:rPr lang="en-US" sz="2800" dirty="0" err="1" smtClean="0">
                <a:solidFill>
                  <a:srgbClr val="FFFF00"/>
                </a:solidFill>
              </a:rPr>
              <a:t>ppm</a:t>
            </a:r>
            <a:r>
              <a:rPr lang="en-US" sz="2800" dirty="0" smtClean="0">
                <a:solidFill>
                  <a:srgbClr val="FFFF00"/>
                </a:solidFill>
              </a:rPr>
              <a:t> CO</a:t>
            </a:r>
            <a:r>
              <a:rPr lang="en-US" sz="2800" baseline="-25000" dirty="0" smtClean="0">
                <a:solidFill>
                  <a:srgbClr val="FFFF00"/>
                </a:solidFill>
              </a:rPr>
              <a:t>2</a:t>
            </a:r>
            <a:endParaRPr lang="en-US" sz="4800" baseline="-25000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182" y="1235364"/>
            <a:ext cx="3613727" cy="5484091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By ~2100: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1.</a:t>
            </a:r>
            <a:r>
              <a:rPr lang="en-US" sz="2400" dirty="0" smtClean="0"/>
              <a:t> Highest temperature in 40 million years.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2.</a:t>
            </a:r>
            <a:r>
              <a:rPr lang="en-US" sz="2400" dirty="0" smtClean="0"/>
              <a:t> Sea level rise &gt;1 </a:t>
            </a:r>
            <a:r>
              <a:rPr lang="en-US" sz="2400" dirty="0" err="1" smtClean="0"/>
              <a:t>m</a:t>
            </a:r>
            <a:r>
              <a:rPr lang="en-US" sz="2400" dirty="0" smtClean="0"/>
              <a:t>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3.</a:t>
            </a:r>
            <a:r>
              <a:rPr lang="en-US" sz="2400" dirty="0" smtClean="0"/>
              <a:t> Drought over 40% of inhabited land.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4.</a:t>
            </a:r>
            <a:r>
              <a:rPr lang="en-US" sz="2400" dirty="0" smtClean="0"/>
              <a:t> Mass Starvation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5.</a:t>
            </a:r>
            <a:r>
              <a:rPr lang="en-US" sz="2400" dirty="0" smtClean="0"/>
              <a:t> Death of about half the world population.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6.</a:t>
            </a:r>
            <a:r>
              <a:rPr lang="en-US" sz="2400" dirty="0" smtClean="0"/>
              <a:t> Mass extinction ( &gt;50% species extinct).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7.</a:t>
            </a:r>
            <a:r>
              <a:rPr lang="en-US" sz="2400" dirty="0" smtClean="0"/>
              <a:t> Economic and political chaos.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8.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6600"/>
                </a:solidFill>
              </a:rPr>
              <a:t>Probably the end of civilization as we know it today.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7" name="Content Placeholder 6" descr="Temp. In 21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37479" y="0"/>
            <a:ext cx="5006521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859</Words>
  <Application>Microsoft Macintosh PowerPoint</Application>
  <PresentationFormat>On-screen Show (4:3)</PresentationFormat>
  <Paragraphs>89</Paragraphs>
  <Slides>14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Global Warming How Serious Is It?</vt:lpstr>
      <vt:lpstr>List of Presentations</vt:lpstr>
      <vt:lpstr>Part 1</vt:lpstr>
      <vt:lpstr>Global Warming Made Simple</vt:lpstr>
      <vt:lpstr>Slide 5</vt:lpstr>
      <vt:lpstr>The Past 280 ppm CO2</vt:lpstr>
      <vt:lpstr>Today 396 ppm CO2</vt:lpstr>
      <vt:lpstr>Dangerous Level 430 ppm CO2</vt:lpstr>
      <vt:lpstr>Hell on Earth 670 ppm CO2</vt:lpstr>
      <vt:lpstr>Where we are Headed ~1000 ppm CO2</vt:lpstr>
      <vt:lpstr>Conclusions</vt:lpstr>
      <vt:lpstr>Reliability of Global Warming Parameters</vt:lpstr>
      <vt:lpstr>The World’s Science Societies Support the Science Findings on Global Warming</vt:lpstr>
      <vt:lpstr>Key Scientific Findings</vt:lpstr>
    </vt:vector>
  </TitlesOfParts>
  <Company>University of Arizona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Bob Strom</dc:creator>
  <cp:lastModifiedBy>Bob Strom</cp:lastModifiedBy>
  <cp:revision>30</cp:revision>
  <cp:lastPrinted>2013-01-23T15:52:09Z</cp:lastPrinted>
  <dcterms:created xsi:type="dcterms:W3CDTF">2013-07-16T21:44:45Z</dcterms:created>
  <dcterms:modified xsi:type="dcterms:W3CDTF">2013-07-16T21:48:29Z</dcterms:modified>
</cp:coreProperties>
</file>