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7" r:id="rId2"/>
    <p:sldId id="258" r:id="rId3"/>
    <p:sldId id="259" r:id="rId4"/>
    <p:sldId id="266" r:id="rId5"/>
    <p:sldId id="260" r:id="rId6"/>
    <p:sldId id="267" r:id="rId7"/>
    <p:sldId id="261" r:id="rId8"/>
    <p:sldId id="268" r:id="rId9"/>
    <p:sldId id="262" r:id="rId10"/>
    <p:sldId id="263" r:id="rId11"/>
    <p:sldId id="265"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530D2-9508-4ED7-922B-C094C990836A}" type="datetimeFigureOut">
              <a:rPr lang="en-US" smtClean="0"/>
              <a:pPr/>
              <a:t>7/14/13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00C3B-9DF0-40F3-8BB1-94A53F83D1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from Physics Today, page 39, October 2011 issue.</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B06B0-4C35-407D-BF3A-A791DE47C2CC}" type="datetimeFigureOut">
              <a:rPr lang="en-US" smtClean="0"/>
              <a:pPr/>
              <a:t>7/14/13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B06B0-4C35-407D-BF3A-A791DE47C2CC}" type="datetimeFigureOut">
              <a:rPr lang="en-US" smtClean="0"/>
              <a:pPr/>
              <a:t>7/14/13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B06B0-4C35-407D-BF3A-A791DE47C2CC}" type="datetimeFigureOut">
              <a:rPr lang="en-US" smtClean="0"/>
              <a:pPr/>
              <a:t>7/14/13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B06B0-4C35-407D-BF3A-A791DE47C2CC}" type="datetimeFigureOut">
              <a:rPr lang="en-US" smtClean="0"/>
              <a:pPr/>
              <a:t>7/14/13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B06B0-4C35-407D-BF3A-A791DE47C2CC}" type="datetimeFigureOut">
              <a:rPr lang="en-US" smtClean="0"/>
              <a:pPr/>
              <a:t>7/14/13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B06B0-4C35-407D-BF3A-A791DE47C2CC}" type="datetimeFigureOut">
              <a:rPr lang="en-US" smtClean="0"/>
              <a:pPr/>
              <a:t>7/14/13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B06B0-4C35-407D-BF3A-A791DE47C2CC}" type="datetimeFigureOut">
              <a:rPr lang="en-US" smtClean="0"/>
              <a:pPr/>
              <a:t>7/14/13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B06B0-4C35-407D-BF3A-A791DE47C2CC}" type="datetimeFigureOut">
              <a:rPr lang="en-US" smtClean="0"/>
              <a:pPr/>
              <a:t>7/14/13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B06B0-4C35-407D-BF3A-A791DE47C2CC}" type="datetimeFigureOut">
              <a:rPr lang="en-US" smtClean="0"/>
              <a:pPr/>
              <a:t>7/14/13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B06B0-4C35-407D-BF3A-A791DE47C2CC}" type="datetimeFigureOut">
              <a:rPr lang="en-US" smtClean="0"/>
              <a:pPr/>
              <a:t>7/14/13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B06B0-4C35-407D-BF3A-A791DE47C2CC}" type="datetimeFigureOut">
              <a:rPr lang="en-US" smtClean="0"/>
              <a:pPr/>
              <a:t>7/14/13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EA3B6-3D2C-4EEC-AED8-37D42EA738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B06B0-4C35-407D-BF3A-A791DE47C2CC}" type="datetimeFigureOut">
              <a:rPr lang="en-US" smtClean="0"/>
              <a:pPr/>
              <a:t>7/14/13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EA3B6-3D2C-4EEC-AED8-37D42EA7383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95412"/>
            <a:ext cx="7772400" cy="1470025"/>
          </a:xfrm>
        </p:spPr>
        <p:txBody>
          <a:bodyPr/>
          <a:lstStyle/>
          <a:p>
            <a:r>
              <a:rPr lang="en-US" b="1" dirty="0" smtClean="0"/>
              <a:t>Part 2</a:t>
            </a:r>
            <a:endParaRPr lang="en-US" b="1" dirty="0"/>
          </a:p>
        </p:txBody>
      </p:sp>
      <p:sp>
        <p:nvSpPr>
          <p:cNvPr id="5" name="Subtitle 4"/>
          <p:cNvSpPr>
            <a:spLocks noGrp="1"/>
          </p:cNvSpPr>
          <p:nvPr>
            <p:ph type="subTitle" idx="1"/>
          </p:nvPr>
        </p:nvSpPr>
        <p:spPr>
          <a:xfrm>
            <a:off x="135719" y="3083010"/>
            <a:ext cx="8879834" cy="970995"/>
          </a:xfrm>
        </p:spPr>
        <p:txBody>
          <a:bodyPr>
            <a:noAutofit/>
          </a:bodyPr>
          <a:lstStyle/>
          <a:p>
            <a:r>
              <a:rPr lang="en-US" sz="7200" b="1" dirty="0" smtClean="0">
                <a:solidFill>
                  <a:srgbClr val="FFFF00"/>
                </a:solidFill>
              </a:rPr>
              <a:t>The Denial Syndrome and Its Dangers</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solidFill>
                  <a:srgbClr val="FFFF00"/>
                </a:solidFill>
              </a:rPr>
              <a:t>Apparently Our Mental Processes Have Not Changed in 400 years</a:t>
            </a:r>
            <a:endParaRPr lang="en-US" sz="3200" b="1" dirty="0">
              <a:solidFill>
                <a:srgbClr val="FFFF00"/>
              </a:solidFill>
            </a:endParaRPr>
          </a:p>
        </p:txBody>
      </p:sp>
      <p:pic>
        <p:nvPicPr>
          <p:cNvPr id="4" name="Content Placeholder 3" descr="Public Perceptions 2.jpg"/>
          <p:cNvPicPr>
            <a:picLocks noGrp="1" noChangeAspect="1"/>
          </p:cNvPicPr>
          <p:nvPr>
            <p:ph idx="1"/>
          </p:nvPr>
        </p:nvPicPr>
        <p:blipFill>
          <a:blip r:embed="rId3"/>
          <a:srcRect/>
          <a:stretch>
            <a:fillRect/>
          </a:stretch>
        </p:blipFill>
        <p:spPr>
          <a:xfrm>
            <a:off x="0" y="1143000"/>
            <a:ext cx="9144000" cy="5715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fontScale="90000"/>
          </a:bodyPr>
          <a:lstStyle/>
          <a:p>
            <a:r>
              <a:rPr lang="en-US" sz="5333" b="1" dirty="0" smtClean="0">
                <a:solidFill>
                  <a:srgbClr val="FFFF00"/>
                </a:solidFill>
              </a:rPr>
              <a:t>Deterrents to Solving the Problem</a:t>
            </a:r>
            <a:r>
              <a:rPr lang="en-US" b="1" dirty="0" smtClean="0">
                <a:solidFill>
                  <a:srgbClr val="FFFF00"/>
                </a:solidFill>
              </a:rPr>
              <a:t/>
            </a:r>
            <a:br>
              <a:rPr lang="en-US" b="1" dirty="0" smtClean="0">
                <a:solidFill>
                  <a:srgbClr val="FFFF00"/>
                </a:solidFill>
              </a:rPr>
            </a:br>
            <a:r>
              <a:rPr lang="en-US" sz="8000" b="1" dirty="0" smtClean="0">
                <a:solidFill>
                  <a:srgbClr val="FFFF00"/>
                </a:solidFill>
              </a:rPr>
              <a:t> (</a:t>
            </a:r>
            <a:r>
              <a:rPr lang="en-US" sz="8000" b="1" dirty="0" smtClean="0">
                <a:solidFill>
                  <a:srgbClr val="FF0000"/>
                </a:solidFill>
              </a:rPr>
              <a:t>AIDS</a:t>
            </a:r>
            <a:r>
              <a:rPr lang="en-US" sz="8000" b="1" dirty="0" smtClean="0">
                <a:solidFill>
                  <a:srgbClr val="FFFF00"/>
                </a:solidFill>
              </a:rPr>
              <a:t>)</a:t>
            </a:r>
            <a:endParaRPr lang="en-US" sz="8000" b="1" dirty="0">
              <a:solidFill>
                <a:srgbClr val="FFFF00"/>
              </a:solidFill>
            </a:endParaRPr>
          </a:p>
        </p:txBody>
      </p:sp>
      <p:sp>
        <p:nvSpPr>
          <p:cNvPr id="3" name="Content Placeholder 2"/>
          <p:cNvSpPr>
            <a:spLocks noGrp="1"/>
          </p:cNvSpPr>
          <p:nvPr>
            <p:ph idx="1"/>
          </p:nvPr>
        </p:nvSpPr>
        <p:spPr>
          <a:xfrm>
            <a:off x="457200" y="1980650"/>
            <a:ext cx="8229600" cy="4525963"/>
          </a:xfrm>
        </p:spPr>
        <p:txBody>
          <a:bodyPr>
            <a:normAutofit fontScale="92500" lnSpcReduction="10000"/>
          </a:bodyPr>
          <a:lstStyle/>
          <a:p>
            <a:pPr algn="ctr">
              <a:buNone/>
            </a:pPr>
            <a:r>
              <a:rPr lang="en-US" sz="7200" b="1" cap="small" dirty="0" smtClean="0">
                <a:solidFill>
                  <a:srgbClr val="FF0000"/>
                </a:solidFill>
              </a:rPr>
              <a:t>A</a:t>
            </a:r>
            <a:r>
              <a:rPr lang="en-US" sz="7200" b="1" cap="small" dirty="0" smtClean="0"/>
              <a:t>pathy</a:t>
            </a:r>
          </a:p>
          <a:p>
            <a:pPr algn="ctr">
              <a:buNone/>
            </a:pPr>
            <a:r>
              <a:rPr lang="en-US" sz="7200" b="1" cap="small" dirty="0" smtClean="0">
                <a:solidFill>
                  <a:srgbClr val="FF0000"/>
                </a:solidFill>
              </a:rPr>
              <a:t>I</a:t>
            </a:r>
            <a:r>
              <a:rPr lang="en-US" sz="7200" b="1" cap="small" dirty="0" smtClean="0"/>
              <a:t>gnorance</a:t>
            </a:r>
          </a:p>
          <a:p>
            <a:pPr algn="ctr">
              <a:buNone/>
            </a:pPr>
            <a:r>
              <a:rPr lang="en-US" sz="7200" b="1" cap="small" dirty="0" smtClean="0">
                <a:solidFill>
                  <a:srgbClr val="FF0000"/>
                </a:solidFill>
              </a:rPr>
              <a:t>D</a:t>
            </a:r>
            <a:r>
              <a:rPr lang="en-US" sz="7200" b="1" cap="small" dirty="0" smtClean="0"/>
              <a:t>enial</a:t>
            </a:r>
          </a:p>
          <a:p>
            <a:pPr algn="ctr">
              <a:buNone/>
            </a:pPr>
            <a:r>
              <a:rPr lang="en-US" sz="7200" b="1" cap="small" dirty="0" smtClean="0">
                <a:solidFill>
                  <a:srgbClr val="FF0000"/>
                </a:solidFill>
              </a:rPr>
              <a:t>S</a:t>
            </a:r>
            <a:r>
              <a:rPr lang="en-US" sz="7200" b="1" cap="small" dirty="0" smtClean="0"/>
              <a:t>tupidity</a:t>
            </a:r>
            <a:endParaRPr lang="en-US" sz="7200" b="1"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3"/>
          <p:cNvSpPr>
            <a:spLocks noGrp="1"/>
          </p:cNvSpPr>
          <p:nvPr>
            <p:ph type="title"/>
          </p:nvPr>
        </p:nvSpPr>
        <p:spPr>
          <a:xfrm>
            <a:off x="148447" y="361178"/>
            <a:ext cx="8873907" cy="6186618"/>
          </a:xfrm>
        </p:spPr>
        <p:txBody>
          <a:bodyPr>
            <a:normAutofit/>
          </a:bodyPr>
          <a:lstStyle/>
          <a:p>
            <a:pPr algn="l"/>
            <a:r>
              <a:rPr lang="en-US" sz="4800" b="1" cap="small" dirty="0" smtClean="0">
                <a:solidFill>
                  <a:srgbClr val="FF6600"/>
                </a:solidFill>
                <a:ea typeface="ＭＳ Ｐゴシック" pitchFamily="-106" charset="-128"/>
                <a:cs typeface="ＭＳ Ｐゴシック" pitchFamily="-106" charset="-128"/>
              </a:rPr>
              <a:t>In the U.S., the Denial Syndrome, Misinformation, Disinformation, and Science Illiteracy have Led to a Disregard of the Dangers of Global Warming and the Urgency of Mitigating the Problem.</a:t>
            </a:r>
            <a:endParaRPr lang="en-US" sz="4800" cap="small" dirty="0" smtClean="0">
              <a:solidFill>
                <a:srgbClr val="FFFF00"/>
              </a:solidFill>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772400" cy="762000"/>
          </a:xfrm>
        </p:spPr>
        <p:txBody>
          <a:bodyPr>
            <a:normAutofit fontScale="90000"/>
          </a:bodyPr>
          <a:lstStyle/>
          <a:p>
            <a:pPr eaLnBrk="1" hangingPunct="1"/>
            <a:r>
              <a:rPr lang="en-US" sz="6000" b="1" smtClean="0">
                <a:solidFill>
                  <a:srgbClr val="FFFF00"/>
                </a:solidFill>
                <a:ea typeface="ＭＳ Ｐゴシック" pitchFamily="-106" charset="-128"/>
                <a:cs typeface="ＭＳ Ｐゴシック" pitchFamily="-106" charset="-128"/>
              </a:rPr>
              <a:t>The Denial Syndrome</a:t>
            </a:r>
            <a:endParaRPr lang="en-US" sz="6000" smtClean="0">
              <a:solidFill>
                <a:srgbClr val="FFFF00"/>
              </a:solidFill>
              <a:ea typeface="ＭＳ Ｐゴシック" pitchFamily="-106" charset="-128"/>
              <a:cs typeface="ＭＳ Ｐゴシック" pitchFamily="-106" charset="-128"/>
            </a:endParaRPr>
          </a:p>
        </p:txBody>
      </p:sp>
      <p:sp>
        <p:nvSpPr>
          <p:cNvPr id="40963" name="Rectangle 3"/>
          <p:cNvSpPr>
            <a:spLocks noGrp="1" noChangeArrowheads="1"/>
          </p:cNvSpPr>
          <p:nvPr>
            <p:ph type="body" idx="1"/>
          </p:nvPr>
        </p:nvSpPr>
        <p:spPr>
          <a:xfrm>
            <a:off x="685800" y="914400"/>
            <a:ext cx="7772400" cy="5562600"/>
          </a:xfrm>
        </p:spPr>
        <p:txBody>
          <a:bodyPr/>
          <a:lstStyle/>
          <a:p>
            <a:pPr eaLnBrk="1" hangingPunct="1"/>
            <a:r>
              <a:rPr lang="en-US" sz="3400" cap="small" dirty="0" smtClean="0">
                <a:ea typeface="ＭＳ Ｐゴシック" pitchFamily="-106" charset="-128"/>
                <a:cs typeface="ＭＳ Ｐゴシック" pitchFamily="-106" charset="-128"/>
              </a:rPr>
              <a:t>The Denial Syndrome is when people or organizations refuse to accept a principle that has been proven by overwhelming evidence.</a:t>
            </a:r>
          </a:p>
          <a:p>
            <a:pPr eaLnBrk="1" hangingPunct="1"/>
            <a:r>
              <a:rPr lang="en-US" sz="3400" cap="small" dirty="0" smtClean="0">
                <a:ea typeface="ＭＳ Ｐゴシック" pitchFamily="-106" charset="-128"/>
                <a:cs typeface="ＭＳ Ｐゴシック" pitchFamily="-106" charset="-128"/>
              </a:rPr>
              <a:t>Sometimes this is due to self-interest, ignorance, or political and religious beliefs.</a:t>
            </a:r>
          </a:p>
          <a:p>
            <a:pPr eaLnBrk="1" hangingPunct="1"/>
            <a:r>
              <a:rPr lang="en-US" sz="3400" cap="small" dirty="0" smtClean="0">
                <a:ea typeface="ＭＳ Ｐゴシック" pitchFamily="-106" charset="-128"/>
                <a:cs typeface="ＭＳ Ｐゴシック" pitchFamily="-106" charset="-128"/>
              </a:rPr>
              <a:t>In other cases they apparently do not want to face reality because of deep-seated biases or irrational fear.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8458200" cy="1143000"/>
          </a:xfrm>
        </p:spPr>
        <p:txBody>
          <a:bodyPr>
            <a:normAutofit fontScale="90000"/>
          </a:bodyPr>
          <a:lstStyle/>
          <a:p>
            <a:pPr eaLnBrk="1" hangingPunct="1"/>
            <a:r>
              <a:rPr lang="en-US" sz="4000" b="1" smtClean="0">
                <a:solidFill>
                  <a:srgbClr val="FFFF00"/>
                </a:solidFill>
                <a:ea typeface="ＭＳ Ｐゴシック" pitchFamily="-106" charset="-128"/>
                <a:cs typeface="ＭＳ Ｐゴシック" pitchFamily="-106" charset="-128"/>
              </a:rPr>
              <a:t>The Denial Syndrome Used on Some Well Understood Subjects</a:t>
            </a:r>
            <a:r>
              <a:rPr lang="en-US" sz="4000" smtClean="0">
                <a:solidFill>
                  <a:srgbClr val="FFFF00"/>
                </a:solidFill>
                <a:ea typeface="ＭＳ Ｐゴシック" pitchFamily="-106" charset="-128"/>
                <a:cs typeface="ＭＳ Ｐゴシック" pitchFamily="-106" charset="-128"/>
              </a:rPr>
              <a:t> </a:t>
            </a:r>
          </a:p>
        </p:txBody>
      </p:sp>
      <p:sp>
        <p:nvSpPr>
          <p:cNvPr id="41987" name="Rectangle 3"/>
          <p:cNvSpPr>
            <a:spLocks noGrp="1" noChangeArrowheads="1"/>
          </p:cNvSpPr>
          <p:nvPr>
            <p:ph type="body" idx="1"/>
          </p:nvPr>
        </p:nvSpPr>
        <p:spPr>
          <a:xfrm>
            <a:off x="685800" y="1600200"/>
            <a:ext cx="7772400" cy="4876800"/>
          </a:xfrm>
        </p:spPr>
        <p:txBody>
          <a:bodyPr>
            <a:normAutofit/>
          </a:bodyPr>
          <a:lstStyle/>
          <a:p>
            <a:pPr eaLnBrk="1" hangingPunct="1">
              <a:lnSpc>
                <a:spcPct val="80000"/>
              </a:lnSpc>
            </a:pPr>
            <a:r>
              <a:rPr lang="en-US" b="1" dirty="0" smtClean="0">
                <a:ea typeface="ＭＳ Ｐゴシック" pitchFamily="-106" charset="-128"/>
                <a:cs typeface="ＭＳ Ｐゴシック" pitchFamily="-106" charset="-128"/>
              </a:rPr>
              <a:t>Global Warming</a:t>
            </a:r>
          </a:p>
          <a:p>
            <a:pPr eaLnBrk="1" hangingPunct="1">
              <a:lnSpc>
                <a:spcPct val="80000"/>
              </a:lnSpc>
            </a:pPr>
            <a:r>
              <a:rPr lang="en-US" b="1" dirty="0" smtClean="0">
                <a:ea typeface="ＭＳ Ｐゴシック" pitchFamily="-106" charset="-128"/>
                <a:cs typeface="ＭＳ Ｐゴシック" pitchFamily="-106" charset="-128"/>
              </a:rPr>
              <a:t>Ozone Depletion</a:t>
            </a:r>
          </a:p>
          <a:p>
            <a:pPr eaLnBrk="1" hangingPunct="1">
              <a:lnSpc>
                <a:spcPct val="80000"/>
              </a:lnSpc>
            </a:pPr>
            <a:r>
              <a:rPr lang="en-US" b="1" dirty="0" smtClean="0">
                <a:ea typeface="ＭＳ Ｐゴシック" pitchFamily="-106" charset="-128"/>
                <a:cs typeface="ＭＳ Ｐゴシック" pitchFamily="-106" charset="-128"/>
              </a:rPr>
              <a:t>Apollo Moon Landings</a:t>
            </a:r>
          </a:p>
          <a:p>
            <a:pPr eaLnBrk="1" hangingPunct="1">
              <a:lnSpc>
                <a:spcPct val="80000"/>
              </a:lnSpc>
            </a:pPr>
            <a:r>
              <a:rPr lang="en-US" b="1" dirty="0" smtClean="0">
                <a:ea typeface="ＭＳ Ｐゴシック" pitchFamily="-106" charset="-128"/>
                <a:cs typeface="ＭＳ Ｐゴシック" pitchFamily="-106" charset="-128"/>
              </a:rPr>
              <a:t>Plate Tectonics</a:t>
            </a:r>
          </a:p>
          <a:p>
            <a:pPr eaLnBrk="1" hangingPunct="1">
              <a:lnSpc>
                <a:spcPct val="80000"/>
              </a:lnSpc>
            </a:pPr>
            <a:r>
              <a:rPr lang="en-US" b="1" dirty="0" smtClean="0">
                <a:ea typeface="ＭＳ Ｐゴシック" pitchFamily="-106" charset="-128"/>
                <a:cs typeface="ＭＳ Ｐゴシック" pitchFamily="-106" charset="-128"/>
              </a:rPr>
              <a:t>Evolution</a:t>
            </a:r>
          </a:p>
          <a:p>
            <a:pPr eaLnBrk="1" hangingPunct="1">
              <a:lnSpc>
                <a:spcPct val="80000"/>
              </a:lnSpc>
            </a:pPr>
            <a:r>
              <a:rPr lang="en-US" b="1" dirty="0" smtClean="0">
                <a:ea typeface="ＭＳ Ｐゴシック" pitchFamily="-106" charset="-128"/>
                <a:cs typeface="ＭＳ Ｐゴシック" pitchFamily="-106" charset="-128"/>
              </a:rPr>
              <a:t>Spherical Earth</a:t>
            </a:r>
          </a:p>
          <a:p>
            <a:pPr eaLnBrk="1" hangingPunct="1">
              <a:lnSpc>
                <a:spcPct val="80000"/>
              </a:lnSpc>
            </a:pPr>
            <a:r>
              <a:rPr lang="en-US" b="1" dirty="0" smtClean="0">
                <a:ea typeface="ＭＳ Ｐゴシック" pitchFamily="-106" charset="-128"/>
                <a:cs typeface="ＭＳ Ｐゴシック" pitchFamily="-106" charset="-128"/>
              </a:rPr>
              <a:t>Copernican Theory (Earth orbits Sun, etc.)</a:t>
            </a:r>
          </a:p>
          <a:p>
            <a:pPr eaLnBrk="1" hangingPunct="1">
              <a:lnSpc>
                <a:spcPct val="80000"/>
              </a:lnSpc>
            </a:pPr>
            <a:r>
              <a:rPr lang="en-US" b="1" dirty="0" smtClean="0">
                <a:ea typeface="ＭＳ Ｐゴシック" pitchFamily="-106" charset="-128"/>
                <a:cs typeface="ＭＳ Ｐゴシック" pitchFamily="-106" charset="-128"/>
              </a:rPr>
              <a:t>The Holocaust</a:t>
            </a:r>
          </a:p>
          <a:p>
            <a:pPr eaLnBrk="1" hangingPunct="1">
              <a:lnSpc>
                <a:spcPct val="80000"/>
              </a:lnSpc>
            </a:pPr>
            <a:r>
              <a:rPr lang="en-US" b="1" dirty="0" smtClean="0">
                <a:ea typeface="ＭＳ Ｐゴシック" pitchFamily="-106" charset="-128"/>
                <a:cs typeface="ＭＳ Ｐゴシック" pitchFamily="-106" charset="-128"/>
              </a:rPr>
              <a:t>The Adverse Effects of Smoking, etc, etc.</a:t>
            </a:r>
          </a:p>
          <a:p>
            <a:pPr eaLnBrk="1" hangingPunct="1">
              <a:lnSpc>
                <a:spcPct val="80000"/>
              </a:lnSpc>
            </a:pPr>
            <a:endParaRPr lang="en-US" sz="3600" dirty="0" smtClean="0">
              <a:ea typeface="ＭＳ Ｐゴシック" pitchFamily="-106" charset="-128"/>
              <a:cs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7512"/>
          </a:xfrm>
        </p:spPr>
        <p:txBody>
          <a:bodyPr>
            <a:normAutofit fontScale="90000"/>
          </a:bodyPr>
          <a:lstStyle/>
          <a:p>
            <a:r>
              <a:rPr lang="en-US" b="1" dirty="0" smtClean="0">
                <a:solidFill>
                  <a:srgbClr val="FFFF00"/>
                </a:solidFill>
              </a:rPr>
              <a:t>Of Course!</a:t>
            </a:r>
            <a:endParaRPr lang="en-US" b="1" dirty="0">
              <a:solidFill>
                <a:srgbClr val="FFFF00"/>
              </a:solidFill>
            </a:endParaRPr>
          </a:p>
        </p:txBody>
      </p:sp>
      <p:pic>
        <p:nvPicPr>
          <p:cNvPr id="4" name="Content Placeholder 3" descr="bannerman-web.jpg"/>
          <p:cNvPicPr>
            <a:picLocks noGrp="1" noChangeAspect="1"/>
          </p:cNvPicPr>
          <p:nvPr>
            <p:ph idx="1"/>
          </p:nvPr>
        </p:nvPicPr>
        <p:blipFill>
          <a:blip r:embed="rId2"/>
          <a:srcRect/>
          <a:stretch>
            <a:fillRect/>
          </a:stretch>
        </p:blipFill>
        <p:spPr>
          <a:xfrm>
            <a:off x="0" y="745510"/>
            <a:ext cx="9143999" cy="611249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571500"/>
          </a:xfrm>
        </p:spPr>
        <p:txBody>
          <a:bodyPr>
            <a:normAutofit/>
          </a:bodyPr>
          <a:lstStyle/>
          <a:p>
            <a:r>
              <a:rPr lang="en-US" sz="1800" b="1" dirty="0" smtClean="0">
                <a:solidFill>
                  <a:srgbClr val="FFFF00"/>
                </a:solidFill>
                <a:ea typeface="ＭＳ Ｐゴシック" pitchFamily="-106" charset="-128"/>
                <a:cs typeface="ＭＳ Ｐゴシック" pitchFamily="-106" charset="-128"/>
              </a:rPr>
              <a:t>Some Statements on Global Warming by Several Newly Elected Congressmen</a:t>
            </a:r>
          </a:p>
        </p:txBody>
      </p:sp>
      <p:sp>
        <p:nvSpPr>
          <p:cNvPr id="3" name="Content Placeholder 2"/>
          <p:cNvSpPr>
            <a:spLocks noGrp="1"/>
          </p:cNvSpPr>
          <p:nvPr>
            <p:ph idx="1"/>
          </p:nvPr>
        </p:nvSpPr>
        <p:spPr>
          <a:xfrm>
            <a:off x="457200" y="835025"/>
            <a:ext cx="8229600" cy="5694363"/>
          </a:xfrm>
        </p:spPr>
        <p:txBody>
          <a:bodyPr>
            <a:normAutofit lnSpcReduction="10000"/>
          </a:bodyPr>
          <a:lstStyle/>
          <a:p>
            <a:pPr>
              <a:defRPr/>
            </a:pPr>
            <a:r>
              <a:rPr lang="en-US" sz="2000" dirty="0" smtClean="0"/>
              <a:t>"With the possible exception of Tiger Woods, nothing has had a worse year than global warming. We have discovered that a good portion of the science used to justify "climate change" was a hoax perpetrated by leftist ideologues with an agenda.” —Todd Young, new congressperson from Indiana</a:t>
            </a:r>
          </a:p>
          <a:p>
            <a:pPr>
              <a:defRPr/>
            </a:pPr>
            <a:r>
              <a:rPr lang="en-US" sz="2000" dirty="0" smtClean="0"/>
              <a:t>"I absolutely do not believe that the science of man-caused climate change is proven. Not by any stretch of the imagination. I think it’s far more likely that it’s just sunspot activity or something just in the geologic eons of time where we have changes in the climate." —Ron Johnson, new senator Wisconsin </a:t>
            </a:r>
          </a:p>
          <a:p>
            <a:pPr>
              <a:defRPr/>
            </a:pPr>
            <a:r>
              <a:rPr lang="en-US" sz="2000" dirty="0" smtClean="0"/>
              <a:t>"I think we ought to take a look at whatever the group is that measures all this, the IPCC, they don't even believe the crap." —Steve Pearce, new congressperson from New Mexico</a:t>
            </a:r>
          </a:p>
          <a:p>
            <a:pPr>
              <a:defRPr/>
            </a:pPr>
            <a:r>
              <a:rPr lang="en-US" sz="2000" dirty="0" smtClean="0"/>
              <a:t>"There isn't any real science to say we are altering the climate path of the earth." —Roy Blunt, new senator from Missouri</a:t>
            </a:r>
          </a:p>
          <a:p>
            <a:pPr>
              <a:defRPr/>
            </a:pPr>
            <a:r>
              <a:rPr lang="en-US" sz="2000" dirty="0" smtClean="0"/>
              <a:t>"It's a bigger issue, we need to watch '</a:t>
            </a:r>
            <a:r>
              <a:rPr lang="en-US" sz="2000" dirty="0" err="1" smtClean="0"/>
              <a:t>em</a:t>
            </a:r>
            <a:r>
              <a:rPr lang="en-US" sz="2000" dirty="0" smtClean="0"/>
              <a:t>. Not only because it may or may not be true, but they're making up their facts to fit their conclusions. They've already caught '</a:t>
            </a:r>
            <a:r>
              <a:rPr lang="en-US" sz="2000" dirty="0" err="1" smtClean="0"/>
              <a:t>em</a:t>
            </a:r>
            <a:r>
              <a:rPr lang="en-US" sz="2000" dirty="0" smtClean="0"/>
              <a:t> doing this." —Rand Paul, new senator from Kentucky </a:t>
            </a:r>
          </a:p>
          <a:p>
            <a:pPr>
              <a:defRPr/>
            </a:pPr>
            <a:endParaRPr lang="en-US" sz="1946" dirty="0" smtClean="0"/>
          </a:p>
          <a:p>
            <a:pPr>
              <a:buFont typeface="Arial" pitchFamily="-106"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7307"/>
          </a:xfrm>
        </p:spPr>
        <p:txBody>
          <a:bodyPr>
            <a:normAutofit fontScale="90000"/>
          </a:bodyPr>
          <a:lstStyle/>
          <a:p>
            <a:r>
              <a:rPr lang="en-US" b="1" dirty="0" smtClean="0">
                <a:solidFill>
                  <a:srgbClr val="FFFF00"/>
                </a:solidFill>
              </a:rPr>
              <a:t>How True!</a:t>
            </a:r>
            <a:endParaRPr lang="en-US" b="1" dirty="0">
              <a:solidFill>
                <a:srgbClr val="FFFF00"/>
              </a:solidFill>
            </a:endParaRPr>
          </a:p>
        </p:txBody>
      </p:sp>
      <p:pic>
        <p:nvPicPr>
          <p:cNvPr id="4" name="Content Placeholder 3" descr="Springer.jpg"/>
          <p:cNvPicPr>
            <a:picLocks noGrp="1" noChangeAspect="1"/>
          </p:cNvPicPr>
          <p:nvPr>
            <p:ph idx="1"/>
          </p:nvPr>
        </p:nvPicPr>
        <p:blipFill>
          <a:blip r:embed="rId2"/>
          <a:srcRect/>
          <a:stretch>
            <a:fillRect/>
          </a:stretch>
        </p:blipFill>
        <p:spPr>
          <a:xfrm>
            <a:off x="0" y="897118"/>
            <a:ext cx="9144000" cy="596088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rPr>
              <a:t>Congress has consistently blocked action on climate change</a:t>
            </a:r>
            <a:endParaRPr lang="en-US" sz="3200" b="1" dirty="0">
              <a:solidFill>
                <a:srgbClr val="FFFF00"/>
              </a:solidFill>
            </a:endParaRPr>
          </a:p>
        </p:txBody>
      </p:sp>
      <p:sp>
        <p:nvSpPr>
          <p:cNvPr id="3" name="Content Placeholder 2"/>
          <p:cNvSpPr>
            <a:spLocks noGrp="1"/>
          </p:cNvSpPr>
          <p:nvPr>
            <p:ph idx="1"/>
          </p:nvPr>
        </p:nvSpPr>
        <p:spPr>
          <a:xfrm>
            <a:off x="457200" y="1922395"/>
            <a:ext cx="8229600" cy="4525963"/>
          </a:xfrm>
        </p:spPr>
        <p:txBody>
          <a:bodyPr>
            <a:normAutofit lnSpcReduction="10000"/>
          </a:bodyPr>
          <a:lstStyle/>
          <a:p>
            <a:r>
              <a:rPr lang="en-US" dirty="0" smtClean="0"/>
              <a:t>During the 2011 Congress, the House voted 21 times to block actions that address climate change.</a:t>
            </a:r>
          </a:p>
          <a:p>
            <a:r>
              <a:rPr lang="en-US" dirty="0" smtClean="0"/>
              <a:t>This includes blocking the </a:t>
            </a:r>
            <a:r>
              <a:rPr lang="en-US" b="1" dirty="0" smtClean="0">
                <a:solidFill>
                  <a:srgbClr val="FFFF00"/>
                </a:solidFill>
              </a:rPr>
              <a:t>no-cost </a:t>
            </a:r>
            <a:r>
              <a:rPr lang="en-US" dirty="0" smtClean="0"/>
              <a:t>establishment of a National Climate Service within the National Oceanic and Atmospheric Administration (NOAA). This climate science source  would have put all climate information into one accessible location.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5599"/>
          </a:xfrm>
        </p:spPr>
        <p:txBody>
          <a:bodyPr>
            <a:normAutofit fontScale="90000"/>
          </a:bodyPr>
          <a:lstStyle/>
          <a:p>
            <a:r>
              <a:rPr lang="en-US" b="1" dirty="0" smtClean="0">
                <a:solidFill>
                  <a:srgbClr val="FFFF00"/>
                </a:solidFill>
              </a:rPr>
              <a:t>Here We Go Again!</a:t>
            </a:r>
            <a:endParaRPr lang="en-US" b="1" dirty="0">
              <a:solidFill>
                <a:srgbClr val="FFFF00"/>
              </a:solidFill>
            </a:endParaRPr>
          </a:p>
        </p:txBody>
      </p:sp>
      <p:pic>
        <p:nvPicPr>
          <p:cNvPr id="4" name="Content Placeholder 3" descr="Bilicki.jpg"/>
          <p:cNvPicPr>
            <a:picLocks noGrp="1" noChangeAspect="1"/>
          </p:cNvPicPr>
          <p:nvPr>
            <p:ph idx="1"/>
          </p:nvPr>
        </p:nvPicPr>
        <p:blipFill>
          <a:blip r:embed="rId2"/>
          <a:srcRect/>
          <a:stretch>
            <a:fillRect/>
          </a:stretch>
        </p:blipFill>
        <p:spPr>
          <a:xfrm>
            <a:off x="0" y="585599"/>
            <a:ext cx="9143999" cy="627240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023"/>
          </a:xfrm>
        </p:spPr>
        <p:txBody>
          <a:bodyPr>
            <a:noAutofit/>
          </a:bodyPr>
          <a:lstStyle/>
          <a:p>
            <a:r>
              <a:rPr lang="en-US" sz="3600" b="1" dirty="0" smtClean="0">
                <a:solidFill>
                  <a:srgbClr val="FFFF00"/>
                </a:solidFill>
              </a:rPr>
              <a:t>Chicago Billboard Paid for by the Ultraconservative Heartland Institute</a:t>
            </a:r>
            <a:endParaRPr lang="en-US" sz="3600" b="1" dirty="0">
              <a:solidFill>
                <a:srgbClr val="FFFF00"/>
              </a:solidFill>
            </a:endParaRPr>
          </a:p>
        </p:txBody>
      </p:sp>
      <p:pic>
        <p:nvPicPr>
          <p:cNvPr id="4" name="Content Placeholder 3" descr="Leo-blog--The-Heartland-I-007.jpg"/>
          <p:cNvPicPr>
            <a:picLocks noGrp="1" noChangeAspect="1"/>
          </p:cNvPicPr>
          <p:nvPr>
            <p:ph idx="1"/>
          </p:nvPr>
        </p:nvPicPr>
        <p:blipFill>
          <a:blip r:embed="rId2"/>
          <a:srcRect/>
          <a:stretch>
            <a:fillRect/>
          </a:stretch>
        </p:blipFill>
        <p:spPr>
          <a:xfrm>
            <a:off x="0" y="967023"/>
            <a:ext cx="9144000" cy="5250178"/>
          </a:xfrm>
        </p:spPr>
      </p:pic>
      <p:sp>
        <p:nvSpPr>
          <p:cNvPr id="5" name="TextBox 4"/>
          <p:cNvSpPr txBox="1"/>
          <p:nvPr/>
        </p:nvSpPr>
        <p:spPr>
          <a:xfrm>
            <a:off x="0" y="6150114"/>
            <a:ext cx="9144000" cy="707886"/>
          </a:xfrm>
          <a:prstGeom prst="rect">
            <a:avLst/>
          </a:prstGeom>
          <a:noFill/>
        </p:spPr>
        <p:txBody>
          <a:bodyPr wrap="square" rtlCol="0">
            <a:spAutoFit/>
          </a:bodyPr>
          <a:lstStyle/>
          <a:p>
            <a:pPr algn="ctr"/>
            <a:r>
              <a:rPr lang="en-US" sz="2000" dirty="0" smtClean="0"/>
              <a:t>Appeared on the Heartland website “</a:t>
            </a:r>
            <a:r>
              <a:rPr lang="en-US" sz="2000" b="1" dirty="0" smtClean="0"/>
              <a:t>the most prominent advocates of global warming aren’t scientists.  They are murderers, tyrants, and madmen.”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TotalTime>
  <Words>545</Words>
  <Application>Microsoft Macintosh PowerPoint</Application>
  <PresentationFormat>On-screen Show (4:3)</PresentationFormat>
  <Paragraphs>40</Paragraphs>
  <Slides>12</Slides>
  <Notes>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Part 2</vt:lpstr>
      <vt:lpstr>The Denial Syndrome</vt:lpstr>
      <vt:lpstr>The Denial Syndrome Used on Some Well Understood Subjects </vt:lpstr>
      <vt:lpstr>Of Course!</vt:lpstr>
      <vt:lpstr>Some Statements on Global Warming by Several Newly Elected Congressmen</vt:lpstr>
      <vt:lpstr>How True!</vt:lpstr>
      <vt:lpstr>Congress has consistently blocked action on climate change</vt:lpstr>
      <vt:lpstr>Here We Go Again!</vt:lpstr>
      <vt:lpstr>Chicago Billboard Paid for by the Ultraconservative Heartland Institute</vt:lpstr>
      <vt:lpstr>Apparently Our Mental Processes Have Not Changed in 400 years</vt:lpstr>
      <vt:lpstr>Deterrents to Solving the Problem  (AIDS)</vt:lpstr>
      <vt:lpstr>In the U.S., the Denial Syndrome, Misinformation, Disinformation, and Science Illiteracy have Led to a Disregard of the Dangers of Global Warming and the Urgency of Mitigating the Problem.</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dc:title>
  <dc:creator>Bob Strom</dc:creator>
  <cp:lastModifiedBy>_x001b_Robert Strom</cp:lastModifiedBy>
  <cp:revision>13</cp:revision>
  <cp:lastPrinted>2013-01-23T16:05:47Z</cp:lastPrinted>
  <dcterms:created xsi:type="dcterms:W3CDTF">2013-07-14T23:52:19Z</dcterms:created>
  <dcterms:modified xsi:type="dcterms:W3CDTF">2013-07-15T00:01:38Z</dcterms:modified>
</cp:coreProperties>
</file>