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sldIdLst>
    <p:sldId id="257" r:id="rId2"/>
    <p:sldId id="258" r:id="rId3"/>
    <p:sldId id="259" r:id="rId4"/>
    <p:sldId id="260" r:id="rId5"/>
    <p:sldId id="273" r:id="rId6"/>
    <p:sldId id="274" r:id="rId7"/>
    <p:sldId id="261" r:id="rId8"/>
    <p:sldId id="262" r:id="rId9"/>
    <p:sldId id="263" r:id="rId10"/>
    <p:sldId id="265" r:id="rId11"/>
    <p:sldId id="276" r:id="rId12"/>
    <p:sldId id="268" r:id="rId13"/>
    <p:sldId id="269" r:id="rId14"/>
    <p:sldId id="270" r:id="rId15"/>
    <p:sldId id="275" r:id="rId16"/>
    <p:sldId id="271" r:id="rId17"/>
    <p:sldId id="272" r:id="rId1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57" d="100"/>
          <a:sy n="57" d="100"/>
        </p:scale>
        <p:origin x="-80" y="-2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B74C4DC-7C82-48F3-89F4-2B83BA10F5E7}" type="datetimeFigureOut">
              <a:rPr lang="en-US" smtClean="0"/>
              <a:pPr/>
              <a:t>7/21/13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F0660AB-A278-4FDA-ABB1-7465F7FFD3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02A64AC-A2A0-D54D-A561-8310DC7B80B2}" type="slidenum">
              <a:rPr lang="en-US" smtClean="0"/>
              <a:pPr/>
              <a:t>2</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spcBef>
                <a:spcPct val="0"/>
              </a:spcBef>
            </a:pPr>
            <a:r>
              <a:rPr lang="en-US" smtClean="0">
                <a:ea typeface="ＭＳ Ｐゴシック" charset="-128"/>
                <a:cs typeface="ＭＳ Ｐゴシック" charset="-128"/>
              </a:rPr>
              <a:t>In the greenhouse effect, solar radiation is absorbed by the Earth’s surface resulting in surface warming (yellow wavy lines). Much of this absorbed energy is eventually re-radiated at longer infrared wavelengths as heat (red wavy lines). A portion of this heat is absorbed by greenhouse gases and re-radiated back to the Earth’s surface. This re-radiated energy further warms the surface. The more greenhouse gases that are present, the more heat is absorbed and re-radiated, and the hotter it gets.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climate</a:t>
            </a:r>
            <a:r>
              <a:rPr lang="en-US" baseline="0" dirty="0" smtClean="0"/>
              <a:t> changes that have occurred in the past 65 million years indicate that our current rate of climate change is catastrophic for humans and other species. We are drastically changing the planetary environment on a very short timescale relative to geological time. This graph shows the global deep ocean temperature over the past 65 million years derived from ocean sediment cores. The global average atmospheric temperature was, of course, much warmer. During the Holocene in the “Ice House” it was 14 degrees C, and at the top of the “Hot House” it was about 25 degrees C. About 3.5 million years ago in the Pliocene the atmospheric CO2 content was about the same as today (~400 </a:t>
            </a:r>
            <a:r>
              <a:rPr lang="en-US" baseline="0" dirty="0" err="1" smtClean="0"/>
              <a:t>ppm</a:t>
            </a:r>
            <a:r>
              <a:rPr lang="en-US" baseline="0" dirty="0" smtClean="0"/>
              <a:t>). The last time the CO2 content was this high there were no humans on Earth and sea level was about 5 </a:t>
            </a:r>
            <a:r>
              <a:rPr lang="en-US" baseline="0" dirty="0" err="1" smtClean="0"/>
              <a:t>m</a:t>
            </a:r>
            <a:r>
              <a:rPr lang="en-US" baseline="0" dirty="0" smtClean="0"/>
              <a:t> higher than today. If the current CO2 emission rate continues we will eventually reach the temperature indicated by the arrow showing the “Current Emission Outcome”. </a:t>
            </a:r>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Modified from Hansen et</a:t>
            </a:r>
            <a:r>
              <a:rPr lang="en-US" baseline="0" dirty="0" smtClean="0"/>
              <a:t> al., Scientific Case for Avoiding Dangerous Climate Change to Protect Young People and Nature, 2011.</a:t>
            </a:r>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National Geographic Magazine</a:t>
            </a:r>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660AB-A278-4FDA-ABB1-7465F7FFD30D}"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relatively small amount</a:t>
            </a:r>
            <a:r>
              <a:rPr lang="en-US" baseline="0" dirty="0" smtClean="0"/>
              <a:t> of CO</a:t>
            </a:r>
            <a:r>
              <a:rPr lang="en-US" baseline="-25000" dirty="0" smtClean="0"/>
              <a:t>2</a:t>
            </a:r>
            <a:r>
              <a:rPr lang="en-US" baseline="0" dirty="0" smtClean="0"/>
              <a:t> in the atmosphere has been used as an argument against CO</a:t>
            </a:r>
            <a:r>
              <a:rPr lang="en-US" baseline="-25000" dirty="0" smtClean="0"/>
              <a:t>2</a:t>
            </a:r>
            <a:r>
              <a:rPr lang="en-US" baseline="0" dirty="0" smtClean="0"/>
              <a:t> as the cause of global warming. See next slide.</a:t>
            </a:r>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dirty="0" smtClean="0">
                <a:ea typeface="ＭＳ Ｐゴシック" pitchFamily="-106" charset="-128"/>
                <a:cs typeface="ＭＳ Ｐゴシック" pitchFamily="-106" charset="-128"/>
              </a:rPr>
              <a:t>Relatively small changes in the atmospheric CO</a:t>
            </a:r>
            <a:r>
              <a:rPr lang="en-US" baseline="-25000" dirty="0" smtClean="0">
                <a:ea typeface="ＭＳ Ｐゴシック" pitchFamily="-106" charset="-128"/>
                <a:cs typeface="ＭＳ Ｐゴシック" pitchFamily="-106" charset="-128"/>
              </a:rPr>
              <a:t>2</a:t>
            </a:r>
            <a:r>
              <a:rPr lang="en-US" dirty="0" smtClean="0">
                <a:ea typeface="ＭＳ Ｐゴシック" pitchFamily="-106" charset="-128"/>
                <a:cs typeface="ＭＳ Ｐゴシック" pitchFamily="-106" charset="-128"/>
              </a:rPr>
              <a:t> content can cause significant changes in the global average temperature and major disruptions of the environment. The </a:t>
            </a:r>
            <a:r>
              <a:rPr lang="en-US" dirty="0" err="1" smtClean="0">
                <a:ea typeface="ＭＳ Ｐゴシック" pitchFamily="-106" charset="-128"/>
                <a:cs typeface="ＭＳ Ｐゴシック" pitchFamily="-106" charset="-128"/>
              </a:rPr>
              <a:t>Anthropocene</a:t>
            </a:r>
            <a:r>
              <a:rPr lang="en-US" baseline="0" dirty="0" smtClean="0">
                <a:ea typeface="ＭＳ Ｐゴシック" pitchFamily="-106" charset="-128"/>
                <a:cs typeface="ＭＳ Ｐゴシック" pitchFamily="-106" charset="-128"/>
              </a:rPr>
              <a:t> is a the new epoch of human influence on major environmental changes. </a:t>
            </a:r>
            <a:endParaRPr lang="en-US" dirty="0" smtClean="0">
              <a:ea typeface="ＭＳ Ｐゴシック" pitchFamily="-106" charset="-128"/>
              <a:cs typeface="ＭＳ Ｐゴシック" pitchFamily="-106"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7B0C0490-D3EE-A84B-8CD5-27A34DBA9F0B}" type="slidenum">
              <a:rPr lang="en-US" smtClean="0">
                <a:latin typeface="Calibri" pitchFamily="-106" charset="0"/>
                <a:ea typeface="ＭＳ Ｐゴシック" pitchFamily="-106" charset="-128"/>
                <a:cs typeface="ＭＳ Ｐゴシック" pitchFamily="-106" charset="-128"/>
              </a:rPr>
              <a:pPr/>
              <a:t>4</a:t>
            </a:fld>
            <a:endParaRPr lang="en-US" smtClean="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Comparison</a:t>
            </a:r>
            <a:r>
              <a:rPr lang="en-US" baseline="0" dirty="0" smtClean="0"/>
              <a:t> of the effects of the rise in temperature of the human body and the same rise in the global average temperature of the Earth. It has been normalized so that the normal temperature of the human body and the “normal” pre-industrial temperature of the Earth is 0° C.</a:t>
            </a:r>
            <a:endParaRPr lang="en-US" dirty="0"/>
          </a:p>
        </p:txBody>
      </p:sp>
      <p:sp>
        <p:nvSpPr>
          <p:cNvPr id="4" name="Slide Number Placeholder 3"/>
          <p:cNvSpPr>
            <a:spLocks noGrp="1"/>
          </p:cNvSpPr>
          <p:nvPr>
            <p:ph type="sldNum" sz="quarter" idx="10"/>
          </p:nvPr>
        </p:nvSpPr>
        <p:spPr/>
        <p:txBody>
          <a:bodyPr/>
          <a:lstStyle/>
          <a:p>
            <a:fld id="{7F0660AB-A278-4FDA-ABB1-7465F7FFD30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B1585AA7-5D15-8542-921F-DF3E98563C0D}" type="slidenum">
              <a:rPr lang="en-US" smtClean="0">
                <a:latin typeface="Calibri" pitchFamily="-106" charset="0"/>
                <a:ea typeface="ＭＳ Ｐゴシック" pitchFamily="-106" charset="-128"/>
                <a:cs typeface="ＭＳ Ｐゴシック" pitchFamily="-106" charset="-128"/>
              </a:rPr>
              <a:pPr/>
              <a:t>7</a:t>
            </a:fld>
            <a:endParaRPr lang="en-US" smtClean="0">
              <a:latin typeface="Calibri" pitchFamily="-106" charset="0"/>
              <a:ea typeface="ＭＳ Ｐゴシック" pitchFamily="-106" charset="-128"/>
              <a:cs typeface="ＭＳ Ｐゴシック" pitchFamily="-106" charset="-128"/>
            </a:endParaRPr>
          </a:p>
        </p:txBody>
      </p:sp>
      <p:sp>
        <p:nvSpPr>
          <p:cNvPr id="5632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smtClean="0">
                <a:ea typeface="ＭＳ Ｐゴシック" pitchFamily="-106" charset="-128"/>
                <a:cs typeface="ＭＳ Ｐゴシック" pitchFamily="-106" charset="-128"/>
              </a:rPr>
              <a:t>This diagrammatic representation shows the period of time before part of the climate system reaches equilibrium long after CO</a:t>
            </a:r>
            <a:r>
              <a:rPr lang="en-US" baseline="-25000" smtClean="0">
                <a:ea typeface="ＭＳ Ｐゴシック" pitchFamily="-106" charset="-128"/>
                <a:cs typeface="ＭＳ Ｐゴシック" pitchFamily="-106" charset="-128"/>
              </a:rPr>
              <a:t>2</a:t>
            </a:r>
            <a:r>
              <a:rPr lang="en-US" smtClean="0">
                <a:ea typeface="ＭＳ Ｐゴシック" pitchFamily="-106" charset="-128"/>
                <a:cs typeface="ＭＳ Ｐゴシック" pitchFamily="-106" charset="-128"/>
              </a:rPr>
              <a:t> emissions are reduced. This delay is due to the inertia of the climate system, primarily the oceans. Even if we reduce today’s greenhouse gas emissions to zero, we will still have a 0.6° to 1</a:t>
            </a:r>
            <a:r>
              <a:rPr lang="en-US" smtClean="0">
                <a:ea typeface="Times" pitchFamily="-106" charset="0"/>
                <a:cs typeface="Times" pitchFamily="-106" charset="0"/>
              </a:rPr>
              <a:t>°</a:t>
            </a:r>
            <a:r>
              <a:rPr lang="en-US" smtClean="0">
                <a:ea typeface="ＭＳ Ｐゴシック" pitchFamily="-106" charset="-128"/>
                <a:cs typeface="ＭＳ Ｐゴシック" pitchFamily="-106" charset="-128"/>
              </a:rPr>
              <a:t> C rise in average global temperature, and sea level rise will continue into the foreseeable future . In other words, “We have already shot ourselves in the foot”. We now need to keep from shooting ourselves in the head.  From UN IPCC Report, 2001.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20D491DB-3E73-704C-AE5E-1DFA4B86A773}" type="slidenum">
              <a:rPr lang="en-US" smtClean="0"/>
              <a:pPr/>
              <a:t>8</a:t>
            </a:fld>
            <a:endParaRPr lang="en-US" smtClean="0"/>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smtClean="0">
                <a:ea typeface="ＭＳ Ｐゴシック" charset="-128"/>
                <a:cs typeface="ＭＳ Ｐゴシック" charset="-128"/>
              </a:rPr>
              <a:t>This is an example of the inertia of a climate system; in this case the response of the ozone layer. Although the CFC’s that cause a depletion of the ozone layer have declined dramatically since about 1988, the ozone hole is still at its maximum primarily because of the long lifetime of CFC’s in the stratosphere.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a:lstStyle/>
          <a:p>
            <a:fld id="{509E6C97-BAAC-8743-A3EB-8CA9B2980204}" type="slidenum">
              <a:rPr lang="en-US" smtClean="0"/>
              <a:pPr/>
              <a:t>9</a:t>
            </a:fld>
            <a:endParaRPr lang="en-US" smtClean="0"/>
          </a:p>
        </p:txBody>
      </p:sp>
      <p:sp>
        <p:nvSpPr>
          <p:cNvPr id="3072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1027"/>
          <p:cNvSpPr>
            <a:spLocks noGrp="1" noChangeArrowheads="1"/>
          </p:cNvSpPr>
          <p:nvPr>
            <p:ph type="body" idx="1"/>
          </p:nvPr>
        </p:nvSpPr>
        <p:spPr bwMode="auto">
          <a:noFill/>
        </p:spPr>
        <p:txBody>
          <a:bodyPr/>
          <a:lstStyle/>
          <a:p>
            <a:pPr eaLnBrk="1" hangingPunct="1">
              <a:spcBef>
                <a:spcPct val="0"/>
              </a:spcBef>
            </a:pPr>
            <a:r>
              <a:rPr lang="en-US" dirty="0" smtClean="0">
                <a:ea typeface="ＭＳ Ｐゴシック" charset="-128"/>
                <a:cs typeface="ＭＳ Ｐゴシック" charset="-128"/>
              </a:rPr>
              <a:t>This diagrammatic representation shows the natural variations in climate. The thick line is approximately the average increase in temperature over time, while the two fainter lines show the approximate range in temperatures with time. </a:t>
            </a:r>
          </a:p>
          <a:p>
            <a:pPr eaLnBrk="1" hangingPunct="1">
              <a:spcBef>
                <a:spcPct val="0"/>
              </a:spcBef>
            </a:pPr>
            <a:r>
              <a:rPr lang="en-US" dirty="0" smtClean="0">
                <a:ea typeface="ＭＳ Ｐゴシック" charset="-128"/>
                <a:cs typeface="ＭＳ Ｐゴシック" charset="-128"/>
              </a:rPr>
              <a:t>Climate has natural occurring fluctuations that result in a saw-tooth temperature curve.  Our present increase in global temperature is not uniform. For a variety of reasons, some years will be cooler or hotter than others. Some of these reasons include large volcanic eruptions, variations in solar irradiance, or the presence of El Nino and La Nina events, among other natural phenomena. Although the overall trend is for increased temperatures, there are some years that are warmer or cooler than adjacent years. For example, 1998 and 2005 were the hottest years on record since world temperature recordings began in 1880, but the years in between have been slightly cooler (2002 and 2003 were the second and third warmest years, respectively). The temperature trend, however, has been consistently upward.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El </a:t>
            </a:r>
            <a:r>
              <a:rPr lang="en-US" dirty="0" err="1" smtClean="0">
                <a:ea typeface="ＭＳ Ｐゴシック" charset="-128"/>
                <a:cs typeface="ＭＳ Ｐゴシック" charset="-128"/>
              </a:rPr>
              <a:t>Niños</a:t>
            </a:r>
            <a:r>
              <a:rPr lang="en-US" dirty="0" smtClean="0">
                <a:ea typeface="ＭＳ Ｐゴシック" charset="-128"/>
                <a:cs typeface="ＭＳ Ｐゴシック" charset="-128"/>
              </a:rPr>
              <a:t> are conditions where the tropical Pacific Ocean temperatures are warmer than normal, and this leads to warmer atmospheric conditions. La </a:t>
            </a:r>
            <a:r>
              <a:rPr lang="en-US" dirty="0" err="1" smtClean="0">
                <a:ea typeface="ＭＳ Ｐゴシック" charset="-128"/>
                <a:cs typeface="ＭＳ Ｐゴシック" charset="-128"/>
              </a:rPr>
              <a:t>Niñas</a:t>
            </a:r>
            <a:r>
              <a:rPr lang="en-US" dirty="0" smtClean="0">
                <a:ea typeface="ＭＳ Ｐゴシック" charset="-128"/>
                <a:cs typeface="ＭＳ Ｐゴシック" charset="-128"/>
              </a:rPr>
              <a:t> are conditions were the tropical Pacific Ocean temperatures are cooler than normal, leading to cooler atmospheric conditions. The stylized volcanoes represent</a:t>
            </a:r>
            <a:r>
              <a:rPr lang="en-US" baseline="0" dirty="0" smtClean="0">
                <a:ea typeface="ＭＳ Ｐゴシック" charset="-128"/>
                <a:cs typeface="ＭＳ Ｐゴシック" charset="-128"/>
              </a:rPr>
              <a:t> major volcanic eruptions that cooled the atmosphere. The last one is Pinatubo that was the largest eruption since the turn of the century and cooled the atmosphere for several years during an El Nino. </a:t>
            </a:r>
            <a:r>
              <a:rPr lang="en-US" dirty="0" smtClean="0">
                <a:ea typeface="ＭＳ Ｐゴシック" charset="-128"/>
                <a:cs typeface="ＭＳ Ｐゴシック" charset="-128"/>
              </a:rPr>
              <a:t>From Hansen, et al., </a:t>
            </a:r>
            <a:r>
              <a:rPr lang="en-US" b="1" dirty="0" smtClean="0">
                <a:ea typeface="ＭＳ Ｐゴシック" charset="-128"/>
                <a:cs typeface="ＭＳ Ｐゴシック" charset="-128"/>
              </a:rPr>
              <a:t>Global Temperature in 2011, Tends and Prospects</a:t>
            </a:r>
            <a:r>
              <a:rPr lang="en-US" dirty="0" smtClean="0">
                <a:ea typeface="ＭＳ Ｐゴシック" charset="-128"/>
                <a:cs typeface="ＭＳ Ｐゴシック" charset="-128"/>
              </a:rPr>
              <a:t>, Jan. 18, 2012.</a:t>
            </a:r>
          </a:p>
        </p:txBody>
      </p:sp>
      <p:sp>
        <p:nvSpPr>
          <p:cNvPr id="32772" name="Slide Number Placeholder 3"/>
          <p:cNvSpPr>
            <a:spLocks noGrp="1"/>
          </p:cNvSpPr>
          <p:nvPr>
            <p:ph type="sldNum" sz="quarter" idx="5"/>
          </p:nvPr>
        </p:nvSpPr>
        <p:spPr bwMode="auto">
          <a:noFill/>
          <a:ln>
            <a:miter lim="800000"/>
            <a:headEnd/>
            <a:tailEnd/>
          </a:ln>
        </p:spPr>
        <p:txBody>
          <a:bodyPr/>
          <a:lstStyle/>
          <a:p>
            <a:fld id="{F030AFCF-200D-AF42-AC66-8709F1BB6A59}"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FA6FF5-A845-4FD7-A196-39FC93B1055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A6FF5-A845-4FD7-A196-39FC93B1055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A6FF5-A845-4FD7-A196-39FC93B1055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2E53C6E-247D-DF4B-A510-CA0ACD5218E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F750D83-55CF-EC4A-B933-E955B188914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3FA903B5-3587-F840-9066-CE3C1FA3AB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A6FF5-A845-4FD7-A196-39FC93B1055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A6FF5-A845-4FD7-A196-39FC93B1055C}" type="datetimeFigureOut">
              <a:rPr lang="en-US" smtClean="0"/>
              <a:pPr/>
              <a:t>7/21/13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FA6FF5-A845-4FD7-A196-39FC93B1055C}"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FA6FF5-A845-4FD7-A196-39FC93B1055C}" type="datetimeFigureOut">
              <a:rPr lang="en-US" smtClean="0"/>
              <a:pPr/>
              <a:t>7/21/13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FA6FF5-A845-4FD7-A196-39FC93B1055C}" type="datetimeFigureOut">
              <a:rPr lang="en-US" smtClean="0"/>
              <a:pPr/>
              <a:t>7/21/13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A6FF5-A845-4FD7-A196-39FC93B1055C}" type="datetimeFigureOut">
              <a:rPr lang="en-US" smtClean="0"/>
              <a:pPr/>
              <a:t>7/21/13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A6FF5-A845-4FD7-A196-39FC93B1055C}"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A6FF5-A845-4FD7-A196-39FC93B1055C}" type="datetimeFigureOut">
              <a:rPr lang="en-US" smtClean="0"/>
              <a:pPr/>
              <a:t>7/21/13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F93DE-3367-443E-A62E-5379AD1E78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A6FF5-A845-4FD7-A196-39FC93B1055C}" type="datetimeFigureOut">
              <a:rPr lang="en-US" smtClean="0"/>
              <a:pPr/>
              <a:t>7/21/13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F93DE-3367-443E-A62E-5379AD1E78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51372"/>
            <a:ext cx="7772400" cy="1470025"/>
          </a:xfrm>
        </p:spPr>
        <p:txBody>
          <a:bodyPr/>
          <a:lstStyle/>
          <a:p>
            <a:r>
              <a:rPr lang="en-US" b="1" dirty="0" smtClean="0"/>
              <a:t>Part 3</a:t>
            </a:r>
            <a:endParaRPr lang="en-US" b="1" dirty="0"/>
          </a:p>
        </p:txBody>
      </p:sp>
      <p:sp>
        <p:nvSpPr>
          <p:cNvPr id="4" name="Subtitle 3"/>
          <p:cNvSpPr>
            <a:spLocks noGrp="1"/>
          </p:cNvSpPr>
          <p:nvPr>
            <p:ph type="subTitle" idx="1"/>
          </p:nvPr>
        </p:nvSpPr>
        <p:spPr>
          <a:xfrm>
            <a:off x="155105" y="2286000"/>
            <a:ext cx="8773199" cy="3530600"/>
          </a:xfrm>
        </p:spPr>
        <p:txBody>
          <a:bodyPr>
            <a:noAutofit/>
          </a:bodyPr>
          <a:lstStyle/>
          <a:p>
            <a:r>
              <a:rPr lang="en-US" sz="7200" b="1" dirty="0" smtClean="0">
                <a:solidFill>
                  <a:srgbClr val="FFFF00"/>
                </a:solidFill>
              </a:rPr>
              <a:t>Climate Change Basics</a:t>
            </a:r>
          </a:p>
          <a:p>
            <a:r>
              <a:rPr lang="en-US" sz="7200" b="1" dirty="0" smtClean="0">
                <a:solidFill>
                  <a:srgbClr val="FFFF00"/>
                </a:solidFill>
              </a:rPr>
              <a:t> and </a:t>
            </a:r>
          </a:p>
          <a:p>
            <a:r>
              <a:rPr lang="en-US" sz="7200" b="1" dirty="0" smtClean="0">
                <a:solidFill>
                  <a:srgbClr val="FFFF00"/>
                </a:solidFill>
              </a:rPr>
              <a:t>Past Climates</a:t>
            </a:r>
            <a:endParaRPr lang="en-US" sz="7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0" y="228600"/>
            <a:ext cx="9144000" cy="1143000"/>
          </a:xfrm>
        </p:spPr>
        <p:txBody>
          <a:bodyPr>
            <a:normAutofit/>
          </a:bodyPr>
          <a:lstStyle/>
          <a:p>
            <a:pPr eaLnBrk="1" hangingPunct="1"/>
            <a:r>
              <a:rPr lang="en-US" sz="3200" b="1" dirty="0" smtClean="0">
                <a:solidFill>
                  <a:srgbClr val="FFFF00"/>
                </a:solidFill>
                <a:ea typeface="ＭＳ Ｐゴシック" charset="-128"/>
                <a:cs typeface="ＭＳ Ｐゴシック" charset="-128"/>
              </a:rPr>
              <a:t>El </a:t>
            </a:r>
            <a:r>
              <a:rPr lang="en-US" sz="3200" b="1" dirty="0" err="1" smtClean="0">
                <a:solidFill>
                  <a:srgbClr val="FFFF00"/>
                </a:solidFill>
                <a:ea typeface="ＭＳ Ｐゴシック" charset="-128"/>
                <a:cs typeface="ＭＳ Ｐゴシック" charset="-128"/>
              </a:rPr>
              <a:t>Niños</a:t>
            </a:r>
            <a:r>
              <a:rPr lang="en-US" sz="3200" b="1" dirty="0" smtClean="0">
                <a:solidFill>
                  <a:srgbClr val="FFFF00"/>
                </a:solidFill>
                <a:ea typeface="ＭＳ Ｐゴシック" charset="-128"/>
                <a:cs typeface="ＭＳ Ｐゴシック" charset="-128"/>
              </a:rPr>
              <a:t> (</a:t>
            </a:r>
            <a:r>
              <a:rPr lang="en-US" sz="3200" b="1" dirty="0" smtClean="0">
                <a:solidFill>
                  <a:srgbClr val="FF0000"/>
                </a:solidFill>
                <a:ea typeface="ＭＳ Ｐゴシック" charset="-128"/>
                <a:cs typeface="ＭＳ Ｐゴシック" charset="-128"/>
              </a:rPr>
              <a:t>red</a:t>
            </a:r>
            <a:r>
              <a:rPr lang="en-US" sz="3200" b="1" dirty="0" smtClean="0">
                <a:solidFill>
                  <a:srgbClr val="FFFF00"/>
                </a:solidFill>
                <a:ea typeface="ＭＳ Ｐゴシック" charset="-128"/>
                <a:cs typeface="ＭＳ Ｐゴシック" charset="-128"/>
              </a:rPr>
              <a:t>), La </a:t>
            </a:r>
            <a:r>
              <a:rPr lang="en-US" sz="3200" b="1" dirty="0" err="1" smtClean="0">
                <a:solidFill>
                  <a:srgbClr val="FFFF00"/>
                </a:solidFill>
                <a:ea typeface="ＭＳ Ｐゴシック" charset="-128"/>
                <a:cs typeface="ＭＳ Ｐゴシック" charset="-128"/>
              </a:rPr>
              <a:t>Niñas</a:t>
            </a:r>
            <a:r>
              <a:rPr lang="en-US" sz="3200" b="1" dirty="0" smtClean="0">
                <a:solidFill>
                  <a:srgbClr val="FFFF00"/>
                </a:solidFill>
                <a:ea typeface="ＭＳ Ｐゴシック" charset="-128"/>
                <a:cs typeface="ＭＳ Ｐゴシック" charset="-128"/>
              </a:rPr>
              <a:t> (</a:t>
            </a:r>
            <a:r>
              <a:rPr lang="en-US" sz="3200" b="1" dirty="0" smtClean="0">
                <a:solidFill>
                  <a:srgbClr val="3366FF"/>
                </a:solidFill>
                <a:ea typeface="ＭＳ Ｐゴシック" charset="-128"/>
                <a:cs typeface="ＭＳ Ｐゴシック" charset="-128"/>
              </a:rPr>
              <a:t>blue</a:t>
            </a:r>
            <a:r>
              <a:rPr lang="en-US" sz="3200" b="1" dirty="0" smtClean="0">
                <a:solidFill>
                  <a:srgbClr val="FFFF00"/>
                </a:solidFill>
                <a:ea typeface="ＭＳ Ｐゴシック" charset="-128"/>
                <a:cs typeface="ＭＳ Ｐゴシック" charset="-128"/>
              </a:rPr>
              <a:t>) and Large Volcanic Eruptions Cause Short-term Climate Variations</a:t>
            </a:r>
            <a:endParaRPr lang="en-US" sz="3200" dirty="0" smtClean="0">
              <a:solidFill>
                <a:srgbClr val="FFFF00"/>
              </a:solidFill>
              <a:ea typeface="ＭＳ Ｐゴシック" charset="-128"/>
              <a:cs typeface="ＭＳ Ｐゴシック" charset="-128"/>
            </a:endParaRPr>
          </a:p>
        </p:txBody>
      </p:sp>
      <p:pic>
        <p:nvPicPr>
          <p:cNvPr id="5" name="Content Placeholder 4" descr="Ninos and Temp.jpg"/>
          <p:cNvPicPr>
            <a:picLocks noGrp="1" noChangeAspect="1"/>
          </p:cNvPicPr>
          <p:nvPr>
            <p:ph idx="1"/>
          </p:nvPr>
        </p:nvPicPr>
        <p:blipFill>
          <a:blip r:embed="rId3"/>
          <a:srcRect/>
          <a:stretch>
            <a:fillRect/>
          </a:stretch>
        </p:blipFill>
        <p:spPr>
          <a:xfrm>
            <a:off x="0" y="1371600"/>
            <a:ext cx="9144000" cy="5486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1113"/>
            <a:ext cx="9144000" cy="788987"/>
          </a:xfrm>
        </p:spPr>
        <p:txBody>
          <a:bodyPr>
            <a:normAutofit/>
          </a:bodyPr>
          <a:lstStyle/>
          <a:p>
            <a:r>
              <a:rPr lang="en-US" sz="4000" b="1" dirty="0" err="1" smtClean="0">
                <a:solidFill>
                  <a:srgbClr val="FFFF00"/>
                </a:solidFill>
                <a:ea typeface="ＭＳ Ｐゴシック" pitchFamily="26" charset="-128"/>
                <a:cs typeface="ＭＳ Ｐゴシック" pitchFamily="26" charset="-128"/>
              </a:rPr>
              <a:t>Paleoclimate</a:t>
            </a:r>
            <a:r>
              <a:rPr lang="en-US" sz="4000" b="1" dirty="0" smtClean="0">
                <a:solidFill>
                  <a:srgbClr val="FFFF00"/>
                </a:solidFill>
                <a:ea typeface="ＭＳ Ｐゴシック" pitchFamily="26" charset="-128"/>
                <a:cs typeface="ＭＳ Ｐゴシック" pitchFamily="26" charset="-128"/>
              </a:rPr>
              <a:t> in the Cenozoic Era</a:t>
            </a:r>
          </a:p>
        </p:txBody>
      </p:sp>
      <p:sp>
        <p:nvSpPr>
          <p:cNvPr id="7" name="TextBox 6"/>
          <p:cNvSpPr txBox="1"/>
          <p:nvPr/>
        </p:nvSpPr>
        <p:spPr>
          <a:xfrm>
            <a:off x="2201982" y="5335112"/>
            <a:ext cx="5022854" cy="523220"/>
          </a:xfrm>
          <a:prstGeom prst="rect">
            <a:avLst/>
          </a:prstGeom>
          <a:noFill/>
        </p:spPr>
        <p:txBody>
          <a:bodyPr wrap="none" rtlCol="0">
            <a:spAutoFit/>
          </a:bodyPr>
          <a:lstStyle/>
          <a:p>
            <a:r>
              <a:rPr lang="en-US" sz="2800" b="1" dirty="0" smtClean="0">
                <a:solidFill>
                  <a:srgbClr val="FF6600"/>
                </a:solidFill>
              </a:rPr>
              <a:t>Hot House = No Ice on Earth</a:t>
            </a:r>
            <a:endParaRPr lang="en-US" sz="2800" b="1" dirty="0">
              <a:solidFill>
                <a:srgbClr val="FF6600"/>
              </a:solidFill>
            </a:endParaRPr>
          </a:p>
        </p:txBody>
      </p:sp>
      <p:sp>
        <p:nvSpPr>
          <p:cNvPr id="8" name="TextBox 7"/>
          <p:cNvSpPr txBox="1"/>
          <p:nvPr/>
        </p:nvSpPr>
        <p:spPr>
          <a:xfrm>
            <a:off x="-55566" y="5858332"/>
            <a:ext cx="9298639" cy="461665"/>
          </a:xfrm>
          <a:prstGeom prst="rect">
            <a:avLst/>
          </a:prstGeom>
          <a:noFill/>
        </p:spPr>
        <p:txBody>
          <a:bodyPr wrap="none" rtlCol="0">
            <a:spAutoFit/>
          </a:bodyPr>
          <a:lstStyle/>
          <a:p>
            <a:pPr algn="ctr"/>
            <a:r>
              <a:rPr lang="en-US" sz="2400" b="1" dirty="0" smtClean="0">
                <a:solidFill>
                  <a:schemeClr val="bg2">
                    <a:lumMod val="60000"/>
                    <a:lumOff val="40000"/>
                  </a:schemeClr>
                </a:solidFill>
              </a:rPr>
              <a:t>Ice </a:t>
            </a:r>
            <a:r>
              <a:rPr lang="en-US" sz="2000" b="1" dirty="0" smtClean="0">
                <a:solidFill>
                  <a:schemeClr val="bg2">
                    <a:lumMod val="60000"/>
                    <a:lumOff val="40000"/>
                  </a:schemeClr>
                </a:solidFill>
              </a:rPr>
              <a:t>House = Both Ice Sheets Present plus Glacial and Interglacial Periods</a:t>
            </a:r>
            <a:endParaRPr lang="en-US" sz="2000" b="1" dirty="0">
              <a:solidFill>
                <a:schemeClr val="bg2">
                  <a:lumMod val="60000"/>
                  <a:lumOff val="40000"/>
                </a:schemeClr>
              </a:solidFill>
            </a:endParaRPr>
          </a:p>
        </p:txBody>
      </p:sp>
      <p:sp>
        <p:nvSpPr>
          <p:cNvPr id="9" name="TextBox 8"/>
          <p:cNvSpPr txBox="1"/>
          <p:nvPr/>
        </p:nvSpPr>
        <p:spPr>
          <a:xfrm>
            <a:off x="1015081" y="6258549"/>
            <a:ext cx="7141401" cy="523220"/>
          </a:xfrm>
          <a:prstGeom prst="rect">
            <a:avLst/>
          </a:prstGeom>
          <a:noFill/>
        </p:spPr>
        <p:txBody>
          <a:bodyPr wrap="square" rtlCol="0">
            <a:spAutoFit/>
          </a:bodyPr>
          <a:lstStyle/>
          <a:p>
            <a:r>
              <a:rPr lang="en-US" sz="2800" b="1" cap="small" dirty="0" smtClean="0"/>
              <a:t>All Human Evolution Occurred in an Ice House</a:t>
            </a:r>
            <a:endParaRPr lang="en-US" sz="2800" b="1" cap="small" dirty="0"/>
          </a:p>
        </p:txBody>
      </p:sp>
      <p:sp>
        <p:nvSpPr>
          <p:cNvPr id="10" name="TextBox 9"/>
          <p:cNvSpPr txBox="1"/>
          <p:nvPr/>
        </p:nvSpPr>
        <p:spPr>
          <a:xfrm>
            <a:off x="1707693" y="4965780"/>
            <a:ext cx="5923166" cy="461665"/>
          </a:xfrm>
          <a:prstGeom prst="rect">
            <a:avLst/>
          </a:prstGeom>
          <a:noFill/>
        </p:spPr>
        <p:txBody>
          <a:bodyPr wrap="none" rtlCol="0">
            <a:spAutoFit/>
          </a:bodyPr>
          <a:lstStyle/>
          <a:p>
            <a:r>
              <a:rPr lang="en-US" sz="2400" dirty="0" smtClean="0"/>
              <a:t>PETM = Paleocene-Eocene Thermal Maximum</a:t>
            </a:r>
            <a:endParaRPr lang="en-US" sz="2400" dirty="0"/>
          </a:p>
        </p:txBody>
      </p:sp>
      <p:pic>
        <p:nvPicPr>
          <p:cNvPr id="13" name="Content Placeholder 12" descr="Cenozoic 1.jpg"/>
          <p:cNvPicPr>
            <a:picLocks noGrp="1" noChangeAspect="1"/>
          </p:cNvPicPr>
          <p:nvPr>
            <p:ph idx="1"/>
          </p:nvPr>
        </p:nvPicPr>
        <p:blipFill>
          <a:blip r:embed="rId3"/>
          <a:srcRect/>
          <a:stretch>
            <a:fillRect/>
          </a:stretch>
        </p:blipFill>
        <p:spPr>
          <a:xfrm>
            <a:off x="0" y="800101"/>
            <a:ext cx="9144000" cy="45350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25278"/>
          </a:xfrm>
        </p:spPr>
        <p:txBody>
          <a:bodyPr>
            <a:normAutofit fontScale="90000"/>
          </a:bodyPr>
          <a:lstStyle/>
          <a:p>
            <a:r>
              <a:rPr lang="en-US" sz="3200" b="1" dirty="0" smtClean="0">
                <a:solidFill>
                  <a:srgbClr val="FFFF00"/>
                </a:solidFill>
              </a:rPr>
              <a:t>Temperature Anomaly Relative to the 1880-1920 Mean and Sea Level Rise</a:t>
            </a:r>
            <a:endParaRPr lang="en-US" sz="3200" b="1" dirty="0">
              <a:solidFill>
                <a:srgbClr val="FFFF00"/>
              </a:solidFill>
            </a:endParaRPr>
          </a:p>
        </p:txBody>
      </p:sp>
      <p:pic>
        <p:nvPicPr>
          <p:cNvPr id="6" name="Content Placeholder 5" descr="Pliocene:Pleistocene Temp.jpg"/>
          <p:cNvPicPr>
            <a:picLocks noGrp="1" noChangeAspect="1"/>
          </p:cNvPicPr>
          <p:nvPr>
            <p:ph idx="1"/>
          </p:nvPr>
        </p:nvPicPr>
        <p:blipFill>
          <a:blip r:embed="rId3"/>
          <a:srcRect/>
          <a:stretch>
            <a:fillRect/>
          </a:stretch>
        </p:blipFill>
        <p:spPr>
          <a:xfrm>
            <a:off x="1" y="1025278"/>
            <a:ext cx="9144000" cy="583272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3129" y="0"/>
            <a:ext cx="8809001" cy="657433"/>
          </a:xfrm>
        </p:spPr>
        <p:txBody>
          <a:bodyPr>
            <a:normAutofit/>
          </a:bodyPr>
          <a:lstStyle/>
          <a:p>
            <a:r>
              <a:rPr lang="en-US" sz="3600" b="1" dirty="0" smtClean="0">
                <a:solidFill>
                  <a:srgbClr val="FFFF00"/>
                </a:solidFill>
              </a:rPr>
              <a:t>Sea Level during the past 35 million years</a:t>
            </a:r>
            <a:endParaRPr lang="en-US" sz="3600" b="1" dirty="0">
              <a:solidFill>
                <a:srgbClr val="FFFF00"/>
              </a:solidFill>
            </a:endParaRPr>
          </a:p>
        </p:txBody>
      </p:sp>
      <p:pic>
        <p:nvPicPr>
          <p:cNvPr id="5" name="Content Placeholder 4" descr="Cenozoic 2.jpg"/>
          <p:cNvPicPr>
            <a:picLocks noGrp="1" noChangeAspect="1"/>
          </p:cNvPicPr>
          <p:nvPr>
            <p:ph idx="1"/>
          </p:nvPr>
        </p:nvPicPr>
        <p:blipFill>
          <a:blip r:embed="rId2"/>
          <a:srcRect/>
          <a:stretch>
            <a:fillRect/>
          </a:stretch>
        </p:blipFill>
        <p:spPr>
          <a:xfrm>
            <a:off x="0" y="783418"/>
            <a:ext cx="9144000" cy="607458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273050"/>
            <a:ext cx="3465514" cy="1987221"/>
          </a:xfrm>
        </p:spPr>
        <p:txBody>
          <a:bodyPr anchor="ctr">
            <a:normAutofit/>
          </a:bodyPr>
          <a:lstStyle/>
          <a:p>
            <a:r>
              <a:rPr lang="en-US" dirty="0" smtClean="0">
                <a:solidFill>
                  <a:srgbClr val="FFFF00"/>
                </a:solidFill>
              </a:rPr>
              <a:t>The Arctic in the Paleocene-Eocene Thermal Maximum (PETM)</a:t>
            </a:r>
            <a:br>
              <a:rPr lang="en-US" dirty="0" smtClean="0">
                <a:solidFill>
                  <a:srgbClr val="FFFF00"/>
                </a:solidFill>
              </a:rPr>
            </a:br>
            <a:r>
              <a:rPr lang="en-US" dirty="0" smtClean="0">
                <a:solidFill>
                  <a:srgbClr val="FFFF00"/>
                </a:solidFill>
              </a:rPr>
              <a:t/>
            </a:r>
            <a:br>
              <a:rPr lang="en-US" dirty="0" smtClean="0">
                <a:solidFill>
                  <a:srgbClr val="FFFF00"/>
                </a:solidFill>
              </a:rPr>
            </a:br>
            <a:r>
              <a:rPr lang="en-US" sz="1400" i="1" dirty="0" smtClean="0">
                <a:solidFill>
                  <a:srgbClr val="FFFF00"/>
                </a:solidFill>
              </a:rPr>
              <a:t>Average</a:t>
            </a:r>
            <a:r>
              <a:rPr lang="en-US" sz="1400" dirty="0" smtClean="0">
                <a:solidFill>
                  <a:srgbClr val="FFFF00"/>
                </a:solidFill>
              </a:rPr>
              <a:t> Annual Arctic Temp. = 20° C (68° F)</a:t>
            </a:r>
            <a:br>
              <a:rPr lang="en-US" sz="1400" dirty="0" smtClean="0">
                <a:solidFill>
                  <a:srgbClr val="FFFF00"/>
                </a:solidFill>
              </a:rPr>
            </a:br>
            <a:r>
              <a:rPr lang="en-US" sz="1400" dirty="0" smtClean="0">
                <a:solidFill>
                  <a:srgbClr val="FFFF00"/>
                </a:solidFill>
              </a:rPr>
              <a:t>Arctic Ocean Surface Temp. = 22° C (72°F); same as the present Hawaiian ocean surface</a:t>
            </a:r>
            <a:endParaRPr lang="en-US" sz="1400" dirty="0">
              <a:solidFill>
                <a:srgbClr val="FFFF00"/>
              </a:solidFill>
            </a:endParaRPr>
          </a:p>
        </p:txBody>
      </p:sp>
      <p:pic>
        <p:nvPicPr>
          <p:cNvPr id="4" name="Content Placeholder 3" descr="Eskimo With Picture"/>
          <p:cNvPicPr>
            <a:picLocks noGrp="1" noChangeAspect="1"/>
          </p:cNvPicPr>
          <p:nvPr>
            <p:ph idx="1"/>
          </p:nvPr>
        </p:nvPicPr>
        <p:blipFill>
          <a:blip r:embed="rId3"/>
          <a:srcRect/>
          <a:stretch>
            <a:fillRect/>
          </a:stretch>
        </p:blipFill>
        <p:spPr>
          <a:xfrm>
            <a:off x="3613727" y="0"/>
            <a:ext cx="5530273" cy="6858000"/>
          </a:xfrm>
        </p:spPr>
      </p:pic>
      <p:sp>
        <p:nvSpPr>
          <p:cNvPr id="6" name="Text Placeholder 5"/>
          <p:cNvSpPr>
            <a:spLocks noGrp="1"/>
          </p:cNvSpPr>
          <p:nvPr>
            <p:ph type="body" sz="half" idx="2"/>
          </p:nvPr>
        </p:nvSpPr>
        <p:spPr>
          <a:xfrm>
            <a:off x="0" y="2761258"/>
            <a:ext cx="3465514" cy="3715741"/>
          </a:xfrm>
        </p:spPr>
        <p:txBody>
          <a:bodyPr anchor="ctr">
            <a:normAutofit/>
          </a:bodyPr>
          <a:lstStyle/>
          <a:p>
            <a:r>
              <a:rPr lang="en-US" sz="3600" dirty="0" smtClean="0"/>
              <a:t>An Eskimo holds a picture of what the Arctic might have looked like during the PETM.</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0915"/>
          </a:xfrm>
        </p:spPr>
        <p:txBody>
          <a:bodyPr>
            <a:normAutofit fontScale="90000"/>
          </a:bodyPr>
          <a:lstStyle/>
          <a:p>
            <a:r>
              <a:rPr lang="en-US" sz="5400" b="1" dirty="0" smtClean="0">
                <a:solidFill>
                  <a:srgbClr val="FFFF00"/>
                </a:solidFill>
              </a:rPr>
              <a:t>New Arctic Pliocene Data </a:t>
            </a:r>
            <a:endParaRPr lang="en-US" sz="5400" b="1" dirty="0">
              <a:solidFill>
                <a:srgbClr val="FFFF00"/>
              </a:solidFill>
            </a:endParaRPr>
          </a:p>
        </p:txBody>
      </p:sp>
      <p:sp>
        <p:nvSpPr>
          <p:cNvPr id="6" name="Content Placeholder 5"/>
          <p:cNvSpPr>
            <a:spLocks noGrp="1"/>
          </p:cNvSpPr>
          <p:nvPr>
            <p:ph idx="1"/>
          </p:nvPr>
        </p:nvSpPr>
        <p:spPr>
          <a:xfrm>
            <a:off x="457200" y="1212236"/>
            <a:ext cx="8229600" cy="5178806"/>
          </a:xfrm>
        </p:spPr>
        <p:txBody>
          <a:bodyPr>
            <a:noAutofit/>
          </a:bodyPr>
          <a:lstStyle/>
          <a:p>
            <a:r>
              <a:rPr lang="en-US" sz="3600" dirty="0" smtClean="0"/>
              <a:t>Northeast arctic Russia 3.4-3.6 million years  ago had summer temperatures ~8° C warmer than today (3° C). </a:t>
            </a:r>
          </a:p>
          <a:p>
            <a:r>
              <a:rPr lang="en-US" sz="3600" dirty="0" smtClean="0"/>
              <a:t>At that time the atmospheric CO</a:t>
            </a:r>
            <a:r>
              <a:rPr lang="en-US" sz="3600" baseline="-25000" dirty="0" smtClean="0"/>
              <a:t>2</a:t>
            </a:r>
            <a:r>
              <a:rPr lang="en-US" sz="3600" dirty="0" smtClean="0"/>
              <a:t> content was about the same as today (~400 </a:t>
            </a:r>
            <a:r>
              <a:rPr lang="en-US" sz="3600" dirty="0" err="1" smtClean="0"/>
              <a:t>ppm</a:t>
            </a:r>
            <a:r>
              <a:rPr lang="en-US" sz="3600" dirty="0" smtClean="0"/>
              <a:t>). </a:t>
            </a:r>
          </a:p>
          <a:p>
            <a:r>
              <a:rPr lang="en-US" sz="3600" dirty="0" smtClean="0"/>
              <a:t>The climate sensitivity is considerably greater than previously estimated.</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91"/>
            <a:ext cx="8229600" cy="805654"/>
          </a:xfrm>
        </p:spPr>
        <p:txBody>
          <a:bodyPr/>
          <a:lstStyle/>
          <a:p>
            <a:r>
              <a:rPr lang="en-US" b="1" dirty="0" smtClean="0">
                <a:solidFill>
                  <a:srgbClr val="FFFF00"/>
                </a:solidFill>
              </a:rPr>
              <a:t>Summary: Cenozoic Era</a:t>
            </a:r>
            <a:endParaRPr lang="en-US" b="1" dirty="0">
              <a:solidFill>
                <a:srgbClr val="FFFF00"/>
              </a:solidFill>
            </a:endParaRPr>
          </a:p>
        </p:txBody>
      </p:sp>
      <p:sp>
        <p:nvSpPr>
          <p:cNvPr id="3" name="Content Placeholder 2"/>
          <p:cNvSpPr>
            <a:spLocks noGrp="1"/>
          </p:cNvSpPr>
          <p:nvPr>
            <p:ph idx="1"/>
          </p:nvPr>
        </p:nvSpPr>
        <p:spPr>
          <a:xfrm>
            <a:off x="457200" y="945845"/>
            <a:ext cx="8229600" cy="5775057"/>
          </a:xfrm>
        </p:spPr>
        <p:txBody>
          <a:bodyPr>
            <a:normAutofit/>
          </a:bodyPr>
          <a:lstStyle/>
          <a:p>
            <a:r>
              <a:rPr lang="en-US" cap="small" dirty="0" smtClean="0"/>
              <a:t>The average rate of change in CO</a:t>
            </a:r>
            <a:r>
              <a:rPr lang="en-US" cap="small" baseline="-25000" dirty="0" smtClean="0"/>
              <a:t>2</a:t>
            </a:r>
            <a:r>
              <a:rPr lang="en-US" cap="small" dirty="0" smtClean="0"/>
              <a:t> was ~100 </a:t>
            </a:r>
            <a:r>
              <a:rPr lang="en-US" cap="small" dirty="0" err="1" smtClean="0"/>
              <a:t>ppm</a:t>
            </a:r>
            <a:r>
              <a:rPr lang="en-US" cap="small" dirty="0" smtClean="0"/>
              <a:t>/million years or 0.0001 </a:t>
            </a:r>
            <a:r>
              <a:rPr lang="en-US" cap="small" dirty="0" err="1" smtClean="0"/>
              <a:t>ppm</a:t>
            </a:r>
            <a:r>
              <a:rPr lang="en-US" cap="small" dirty="0" smtClean="0"/>
              <a:t>/year</a:t>
            </a:r>
          </a:p>
          <a:p>
            <a:r>
              <a:rPr lang="en-US" cap="small" dirty="0" smtClean="0"/>
              <a:t>The human rate today is 2 </a:t>
            </a:r>
            <a:r>
              <a:rPr lang="en-US" cap="small" dirty="0" err="1" smtClean="0"/>
              <a:t>ppm</a:t>
            </a:r>
            <a:r>
              <a:rPr lang="en-US" cap="small" dirty="0" smtClean="0"/>
              <a:t>/year </a:t>
            </a:r>
            <a:r>
              <a:rPr lang="en-US" cap="small" dirty="0" smtClean="0">
                <a:solidFill>
                  <a:srgbClr val="FF6600"/>
                </a:solidFill>
              </a:rPr>
              <a:t>(20,000 times faster than the natural rate)</a:t>
            </a:r>
          </a:p>
          <a:p>
            <a:r>
              <a:rPr lang="en-US" cap="small" dirty="0" smtClean="0"/>
              <a:t>The “abrupt” PETM temperature rise took ~25,000 years with a duration of ~50,000 years</a:t>
            </a:r>
          </a:p>
          <a:p>
            <a:r>
              <a:rPr lang="en-US" cap="small" dirty="0" smtClean="0">
                <a:solidFill>
                  <a:srgbClr val="FF6600"/>
                </a:solidFill>
              </a:rPr>
              <a:t>The current rise in temperature is about 100 times faster than in the PETM</a:t>
            </a:r>
          </a:p>
          <a:p>
            <a:r>
              <a:rPr lang="en-US" cap="small" dirty="0" smtClean="0"/>
              <a:t>Humans overwhelm “slow” geologic changes</a:t>
            </a:r>
          </a:p>
          <a:p>
            <a:r>
              <a:rPr lang="en-US" sz="3600" b="1" cap="small" dirty="0" smtClean="0">
                <a:solidFill>
                  <a:srgbClr val="FF6600"/>
                </a:solidFill>
              </a:rPr>
              <a:t>We are producing “A Different Planet”</a:t>
            </a:r>
          </a:p>
          <a:p>
            <a:endParaRPr lang="en-US" dirty="0" smtClean="0">
              <a:solidFill>
                <a:srgbClr val="FF0000"/>
              </a:solidFill>
            </a:endParaRPr>
          </a:p>
          <a:p>
            <a:endParaRPr lang="en-US" dirty="0" smtClean="0">
              <a:solidFill>
                <a:srgbClr val="FF0000"/>
              </a:solidFill>
            </a:endParaRP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3129" y="274638"/>
            <a:ext cx="8809001" cy="1143000"/>
          </a:xfrm>
        </p:spPr>
        <p:txBody>
          <a:bodyPr>
            <a:normAutofit fontScale="90000"/>
          </a:bodyPr>
          <a:lstStyle/>
          <a:p>
            <a:r>
              <a:rPr lang="en-US" sz="2800" b="1" dirty="0" smtClean="0">
                <a:solidFill>
                  <a:srgbClr val="FFFF00"/>
                </a:solidFill>
              </a:rPr>
              <a:t>The Permian/Triassic Mass Extinction (70-96% of Species Extinct) Was Caused by a Climate Change 252 million Years Ago</a:t>
            </a:r>
            <a:endParaRPr lang="en-US" sz="2800" b="1" dirty="0">
              <a:solidFill>
                <a:srgbClr val="FFFF00"/>
              </a:solidFill>
            </a:endParaRPr>
          </a:p>
        </p:txBody>
      </p:sp>
      <p:sp>
        <p:nvSpPr>
          <p:cNvPr id="3" name="Content Placeholder 2"/>
          <p:cNvSpPr>
            <a:spLocks noGrp="1"/>
          </p:cNvSpPr>
          <p:nvPr>
            <p:ph idx="1"/>
          </p:nvPr>
        </p:nvSpPr>
        <p:spPr>
          <a:xfrm>
            <a:off x="457200" y="1600200"/>
            <a:ext cx="8229600" cy="5110708"/>
          </a:xfrm>
        </p:spPr>
        <p:txBody>
          <a:bodyPr>
            <a:normAutofit lnSpcReduction="10000"/>
          </a:bodyPr>
          <a:lstStyle/>
          <a:p>
            <a:r>
              <a:rPr lang="en-US" cap="small" dirty="0" smtClean="0"/>
              <a:t>The greatest mass extinction in geologic history was caused by a global warming event resulting from massive flood volcanism lasting ~2 million years, releasing huge amounts of CO</a:t>
            </a:r>
            <a:r>
              <a:rPr lang="en-US" cap="small" baseline="-25000" dirty="0" smtClean="0"/>
              <a:t>2’</a:t>
            </a:r>
            <a:r>
              <a:rPr lang="en-US" cap="small" dirty="0" smtClean="0"/>
              <a:t> and methane from the continental shelves. </a:t>
            </a:r>
          </a:p>
          <a:p>
            <a:r>
              <a:rPr lang="en-US" cap="small" dirty="0" smtClean="0"/>
              <a:t>The global warming started slowly in an “Ice House” similar to today’s and ended in a “Hot House” 9° C (16° F) hotter than today.</a:t>
            </a:r>
          </a:p>
          <a:p>
            <a:r>
              <a:rPr lang="en-US" b="1" cap="small" dirty="0" smtClean="0">
                <a:solidFill>
                  <a:srgbClr val="FF6600"/>
                </a:solidFill>
              </a:rPr>
              <a:t>We are currently headed in that direction but much more rapidly; maybe less than 200 years.</a:t>
            </a:r>
            <a:endParaRPr lang="en-US" b="1" cap="small"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152400"/>
            <a:ext cx="8686800" cy="685800"/>
          </a:xfrm>
        </p:spPr>
        <p:txBody>
          <a:bodyPr>
            <a:normAutofit fontScale="90000"/>
          </a:bodyPr>
          <a:lstStyle/>
          <a:p>
            <a:pPr eaLnBrk="1" hangingPunct="1"/>
            <a:r>
              <a:rPr lang="en-US" sz="6000" b="1" smtClean="0">
                <a:solidFill>
                  <a:srgbClr val="FFFF00"/>
                </a:solidFill>
                <a:ea typeface="ＭＳ Ｐゴシック" charset="-128"/>
                <a:cs typeface="ＭＳ Ｐゴシック" charset="-128"/>
              </a:rPr>
              <a:t>The Greenhouse Effect</a:t>
            </a:r>
            <a:endParaRPr lang="en-US" sz="6000" smtClean="0">
              <a:solidFill>
                <a:srgbClr val="FFFF00"/>
              </a:solidFill>
              <a:ea typeface="ＭＳ Ｐゴシック" charset="-128"/>
              <a:cs typeface="ＭＳ Ｐゴシック" charset="-128"/>
            </a:endParaRPr>
          </a:p>
        </p:txBody>
      </p:sp>
      <p:pic>
        <p:nvPicPr>
          <p:cNvPr id="33795" name="Picture 6" descr="Greenhouse Effect.jpg                                          00038833Macintosh HD                   BCFC62BF:"/>
          <p:cNvPicPr>
            <a:picLocks noGrp="1" noChangeAspect="1" noChangeArrowheads="1"/>
          </p:cNvPicPr>
          <p:nvPr>
            <p:ph idx="1"/>
          </p:nvPr>
        </p:nvPicPr>
        <p:blipFill>
          <a:blip r:embed="rId3"/>
          <a:srcRect/>
          <a:stretch>
            <a:fillRect/>
          </a:stretch>
        </p:blipFill>
        <p:spPr>
          <a:xfrm>
            <a:off x="0" y="990600"/>
            <a:ext cx="9144000" cy="5867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228600"/>
            <a:ext cx="7772400" cy="1143000"/>
          </a:xfrm>
        </p:spPr>
        <p:txBody>
          <a:bodyPr>
            <a:normAutofit fontScale="90000"/>
          </a:bodyPr>
          <a:lstStyle/>
          <a:p>
            <a:r>
              <a:rPr lang="en-US" sz="4000" b="1" smtClean="0">
                <a:solidFill>
                  <a:srgbClr val="FFFF00"/>
                </a:solidFill>
                <a:ea typeface="ＭＳ Ｐゴシック" charset="-128"/>
                <a:cs typeface="ＭＳ Ｐゴシック" charset="-128"/>
              </a:rPr>
              <a:t>Earth’s Atmospheric Composition, Temperatures and Pressure</a:t>
            </a:r>
          </a:p>
        </p:txBody>
      </p:sp>
      <p:graphicFrame>
        <p:nvGraphicFramePr>
          <p:cNvPr id="4" name="Table Placeholder 3"/>
          <p:cNvGraphicFramePr>
            <a:graphicFrameLocks noGrp="1"/>
          </p:cNvGraphicFramePr>
          <p:nvPr>
            <p:ph type="tbl" idx="1"/>
          </p:nvPr>
        </p:nvGraphicFramePr>
        <p:xfrm>
          <a:off x="0" y="1600200"/>
          <a:ext cx="9144000" cy="5257803"/>
        </p:xfrm>
        <a:graphic>
          <a:graphicData uri="http://schemas.openxmlformats.org/drawingml/2006/table">
            <a:tbl>
              <a:tblPr/>
              <a:tblGrid>
                <a:gridCol w="4572000"/>
                <a:gridCol w="4572000"/>
              </a:tblGrid>
              <a:tr h="88758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FF00"/>
                          </a:solidFill>
                          <a:effectLst/>
                          <a:latin typeface="Calibri" charset="0"/>
                          <a:ea typeface="ＭＳ Ｐゴシック" charset="-128"/>
                          <a:cs typeface="ＭＳ Ｐゴシック" charset="-128"/>
                        </a:rPr>
                        <a:t>Composition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FFFF00"/>
                          </a:solidFill>
                          <a:effectLst/>
                          <a:latin typeface="Calibri" charset="0"/>
                          <a:ea typeface="ＭＳ Ｐゴシック" charset="-128"/>
                          <a:cs typeface="ＭＳ Ｐゴシック" charset="-128"/>
                        </a:rPr>
                        <a:t>Percent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70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Nitrogen (N</a:t>
                      </a:r>
                      <a:r>
                        <a:rPr kumimoji="0" lang="en-US" sz="3200" b="1" i="0" u="none" strike="noStrike" cap="none" normalizeH="0" baseline="-25000" smtClean="0">
                          <a:ln>
                            <a:noFill/>
                          </a:ln>
                          <a:solidFill>
                            <a:srgbClr val="000000"/>
                          </a:solidFill>
                          <a:effectLst/>
                          <a:latin typeface="Calibri" charset="0"/>
                          <a:ea typeface="ＭＳ Ｐゴシック" charset="-128"/>
                          <a:cs typeface="ＭＳ Ｐゴシック" charset="-128"/>
                        </a:rPr>
                        <a:t>2</a:t>
                      </a: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670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Oxygen (O</a:t>
                      </a:r>
                      <a:r>
                        <a:rPr kumimoji="0" lang="en-US" sz="3200" b="1" i="0" u="none" strike="noStrike" cap="none" normalizeH="0" baseline="-25000" smtClean="0">
                          <a:ln>
                            <a:noFill/>
                          </a:ln>
                          <a:solidFill>
                            <a:srgbClr val="000000"/>
                          </a:solidFill>
                          <a:effectLst/>
                          <a:latin typeface="Calibri" charset="0"/>
                          <a:ea typeface="ＭＳ Ｐゴシック" charset="-128"/>
                          <a:cs typeface="ＭＳ Ｐゴシック" charset="-128"/>
                        </a:rPr>
                        <a:t>2</a:t>
                      </a: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144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Argon (Ar)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670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128"/>
                          <a:cs typeface="ＭＳ Ｐゴシック" charset="-128"/>
                        </a:rPr>
                        <a:t>Carbon Dioxide (CO</a:t>
                      </a:r>
                      <a:r>
                        <a:rPr kumimoji="0" lang="en-US" sz="3200" b="1" i="0" u="none" strike="noStrike" cap="none" normalizeH="0" baseline="-25000" dirty="0" smtClean="0">
                          <a:ln>
                            <a:noFill/>
                          </a:ln>
                          <a:solidFill>
                            <a:srgbClr val="FF0000"/>
                          </a:solidFill>
                          <a:effectLst/>
                          <a:latin typeface="Calibri" charset="0"/>
                          <a:ea typeface="ＭＳ Ｐゴシック" charset="-128"/>
                          <a:cs typeface="ＭＳ Ｐゴシック" charset="-128"/>
                        </a:rPr>
                        <a:t>2</a:t>
                      </a:r>
                      <a:r>
                        <a:rPr kumimoji="0" lang="en-US" sz="3200" b="1" i="0" u="none" strike="noStrike" cap="none" normalizeH="0" baseline="0" dirty="0" smtClean="0">
                          <a:ln>
                            <a:noFill/>
                          </a:ln>
                          <a:solidFill>
                            <a:srgbClr val="FF0000"/>
                          </a:solidFill>
                          <a:effectLst/>
                          <a:latin typeface="Calibri"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charset="0"/>
                          <a:ea typeface="ＭＳ Ｐゴシック" charset="-128"/>
                          <a:cs typeface="ＭＳ Ｐゴシック" charset="-128"/>
                        </a:rPr>
                        <a:t>0.039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70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Water Vapor (H</a:t>
                      </a:r>
                      <a:r>
                        <a:rPr kumimoji="0" lang="en-US" sz="3200" b="1" i="0" u="none" strike="noStrike" cap="none" normalizeH="0" baseline="-25000" smtClean="0">
                          <a:ln>
                            <a:noFill/>
                          </a:ln>
                          <a:solidFill>
                            <a:srgbClr val="000000"/>
                          </a:solidFill>
                          <a:effectLst/>
                          <a:latin typeface="Calibri" charset="0"/>
                          <a:ea typeface="ＭＳ Ｐゴシック" charset="-128"/>
                          <a:cs typeface="ＭＳ Ｐゴシック" charset="-128"/>
                        </a:rPr>
                        <a:t>2</a:t>
                      </a:r>
                      <a:r>
                        <a:rPr kumimoji="0" lang="en-US" sz="3200" b="1" i="0" u="none" strike="noStrike" cap="none" normalizeH="0" baseline="0" smtClean="0">
                          <a:ln>
                            <a:noFill/>
                          </a:ln>
                          <a:solidFill>
                            <a:srgbClr val="000000"/>
                          </a:solidFill>
                          <a:effectLst/>
                          <a:latin typeface="Calibri" charset="0"/>
                          <a:ea typeface="ＭＳ Ｐゴシック" charset="-128"/>
                          <a:cs typeface="ＭＳ Ｐゴシック"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Calibri" charset="0"/>
                          <a:ea typeface="ＭＳ Ｐゴシック" charset="-128"/>
                          <a:cs typeface="ＭＳ Ｐゴシック" charset="-128"/>
                        </a:rPr>
                        <a:t>Variable 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372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FF"/>
                          </a:solidFill>
                          <a:effectLst/>
                          <a:latin typeface="Calibri" charset="0"/>
                          <a:ea typeface="ＭＳ Ｐゴシック" charset="-128"/>
                          <a:cs typeface="ＭＳ Ｐゴシック" charset="-128"/>
                        </a:rPr>
                        <a:t>Sea level Surface Pressure (Bars)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FF"/>
                          </a:solidFill>
                          <a:effectLst/>
                          <a:latin typeface="Calibri" charset="0"/>
                          <a:ea typeface="ＭＳ Ｐゴシック" charset="-128"/>
                          <a:cs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372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charset="0"/>
                          <a:ea typeface="ＭＳ Ｐゴシック" charset="-128"/>
                          <a:cs typeface="ＭＳ Ｐゴシック" charset="-128"/>
                        </a:rPr>
                        <a:t>Surface Temperature Extremes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charset="0"/>
                          <a:ea typeface="ＭＳ Ｐゴシック" charset="-128"/>
                          <a:cs typeface="ＭＳ Ｐゴシック" charset="-128"/>
                        </a:rPr>
                        <a:t>60 to −130 (Global Mean = 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152400"/>
            <a:ext cx="7772400" cy="1143000"/>
          </a:xfrm>
        </p:spPr>
        <p:txBody>
          <a:bodyPr>
            <a:normAutofit fontScale="90000"/>
          </a:bodyPr>
          <a:lstStyle/>
          <a:p>
            <a:r>
              <a:rPr lang="en-US" b="1" smtClean="0">
                <a:solidFill>
                  <a:srgbClr val="FFFF00"/>
                </a:solidFill>
                <a:ea typeface="ＭＳ Ｐゴシック" pitchFamily="-106" charset="-128"/>
                <a:cs typeface="ＭＳ Ｐゴシック" pitchFamily="-106" charset="-128"/>
              </a:rPr>
              <a:t>Atmospheric Abundance of CO</a:t>
            </a:r>
            <a:r>
              <a:rPr lang="en-US" b="1" baseline="-25000" smtClean="0">
                <a:solidFill>
                  <a:srgbClr val="FFFF00"/>
                </a:solidFill>
                <a:ea typeface="ＭＳ Ｐゴシック" pitchFamily="-106" charset="-128"/>
                <a:cs typeface="ＭＳ Ｐゴシック" pitchFamily="-106" charset="-128"/>
              </a:rPr>
              <a:t>2</a:t>
            </a:r>
            <a:r>
              <a:rPr lang="en-US" b="1" smtClean="0">
                <a:solidFill>
                  <a:srgbClr val="FFFF00"/>
                </a:solidFill>
                <a:ea typeface="ＭＳ Ｐゴシック" pitchFamily="-106" charset="-128"/>
                <a:cs typeface="ＭＳ Ｐゴシック" pitchFamily="-106" charset="-128"/>
              </a:rPr>
              <a:t> and Global Temperatures</a:t>
            </a:r>
          </a:p>
        </p:txBody>
      </p:sp>
      <p:graphicFrame>
        <p:nvGraphicFramePr>
          <p:cNvPr id="4" name="Table Placeholder 3"/>
          <p:cNvGraphicFramePr>
            <a:graphicFrameLocks noGrp="1"/>
          </p:cNvGraphicFramePr>
          <p:nvPr>
            <p:ph type="tbl" idx="1"/>
          </p:nvPr>
        </p:nvGraphicFramePr>
        <p:xfrm>
          <a:off x="0" y="1514615"/>
          <a:ext cx="9143999" cy="5343385"/>
        </p:xfrm>
        <a:graphic>
          <a:graphicData uri="http://schemas.openxmlformats.org/drawingml/2006/table">
            <a:tbl>
              <a:tblPr/>
              <a:tblGrid>
                <a:gridCol w="1972235"/>
                <a:gridCol w="2061882"/>
                <a:gridCol w="5109882"/>
              </a:tblGrid>
              <a:tr h="133499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FF00"/>
                          </a:solidFill>
                          <a:effectLst/>
                          <a:latin typeface="Calibri" charset="0"/>
                          <a:ea typeface="ＭＳ Ｐゴシック" charset="-128"/>
                          <a:cs typeface="ＭＳ Ｐゴシック" charset="-128"/>
                        </a:rPr>
                        <a:t>CO</a:t>
                      </a:r>
                      <a:r>
                        <a:rPr kumimoji="0" lang="en-US" sz="3600" b="1" i="0" u="none" strike="noStrike" cap="none" normalizeH="0" baseline="-25000" smtClean="0">
                          <a:ln>
                            <a:noFill/>
                          </a:ln>
                          <a:solidFill>
                            <a:srgbClr val="FFFF00"/>
                          </a:solidFill>
                          <a:effectLst/>
                          <a:latin typeface="Calibri" charset="0"/>
                          <a:ea typeface="ＭＳ Ｐゴシック" charset="-128"/>
                          <a:cs typeface="ＭＳ Ｐゴシック" charset="-128"/>
                        </a:rPr>
                        <a:t>2</a:t>
                      </a:r>
                      <a:r>
                        <a:rPr kumimoji="0" lang="en-US" sz="3600" b="1" i="0" u="none" strike="noStrike" cap="none" normalizeH="0" baseline="0" smtClean="0">
                          <a:ln>
                            <a:noFill/>
                          </a:ln>
                          <a:solidFill>
                            <a:srgbClr val="FFFF00"/>
                          </a:solidFill>
                          <a:effectLst/>
                          <a:latin typeface="Calibri" charset="0"/>
                          <a:ea typeface="ＭＳ Ｐゴシック" charset="-128"/>
                          <a:cs typeface="ＭＳ Ｐゴシック" charset="-128"/>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FF00"/>
                          </a:solidFill>
                          <a:effectLst/>
                          <a:latin typeface="Calibri" charset="0"/>
                          <a:ea typeface="ＭＳ Ｐゴシック" charset="-128"/>
                          <a:cs typeface="ＭＳ Ｐゴシック" charset="-128"/>
                        </a:rPr>
                        <a:t>Percent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Calibri" charset="0"/>
                          <a:ea typeface="ＭＳ Ｐゴシック" charset="-128"/>
                          <a:cs typeface="ＭＳ Ｐゴシック" charset="-128"/>
                        </a:rPr>
                        <a:t>Average Global Temperature (°C)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FFFF00"/>
                          </a:solidFill>
                          <a:effectLst/>
                          <a:latin typeface="Calibri" charset="0"/>
                          <a:ea typeface="ＭＳ Ｐゴシック" charset="-128"/>
                          <a:cs typeface="ＭＳ Ｐゴシック" charset="-128"/>
                        </a:rPr>
                        <a:t>Event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080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FF"/>
                          </a:solidFill>
                          <a:effectLst/>
                          <a:latin typeface="Calibri" charset="0"/>
                          <a:ea typeface="ＭＳ Ｐゴシック" charset="-128"/>
                          <a:cs typeface="ＭＳ Ｐゴシック" charset="-128"/>
                        </a:rPr>
                        <a:t>0.018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Calibri" charset="0"/>
                          <a:ea typeface="ＭＳ Ｐゴシック" charset="-128"/>
                          <a:cs typeface="ＭＳ Ｐゴシック" charset="-128"/>
                        </a:rPr>
                        <a:t>9 (48°F)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FF"/>
                          </a:solidFill>
                          <a:effectLst/>
                          <a:latin typeface="Calibri" charset="0"/>
                          <a:ea typeface="ＭＳ Ｐゴシック" charset="-128"/>
                          <a:cs typeface="ＭＳ Ｐゴシック" charset="-128"/>
                        </a:rPr>
                        <a:t>Last Ice Age Minimum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080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cs typeface="ＭＳ Ｐゴシック" charset="-128"/>
                        </a:rPr>
                        <a:t>0.028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charset="0"/>
                          <a:ea typeface="ＭＳ Ｐゴシック" charset="-128"/>
                          <a:cs typeface="ＭＳ Ｐゴシック" charset="-128"/>
                        </a:rPr>
                        <a:t>14 (57°F)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cs typeface="ＭＳ Ｐゴシック" charset="-128"/>
                        </a:rPr>
                        <a:t>Interglacial Period (Holocene)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080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cs typeface="ＭＳ Ｐゴシック" charset="-128"/>
                        </a:rPr>
                        <a:t>0.039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charset="0"/>
                          <a:ea typeface="ＭＳ Ｐゴシック" charset="-128"/>
                          <a:cs typeface="ＭＳ Ｐゴシック" charset="-128"/>
                        </a:rPr>
                        <a:t>14.8 (58.6°F)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charset="0"/>
                          <a:ea typeface="ＭＳ Ｐゴシック" charset="-128"/>
                          <a:cs typeface="ＭＳ Ｐゴシック" charset="-128"/>
                        </a:rPr>
                        <a:t>Today (</a:t>
                      </a:r>
                      <a:r>
                        <a:rPr kumimoji="0" lang="en-US" sz="2000" b="1" i="0" u="none" strike="noStrike" cap="none" normalizeH="0" baseline="0" dirty="0" err="1" smtClean="0">
                          <a:ln>
                            <a:noFill/>
                          </a:ln>
                          <a:solidFill>
                            <a:srgbClr val="000000"/>
                          </a:solidFill>
                          <a:effectLst/>
                          <a:latin typeface="Calibri" charset="0"/>
                          <a:ea typeface="ＭＳ Ｐゴシック" charset="-128"/>
                          <a:cs typeface="ＭＳ Ｐゴシック" charset="-128"/>
                        </a:rPr>
                        <a:t>Anthropocene</a:t>
                      </a:r>
                      <a:r>
                        <a:rPr kumimoji="0" lang="en-US" sz="2000" b="1" i="0" u="none" strike="noStrike" cap="none" normalizeH="0" baseline="0" dirty="0" smtClean="0">
                          <a:ln>
                            <a:noFill/>
                          </a:ln>
                          <a:solidFill>
                            <a:srgbClr val="000000"/>
                          </a:solidFill>
                          <a:effectLst/>
                          <a:latin typeface="Calibri" charset="0"/>
                          <a:ea typeface="ＭＳ Ｐゴシック" charset="-128"/>
                          <a:cs typeface="ＭＳ Ｐゴシック" charset="-128"/>
                        </a:rPr>
                        <a:t> = Human Era)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080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charset="0"/>
                          <a:ea typeface="ＭＳ Ｐゴシック" charset="-128"/>
                          <a:cs typeface="ＭＳ Ｐゴシック" charset="-128"/>
                        </a:rPr>
                        <a:t>0.043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charset="0"/>
                          <a:ea typeface="ＭＳ Ｐゴシック" charset="-128"/>
                          <a:cs typeface="ＭＳ Ｐゴシック" charset="-128"/>
                        </a:rPr>
                        <a:t>16 (61°F)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Calibri" charset="0"/>
                          <a:ea typeface="ＭＳ Ｐゴシック" charset="-128"/>
                          <a:cs typeface="ＭＳ Ｐゴシック" charset="-128"/>
                        </a:rPr>
                        <a:t>Critical for Humans and Other Species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8996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6600"/>
                          </a:solidFill>
                          <a:effectLst/>
                          <a:latin typeface="Calibri" charset="0"/>
                          <a:ea typeface="ＭＳ Ｐゴシック" charset="-128"/>
                          <a:cs typeface="ＭＳ Ｐゴシック" charset="-128"/>
                        </a:rPr>
                        <a:t>0.065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6600"/>
                          </a:solidFill>
                          <a:effectLst/>
                          <a:latin typeface="Calibri" charset="0"/>
                          <a:ea typeface="ＭＳ Ｐゴシック" charset="-128"/>
                          <a:cs typeface="ＭＳ Ｐゴシック" charset="-128"/>
                        </a:rPr>
                        <a:t>18 (64°F)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6600"/>
                          </a:solidFill>
                          <a:effectLst/>
                          <a:latin typeface="Calibri" charset="0"/>
                          <a:ea typeface="ＭＳ Ｐゴシック" charset="-128"/>
                          <a:cs typeface="ＭＳ Ｐゴシック" charset="-128"/>
                        </a:rPr>
                        <a:t>Catastrophic for Humans and Other Species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080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charset="0"/>
                          <a:ea typeface="ＭＳ Ｐゴシック" charset="-128"/>
                          <a:cs typeface="ＭＳ Ｐゴシック" charset="-128"/>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charset="0"/>
                          <a:ea typeface="ＭＳ Ｐゴシック" charset="-128"/>
                          <a:cs typeface="ＭＳ Ｐゴシック" charset="-128"/>
                        </a:rPr>
                        <a:t>25 (77°F)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charset="0"/>
                          <a:ea typeface="ＭＳ Ｐゴシック" charset="-128"/>
                          <a:cs typeface="ＭＳ Ｐゴシック" charset="-128"/>
                        </a:rPr>
                        <a:t>Hot House Maximum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6864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800000"/>
                          </a:solidFill>
                          <a:effectLst/>
                          <a:latin typeface="Calibri" charset="0"/>
                          <a:ea typeface="ＭＳ Ｐゴシック" charset="-128"/>
                          <a:cs typeface="ＭＳ Ｐゴシック" charset="-128"/>
                        </a:rPr>
                        <a:t>96.5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00000"/>
                          </a:solidFill>
                          <a:effectLst/>
                          <a:latin typeface="Calibri" charset="0"/>
                          <a:ea typeface="ＭＳ Ｐゴシック" charset="-128"/>
                          <a:cs typeface="ＭＳ Ｐゴシック" charset="-128"/>
                        </a:rPr>
                        <a:t>480 (896°F)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00000"/>
                          </a:solidFill>
                          <a:effectLst/>
                          <a:latin typeface="Calibri" charset="0"/>
                          <a:ea typeface="ＭＳ Ｐゴシック" charset="-128"/>
                          <a:cs typeface="ＭＳ Ｐゴシック" charset="-128"/>
                        </a:rPr>
                        <a:t>Venus Surface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966355"/>
          </a:xfrm>
        </p:spPr>
        <p:txBody>
          <a:bodyPr>
            <a:normAutofit fontScale="90000"/>
          </a:bodyPr>
          <a:lstStyle/>
          <a:p>
            <a:r>
              <a:rPr lang="en-US" sz="3200" b="1" dirty="0" smtClean="0">
                <a:solidFill>
                  <a:srgbClr val="FFFF00"/>
                </a:solidFill>
              </a:rPr>
              <a:t>Global Average Temperature (°C) Relative to Pre-industrial </a:t>
            </a:r>
            <a:r>
              <a:rPr lang="en-US" sz="2400" b="1" dirty="0" smtClean="0">
                <a:solidFill>
                  <a:srgbClr val="FFFF00"/>
                </a:solidFill>
              </a:rPr>
              <a:t/>
            </a:r>
            <a:br>
              <a:rPr lang="en-US" sz="2400" b="1" dirty="0" smtClean="0">
                <a:solidFill>
                  <a:srgbClr val="FFFF00"/>
                </a:solidFill>
              </a:rPr>
            </a:br>
            <a:r>
              <a:rPr lang="en-US" sz="1800" b="1" dirty="0" smtClean="0">
                <a:solidFill>
                  <a:srgbClr val="FFFF00"/>
                </a:solidFill>
              </a:rPr>
              <a:t>[1885-1920 Average] </a:t>
            </a:r>
            <a:endParaRPr lang="en-US" sz="1800" b="1" dirty="0">
              <a:solidFill>
                <a:srgbClr val="FFFF00"/>
              </a:solidFill>
            </a:endParaRPr>
          </a:p>
        </p:txBody>
      </p:sp>
      <p:graphicFrame>
        <p:nvGraphicFramePr>
          <p:cNvPr id="4" name="Table Placeholder 3"/>
          <p:cNvGraphicFramePr>
            <a:graphicFrameLocks noGrp="1"/>
          </p:cNvGraphicFramePr>
          <p:nvPr>
            <p:ph type="tbl" idx="1"/>
          </p:nvPr>
        </p:nvGraphicFramePr>
        <p:xfrm>
          <a:off x="0" y="1004455"/>
          <a:ext cx="9144000" cy="5853545"/>
        </p:xfrm>
        <a:graphic>
          <a:graphicData uri="http://schemas.openxmlformats.org/drawingml/2006/table">
            <a:tbl>
              <a:tblPr firstRow="1" bandRow="1">
                <a:tableStyleId>{69CF1AB2-1976-4502-BF36-3FF5EA218861}</a:tableStyleId>
              </a:tblPr>
              <a:tblGrid>
                <a:gridCol w="1515642"/>
                <a:gridCol w="7628358"/>
              </a:tblGrid>
              <a:tr h="911106">
                <a:tc>
                  <a:txBody>
                    <a:bodyPr/>
                    <a:lstStyle/>
                    <a:p>
                      <a:pPr algn="ctr"/>
                      <a:r>
                        <a:rPr lang="en-US" sz="4800" b="1" dirty="0" smtClean="0"/>
                        <a:t>-5</a:t>
                      </a:r>
                      <a:endParaRPr lang="en-US" sz="4800" b="1" dirty="0"/>
                    </a:p>
                  </a:txBody>
                  <a:tcPr/>
                </a:tc>
                <a:tc>
                  <a:txBody>
                    <a:bodyPr/>
                    <a:lstStyle/>
                    <a:p>
                      <a:r>
                        <a:rPr lang="en-US" dirty="0" smtClean="0">
                          <a:solidFill>
                            <a:srgbClr val="0000FF"/>
                          </a:solidFill>
                        </a:rPr>
                        <a:t>Depth of the last Ice Age </a:t>
                      </a:r>
                      <a:r>
                        <a:rPr lang="en-US" dirty="0" smtClean="0"/>
                        <a:t>(~20 thousand years ago) CO</a:t>
                      </a:r>
                      <a:r>
                        <a:rPr lang="en-US" baseline="-25000" dirty="0" smtClean="0"/>
                        <a:t>2</a:t>
                      </a:r>
                      <a:r>
                        <a:rPr lang="en-US" dirty="0" smtClean="0"/>
                        <a:t> = 180 </a:t>
                      </a:r>
                      <a:r>
                        <a:rPr lang="en-US" dirty="0" err="1" smtClean="0"/>
                        <a:t>ppm</a:t>
                      </a:r>
                      <a:endParaRPr lang="en-US" dirty="0">
                        <a:solidFill>
                          <a:srgbClr val="FFFF00"/>
                        </a:solidFill>
                      </a:endParaRPr>
                    </a:p>
                  </a:txBody>
                  <a:tcPr anchor="ctr"/>
                </a:tc>
              </a:tr>
              <a:tr h="889639">
                <a:tc>
                  <a:txBody>
                    <a:bodyPr/>
                    <a:lstStyle/>
                    <a:p>
                      <a:pPr algn="ctr"/>
                      <a:r>
                        <a:rPr lang="en-US" sz="4800" b="1" dirty="0" smtClean="0"/>
                        <a:t>0</a:t>
                      </a:r>
                      <a:endParaRPr lang="en-US" sz="4800" b="1" dirty="0"/>
                    </a:p>
                  </a:txBody>
                  <a:tcPr/>
                </a:tc>
                <a:tc>
                  <a:txBody>
                    <a:bodyPr/>
                    <a:lstStyle/>
                    <a:p>
                      <a:r>
                        <a:rPr lang="en-US" b="1" dirty="0" smtClean="0"/>
                        <a:t>Pre</a:t>
                      </a:r>
                      <a:r>
                        <a:rPr lang="en-US" b="1" baseline="0" dirty="0" smtClean="0"/>
                        <a:t>-industrial (CO</a:t>
                      </a:r>
                      <a:r>
                        <a:rPr lang="en-US" b="1" baseline="-25000" dirty="0" smtClean="0"/>
                        <a:t>2</a:t>
                      </a:r>
                      <a:r>
                        <a:rPr lang="en-US" b="1" baseline="0" dirty="0" smtClean="0"/>
                        <a:t> = 280 </a:t>
                      </a:r>
                      <a:r>
                        <a:rPr lang="en-US" b="1" baseline="0" dirty="0" err="1" smtClean="0"/>
                        <a:t>ppm</a:t>
                      </a:r>
                      <a:r>
                        <a:rPr lang="en-US" b="1" baseline="0" dirty="0" smtClean="0"/>
                        <a:t>)</a:t>
                      </a:r>
                      <a:endParaRPr lang="en-US" b="1" dirty="0">
                        <a:solidFill>
                          <a:schemeClr val="bg1">
                            <a:lumMod val="95000"/>
                            <a:lumOff val="5000"/>
                          </a:schemeClr>
                        </a:solidFill>
                      </a:endParaRPr>
                    </a:p>
                  </a:txBody>
                  <a:tcPr anchor="ctr"/>
                </a:tc>
              </a:tr>
              <a:tr h="889639">
                <a:tc>
                  <a:txBody>
                    <a:bodyPr/>
                    <a:lstStyle/>
                    <a:p>
                      <a:pPr algn="ctr"/>
                      <a:r>
                        <a:rPr lang="en-US" sz="4800" b="1" dirty="0" smtClean="0"/>
                        <a:t>0.8</a:t>
                      </a:r>
                      <a:endParaRPr lang="en-US" sz="4800" b="1" dirty="0"/>
                    </a:p>
                  </a:txBody>
                  <a:tcPr/>
                </a:tc>
                <a:tc>
                  <a:txBody>
                    <a:bodyPr/>
                    <a:lstStyle/>
                    <a:p>
                      <a:r>
                        <a:rPr lang="en-US" b="1" dirty="0" smtClean="0">
                          <a:solidFill>
                            <a:srgbClr val="FF6600"/>
                          </a:solidFill>
                        </a:rPr>
                        <a:t>The Present </a:t>
                      </a:r>
                      <a:r>
                        <a:rPr lang="en-US" dirty="0" smtClean="0"/>
                        <a:t>(Frequency of</a:t>
                      </a:r>
                      <a:r>
                        <a:rPr lang="en-US" baseline="0" dirty="0" smtClean="0"/>
                        <a:t> </a:t>
                      </a:r>
                      <a:r>
                        <a:rPr lang="en-US" dirty="0" smtClean="0"/>
                        <a:t>extreme floods, draughts, and temperatures are beginning) </a:t>
                      </a:r>
                      <a:r>
                        <a:rPr lang="en-US" b="1" dirty="0" smtClean="0"/>
                        <a:t>CO</a:t>
                      </a:r>
                      <a:r>
                        <a:rPr lang="en-US" b="1" baseline="-25000" dirty="0" smtClean="0"/>
                        <a:t>2</a:t>
                      </a:r>
                      <a:r>
                        <a:rPr lang="en-US" b="1" dirty="0" smtClean="0"/>
                        <a:t> = 396 </a:t>
                      </a:r>
                      <a:r>
                        <a:rPr lang="en-US" b="1" dirty="0" err="1" smtClean="0"/>
                        <a:t>ppm</a:t>
                      </a:r>
                      <a:endParaRPr lang="en-US" b="1" dirty="0"/>
                    </a:p>
                  </a:txBody>
                  <a:tcPr anchor="ctr"/>
                </a:tc>
              </a:tr>
              <a:tr h="1285034">
                <a:tc>
                  <a:txBody>
                    <a:bodyPr/>
                    <a:lstStyle/>
                    <a:p>
                      <a:pPr algn="ctr"/>
                      <a:r>
                        <a:rPr lang="en-US" sz="4800" b="1" dirty="0" smtClean="0"/>
                        <a:t>2</a:t>
                      </a:r>
                      <a:endParaRPr lang="en-US" sz="4800" b="1" dirty="0"/>
                    </a:p>
                  </a:txBody>
                  <a:tcPr/>
                </a:tc>
                <a:tc>
                  <a:txBody>
                    <a:bodyPr/>
                    <a:lstStyle/>
                    <a:p>
                      <a:r>
                        <a:rPr lang="en-US" b="1" dirty="0" smtClean="0">
                          <a:solidFill>
                            <a:srgbClr val="FF0000"/>
                          </a:solidFill>
                        </a:rPr>
                        <a:t>Dangerous</a:t>
                      </a:r>
                      <a:r>
                        <a:rPr lang="en-US" dirty="0" smtClean="0"/>
                        <a:t> (serious drop in food production, serious water shortages, significant sea level rise (&gt;1 </a:t>
                      </a:r>
                      <a:r>
                        <a:rPr lang="en-US" dirty="0" err="1" smtClean="0"/>
                        <a:t>m</a:t>
                      </a:r>
                      <a:r>
                        <a:rPr lang="en-US" dirty="0" smtClean="0"/>
                        <a:t> [3 ft]), political unrest, major drop in world economy, major animal extinctions and millions of human deaths) [~15 million years ago]</a:t>
                      </a:r>
                    </a:p>
                    <a:p>
                      <a:r>
                        <a:rPr lang="en-US" b="1" dirty="0" smtClean="0"/>
                        <a:t>CO</a:t>
                      </a:r>
                      <a:r>
                        <a:rPr lang="en-US" b="1" baseline="-25000" dirty="0" smtClean="0"/>
                        <a:t>2</a:t>
                      </a:r>
                      <a:r>
                        <a:rPr lang="en-US" b="1" dirty="0" smtClean="0"/>
                        <a:t> = 430 </a:t>
                      </a:r>
                      <a:r>
                        <a:rPr lang="en-US" b="1" dirty="0" err="1" smtClean="0"/>
                        <a:t>ppm</a:t>
                      </a:r>
                      <a:endParaRPr lang="en-US" b="1" dirty="0"/>
                    </a:p>
                  </a:txBody>
                  <a:tcPr anchor="ctr"/>
                </a:tc>
              </a:tr>
              <a:tr h="889639">
                <a:tc>
                  <a:txBody>
                    <a:bodyPr/>
                    <a:lstStyle/>
                    <a:p>
                      <a:pPr algn="ctr"/>
                      <a:r>
                        <a:rPr lang="en-US" sz="4800" b="1" dirty="0" smtClean="0"/>
                        <a:t>4</a:t>
                      </a:r>
                      <a:endParaRPr lang="en-US" sz="4800" b="1" dirty="0"/>
                    </a:p>
                  </a:txBody>
                  <a:tcPr/>
                </a:tc>
                <a:tc>
                  <a:txBody>
                    <a:bodyPr/>
                    <a:lstStyle/>
                    <a:p>
                      <a:r>
                        <a:rPr lang="en-US" b="1" dirty="0" smtClean="0">
                          <a:solidFill>
                            <a:srgbClr val="FF0000"/>
                          </a:solidFill>
                        </a:rPr>
                        <a:t>Catastrophic</a:t>
                      </a:r>
                      <a:r>
                        <a:rPr lang="en-US" dirty="0" smtClean="0"/>
                        <a:t> (Probably the end of civilization as we know it) [~45</a:t>
                      </a:r>
                      <a:r>
                        <a:rPr lang="en-US" baseline="0" dirty="0" smtClean="0"/>
                        <a:t> million years ago] </a:t>
                      </a:r>
                      <a:r>
                        <a:rPr lang="en-US" b="1" baseline="0" dirty="0" smtClean="0"/>
                        <a:t>CO</a:t>
                      </a:r>
                      <a:r>
                        <a:rPr lang="en-US" b="1" baseline="-25000" dirty="0" smtClean="0"/>
                        <a:t>2</a:t>
                      </a:r>
                      <a:r>
                        <a:rPr lang="en-US" b="1" baseline="0" dirty="0" smtClean="0"/>
                        <a:t> = 670 </a:t>
                      </a:r>
                      <a:r>
                        <a:rPr lang="en-US" b="1" baseline="0" dirty="0" err="1" smtClean="0"/>
                        <a:t>ppm</a:t>
                      </a:r>
                      <a:endParaRPr lang="en-US" b="1" dirty="0"/>
                    </a:p>
                  </a:txBody>
                  <a:tcPr anchor="ctr"/>
                </a:tc>
              </a:tr>
              <a:tr h="988488">
                <a:tc>
                  <a:txBody>
                    <a:bodyPr/>
                    <a:lstStyle/>
                    <a:p>
                      <a:pPr algn="ctr"/>
                      <a:r>
                        <a:rPr lang="en-US" sz="4800" b="1" dirty="0" smtClean="0"/>
                        <a:t>6</a:t>
                      </a:r>
                      <a:endParaRPr lang="en-US" sz="4800" b="1" dirty="0"/>
                    </a:p>
                  </a:txBody>
                  <a:tcPr/>
                </a:tc>
                <a:tc>
                  <a:txBody>
                    <a:bodyPr/>
                    <a:lstStyle/>
                    <a:p>
                      <a:r>
                        <a:rPr lang="en-US" b="1" dirty="0" smtClean="0">
                          <a:solidFill>
                            <a:srgbClr val="FF0000"/>
                          </a:solidFill>
                        </a:rPr>
                        <a:t>55 and 252million years ago (two</a:t>
                      </a:r>
                      <a:r>
                        <a:rPr lang="en-US" b="1" baseline="0" dirty="0" smtClean="0">
                          <a:solidFill>
                            <a:srgbClr val="FF0000"/>
                          </a:solidFill>
                        </a:rPr>
                        <a:t> of the hottest periods in geologic history)</a:t>
                      </a:r>
                    </a:p>
                    <a:p>
                      <a:r>
                        <a:rPr lang="en-US" b="1" baseline="0" dirty="0" smtClean="0">
                          <a:solidFill>
                            <a:srgbClr val="FF0000"/>
                          </a:solidFill>
                        </a:rPr>
                        <a:t>252 million years ago was greatest mass extinction </a:t>
                      </a:r>
                      <a:r>
                        <a:rPr lang="en-US" b="1" baseline="0" dirty="0" smtClean="0">
                          <a:solidFill>
                            <a:schemeClr val="bg1"/>
                          </a:solidFill>
                        </a:rPr>
                        <a:t>CO</a:t>
                      </a:r>
                      <a:r>
                        <a:rPr lang="en-US" b="1" baseline="-25000" dirty="0" smtClean="0">
                          <a:solidFill>
                            <a:schemeClr val="bg1"/>
                          </a:solidFill>
                        </a:rPr>
                        <a:t>2</a:t>
                      </a:r>
                      <a:r>
                        <a:rPr lang="en-US" b="1" baseline="0" dirty="0" smtClean="0">
                          <a:solidFill>
                            <a:schemeClr val="bg1"/>
                          </a:solidFill>
                        </a:rPr>
                        <a:t> </a:t>
                      </a:r>
                      <a:r>
                        <a:rPr lang="en-US" sz="2400" b="1" baseline="0" dirty="0" smtClean="0">
                          <a:solidFill>
                            <a:schemeClr val="bg1"/>
                          </a:solidFill>
                          <a:latin typeface="ＭＳ ゴシック"/>
                          <a:ea typeface="ＭＳ ゴシック"/>
                          <a:cs typeface="ＭＳ ゴシック"/>
                        </a:rPr>
                        <a:t>≅</a:t>
                      </a:r>
                      <a:r>
                        <a:rPr lang="en-US" b="1" baseline="0" dirty="0" smtClean="0">
                          <a:solidFill>
                            <a:schemeClr val="bg1"/>
                          </a:solidFill>
                        </a:rPr>
                        <a:t> 1000 </a:t>
                      </a:r>
                      <a:r>
                        <a:rPr lang="en-US" b="1" baseline="0" dirty="0" err="1" smtClean="0">
                          <a:solidFill>
                            <a:schemeClr val="bg1"/>
                          </a:solidFill>
                        </a:rPr>
                        <a:t>ppm</a:t>
                      </a:r>
                      <a:endParaRPr lang="en-US" b="1" dirty="0">
                        <a:solidFill>
                          <a:schemeClr val="bg1"/>
                        </a:solidFill>
                      </a:endParaRPr>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3999" cy="6858001"/>
        </p:xfrm>
        <a:graphic>
          <a:graphicData uri="http://schemas.openxmlformats.org/drawingml/2006/table">
            <a:tbl>
              <a:tblPr firstRow="1" bandRow="1">
                <a:tableStyleId>{5C22544A-7EE6-4342-B048-85BDC9FD1C3A}</a:tableStyleId>
              </a:tblPr>
              <a:tblGrid>
                <a:gridCol w="2375172"/>
                <a:gridCol w="2374992"/>
                <a:gridCol w="4393835"/>
              </a:tblGrid>
              <a:tr h="1863622">
                <a:tc>
                  <a:txBody>
                    <a:bodyPr/>
                    <a:lstStyle/>
                    <a:p>
                      <a:pPr algn="ctr"/>
                      <a:r>
                        <a:rPr lang="en-US" sz="2400" b="1" dirty="0" smtClean="0">
                          <a:solidFill>
                            <a:srgbClr val="FFFF00"/>
                          </a:solidFill>
                        </a:rPr>
                        <a:t>Warming of</a:t>
                      </a:r>
                      <a:r>
                        <a:rPr lang="en-US" sz="2400" b="1" baseline="0" dirty="0" smtClean="0">
                          <a:solidFill>
                            <a:srgbClr val="FFFF00"/>
                          </a:solidFill>
                        </a:rPr>
                        <a:t> the </a:t>
                      </a:r>
                      <a:r>
                        <a:rPr lang="en-US" sz="2400" b="1" dirty="0" smtClean="0">
                          <a:solidFill>
                            <a:srgbClr val="FFFF00"/>
                          </a:solidFill>
                        </a:rPr>
                        <a:t> Human Body</a:t>
                      </a:r>
                      <a:r>
                        <a:rPr lang="en-US" sz="2400" b="1" baseline="0" dirty="0" smtClean="0">
                          <a:solidFill>
                            <a:srgbClr val="FFFF00"/>
                          </a:solidFill>
                        </a:rPr>
                        <a:t> and the Earth (°C)</a:t>
                      </a:r>
                      <a:endParaRPr lang="en-US" sz="2400" b="1" dirty="0">
                        <a:solidFill>
                          <a:srgbClr val="FFFF00"/>
                        </a:solidFill>
                      </a:endParaRPr>
                    </a:p>
                  </a:txBody>
                  <a:tcPr anchor="ctr"/>
                </a:tc>
                <a:tc>
                  <a:txBody>
                    <a:bodyPr/>
                    <a:lstStyle/>
                    <a:p>
                      <a:pPr algn="ctr"/>
                      <a:r>
                        <a:rPr lang="en-US" sz="2400" dirty="0" smtClean="0">
                          <a:solidFill>
                            <a:srgbClr val="FFFF00"/>
                          </a:solidFill>
                        </a:rPr>
                        <a:t>Human Body Condition</a:t>
                      </a:r>
                      <a:endParaRPr lang="en-US" sz="2400" dirty="0">
                        <a:solidFill>
                          <a:srgbClr val="FFFF00"/>
                        </a:solidFill>
                      </a:endParaRPr>
                    </a:p>
                  </a:txBody>
                  <a:tcPr anchor="ctr"/>
                </a:tc>
                <a:tc>
                  <a:txBody>
                    <a:bodyPr/>
                    <a:lstStyle/>
                    <a:p>
                      <a:pPr algn="ctr"/>
                      <a:r>
                        <a:rPr lang="en-US" sz="2400" dirty="0" smtClean="0">
                          <a:solidFill>
                            <a:srgbClr val="FFFF00"/>
                          </a:solidFill>
                        </a:rPr>
                        <a:t>Global Warming Condition</a:t>
                      </a:r>
                    </a:p>
                    <a:p>
                      <a:pPr algn="ctr"/>
                      <a:r>
                        <a:rPr lang="en-US" sz="2400" i="1" dirty="0" smtClean="0">
                          <a:solidFill>
                            <a:srgbClr val="FFFF00"/>
                          </a:solidFill>
                        </a:rPr>
                        <a:t>(see previous slide)</a:t>
                      </a:r>
                      <a:endParaRPr lang="en-US" sz="2400" i="1" dirty="0">
                        <a:solidFill>
                          <a:srgbClr val="FFFF00"/>
                        </a:solidFill>
                      </a:endParaRPr>
                    </a:p>
                  </a:txBody>
                  <a:tcPr anchor="ctr"/>
                </a:tc>
              </a:tr>
              <a:tr h="933153">
                <a:tc>
                  <a:txBody>
                    <a:bodyPr/>
                    <a:lstStyle/>
                    <a:p>
                      <a:pPr algn="ctr"/>
                      <a:r>
                        <a:rPr lang="en-US" sz="4000" b="1" dirty="0" smtClean="0"/>
                        <a:t>0</a:t>
                      </a:r>
                      <a:endParaRPr lang="en-US" sz="4000" b="1" dirty="0"/>
                    </a:p>
                  </a:txBody>
                  <a:tcPr/>
                </a:tc>
                <a:tc>
                  <a:txBody>
                    <a:bodyPr/>
                    <a:lstStyle/>
                    <a:p>
                      <a:pPr algn="ctr"/>
                      <a:r>
                        <a:rPr lang="en-US" sz="2400" b="1" dirty="0" smtClean="0"/>
                        <a:t>Normal Feelings</a:t>
                      </a:r>
                      <a:endParaRPr lang="en-US" sz="2400" b="1" dirty="0"/>
                    </a:p>
                  </a:txBody>
                  <a:tcPr anchor="ctr"/>
                </a:tc>
                <a:tc>
                  <a:txBody>
                    <a:bodyPr/>
                    <a:lstStyle/>
                    <a:p>
                      <a:pPr algn="ctr"/>
                      <a:r>
                        <a:rPr lang="en-US" sz="2400" b="1" dirty="0" smtClean="0"/>
                        <a:t>Pre-Industrial “normal”</a:t>
                      </a:r>
                      <a:endParaRPr lang="en-US" sz="2400" b="1" dirty="0"/>
                    </a:p>
                  </a:txBody>
                  <a:tcPr anchor="ctr"/>
                </a:tc>
              </a:tr>
              <a:tr h="933153">
                <a:tc>
                  <a:txBody>
                    <a:bodyPr/>
                    <a:lstStyle/>
                    <a:p>
                      <a:pPr algn="ctr"/>
                      <a:r>
                        <a:rPr lang="en-US" sz="4000" b="1" dirty="0" smtClean="0">
                          <a:solidFill>
                            <a:srgbClr val="000000"/>
                          </a:solidFill>
                        </a:rPr>
                        <a:t>0.8</a:t>
                      </a:r>
                      <a:endParaRPr lang="en-US" sz="4000" b="1" dirty="0">
                        <a:solidFill>
                          <a:srgbClr val="000000"/>
                        </a:solidFill>
                      </a:endParaRPr>
                    </a:p>
                  </a:txBody>
                  <a:tcPr/>
                </a:tc>
                <a:tc>
                  <a:txBody>
                    <a:bodyPr/>
                    <a:lstStyle/>
                    <a:p>
                      <a:pPr algn="ctr"/>
                      <a:r>
                        <a:rPr lang="en-US" sz="2400" b="1" dirty="0" smtClean="0">
                          <a:solidFill>
                            <a:srgbClr val="000000"/>
                          </a:solidFill>
                        </a:rPr>
                        <a:t>Discomfort</a:t>
                      </a:r>
                      <a:endParaRPr lang="en-US" sz="2400" b="1" dirty="0">
                        <a:solidFill>
                          <a:srgbClr val="000000"/>
                        </a:solidFill>
                      </a:endParaRPr>
                    </a:p>
                  </a:txBody>
                  <a:tcPr anchor="ctr"/>
                </a:tc>
                <a:tc>
                  <a:txBody>
                    <a:bodyPr/>
                    <a:lstStyle/>
                    <a:p>
                      <a:pPr algn="ctr"/>
                      <a:r>
                        <a:rPr lang="en-US" sz="2400" b="1" dirty="0" smtClean="0">
                          <a:solidFill>
                            <a:srgbClr val="000000"/>
                          </a:solidFill>
                        </a:rPr>
                        <a:t>Present</a:t>
                      </a:r>
                      <a:r>
                        <a:rPr lang="en-US" sz="2400" b="1" baseline="0" dirty="0" smtClean="0">
                          <a:solidFill>
                            <a:srgbClr val="000000"/>
                          </a:solidFill>
                        </a:rPr>
                        <a:t> (increased frequency of extreme weather events)</a:t>
                      </a:r>
                      <a:endParaRPr lang="en-US" sz="2400" b="1" dirty="0">
                        <a:solidFill>
                          <a:srgbClr val="000000"/>
                        </a:solidFill>
                      </a:endParaRPr>
                    </a:p>
                  </a:txBody>
                  <a:tcPr anchor="ctr"/>
                </a:tc>
              </a:tr>
              <a:tr h="982603">
                <a:tc>
                  <a:txBody>
                    <a:bodyPr/>
                    <a:lstStyle/>
                    <a:p>
                      <a:pPr algn="ctr"/>
                      <a:r>
                        <a:rPr lang="en-US" sz="4000" b="1" dirty="0" smtClean="0">
                          <a:solidFill>
                            <a:srgbClr val="FF6600"/>
                          </a:solidFill>
                        </a:rPr>
                        <a:t>2.0</a:t>
                      </a:r>
                      <a:endParaRPr lang="en-US" sz="4000" b="1" dirty="0">
                        <a:solidFill>
                          <a:srgbClr val="FF6600"/>
                        </a:solidFill>
                      </a:endParaRPr>
                    </a:p>
                  </a:txBody>
                  <a:tcPr/>
                </a:tc>
                <a:tc>
                  <a:txBody>
                    <a:bodyPr/>
                    <a:lstStyle/>
                    <a:p>
                      <a:pPr algn="ctr"/>
                      <a:r>
                        <a:rPr lang="en-US" sz="2400" b="1" dirty="0" smtClean="0">
                          <a:solidFill>
                            <a:srgbClr val="FF6600"/>
                          </a:solidFill>
                        </a:rPr>
                        <a:t>Pyrexia (very ill)</a:t>
                      </a:r>
                      <a:endParaRPr lang="en-US" sz="2400" b="1" dirty="0">
                        <a:solidFill>
                          <a:srgbClr val="FF6600"/>
                        </a:solidFill>
                      </a:endParaRPr>
                    </a:p>
                  </a:txBody>
                  <a:tcPr anchor="ctr"/>
                </a:tc>
                <a:tc>
                  <a:txBody>
                    <a:bodyPr/>
                    <a:lstStyle/>
                    <a:p>
                      <a:pPr algn="ctr"/>
                      <a:r>
                        <a:rPr lang="en-US" sz="2400" b="1" dirty="0" smtClean="0">
                          <a:solidFill>
                            <a:srgbClr val="FF6600"/>
                          </a:solidFill>
                        </a:rPr>
                        <a:t>Critical</a:t>
                      </a:r>
                      <a:r>
                        <a:rPr lang="en-US" sz="2400" b="1" baseline="0" dirty="0" smtClean="0">
                          <a:solidFill>
                            <a:srgbClr val="FF6600"/>
                          </a:solidFill>
                        </a:rPr>
                        <a:t> (very Dangerous)</a:t>
                      </a:r>
                      <a:endParaRPr lang="en-US" sz="2400" b="1" dirty="0">
                        <a:solidFill>
                          <a:srgbClr val="FF6600"/>
                        </a:solidFill>
                      </a:endParaRPr>
                    </a:p>
                  </a:txBody>
                  <a:tcPr anchor="ctr"/>
                </a:tc>
              </a:tr>
              <a:tr h="1212317">
                <a:tc>
                  <a:txBody>
                    <a:bodyPr/>
                    <a:lstStyle/>
                    <a:p>
                      <a:pPr algn="ctr"/>
                      <a:r>
                        <a:rPr lang="en-US" sz="4000" b="1" dirty="0" smtClean="0">
                          <a:solidFill>
                            <a:srgbClr val="FF0000"/>
                          </a:solidFill>
                        </a:rPr>
                        <a:t>4.0</a:t>
                      </a:r>
                      <a:endParaRPr lang="en-US" sz="4000" b="1" dirty="0">
                        <a:solidFill>
                          <a:srgbClr val="FF0000"/>
                        </a:solidFill>
                      </a:endParaRPr>
                    </a:p>
                  </a:txBody>
                  <a:tcPr/>
                </a:tc>
                <a:tc>
                  <a:txBody>
                    <a:bodyPr/>
                    <a:lstStyle/>
                    <a:p>
                      <a:pPr algn="ctr"/>
                      <a:r>
                        <a:rPr lang="en-US" sz="2400" b="1" dirty="0" err="1" smtClean="0">
                          <a:solidFill>
                            <a:srgbClr val="FF0000"/>
                          </a:solidFill>
                        </a:rPr>
                        <a:t>Hyperthemia</a:t>
                      </a:r>
                      <a:r>
                        <a:rPr lang="en-US" sz="2400" b="1" dirty="0" smtClean="0">
                          <a:solidFill>
                            <a:srgbClr val="FF0000"/>
                          </a:solidFill>
                        </a:rPr>
                        <a:t> (near</a:t>
                      </a:r>
                      <a:r>
                        <a:rPr lang="en-US" sz="2400" b="1" baseline="0" dirty="0" smtClean="0">
                          <a:solidFill>
                            <a:srgbClr val="FF0000"/>
                          </a:solidFill>
                        </a:rPr>
                        <a:t> death)</a:t>
                      </a:r>
                      <a:endParaRPr lang="en-US" sz="2400" b="1" dirty="0">
                        <a:solidFill>
                          <a:srgbClr val="FF0000"/>
                        </a:solidFill>
                      </a:endParaRPr>
                    </a:p>
                  </a:txBody>
                  <a:tcPr anchor="ctr"/>
                </a:tc>
                <a:tc>
                  <a:txBody>
                    <a:bodyPr/>
                    <a:lstStyle/>
                    <a:p>
                      <a:pPr algn="ctr"/>
                      <a:r>
                        <a:rPr lang="en-US" sz="2400" b="1" dirty="0" smtClean="0">
                          <a:solidFill>
                            <a:srgbClr val="FF0000"/>
                          </a:solidFill>
                        </a:rPr>
                        <a:t>Catastrophic</a:t>
                      </a:r>
                      <a:r>
                        <a:rPr lang="en-US" sz="2400" b="1" baseline="0" dirty="0" smtClean="0">
                          <a:solidFill>
                            <a:srgbClr val="FF0000"/>
                          </a:solidFill>
                        </a:rPr>
                        <a:t> (end of civilization as we know it)</a:t>
                      </a:r>
                      <a:endParaRPr lang="en-US" sz="2400" b="1" dirty="0">
                        <a:solidFill>
                          <a:srgbClr val="FF0000"/>
                        </a:solidFill>
                      </a:endParaRPr>
                    </a:p>
                  </a:txBody>
                  <a:tcPr anchor="ctr"/>
                </a:tc>
              </a:tr>
              <a:tr h="933153">
                <a:tc>
                  <a:txBody>
                    <a:bodyPr/>
                    <a:lstStyle/>
                    <a:p>
                      <a:pPr algn="ctr"/>
                      <a:r>
                        <a:rPr lang="en-US" sz="4000" b="1" dirty="0" smtClean="0">
                          <a:solidFill>
                            <a:srgbClr val="FF0000"/>
                          </a:solidFill>
                        </a:rPr>
                        <a:t>6.0</a:t>
                      </a:r>
                      <a:endParaRPr lang="en-US" sz="4000" b="1" dirty="0">
                        <a:solidFill>
                          <a:srgbClr val="FF0000"/>
                        </a:solidFill>
                      </a:endParaRPr>
                    </a:p>
                  </a:txBody>
                  <a:tcPr/>
                </a:tc>
                <a:tc>
                  <a:txBody>
                    <a:bodyPr/>
                    <a:lstStyle/>
                    <a:p>
                      <a:pPr algn="ctr"/>
                      <a:r>
                        <a:rPr lang="en-US" sz="2400" b="1" dirty="0" smtClean="0">
                          <a:solidFill>
                            <a:srgbClr val="FF0000"/>
                          </a:solidFill>
                        </a:rPr>
                        <a:t>Death</a:t>
                      </a:r>
                      <a:endParaRPr lang="en-US" sz="2400" b="1" dirty="0">
                        <a:solidFill>
                          <a:srgbClr val="FF0000"/>
                        </a:solidFill>
                      </a:endParaRPr>
                    </a:p>
                  </a:txBody>
                  <a:tcPr anchor="ctr"/>
                </a:tc>
                <a:tc>
                  <a:txBody>
                    <a:bodyPr/>
                    <a:lstStyle/>
                    <a:p>
                      <a:pPr algn="ctr"/>
                      <a:r>
                        <a:rPr lang="en-US" sz="2400" b="1" dirty="0" smtClean="0">
                          <a:solidFill>
                            <a:srgbClr val="FF0000"/>
                          </a:solidFill>
                        </a:rPr>
                        <a:t>Possibly the end of humanity</a:t>
                      </a:r>
                      <a:endParaRPr lang="en-US" sz="2400" b="1" dirty="0">
                        <a:solidFill>
                          <a:srgbClr val="FF0000"/>
                        </a:solidFill>
                      </a:endParaRP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Content Placeholder 3" descr="Climate Inertia.jpg"/>
          <p:cNvPicPr>
            <a:picLocks noGrp="1" noChangeAspect="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0"/>
            <a:ext cx="8915400" cy="609600"/>
          </a:xfrm>
        </p:spPr>
        <p:txBody>
          <a:bodyPr>
            <a:noAutofit/>
          </a:bodyPr>
          <a:lstStyle/>
          <a:p>
            <a:pPr eaLnBrk="1" hangingPunct="1"/>
            <a:r>
              <a:rPr lang="en-US" sz="4000" b="1" dirty="0" smtClean="0">
                <a:solidFill>
                  <a:srgbClr val="FFFF00"/>
                </a:solidFill>
                <a:ea typeface="ＭＳ Ｐゴシック" charset="-128"/>
                <a:cs typeface="ＭＳ Ｐゴシック" charset="-128"/>
              </a:rPr>
              <a:t>The Ozone Hole: Inertia in Action</a:t>
            </a:r>
            <a:endParaRPr lang="en-US" sz="4000" dirty="0" smtClean="0">
              <a:solidFill>
                <a:srgbClr val="FFFF00"/>
              </a:solidFill>
              <a:ea typeface="ＭＳ Ｐゴシック" charset="-128"/>
              <a:cs typeface="ＭＳ Ｐゴシック" charset="-128"/>
            </a:endParaRPr>
          </a:p>
        </p:txBody>
      </p:sp>
      <p:sp>
        <p:nvSpPr>
          <p:cNvPr id="47107" name="Rectangle 3"/>
          <p:cNvSpPr>
            <a:spLocks noGrp="1" noChangeArrowheads="1"/>
          </p:cNvSpPr>
          <p:nvPr>
            <p:ph type="body" sz="half" idx="1"/>
          </p:nvPr>
        </p:nvSpPr>
        <p:spPr>
          <a:xfrm>
            <a:off x="228600" y="1143000"/>
            <a:ext cx="4419600" cy="5562600"/>
          </a:xfrm>
        </p:spPr>
        <p:txBody>
          <a:bodyPr/>
          <a:lstStyle/>
          <a:p>
            <a:pPr eaLnBrk="1" hangingPunct="1">
              <a:lnSpc>
                <a:spcPct val="80000"/>
              </a:lnSpc>
            </a:pPr>
            <a:r>
              <a:rPr lang="en-US" dirty="0" smtClean="0">
                <a:ea typeface="ＭＳ Ｐゴシック" charset="-128"/>
                <a:cs typeface="ＭＳ Ｐゴシック" charset="-128"/>
              </a:rPr>
              <a:t>CFCs have decreased dramatically during the past 20 years.</a:t>
            </a:r>
          </a:p>
          <a:p>
            <a:pPr eaLnBrk="1" hangingPunct="1">
              <a:lnSpc>
                <a:spcPct val="80000"/>
              </a:lnSpc>
            </a:pPr>
            <a:r>
              <a:rPr lang="en-US" dirty="0" smtClean="0">
                <a:ea typeface="ＭＳ Ｐゴシック" charset="-128"/>
                <a:cs typeface="ＭＳ Ｐゴシック" charset="-128"/>
              </a:rPr>
              <a:t>The ozone hole in 2011 was still large because of the long lifetime of CFCs in the stratosphere.</a:t>
            </a:r>
          </a:p>
          <a:p>
            <a:pPr eaLnBrk="1" hangingPunct="1">
              <a:lnSpc>
                <a:spcPct val="80000"/>
              </a:lnSpc>
            </a:pPr>
            <a:r>
              <a:rPr lang="en-US" b="1" dirty="0" smtClean="0">
                <a:solidFill>
                  <a:srgbClr val="FF0000"/>
                </a:solidFill>
                <a:ea typeface="ＭＳ Ｐゴシック" charset="-128"/>
                <a:cs typeface="ＭＳ Ｐゴシック" charset="-128"/>
              </a:rPr>
              <a:t>It will take about 70 years for the ozone hole to disappear.</a:t>
            </a:r>
            <a:endParaRPr lang="en-US" sz="2800" dirty="0" smtClean="0">
              <a:solidFill>
                <a:srgbClr val="FF0000"/>
              </a:solidFill>
              <a:ea typeface="ＭＳ Ｐゴシック" charset="-128"/>
              <a:cs typeface="ＭＳ Ｐゴシック" charset="-128"/>
            </a:endParaRPr>
          </a:p>
        </p:txBody>
      </p:sp>
      <p:pic>
        <p:nvPicPr>
          <p:cNvPr id="58372" name="Picture 4" descr="36. CFC Production.tif                                         000C3533Macintosh HD                   BCFC62BF:"/>
          <p:cNvPicPr>
            <a:picLocks noGrp="1" noChangeAspect="1" noChangeArrowheads="1"/>
          </p:cNvPicPr>
          <p:nvPr>
            <p:ph sz="quarter" idx="2"/>
          </p:nvPr>
        </p:nvPicPr>
        <p:blipFill>
          <a:blip r:embed="rId3"/>
          <a:srcRect/>
          <a:stretch>
            <a:fillRect/>
          </a:stretch>
        </p:blipFill>
        <p:spPr>
          <a:xfrm>
            <a:off x="4876800" y="762000"/>
            <a:ext cx="3886200" cy="2743200"/>
          </a:xfrm>
        </p:spPr>
      </p:pic>
      <p:pic>
        <p:nvPicPr>
          <p:cNvPr id="7" name="Content Placeholder 6" descr="ozone_hole.jpg"/>
          <p:cNvPicPr>
            <a:picLocks noGrp="1" noChangeAspect="1"/>
          </p:cNvPicPr>
          <p:nvPr>
            <p:ph sz="quarter" idx="3"/>
          </p:nvPr>
        </p:nvPicPr>
        <p:blipFill>
          <a:blip r:embed="rId4"/>
          <a:srcRect/>
          <a:stretch>
            <a:fillRect/>
          </a:stretch>
        </p:blipFill>
        <p:spPr>
          <a:xfrm>
            <a:off x="4876800" y="3671455"/>
            <a:ext cx="3198091" cy="3034145"/>
          </a:xfrm>
        </p:spPr>
      </p:pic>
      <p:sp>
        <p:nvSpPr>
          <p:cNvPr id="8" name="TextBox 7"/>
          <p:cNvSpPr txBox="1"/>
          <p:nvPr/>
        </p:nvSpPr>
        <p:spPr>
          <a:xfrm>
            <a:off x="8074891" y="4849228"/>
            <a:ext cx="808635" cy="461665"/>
          </a:xfrm>
          <a:prstGeom prst="rect">
            <a:avLst/>
          </a:prstGeom>
          <a:noFill/>
        </p:spPr>
        <p:txBody>
          <a:bodyPr wrap="none" rtlCol="0">
            <a:spAutoFit/>
          </a:bodyPr>
          <a:lstStyle/>
          <a:p>
            <a:r>
              <a:rPr lang="en-US" sz="2400" dirty="0" smtClean="0"/>
              <a:t>2011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152400" y="152400"/>
            <a:ext cx="8839200" cy="533400"/>
          </a:xfrm>
        </p:spPr>
        <p:txBody>
          <a:bodyPr>
            <a:normAutofit/>
          </a:bodyPr>
          <a:lstStyle/>
          <a:p>
            <a:pPr eaLnBrk="1" hangingPunct="1"/>
            <a:r>
              <a:rPr lang="en-US" sz="2800" b="1" dirty="0" smtClean="0">
                <a:solidFill>
                  <a:srgbClr val="FFFF00"/>
                </a:solidFill>
                <a:ea typeface="ＭＳ Ｐゴシック" charset="-128"/>
                <a:cs typeface="ＭＳ Ｐゴシック" charset="-128"/>
              </a:rPr>
              <a:t>Diagram of Natural Variations of Climate during Warming</a:t>
            </a:r>
            <a:endParaRPr lang="en-US" sz="2800" dirty="0" smtClean="0">
              <a:solidFill>
                <a:srgbClr val="FFFF00"/>
              </a:solidFill>
              <a:ea typeface="ＭＳ Ｐゴシック" charset="-128"/>
              <a:cs typeface="ＭＳ Ｐゴシック" charset="-128"/>
            </a:endParaRPr>
          </a:p>
        </p:txBody>
      </p:sp>
      <p:pic>
        <p:nvPicPr>
          <p:cNvPr id="5" name="Content Placeholder 4" descr="Times of little warming.jpg"/>
          <p:cNvPicPr>
            <a:picLocks noGrp="1" noChangeAspect="1"/>
          </p:cNvPicPr>
          <p:nvPr>
            <p:ph idx="1"/>
          </p:nvPr>
        </p:nvPicPr>
        <p:blipFill>
          <a:blip r:embed="rId3"/>
          <a:srcRect/>
          <a:stretch>
            <a:fillRect/>
          </a:stretch>
        </p:blipFill>
        <p:spPr>
          <a:xfrm>
            <a:off x="0" y="850900"/>
            <a:ext cx="9144000" cy="60071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TotalTime>
  <Words>1808</Words>
  <Application>Microsoft Macintosh PowerPoint</Application>
  <PresentationFormat>On-screen Show (4:3)</PresentationFormat>
  <Paragraphs>140</Paragraphs>
  <Slides>17</Slides>
  <Notes>13</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Part 3</vt:lpstr>
      <vt:lpstr>The Greenhouse Effect</vt:lpstr>
      <vt:lpstr>Earth’s Atmospheric Composition, Temperatures and Pressure</vt:lpstr>
      <vt:lpstr>Atmospheric Abundance of CO2 and Global Temperatures</vt:lpstr>
      <vt:lpstr>Global Average Temperature (°C) Relative to Pre-industrial  [1885-1920 Average] </vt:lpstr>
      <vt:lpstr>Slide 6</vt:lpstr>
      <vt:lpstr>Slide 7</vt:lpstr>
      <vt:lpstr>The Ozone Hole: Inertia in Action</vt:lpstr>
      <vt:lpstr>Diagram of Natural Variations of Climate during Warming</vt:lpstr>
      <vt:lpstr>El Niños (red), La Niñas (blue) and Large Volcanic Eruptions Cause Short-term Climate Variations</vt:lpstr>
      <vt:lpstr>Paleoclimate in the Cenozoic Era</vt:lpstr>
      <vt:lpstr>Temperature Anomaly Relative to the 1880-1920 Mean and Sea Level Rise</vt:lpstr>
      <vt:lpstr>Sea Level during the past 35 million years</vt:lpstr>
      <vt:lpstr>The Arctic in the Paleocene-Eocene Thermal Maximum (PETM)  Average Annual Arctic Temp. = 20° C (68° F) Arctic Ocean Surface Temp. = 22° C (72°F); same as the present Hawaiian ocean surface</vt:lpstr>
      <vt:lpstr>New Arctic Pliocene Data </vt:lpstr>
      <vt:lpstr>Summary: Cenozoic Era</vt:lpstr>
      <vt:lpstr>The Permian/Triassic Mass Extinction (70-96% of Species Extinct) Was Caused by a Climate Change 252 million Years Ago</vt:lpstr>
    </vt:vector>
  </TitlesOfParts>
  <Company>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dc:title>
  <dc:creator>Bob Strom</dc:creator>
  <cp:lastModifiedBy>_x001b_Robert Strom</cp:lastModifiedBy>
  <cp:revision>34</cp:revision>
  <cp:lastPrinted>2013-01-23T16:16:44Z</cp:lastPrinted>
  <dcterms:created xsi:type="dcterms:W3CDTF">2013-07-21T22:27:57Z</dcterms:created>
  <dcterms:modified xsi:type="dcterms:W3CDTF">2013-07-21T22:34:40Z</dcterms:modified>
</cp:coreProperties>
</file>