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sldIdLst>
    <p:sldId id="257" r:id="rId2"/>
    <p:sldId id="291" r:id="rId3"/>
    <p:sldId id="258" r:id="rId4"/>
    <p:sldId id="259" r:id="rId5"/>
    <p:sldId id="296" r:id="rId6"/>
    <p:sldId id="288" r:id="rId7"/>
    <p:sldId id="260" r:id="rId8"/>
    <p:sldId id="261" r:id="rId9"/>
    <p:sldId id="297" r:id="rId10"/>
    <p:sldId id="290" r:id="rId11"/>
    <p:sldId id="292" r:id="rId12"/>
    <p:sldId id="298" r:id="rId13"/>
    <p:sldId id="263" r:id="rId14"/>
    <p:sldId id="295" r:id="rId15"/>
    <p:sldId id="294" r:id="rId16"/>
    <p:sldId id="264" r:id="rId17"/>
    <p:sldId id="293" r:id="rId18"/>
    <p:sldId id="265" r:id="rId19"/>
    <p:sldId id="266" r:id="rId20"/>
    <p:sldId id="26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7" d="100"/>
          <a:sy n="107" d="100"/>
        </p:scale>
        <p:origin x="-9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CB9B6B-A8B1-4913-BD9F-37296FBF5AAD}" type="datetimeFigureOut">
              <a:rPr lang="en-US" smtClean="0"/>
              <a:pPr/>
              <a:t>7/23/13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BFA16-FCE7-426D-A8DD-827C96A994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ciencemag.org/content/339/6124/1198.abstract" TargetMode="External"/><Relationship Id="rId4" Type="http://schemas.openxmlformats.org/officeDocument/2006/relationships/hyperlink" Target="http://thinkprogress.org/climate/2012/10/14/1009121/science-of-global-warming-impacts-guide/"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ucar.edu/news/releases/2009/maxmin.jsp"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Temperature change over past 11,300 years (in blue, via </a:t>
            </a:r>
            <a:r>
              <a:rPr lang="en-US" sz="1200" i="1" kern="1200" dirty="0" smtClean="0">
                <a:solidFill>
                  <a:schemeClr val="tx1"/>
                </a:solidFill>
                <a:latin typeface="+mn-lt"/>
                <a:ea typeface="+mn-ea"/>
                <a:cs typeface="+mn-cs"/>
                <a:hlinkClick r:id="rId3"/>
              </a:rPr>
              <a:t>Science, 2013</a:t>
            </a:r>
            <a:r>
              <a:rPr lang="en-US" sz="1200" i="1" kern="1200" dirty="0" smtClean="0">
                <a:solidFill>
                  <a:schemeClr val="tx1"/>
                </a:solidFill>
                <a:latin typeface="+mn-lt"/>
                <a:ea typeface="+mn-ea"/>
                <a:cs typeface="+mn-cs"/>
              </a:rPr>
              <a:t>) plus projected warming this century on humanity’s current emissions path (in red, via </a:t>
            </a:r>
            <a:r>
              <a:rPr lang="en-US" sz="1200" i="1" kern="1200" dirty="0" smtClean="0">
                <a:solidFill>
                  <a:schemeClr val="tx1"/>
                </a:solidFill>
                <a:latin typeface="+mn-lt"/>
                <a:ea typeface="+mn-ea"/>
                <a:cs typeface="+mn-cs"/>
                <a:hlinkClick r:id="rId4"/>
              </a:rPr>
              <a:t>recent literature</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stable climate enabled the development of modern civilization, global agriculture, and a world that could sustain a vast population. Now, the most comprehensive “</a:t>
            </a:r>
            <a:r>
              <a:rPr lang="en-US" sz="1200" kern="1200" dirty="0" smtClean="0">
                <a:solidFill>
                  <a:schemeClr val="tx1"/>
                </a:solidFill>
                <a:latin typeface="+mn-lt"/>
                <a:ea typeface="+mn-ea"/>
                <a:cs typeface="+mn-cs"/>
                <a:hlinkClick r:id="rId3"/>
              </a:rPr>
              <a:t>Reconstruction of Regional and Global Temperature for the Past 11,300 Years</a:t>
            </a:r>
            <a:r>
              <a:rPr lang="en-US" sz="1200" kern="1200" dirty="0" smtClean="0">
                <a:solidFill>
                  <a:schemeClr val="tx1"/>
                </a:solidFill>
                <a:latin typeface="+mn-lt"/>
                <a:ea typeface="+mn-ea"/>
                <a:cs typeface="+mn-cs"/>
              </a:rPr>
              <a:t>” ever done reveals just how stable the climate has been — and just how destabilizing manmade carbon pollution has been and will continue to be unless we dramatically reverse emissions trends. The temperature is changing 50 times faster than it did during the time modern civilization and agriculture developed, a time when humans figured out where the climate conditions — and rivers and sea levels — were most suited for living and farming. We are headed for 7 to 11°F warming this century on our current emissions path — increasing the rate of change 5-fold yet again.</a:t>
            </a:r>
            <a:r>
              <a:rPr lang="en-US" dirty="0" smtClean="0"/>
              <a:t> S</a:t>
            </a:r>
            <a:r>
              <a:rPr lang="en-US" i="1" dirty="0" smtClean="0"/>
              <a:t>cience 8 March 2013: Vol. 339 no. 6124 pp. 1198-1201 </a:t>
            </a:r>
            <a:br>
              <a:rPr lang="en-US" i="1" dirty="0" smtClean="0"/>
            </a:br>
            <a:r>
              <a:rPr lang="en-US" i="1" dirty="0" smtClean="0"/>
              <a:t>DOI: 10.1126/science.1228026 </a:t>
            </a:r>
            <a:br>
              <a:rPr lang="en-US" i="1" dirty="0" smtClean="0"/>
            </a:b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4BFA16-FCE7-426D-A8DD-827C96A9949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From: Climate Stabilization Targets: Emissions, Concentrations, and Impacts over</a:t>
            </a:r>
            <a:r>
              <a:rPr lang="en-US" baseline="0" dirty="0" smtClean="0"/>
              <a:t> Decades to Millennia, National Academy of Science, 2010</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94BFA16-FCE7-426D-A8DD-827C96A99493}"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our present CO</a:t>
            </a:r>
            <a:r>
              <a:rPr lang="en-US" baseline="-25000" dirty="0" smtClean="0"/>
              <a:t>2</a:t>
            </a:r>
            <a:r>
              <a:rPr lang="en-US" dirty="0" smtClean="0"/>
              <a:t> level we will</a:t>
            </a:r>
            <a:r>
              <a:rPr lang="en-US" baseline="0" dirty="0" smtClean="0"/>
              <a:t> eventually reach about 1.8° C.</a:t>
            </a:r>
            <a:endParaRPr lang="en-US" dirty="0"/>
          </a:p>
        </p:txBody>
      </p:sp>
      <p:sp>
        <p:nvSpPr>
          <p:cNvPr id="4" name="Slide Number Placeholder 3"/>
          <p:cNvSpPr>
            <a:spLocks noGrp="1"/>
          </p:cNvSpPr>
          <p:nvPr>
            <p:ph type="sldNum" sz="quarter" idx="10"/>
          </p:nvPr>
        </p:nvSpPr>
        <p:spPr/>
        <p:txBody>
          <a:bodyPr/>
          <a:lstStyle/>
          <a:p>
            <a:fld id="{C94BFA16-FCE7-426D-A8DD-827C96A99493}"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a:lstStyle/>
          <a:p>
            <a:fld id="{B5B5C06B-FCE9-A54F-8365-A7C1082C8D07}" type="slidenum">
              <a:rPr lang="en-US" smtClean="0">
                <a:latin typeface="Times" charset="0"/>
              </a:rPr>
              <a:pPr/>
              <a:t>16</a:t>
            </a:fld>
            <a:endParaRPr lang="en-US" smtClean="0">
              <a:latin typeface="Times" charset="0"/>
            </a:endParaRPr>
          </a:p>
        </p:txBody>
      </p:sp>
      <p:sp>
        <p:nvSpPr>
          <p:cNvPr id="79875"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1027"/>
          <p:cNvSpPr>
            <a:spLocks noGrp="1" noChangeArrowheads="1"/>
          </p:cNvSpPr>
          <p:nvPr>
            <p:ph type="body" idx="1"/>
          </p:nvPr>
        </p:nvSpPr>
        <p:spPr bwMode="auto">
          <a:noFill/>
        </p:spPr>
        <p:txBody>
          <a:bodyPr/>
          <a:lstStyle/>
          <a:p>
            <a:pPr eaLnBrk="1" hangingPunct="1">
              <a:spcBef>
                <a:spcPct val="0"/>
              </a:spcBef>
            </a:pPr>
            <a:r>
              <a:rPr lang="en-US" dirty="0" smtClean="0">
                <a:latin typeface="Times" charset="0"/>
                <a:ea typeface="ＭＳ Ｐゴシック" charset="-128"/>
                <a:cs typeface="ＭＳ Ｐゴシック" charset="-128"/>
              </a:rPr>
              <a:t>All of Earth’s systems show a heat gain. Most of that gain has been in the oceans and the least has been in the atmosphere. These heat gains show that global warming is indeed global in scope. The large amount of warming</a:t>
            </a:r>
            <a:r>
              <a:rPr lang="en-US" baseline="0" dirty="0" smtClean="0">
                <a:latin typeface="Times" charset="0"/>
                <a:ea typeface="ＭＳ Ｐゴシック" charset="-128"/>
                <a:cs typeface="ＭＳ Ｐゴシック" charset="-128"/>
              </a:rPr>
              <a:t> of the oceans will result in continued global warming even if we stopped all emissions today.</a:t>
            </a:r>
            <a:endParaRPr lang="en-US" dirty="0" smtClean="0">
              <a:latin typeface="Times"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year 2000 the </a:t>
            </a:r>
            <a:r>
              <a:rPr lang="en-US" baseline="0" dirty="0" err="1" smtClean="0"/>
              <a:t>Land+Ice+Atmosphere</a:t>
            </a:r>
            <a:r>
              <a:rPr lang="en-US" baseline="0" dirty="0" smtClean="0"/>
              <a:t> was ~13% and the Ocean (0-2 km depth) was ~87%. Ten years later (2010) the </a:t>
            </a:r>
            <a:r>
              <a:rPr lang="en-US" baseline="0" dirty="0" err="1" smtClean="0"/>
              <a:t>Land+Ice+Atmosphere</a:t>
            </a:r>
            <a:r>
              <a:rPr lang="en-US" baseline="0" dirty="0" smtClean="0"/>
              <a:t> was 9% and the Ocean (0-2 km depth) was 91%. This is the main reason that the global average temperature has been about the same during the past 10 years. </a:t>
            </a:r>
            <a:endParaRPr lang="en-US" dirty="0"/>
          </a:p>
        </p:txBody>
      </p:sp>
      <p:sp>
        <p:nvSpPr>
          <p:cNvPr id="4" name="Slide Number Placeholder 3"/>
          <p:cNvSpPr>
            <a:spLocks noGrp="1"/>
          </p:cNvSpPr>
          <p:nvPr>
            <p:ph type="sldNum" sz="quarter" idx="10"/>
          </p:nvPr>
        </p:nvSpPr>
        <p:spPr/>
        <p:txBody>
          <a:bodyPr/>
          <a:lstStyle/>
          <a:p>
            <a:fld id="{C94BFA16-FCE7-426D-A8DD-827C96A99493}"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a:lstStyle/>
          <a:p>
            <a:fld id="{8B435A7D-0A5F-4642-BE7C-1E4BA9D7C0B5}" type="slidenum">
              <a:rPr lang="en-US" smtClean="0">
                <a:latin typeface="Times" charset="0"/>
              </a:rPr>
              <a:pPr/>
              <a:t>18</a:t>
            </a:fld>
            <a:endParaRPr lang="en-US" smtClean="0">
              <a:latin typeface="Times" charset="0"/>
            </a:endParaRPr>
          </a:p>
        </p:txBody>
      </p:sp>
      <p:sp>
        <p:nvSpPr>
          <p:cNvPr id="81923"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1027"/>
          <p:cNvSpPr>
            <a:spLocks noGrp="1" noChangeArrowheads="1"/>
          </p:cNvSpPr>
          <p:nvPr>
            <p:ph type="body" idx="1"/>
          </p:nvPr>
        </p:nvSpPr>
        <p:spPr bwMode="auto">
          <a:noFill/>
        </p:spPr>
        <p:txBody>
          <a:bodyPr/>
          <a:lstStyle/>
          <a:p>
            <a:pPr eaLnBrk="1" hangingPunct="1">
              <a:spcBef>
                <a:spcPct val="0"/>
              </a:spcBef>
            </a:pPr>
            <a:r>
              <a:rPr lang="en-US" dirty="0" smtClean="0">
                <a:latin typeface="Times" charset="0"/>
                <a:ea typeface="ＭＳ Ｐゴシック" charset="-128"/>
                <a:cs typeface="ＭＳ Ｐゴシック" charset="-128"/>
              </a:rPr>
              <a:t>The greenhouse gas levels and temperatures constituting dangerous interference with the climate system are difficult to predict. It depends not only on the intensity of the climate changes but also on the human response to them. When food and water become scarce in certain parts of the world the response could be drastic such as widespread war making the situation even worse, particularly if atomic weapons were involved. In this slide the current best estimates are given, but they could be underestimated because it is almost impossible to predict the human</a:t>
            </a:r>
            <a:r>
              <a:rPr lang="en-US" baseline="0" dirty="0" smtClean="0">
                <a:latin typeface="Times" charset="0"/>
                <a:ea typeface="ＭＳ Ｐゴシック" charset="-128"/>
                <a:cs typeface="ＭＳ Ｐゴシック" charset="-128"/>
              </a:rPr>
              <a:t> response to catastrophic environmental changes</a:t>
            </a:r>
            <a:r>
              <a:rPr lang="en-US" dirty="0" smtClean="0">
                <a:latin typeface="Times" charset="0"/>
                <a:ea typeface="ＭＳ Ｐゴシック" charset="-128"/>
                <a:cs typeface="ＭＳ Ｐゴシック" charset="-128"/>
              </a:rPr>
              <a:t>. The uncertainty makes it even more urgent to begin major reductions in greenhouse gases NOW. The consequences that are currently occurring are due to only a 0.8 degree C temperature rise above</a:t>
            </a:r>
            <a:r>
              <a:rPr lang="en-US" baseline="0" dirty="0" smtClean="0">
                <a:latin typeface="Times" charset="0"/>
                <a:ea typeface="ＭＳ Ｐゴシック" charset="-128"/>
                <a:cs typeface="ＭＳ Ｐゴシック" charset="-128"/>
              </a:rPr>
              <a:t> the pre-industrial average</a:t>
            </a:r>
            <a:r>
              <a:rPr lang="en-US" dirty="0" smtClean="0">
                <a:latin typeface="Times" charset="0"/>
                <a:ea typeface="ＭＳ Ｐゴシック" charset="-128"/>
                <a:cs typeface="ＭＳ Ｐゴシック" charset="-128"/>
              </a:rPr>
              <a:t>. </a:t>
            </a:r>
          </a:p>
          <a:p>
            <a:pPr eaLnBrk="1" hangingPunct="1">
              <a:spcBef>
                <a:spcPct val="0"/>
              </a:spcBef>
            </a:pPr>
            <a:r>
              <a:rPr lang="en-US" dirty="0" smtClean="0">
                <a:latin typeface="Times" charset="0"/>
                <a:ea typeface="ＭＳ Ｐゴシック" charset="-128"/>
                <a:cs typeface="ＭＳ Ｐゴシック" charset="-128"/>
              </a:rPr>
              <a:t>	The finding that we will reach the critical temperature by the end of the century no</a:t>
            </a:r>
            <a:r>
              <a:rPr lang="en-US" baseline="0" dirty="0" smtClean="0">
                <a:latin typeface="Times" charset="0"/>
                <a:ea typeface="ＭＳ Ｐゴシック" charset="-128"/>
                <a:cs typeface="ＭＳ Ｐゴシック" charset="-128"/>
              </a:rPr>
              <a:t> matter what we due it from the following papers: </a:t>
            </a:r>
            <a:r>
              <a:rPr lang="en-US" baseline="0" dirty="0" err="1" smtClean="0">
                <a:latin typeface="Times" charset="0"/>
                <a:ea typeface="ＭＳ Ｐゴシック" charset="-128"/>
                <a:cs typeface="ＭＳ Ｐゴシック" charset="-128"/>
              </a:rPr>
              <a:t>Armour</a:t>
            </a:r>
            <a:r>
              <a:rPr lang="en-US" baseline="0" dirty="0" smtClean="0">
                <a:latin typeface="Times" charset="0"/>
                <a:ea typeface="ＭＳ Ｐゴシック" charset="-128"/>
                <a:cs typeface="ＭＳ Ｐゴシック" charset="-128"/>
              </a:rPr>
              <a:t> and Roe, Climate commitment in an uncertain world, GRL, 38, L01707, 2011; and </a:t>
            </a:r>
            <a:r>
              <a:rPr lang="en-US" baseline="0" dirty="0" err="1" smtClean="0">
                <a:latin typeface="Times" charset="0"/>
                <a:ea typeface="ＭＳ Ｐゴシック" charset="-128"/>
                <a:cs typeface="ＭＳ Ｐゴシック" charset="-128"/>
              </a:rPr>
              <a:t>Arora</a:t>
            </a:r>
            <a:r>
              <a:rPr lang="en-US" baseline="0" dirty="0" smtClean="0">
                <a:latin typeface="Times" charset="0"/>
                <a:ea typeface="ＭＳ Ｐゴシック" charset="-128"/>
                <a:cs typeface="ＭＳ Ｐゴシック" charset="-128"/>
              </a:rPr>
              <a:t>, et al., Carbon emission limits required to satisfy future representative</a:t>
            </a:r>
            <a:r>
              <a:rPr lang="en-US" dirty="0" smtClean="0">
                <a:latin typeface="Times" charset="0"/>
                <a:ea typeface="ＭＳ Ｐゴシック" charset="-128"/>
                <a:cs typeface="ＭＳ Ｐゴシック" charset="-128"/>
              </a:rPr>
              <a:t> pathways of greenhouse gases, GRL, 38, L05805, 2011.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a:lstStyle/>
          <a:p>
            <a:fld id="{1C662215-89A9-E048-9BAD-82D3E4998CDB}" type="slidenum">
              <a:rPr lang="en-US" smtClean="0">
                <a:latin typeface="Times" charset="0"/>
                <a:ea typeface="ＭＳ Ｐゴシック" charset="-128"/>
                <a:cs typeface="ＭＳ Ｐゴシック" charset="-128"/>
              </a:rPr>
              <a:pPr/>
              <a:t>19</a:t>
            </a:fld>
            <a:endParaRPr lang="en-US" smtClean="0">
              <a:latin typeface="Times" charset="0"/>
              <a:ea typeface="ＭＳ Ｐゴシック" charset="-128"/>
              <a:cs typeface="ＭＳ Ｐゴシック" charset="-128"/>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a:lstStyle/>
          <a:p>
            <a:pPr eaLnBrk="1" hangingPunct="1">
              <a:spcBef>
                <a:spcPct val="0"/>
              </a:spcBef>
            </a:pPr>
            <a:r>
              <a:rPr lang="en-US" i="0" dirty="0" smtClean="0">
                <a:latin typeface="Times" charset="0"/>
                <a:ea typeface="ＭＳ Ｐゴシック" charset="-128"/>
                <a:cs typeface="ＭＳ Ｐゴシック" charset="-128"/>
              </a:rPr>
              <a:t>The</a:t>
            </a:r>
            <a:r>
              <a:rPr lang="en-US" i="0" baseline="0" dirty="0" smtClean="0">
                <a:latin typeface="Times" charset="0"/>
                <a:ea typeface="ＭＳ Ｐゴシック" charset="-128"/>
                <a:cs typeface="ＭＳ Ｐゴシック" charset="-128"/>
              </a:rPr>
              <a:t> diagrams on the right show the projected increase in temperature from 2020-2029 to 2090-2099 for low, moderate and high CO</a:t>
            </a:r>
            <a:r>
              <a:rPr lang="en-US" i="0" baseline="-25000" dirty="0" smtClean="0">
                <a:latin typeface="Times" charset="0"/>
                <a:ea typeface="ＭＳ Ｐゴシック" charset="-128"/>
                <a:cs typeface="ＭＳ Ｐゴシック" charset="-128"/>
              </a:rPr>
              <a:t>2</a:t>
            </a:r>
            <a:r>
              <a:rPr lang="en-US" i="0" baseline="0" dirty="0" smtClean="0">
                <a:latin typeface="Times" charset="0"/>
                <a:ea typeface="ＭＳ Ｐゴシック" charset="-128"/>
                <a:cs typeface="ＭＳ Ｐゴシック" charset="-128"/>
              </a:rPr>
              <a:t> emissions. On the left is the </a:t>
            </a:r>
            <a:r>
              <a:rPr lang="en-US" i="1" baseline="0" dirty="0" smtClean="0">
                <a:latin typeface="Times" charset="0"/>
                <a:ea typeface="ＭＳ Ｐゴシック" charset="-128"/>
                <a:cs typeface="ＭＳ Ｐゴシック" charset="-128"/>
              </a:rPr>
              <a:t>expected global average temperatures for each case. We are presently on the high CO</a:t>
            </a:r>
            <a:r>
              <a:rPr lang="en-US" i="1" baseline="-25000" dirty="0" smtClean="0">
                <a:latin typeface="Times" charset="0"/>
                <a:ea typeface="ＭＳ Ｐゴシック" charset="-128"/>
                <a:cs typeface="ＭＳ Ｐゴシック" charset="-128"/>
              </a:rPr>
              <a:t>2</a:t>
            </a:r>
            <a:r>
              <a:rPr lang="en-US" i="1" baseline="0" dirty="0" smtClean="0">
                <a:latin typeface="Times" charset="0"/>
                <a:ea typeface="ＭＳ Ｐゴシック" charset="-128"/>
                <a:cs typeface="ＭＳ Ｐゴシック" charset="-128"/>
              </a:rPr>
              <a:t> growth rate. Graphic from the IPCC 2007 report, and numbers from </a:t>
            </a:r>
            <a:r>
              <a:rPr lang="en-US" i="1" baseline="0" dirty="0" err="1" smtClean="0">
                <a:latin typeface="Times" charset="0"/>
                <a:ea typeface="ＭＳ Ｐゴシック" charset="-128"/>
                <a:cs typeface="ＭＳ Ｐゴシック" charset="-128"/>
              </a:rPr>
              <a:t>Arora</a:t>
            </a:r>
            <a:r>
              <a:rPr lang="en-US" i="1" baseline="0" dirty="0" smtClean="0">
                <a:latin typeface="Times" charset="0"/>
                <a:ea typeface="ＭＳ Ｐゴシック" charset="-128"/>
                <a:cs typeface="ＭＳ Ｐゴシック" charset="-128"/>
              </a:rPr>
              <a:t> et al. GRL 38, L05805, 2011.</a:t>
            </a:r>
            <a:endParaRPr lang="en-US" i="1" dirty="0" smtClean="0">
              <a:latin typeface="Times"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a:lstStyle/>
          <a:p>
            <a:fld id="{0A8A05BB-F95C-A14F-B6BF-261FC03C6772}" type="slidenum">
              <a:rPr lang="en-US" smtClean="0">
                <a:latin typeface="Times" charset="0"/>
              </a:rPr>
              <a:pPr/>
              <a:t>20</a:t>
            </a:fld>
            <a:endParaRPr lang="en-US" smtClean="0">
              <a:latin typeface="Times" charset="0"/>
            </a:endParaRPr>
          </a:p>
        </p:txBody>
      </p:sp>
      <p:sp>
        <p:nvSpPr>
          <p:cNvPr id="8397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1027"/>
          <p:cNvSpPr>
            <a:spLocks noGrp="1" noChangeArrowheads="1"/>
          </p:cNvSpPr>
          <p:nvPr>
            <p:ph type="body" idx="1"/>
          </p:nvPr>
        </p:nvSpPr>
        <p:spPr bwMode="auto">
          <a:noFill/>
        </p:spPr>
        <p:txBody>
          <a:bodyPr/>
          <a:lstStyle/>
          <a:p>
            <a:pPr eaLnBrk="1" hangingPunct="1">
              <a:spcBef>
                <a:spcPct val="0"/>
              </a:spcBef>
            </a:pPr>
            <a:r>
              <a:rPr lang="en-US" dirty="0" smtClean="0">
                <a:latin typeface="Times" charset="0"/>
                <a:ea typeface="ＭＳ Ｐゴシック" charset="-128"/>
                <a:cs typeface="ＭＳ Ｐゴシック" charset="-128"/>
              </a:rPr>
              <a:t>These consequences are generalized estimates based on a variety of studies. Some scientists consider the possibilities are so dire that very few humans survive. For example, the eminent and highly respected scientist James Lovelock who is responsible for the Gaia Hypothesis says that global warming is irreversible -- and that more than 6 billion people will perish by the end of the century. Most other scientists feel that we can prevent very serious disruptions, but only if we act now with very large reductions in greenhouse emissions and probably CO</a:t>
            </a:r>
            <a:r>
              <a:rPr lang="en-US" baseline="-25000" dirty="0" smtClean="0">
                <a:latin typeface="Times" charset="0"/>
                <a:ea typeface="ＭＳ Ｐゴシック" charset="-128"/>
                <a:cs typeface="ＭＳ Ｐゴシック" charset="-128"/>
              </a:rPr>
              <a:t>2</a:t>
            </a:r>
            <a:r>
              <a:rPr lang="en-US" dirty="0" smtClean="0">
                <a:latin typeface="Times" charset="0"/>
                <a:ea typeface="ＭＳ Ｐゴシック" charset="-128"/>
                <a:cs typeface="ＭＳ Ｐゴシック" charset="-128"/>
              </a:rPr>
              <a:t> extraction from</a:t>
            </a:r>
            <a:r>
              <a:rPr lang="en-US" baseline="0" dirty="0" smtClean="0">
                <a:latin typeface="Times" charset="0"/>
                <a:ea typeface="ＭＳ Ｐゴシック" charset="-128"/>
                <a:cs typeface="ＭＳ Ｐゴシック" charset="-128"/>
              </a:rPr>
              <a:t> the atmosphere</a:t>
            </a:r>
            <a:r>
              <a:rPr lang="en-US" dirty="0" smtClean="0">
                <a:latin typeface="Times" charset="0"/>
                <a:ea typeface="ＭＳ Ｐゴシック" charset="-128"/>
                <a:cs typeface="ＭＳ Ｐゴシック" charset="-128"/>
              </a:rPr>
              <a:t>. </a:t>
            </a:r>
          </a:p>
          <a:p>
            <a:pPr eaLnBrk="1" hangingPunct="1">
              <a:spcBef>
                <a:spcPct val="0"/>
              </a:spcBef>
            </a:pPr>
            <a:endParaRPr lang="en-US" dirty="0" smtClean="0">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dirty="0" smtClean="0">
                <a:ea typeface="ＭＳ Ｐゴシック" pitchFamily="-106" charset="-128"/>
                <a:cs typeface="ＭＳ Ｐゴシック" pitchFamily="-106" charset="-128"/>
              </a:rPr>
              <a:t>Land-Ocean Temperature anomaly for 1880-2010. The blue bars are the uncertainty limits at the 95% probability.  The relatively flat area between 1951 and about 1980 is because aerosols were dominating the temperature regime. The volcano</a:t>
            </a:r>
            <a:r>
              <a:rPr lang="en-US" baseline="0" dirty="0" smtClean="0">
                <a:ea typeface="ＭＳ Ｐゴシック" pitchFamily="-106" charset="-128"/>
                <a:cs typeface="ＭＳ Ｐゴシック" pitchFamily="-106" charset="-128"/>
              </a:rPr>
              <a:t> symbols indicate major volcanic eruptions that lowered the temperature. The El Nino (orange) and La Nina (blue) in the bottom chart indicate heating (orange) and cooling (blue) of the atmosphere by El Nino’s and La Nina’s.</a:t>
            </a:r>
            <a:r>
              <a:rPr lang="en-US" dirty="0" smtClean="0">
                <a:ea typeface="ＭＳ Ｐゴシック" pitchFamily="-106" charset="-128"/>
                <a:cs typeface="ＭＳ Ｐゴシック" pitchFamily="-106" charset="-128"/>
              </a:rPr>
              <a:t> The relatively flat area during the last 10 years</a:t>
            </a:r>
            <a:r>
              <a:rPr lang="en-US" baseline="0" dirty="0" smtClean="0">
                <a:ea typeface="ＭＳ Ｐゴシック" pitchFamily="-106" charset="-128"/>
                <a:cs typeface="ＭＳ Ｐゴシック" pitchFamily="-106" charset="-128"/>
              </a:rPr>
              <a:t> is due to a combination of La Nina’s and increased aerosol emissions from China. </a:t>
            </a:r>
            <a:r>
              <a:rPr lang="en-US" dirty="0" smtClean="0">
                <a:ea typeface="ＭＳ Ｐゴシック" pitchFamily="-106" charset="-128"/>
                <a:cs typeface="ＭＳ Ｐゴシック" pitchFamily="-106" charset="-128"/>
              </a:rPr>
              <a:t>Courtesy of NASA Goddard Institute of Space Studies.</a:t>
            </a:r>
          </a:p>
        </p:txBody>
      </p:sp>
      <p:sp>
        <p:nvSpPr>
          <p:cNvPr id="31748" name="Slide Number Placeholder 3"/>
          <p:cNvSpPr>
            <a:spLocks noGrp="1"/>
          </p:cNvSpPr>
          <p:nvPr>
            <p:ph type="sldNum" sz="quarter" idx="5"/>
          </p:nvPr>
        </p:nvSpPr>
        <p:spPr bwMode="auto">
          <a:noFill/>
          <a:ln>
            <a:miter lim="800000"/>
            <a:headEnd/>
            <a:tailEnd/>
          </a:ln>
        </p:spPr>
        <p:txBody>
          <a:bodyPr/>
          <a:lstStyle/>
          <a:p>
            <a:fld id="{40BEFE17-E208-B949-8469-5112F5CA96E4}" type="slidenum">
              <a:rPr lang="en-US" smtClean="0">
                <a:latin typeface="Calibri" pitchFamily="-106" charset="0"/>
                <a:ea typeface="ＭＳ Ｐゴシック" pitchFamily="-106" charset="-128"/>
                <a:cs typeface="ＭＳ Ｐゴシック" pitchFamily="-106" charset="-128"/>
              </a:rPr>
              <a:pPr/>
              <a:t>3</a:t>
            </a:fld>
            <a:endParaRPr lang="en-US" smtClean="0">
              <a:latin typeface="Calibri" pitchFamily="-106" charset="0"/>
              <a:ea typeface="ＭＳ Ｐゴシック" pitchFamily="-106" charset="-128"/>
              <a:cs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Frequency of occurrence of local June-July-August temperature anomalies (relative to 1951-1980 mean) for Northern Hemisphere land in units of local standard deviation (horizontal axis). Temperature anomalies in 1951-1980 match closely the normal distribution (green curve), which is used to define cold (blue), typical (white) and hot (red) seasons, each with probability 33.3%.</a:t>
            </a:r>
            <a:endParaRPr lang="en-US" dirty="0"/>
          </a:p>
        </p:txBody>
      </p:sp>
      <p:sp>
        <p:nvSpPr>
          <p:cNvPr id="4" name="Slide Number Placeholder 3"/>
          <p:cNvSpPr>
            <a:spLocks noGrp="1"/>
          </p:cNvSpPr>
          <p:nvPr>
            <p:ph type="sldNum" sz="quarter" idx="10"/>
          </p:nvPr>
        </p:nvSpPr>
        <p:spPr/>
        <p:txBody>
          <a:bodyPr/>
          <a:lstStyle/>
          <a:p>
            <a:fld id="{C94BFA16-FCE7-426D-A8DD-827C96A99493}"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movie</a:t>
            </a:r>
            <a:r>
              <a:rPr lang="en-US" baseline="0" dirty="0" smtClean="0"/>
              <a:t> is from the NASA Goddard Institute for Space Studies (GISS) and shows the increase in global temperature from 1884 to 2011. The baseline value is the mean global average temperature between 1951 and 1980 when the temperature was about the same due to aerosols (See slide 21). In this movie the white and blue areas are anomalies at or below the 1951-1980 baseline and yellow to red areas are anomalies above that baseline (See temperature bar). Global warming actually started about 1920 (See slide 21).</a:t>
            </a:r>
            <a:endParaRPr lang="en-US" dirty="0"/>
          </a:p>
        </p:txBody>
      </p:sp>
      <p:sp>
        <p:nvSpPr>
          <p:cNvPr id="4" name="Slide Number Placeholder 3"/>
          <p:cNvSpPr>
            <a:spLocks noGrp="1"/>
          </p:cNvSpPr>
          <p:nvPr>
            <p:ph type="sldNum" sz="quarter" idx="10"/>
          </p:nvPr>
        </p:nvSpPr>
        <p:spPr/>
        <p:txBody>
          <a:bodyPr/>
          <a:lstStyle/>
          <a:p>
            <a:fld id="{29149FB8-E012-4822-9046-38C1FA08E26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smtClean="0">
                <a:ea typeface="ＭＳ Ｐゴシック" pitchFamily="-106" charset="-128"/>
                <a:cs typeface="ＭＳ Ｐゴシック" pitchFamily="-106" charset="-128"/>
              </a:rPr>
              <a:t>Blue line: estimates of Arctic air temperatures over the last 2,000 years based on proxy records from lake sediments, ice cores and tree rings. The green line shows the best fit long-term cooling trend for the period ending 1900. The red line shows the recent warming based on actual observations. (Courtesy Science, modified by the University Corporation for Atmospheric Research).</a:t>
            </a:r>
          </a:p>
        </p:txBody>
      </p:sp>
      <p:sp>
        <p:nvSpPr>
          <p:cNvPr id="24580" name="Slide Number Placeholder 3"/>
          <p:cNvSpPr>
            <a:spLocks noGrp="1"/>
          </p:cNvSpPr>
          <p:nvPr>
            <p:ph type="sldNum" sz="quarter" idx="5"/>
          </p:nvPr>
        </p:nvSpPr>
        <p:spPr bwMode="auto">
          <a:noFill/>
          <a:ln>
            <a:miter lim="800000"/>
            <a:headEnd/>
            <a:tailEnd/>
          </a:ln>
        </p:spPr>
        <p:txBody>
          <a:bodyPr/>
          <a:lstStyle/>
          <a:p>
            <a:fld id="{B7222226-2101-D043-B895-1DF80C8B10AA}" type="slidenum">
              <a:rPr lang="en-US" smtClean="0">
                <a:latin typeface="Calibri" pitchFamily="-106" charset="0"/>
                <a:ea typeface="ＭＳ Ｐゴシック" pitchFamily="-106" charset="-128"/>
                <a:cs typeface="ＭＳ Ｐゴシック" pitchFamily="-106" charset="-128"/>
              </a:rPr>
              <a:pPr/>
              <a:t>8</a:t>
            </a:fld>
            <a:endParaRPr lang="en-US" smtClean="0">
              <a:latin typeface="Calibri" pitchFamily="-106" charset="0"/>
              <a:ea typeface="ＭＳ Ｐゴシック" pitchFamily="-106" charset="-128"/>
              <a:cs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hlinkClick r:id="rId3"/>
              </a:rPr>
              <a:t>Spurred by a warming climate, daily record high temperatures occurred twice as often as record lows over the last decade across the continental United States, new research shows. The ratio of record highs to lows is likely to increase dramatically in coming decades if emissions of greenhouse gases continue to climb.</a:t>
            </a:r>
            <a:r>
              <a:rPr lang="en-US" dirty="0" smtClean="0"/>
              <a:t> </a:t>
            </a:r>
            <a:endParaRPr lang="en-US" dirty="0"/>
          </a:p>
        </p:txBody>
      </p:sp>
      <p:sp>
        <p:nvSpPr>
          <p:cNvPr id="4" name="Slide Number Placeholder 3"/>
          <p:cNvSpPr>
            <a:spLocks noGrp="1"/>
          </p:cNvSpPr>
          <p:nvPr>
            <p:ph type="sldNum" sz="quarter" idx="10"/>
          </p:nvPr>
        </p:nvSpPr>
        <p:spPr/>
        <p:txBody>
          <a:bodyPr/>
          <a:lstStyle/>
          <a:p>
            <a:fld id="{F1560704-B18F-2B45-9619-516464607686}"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pitchFamily="-128" charset="0"/>
                <a:ea typeface="msgothic" charset="0"/>
                <a:cs typeface="msgothic" charset="0"/>
              </a:rPr>
              <a:t>Lead and </a:t>
            </a:r>
            <a:r>
              <a:rPr lang="en-GB" dirty="0" err="1">
                <a:latin typeface="Arial" pitchFamily="-128" charset="0"/>
                <a:ea typeface="msgothic" charset="0"/>
                <a:cs typeface="msgothic" charset="0"/>
              </a:rPr>
              <a:t>lag.Carbon</a:t>
            </a:r>
            <a:r>
              <a:rPr lang="en-GB" dirty="0">
                <a:latin typeface="Arial" pitchFamily="-128" charset="0"/>
                <a:ea typeface="msgothic" charset="0"/>
                <a:cs typeface="msgothic" charset="0"/>
              </a:rPr>
              <a:t> dioxide concentrations and averages of temperature proxy records for last </a:t>
            </a:r>
            <a:r>
              <a:rPr lang="en-GB" dirty="0" err="1">
                <a:latin typeface="Arial" pitchFamily="-128" charset="0"/>
                <a:ea typeface="msgothic" charset="0"/>
                <a:cs typeface="msgothic" charset="0"/>
              </a:rPr>
              <a:t>deglaciation</a:t>
            </a:r>
            <a:r>
              <a:rPr lang="en-GB" dirty="0">
                <a:latin typeface="Arial" pitchFamily="-128" charset="0"/>
                <a:ea typeface="msgothic" charset="0"/>
                <a:cs typeface="msgothic" charset="0"/>
              </a:rPr>
              <a:t>, as compiled by </a:t>
            </a:r>
            <a:r>
              <a:rPr lang="en-GB" dirty="0" err="1">
                <a:latin typeface="Arial" pitchFamily="-128" charset="0"/>
                <a:ea typeface="msgothic" charset="0"/>
                <a:cs typeface="msgothic" charset="0"/>
              </a:rPr>
              <a:t>Parrenin</a:t>
            </a:r>
            <a:r>
              <a:rPr lang="en-GB" dirty="0">
                <a:latin typeface="Arial" pitchFamily="-128" charset="0"/>
                <a:ea typeface="msgothic" charset="0"/>
                <a:cs typeface="msgothic" charset="0"/>
              </a:rPr>
              <a:t> </a:t>
            </a:r>
            <a:r>
              <a:rPr lang="en-GB" i="1" dirty="0">
                <a:latin typeface="Arial" pitchFamily="-128" charset="0"/>
                <a:ea typeface="msgothic" charset="0"/>
                <a:cs typeface="msgothic" charset="0"/>
              </a:rPr>
              <a:t>et al.</a:t>
            </a:r>
            <a:r>
              <a:rPr lang="en-GB" dirty="0">
                <a:latin typeface="Arial" pitchFamily="-128" charset="0"/>
                <a:ea typeface="msgothic" charset="0"/>
                <a:cs typeface="msgothic" charset="0"/>
              </a:rPr>
              <a:t> (</a:t>
            </a:r>
            <a:r>
              <a:rPr lang="en-GB" i="1" dirty="0">
                <a:latin typeface="Arial" pitchFamily="-128" charset="0"/>
                <a:ea typeface="msgothic" charset="0"/>
                <a:cs typeface="msgothic" charset="0"/>
              </a:rPr>
              <a:t>3</a:t>
            </a:r>
            <a:r>
              <a:rPr lang="en-GB" dirty="0">
                <a:latin typeface="Arial" pitchFamily="-128" charset="0"/>
                <a:ea typeface="msgothic" charset="0"/>
                <a:cs typeface="msgothic" charset="0"/>
              </a:rPr>
              <a:t>) and Pedro </a:t>
            </a:r>
            <a:r>
              <a:rPr lang="en-GB" i="1" dirty="0">
                <a:latin typeface="Arial" pitchFamily="-128" charset="0"/>
                <a:ea typeface="msgothic" charset="0"/>
                <a:cs typeface="msgothic" charset="0"/>
              </a:rPr>
              <a:t>et al.</a:t>
            </a:r>
            <a:r>
              <a:rPr lang="en-GB" dirty="0">
                <a:latin typeface="Arial" pitchFamily="-128" charset="0"/>
                <a:ea typeface="msgothic" charset="0"/>
                <a:cs typeface="msgothic" charset="0"/>
              </a:rPr>
              <a:t> (</a:t>
            </a:r>
            <a:r>
              <a:rPr lang="en-GB" i="1" dirty="0">
                <a:latin typeface="Arial" pitchFamily="-128" charset="0"/>
                <a:ea typeface="msgothic" charset="0"/>
                <a:cs typeface="msgothic" charset="0"/>
              </a:rPr>
              <a:t>4</a:t>
            </a:r>
            <a:r>
              <a:rPr lang="en-GB" dirty="0">
                <a:latin typeface="Arial" pitchFamily="-128" charset="0"/>
                <a:ea typeface="msgothic" charset="0"/>
                <a:cs typeface="msgothic" charset="0"/>
              </a:rPr>
              <a:t>). Pedro </a:t>
            </a:r>
            <a:r>
              <a:rPr lang="en-GB" i="1" dirty="0">
                <a:latin typeface="Arial" pitchFamily="-128" charset="0"/>
                <a:ea typeface="msgothic" charset="0"/>
                <a:cs typeface="msgothic" charset="0"/>
              </a:rPr>
              <a:t>et al.</a:t>
            </a:r>
            <a:r>
              <a:rPr lang="en-GB" dirty="0">
                <a:latin typeface="Arial" pitchFamily="-128" charset="0"/>
                <a:ea typeface="msgothic" charset="0"/>
                <a:cs typeface="msgothic" charset="0"/>
              </a:rPr>
              <a:t> used existing CO</a:t>
            </a:r>
            <a:r>
              <a:rPr lang="en-GB" baseline="-33000" dirty="0">
                <a:latin typeface="Arial" pitchFamily="-128" charset="0"/>
                <a:ea typeface="msgothic" charset="0"/>
                <a:cs typeface="msgothic" charset="0"/>
              </a:rPr>
              <a:t>2</a:t>
            </a:r>
            <a:r>
              <a:rPr lang="en-GB" dirty="0">
                <a:latin typeface="Arial" pitchFamily="-128" charset="0"/>
                <a:ea typeface="msgothic" charset="0"/>
                <a:cs typeface="msgothic" charset="0"/>
              </a:rPr>
              <a:t> and temperature proxy data from coastal Antarctic cores and the temperature anomaly is presented in standard deviation units (the number of standard deviations from the mean of the record) to illustrate the average timing of temperature change. </a:t>
            </a:r>
            <a:r>
              <a:rPr lang="en-GB" dirty="0" err="1">
                <a:latin typeface="Arial" pitchFamily="-128" charset="0"/>
                <a:ea typeface="msgothic" charset="0"/>
                <a:cs typeface="msgothic" charset="0"/>
              </a:rPr>
              <a:t>Parrenin</a:t>
            </a:r>
            <a:r>
              <a:rPr lang="en-GB" dirty="0">
                <a:latin typeface="Arial" pitchFamily="-128" charset="0"/>
                <a:ea typeface="msgothic" charset="0"/>
                <a:cs typeface="msgothic" charset="0"/>
              </a:rPr>
              <a:t> </a:t>
            </a:r>
            <a:r>
              <a:rPr lang="en-GB" i="1" dirty="0">
                <a:latin typeface="Arial" pitchFamily="-128" charset="0"/>
                <a:ea typeface="msgothic" charset="0"/>
                <a:cs typeface="msgothic" charset="0"/>
              </a:rPr>
              <a:t>et al.</a:t>
            </a:r>
            <a:r>
              <a:rPr lang="en-GB" dirty="0">
                <a:latin typeface="Arial" pitchFamily="-128" charset="0"/>
                <a:ea typeface="msgothic" charset="0"/>
                <a:cs typeface="msgothic" charset="0"/>
              </a:rPr>
              <a:t>'s record is the average temperature anomaly for all the records they combine (in °C), relative to modern conditions. Using largely independent methods and data, both studies indicate a very tight coupling between regional Antarctic temperatures and CO</a:t>
            </a:r>
            <a:r>
              <a:rPr lang="en-GB" baseline="-33000" dirty="0">
                <a:latin typeface="Arial" pitchFamily="-128" charset="0"/>
                <a:ea typeface="msgothic" charset="0"/>
                <a:cs typeface="msgothic" charset="0"/>
              </a:rPr>
              <a:t>2</a:t>
            </a:r>
            <a:r>
              <a:rPr lang="en-GB" dirty="0">
                <a:latin typeface="Arial" pitchFamily="-128" charset="0"/>
                <a:ea typeface="msgothic" charset="0"/>
                <a:cs typeface="msgothic"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r>
              <a:rPr lang="en-US" dirty="0" smtClean="0">
                <a:ea typeface="ＭＳ Ｐゴシック" pitchFamily="-106" charset="-128"/>
                <a:cs typeface="ＭＳ Ｐゴシック" pitchFamily="-106" charset="-128"/>
              </a:rPr>
              <a:t>Analysis of air bubbles trapped in an Antarctic ice core extending back 800,000 years documents the Earth’s changing CO</a:t>
            </a:r>
            <a:r>
              <a:rPr lang="en-US" baseline="-25000" dirty="0" smtClean="0">
                <a:ea typeface="ＭＳ Ｐゴシック" pitchFamily="-106" charset="-128"/>
                <a:cs typeface="ＭＳ Ｐゴシック" pitchFamily="-106" charset="-128"/>
              </a:rPr>
              <a:t>2</a:t>
            </a:r>
            <a:r>
              <a:rPr lang="en-US" dirty="0" smtClean="0">
                <a:ea typeface="ＭＳ Ｐゴシック" pitchFamily="-106" charset="-128"/>
                <a:cs typeface="ＭＳ Ｐゴシック" pitchFamily="-106" charset="-128"/>
              </a:rPr>
              <a:t> concentration. Over this long period natural factors</a:t>
            </a:r>
            <a:r>
              <a:rPr lang="en-US" baseline="0" dirty="0" smtClean="0">
                <a:ea typeface="ＭＳ Ｐゴシック" pitchFamily="-106" charset="-128"/>
                <a:cs typeface="ＭＳ Ｐゴシック" pitchFamily="-106" charset="-128"/>
              </a:rPr>
              <a:t> (</a:t>
            </a:r>
            <a:r>
              <a:rPr lang="en-US" baseline="0" dirty="0" err="1" smtClean="0">
                <a:ea typeface="ＭＳ Ｐゴシック" pitchFamily="-106" charset="-128"/>
                <a:cs typeface="ＭＳ Ｐゴシック" pitchFamily="-106" charset="-128"/>
              </a:rPr>
              <a:t>Milankovitch</a:t>
            </a:r>
            <a:r>
              <a:rPr lang="en-US" baseline="0" dirty="0" smtClean="0">
                <a:ea typeface="ＭＳ Ｐゴシック" pitchFamily="-106" charset="-128"/>
                <a:cs typeface="ＭＳ Ｐゴシック" pitchFamily="-106" charset="-128"/>
              </a:rPr>
              <a:t> cycles)</a:t>
            </a:r>
            <a:r>
              <a:rPr lang="en-US" dirty="0" smtClean="0">
                <a:ea typeface="ＭＳ Ｐゴシック" pitchFamily="-106" charset="-128"/>
                <a:cs typeface="ＭＳ Ｐゴシック" pitchFamily="-106" charset="-128"/>
              </a:rPr>
              <a:t> have caused the atmospheric CO</a:t>
            </a:r>
            <a:r>
              <a:rPr lang="en-US" baseline="-25000" dirty="0" smtClean="0">
                <a:ea typeface="ＭＳ Ｐゴシック" pitchFamily="-106" charset="-128"/>
                <a:cs typeface="ＭＳ Ｐゴシック" pitchFamily="-106" charset="-128"/>
              </a:rPr>
              <a:t>2</a:t>
            </a:r>
            <a:r>
              <a:rPr lang="en-US" dirty="0" smtClean="0">
                <a:ea typeface="ＭＳ Ｐゴシック" pitchFamily="-106" charset="-128"/>
                <a:cs typeface="ＭＳ Ｐゴシック" pitchFamily="-106" charset="-128"/>
              </a:rPr>
              <a:t> concentration to vary within a range of about 170 </a:t>
            </a:r>
            <a:r>
              <a:rPr lang="en-US" smtClean="0">
                <a:ea typeface="ＭＳ Ｐゴシック" pitchFamily="-106" charset="-128"/>
                <a:cs typeface="ＭＳ Ｐゴシック" pitchFamily="-106" charset="-128"/>
              </a:rPr>
              <a:t>to 280 </a:t>
            </a:r>
            <a:r>
              <a:rPr lang="en-US" dirty="0" err="1" smtClean="0">
                <a:ea typeface="ＭＳ Ｐゴシック" pitchFamily="-106" charset="-128"/>
                <a:cs typeface="ＭＳ Ｐゴシック" pitchFamily="-106" charset="-128"/>
              </a:rPr>
              <a:t>ppm</a:t>
            </a:r>
            <a:r>
              <a:rPr lang="en-US" dirty="0" smtClean="0">
                <a:ea typeface="ＭＳ Ｐゴシック" pitchFamily="-106" charset="-128"/>
                <a:cs typeface="ＭＳ Ｐゴシック" pitchFamily="-106" charset="-128"/>
              </a:rPr>
              <a:t>. Temperature related data make clear that these variations have played a central role in determining the global climate. As a result of human activities, the present CO</a:t>
            </a:r>
            <a:r>
              <a:rPr lang="en-US" baseline="-25000" dirty="0" smtClean="0">
                <a:ea typeface="ＭＳ Ｐゴシック" pitchFamily="-106" charset="-128"/>
                <a:cs typeface="ＭＳ Ｐゴシック" pitchFamily="-106" charset="-128"/>
              </a:rPr>
              <a:t>2</a:t>
            </a:r>
            <a:r>
              <a:rPr lang="en-US" dirty="0" smtClean="0">
                <a:ea typeface="ＭＳ Ｐゴシック" pitchFamily="-106" charset="-128"/>
                <a:cs typeface="ＭＳ Ｐゴシック" pitchFamily="-106" charset="-128"/>
              </a:rPr>
              <a:t> concentration of about 396 </a:t>
            </a:r>
            <a:r>
              <a:rPr lang="en-US" dirty="0" err="1" smtClean="0">
                <a:ea typeface="ＭＳ Ｐゴシック" pitchFamily="-106" charset="-128"/>
                <a:cs typeface="ＭＳ Ｐゴシック" pitchFamily="-106" charset="-128"/>
              </a:rPr>
              <a:t>ppm</a:t>
            </a:r>
            <a:r>
              <a:rPr lang="en-US" dirty="0" smtClean="0">
                <a:ea typeface="ＭＳ Ｐゴシック" pitchFamily="-106" charset="-128"/>
                <a:cs typeface="ＭＳ Ｐゴシック" pitchFamily="-106" charset="-128"/>
              </a:rPr>
              <a:t> is about 35% above its highest level over at least the last 800,000 years. In the absence of strong control measures, emissions projected for this century would result in the CO</a:t>
            </a:r>
            <a:r>
              <a:rPr lang="en-US" baseline="-25000" dirty="0" smtClean="0">
                <a:ea typeface="ＭＳ Ｐゴシック" pitchFamily="-106" charset="-128"/>
                <a:cs typeface="ＭＳ Ｐゴシック" pitchFamily="-106" charset="-128"/>
              </a:rPr>
              <a:t>2</a:t>
            </a:r>
            <a:r>
              <a:rPr lang="en-US" dirty="0" smtClean="0">
                <a:ea typeface="ＭＳ Ｐゴシック" pitchFamily="-106" charset="-128"/>
                <a:cs typeface="ＭＳ Ｐゴシック" pitchFamily="-106" charset="-128"/>
              </a:rPr>
              <a:t> concentration increasing to a level that is roughly 2 to 3 times the highest level occurring over the glacial-interglacial era that spans the last 800,000 years or more. </a:t>
            </a:r>
          </a:p>
        </p:txBody>
      </p:sp>
      <p:sp>
        <p:nvSpPr>
          <p:cNvPr id="27652" name="Slide Number Placeholder 3"/>
          <p:cNvSpPr>
            <a:spLocks noGrp="1"/>
          </p:cNvSpPr>
          <p:nvPr>
            <p:ph type="sldNum" sz="quarter" idx="5"/>
          </p:nvPr>
        </p:nvSpPr>
        <p:spPr bwMode="auto">
          <a:noFill/>
          <a:ln>
            <a:miter lim="800000"/>
            <a:headEnd/>
            <a:tailEnd/>
          </a:ln>
        </p:spPr>
        <p:txBody>
          <a:bodyPr/>
          <a:lstStyle/>
          <a:p>
            <a:fld id="{B807F461-555E-3E40-BE23-2464A81F282C}" type="slidenum">
              <a:rPr lang="en-US" smtClean="0">
                <a:latin typeface="Calibri" pitchFamily="-106" charset="0"/>
                <a:ea typeface="ＭＳ Ｐゴシック" pitchFamily="-106" charset="-128"/>
                <a:cs typeface="ＭＳ Ｐゴシック" pitchFamily="-106" charset="-128"/>
              </a:rPr>
              <a:pPr/>
              <a:t>12</a:t>
            </a:fld>
            <a:endParaRPr lang="en-US" smtClean="0">
              <a:latin typeface="Calibri" pitchFamily="-106" charset="0"/>
              <a:ea typeface="ＭＳ Ｐゴシック" pitchFamily="-106" charset="-128"/>
              <a:cs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7647ED26-1C58-6E42-9270-6D51AC2C92D8}" type="slidenum">
              <a:rPr lang="en-US" smtClean="0">
                <a:latin typeface="Calibri" pitchFamily="-106" charset="0"/>
                <a:ea typeface="ＭＳ Ｐゴシック" pitchFamily="-106" charset="-128"/>
                <a:cs typeface="ＭＳ Ｐゴシック" pitchFamily="-106" charset="-128"/>
              </a:rPr>
              <a:pPr/>
              <a:t>13</a:t>
            </a:fld>
            <a:endParaRPr lang="en-US" smtClean="0">
              <a:latin typeface="Calibri" pitchFamily="-106" charset="0"/>
              <a:ea typeface="ＭＳ Ｐゴシック" pitchFamily="-106" charset="-128"/>
              <a:cs typeface="ＭＳ Ｐゴシック" pitchFamily="-106" charset="-128"/>
            </a:endParaRPr>
          </a:p>
        </p:txBody>
      </p:sp>
      <p:sp>
        <p:nvSpPr>
          <p:cNvPr id="3891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dirty="0" smtClean="0">
                <a:ea typeface="ＭＳ Ｐゴシック" pitchFamily="-106" charset="-128"/>
                <a:cs typeface="ＭＳ Ｐゴシック" pitchFamily="-106" charset="-128"/>
              </a:rPr>
              <a:t>The rapid rise in atmospheric CO</a:t>
            </a:r>
            <a:r>
              <a:rPr lang="en-US" baseline="-25000" dirty="0" smtClean="0">
                <a:ea typeface="ＭＳ Ｐゴシック" pitchFamily="-106" charset="-128"/>
                <a:cs typeface="ＭＳ Ｐゴシック" pitchFamily="-106" charset="-128"/>
              </a:rPr>
              <a:t>2</a:t>
            </a:r>
            <a:r>
              <a:rPr lang="en-US" dirty="0" smtClean="0">
                <a:ea typeface="ＭＳ Ｐゴシック" pitchFamily="-106" charset="-128"/>
                <a:cs typeface="ＭＳ Ｐゴシック" pitchFamily="-106" charset="-128"/>
              </a:rPr>
              <a:t> from direct systematic measurements begun on the Island of Hawaii in 1958. The rise is shown in this graph of the mean annual CO</a:t>
            </a:r>
            <a:r>
              <a:rPr lang="en-US" baseline="-25000" dirty="0" smtClean="0">
                <a:ea typeface="ＭＳ Ｐゴシック" pitchFamily="-106" charset="-128"/>
                <a:cs typeface="ＭＳ Ｐゴシック" pitchFamily="-106" charset="-128"/>
              </a:rPr>
              <a:t>2</a:t>
            </a:r>
            <a:r>
              <a:rPr lang="en-US" dirty="0" smtClean="0">
                <a:ea typeface="ＭＳ Ｐゴシック" pitchFamily="-106" charset="-128"/>
                <a:cs typeface="ＭＳ Ｐゴシック" pitchFamily="-106" charset="-128"/>
              </a:rPr>
              <a:t> abundance, and is called the Keeling Curve. The “Safe Upper Limit” is the CO</a:t>
            </a:r>
            <a:r>
              <a:rPr lang="en-US" baseline="-25000" dirty="0" smtClean="0">
                <a:ea typeface="ＭＳ Ｐゴシック" pitchFamily="-106" charset="-128"/>
                <a:cs typeface="ＭＳ Ｐゴシック" pitchFamily="-106" charset="-128"/>
              </a:rPr>
              <a:t>2</a:t>
            </a:r>
            <a:r>
              <a:rPr lang="en-US" dirty="0" smtClean="0">
                <a:ea typeface="ＭＳ Ｐゴシック" pitchFamily="-106" charset="-128"/>
                <a:cs typeface="ＭＳ Ｐゴシック" pitchFamily="-106" charset="-128"/>
              </a:rPr>
              <a:t> abundance level where the</a:t>
            </a:r>
            <a:r>
              <a:rPr lang="en-US" baseline="0" dirty="0" smtClean="0">
                <a:ea typeface="ＭＳ Ｐゴシック" pitchFamily="-106" charset="-128"/>
                <a:cs typeface="ＭＳ Ｐゴシック" pitchFamily="-106" charset="-128"/>
              </a:rPr>
              <a:t> ice sheets do not disappear entirely. At this limit all of the Greenland ice sheet and most of the Antarctic ice sheet will eventually melt in several thousand years.</a:t>
            </a:r>
            <a:r>
              <a:rPr lang="en-US" baseline="0" dirty="0" smtClean="0">
                <a:ea typeface="ＭＳ Ｐゴシック" pitchFamily="-106" charset="-128"/>
                <a:cs typeface="ＭＳ Ｐゴシック" pitchFamily="-106" charset="-128"/>
              </a:rPr>
              <a:t> Emissions of other more powerful greenhouse gases (halocarbons, methane, etc) have pushed the equivalent concentration of CO2 in the atmosphere to about 478 </a:t>
            </a:r>
            <a:r>
              <a:rPr lang="en-US" baseline="0" dirty="0" err="1" smtClean="0">
                <a:ea typeface="ＭＳ Ｐゴシック" pitchFamily="-106" charset="-128"/>
                <a:cs typeface="ＭＳ Ｐゴシック" pitchFamily="-106" charset="-128"/>
              </a:rPr>
              <a:t>ppm</a:t>
            </a:r>
            <a:r>
              <a:rPr lang="en-US" baseline="0" dirty="0" smtClean="0">
                <a:ea typeface="ＭＳ Ｐゴシック" pitchFamily="-106" charset="-128"/>
                <a:cs typeface="ＭＳ Ｐゴシック" pitchFamily="-106" charset="-128"/>
              </a:rPr>
              <a:t>. </a:t>
            </a:r>
            <a:endParaRPr lang="en-US" dirty="0" smtClean="0">
              <a:ea typeface="ＭＳ Ｐゴシック" pitchFamily="-106" charset="-128"/>
              <a:cs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E7C5C-D3AB-473B-8D8A-AEF505905656}" type="datetimeFigureOut">
              <a:rPr lang="en-US" smtClean="0"/>
              <a:pPr/>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B944E-EF04-4247-ABFA-CDE30BB97C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E7C5C-D3AB-473B-8D8A-AEF505905656}" type="datetimeFigureOut">
              <a:rPr lang="en-US" smtClean="0"/>
              <a:pPr/>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B944E-EF04-4247-ABFA-CDE30BB97C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E7C5C-D3AB-473B-8D8A-AEF505905656}" type="datetimeFigureOut">
              <a:rPr lang="en-US" smtClean="0"/>
              <a:pPr/>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B944E-EF04-4247-ABFA-CDE30BB97C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9F750D83-55CF-EC4A-B933-E955B188914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3FA903B5-3587-F840-9066-CE3C1FA3AB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E7C5C-D3AB-473B-8D8A-AEF505905656}" type="datetimeFigureOut">
              <a:rPr lang="en-US" smtClean="0"/>
              <a:pPr/>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B944E-EF04-4247-ABFA-CDE30BB97C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E7C5C-D3AB-473B-8D8A-AEF505905656}" type="datetimeFigureOut">
              <a:rPr lang="en-US" smtClean="0"/>
              <a:pPr/>
              <a:t>7/23/13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B944E-EF04-4247-ABFA-CDE30BB97C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E7C5C-D3AB-473B-8D8A-AEF505905656}" type="datetimeFigureOut">
              <a:rPr lang="en-US" smtClean="0"/>
              <a:pPr/>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B944E-EF04-4247-ABFA-CDE30BB97C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E7C5C-D3AB-473B-8D8A-AEF505905656}" type="datetimeFigureOut">
              <a:rPr lang="en-US" smtClean="0"/>
              <a:pPr/>
              <a:t>7/23/13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B944E-EF04-4247-ABFA-CDE30BB97C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E7C5C-D3AB-473B-8D8A-AEF505905656}" type="datetimeFigureOut">
              <a:rPr lang="en-US" smtClean="0"/>
              <a:pPr/>
              <a:t>7/23/13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B944E-EF04-4247-ABFA-CDE30BB97C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E7C5C-D3AB-473B-8D8A-AEF505905656}" type="datetimeFigureOut">
              <a:rPr lang="en-US" smtClean="0"/>
              <a:pPr/>
              <a:t>7/23/13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B944E-EF04-4247-ABFA-CDE30BB97C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E7C5C-D3AB-473B-8D8A-AEF505905656}" type="datetimeFigureOut">
              <a:rPr lang="en-US" smtClean="0"/>
              <a:pPr/>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B944E-EF04-4247-ABFA-CDE30BB97C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E7C5C-D3AB-473B-8D8A-AEF505905656}" type="datetimeFigureOut">
              <a:rPr lang="en-US" smtClean="0"/>
              <a:pPr/>
              <a:t>7/23/13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B944E-EF04-4247-ABFA-CDE30BB97C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E7C5C-D3AB-473B-8D8A-AEF505905656}" type="datetimeFigureOut">
              <a:rPr lang="en-US" smtClean="0"/>
              <a:pPr/>
              <a:t>7/23/13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B944E-EF04-4247-ABFA-CDE30BB97C3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6.png"/><Relationship Id="rId1" Type="http://schemas.openxmlformats.org/officeDocument/2006/relationships/video" Target="file://localhost/Volumes/Planetary%20Images%20and%20Data/Global%20Warming%20Primary%20Material/Presentations/Global%20Warming%20for%20Internet/616923main_GISStemperature2011_withColorbar.mp4" TargetMode="Externa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80982"/>
            <a:ext cx="7772400" cy="1470025"/>
          </a:xfrm>
        </p:spPr>
        <p:txBody>
          <a:bodyPr/>
          <a:lstStyle/>
          <a:p>
            <a:r>
              <a:rPr lang="en-US" b="1" dirty="0" smtClean="0"/>
              <a:t>Part 4</a:t>
            </a:r>
            <a:endParaRPr lang="en-US" b="1" dirty="0"/>
          </a:p>
        </p:txBody>
      </p:sp>
      <p:sp>
        <p:nvSpPr>
          <p:cNvPr id="5" name="Subtitle 4"/>
          <p:cNvSpPr>
            <a:spLocks noGrp="1"/>
          </p:cNvSpPr>
          <p:nvPr>
            <p:ph type="subTitle" idx="1"/>
          </p:nvPr>
        </p:nvSpPr>
        <p:spPr>
          <a:xfrm>
            <a:off x="-1" y="3009900"/>
            <a:ext cx="9015553" cy="1752600"/>
          </a:xfrm>
        </p:spPr>
        <p:txBody>
          <a:bodyPr>
            <a:noAutofit/>
          </a:bodyPr>
          <a:lstStyle/>
          <a:p>
            <a:r>
              <a:rPr lang="en-US" sz="7200" b="1" dirty="0" smtClean="0">
                <a:solidFill>
                  <a:srgbClr val="FFFF00"/>
                </a:solidFill>
              </a:rPr>
              <a:t>Temperature Rise</a:t>
            </a:r>
            <a:endParaRPr lang="en-US" sz="72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Ice Core CO2.jpg"/>
          <p:cNvPicPr>
            <a:picLocks noGrp="1" noChangeAspect="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pitchFamily="-128" charset="0"/>
                <a:ea typeface="msgothic" charset="0"/>
                <a:cs typeface="msgothic" charset="0"/>
              </a:rPr>
              <a:t>Lead and </a:t>
            </a:r>
            <a:r>
              <a:rPr lang="en-GB" sz="1500" b="1" dirty="0" err="1">
                <a:solidFill>
                  <a:srgbClr val="000000"/>
                </a:solidFill>
                <a:latin typeface="Arial" pitchFamily="-128" charset="0"/>
                <a:ea typeface="msgothic" charset="0"/>
                <a:cs typeface="msgothic" charset="0"/>
              </a:rPr>
              <a:t>lag.Carbon</a:t>
            </a:r>
            <a:r>
              <a:rPr lang="en-GB" sz="1500" b="1" dirty="0">
                <a:solidFill>
                  <a:srgbClr val="000000"/>
                </a:solidFill>
                <a:latin typeface="Arial" pitchFamily="-128" charset="0"/>
                <a:ea typeface="msgothic" charset="0"/>
                <a:cs typeface="msgothic" charset="0"/>
              </a:rPr>
              <a:t> dioxide concentrations and averages of temperature proxy records for last </a:t>
            </a:r>
            <a:r>
              <a:rPr lang="en-GB" sz="1500" b="1" dirty="0" err="1">
                <a:solidFill>
                  <a:srgbClr val="000000"/>
                </a:solidFill>
                <a:latin typeface="Arial" pitchFamily="-128" charset="0"/>
                <a:ea typeface="msgothic" charset="0"/>
                <a:cs typeface="msgothic" charset="0"/>
              </a:rPr>
              <a:t>deglaciation</a:t>
            </a:r>
            <a:r>
              <a:rPr lang="en-GB" sz="1500" b="1" dirty="0">
                <a:solidFill>
                  <a:srgbClr val="000000"/>
                </a:solidFill>
                <a:latin typeface="Arial" pitchFamily="-128" charset="0"/>
                <a:ea typeface="msgothic" charset="0"/>
                <a:cs typeface="msgothic" charset="0"/>
              </a:rPr>
              <a:t>, as compiled by </a:t>
            </a:r>
            <a:r>
              <a:rPr lang="en-GB" sz="1500" b="1" dirty="0" err="1">
                <a:solidFill>
                  <a:srgbClr val="000000"/>
                </a:solidFill>
                <a:latin typeface="Arial" pitchFamily="-128" charset="0"/>
                <a:ea typeface="msgothic" charset="0"/>
                <a:cs typeface="msgothic" charset="0"/>
              </a:rPr>
              <a:t>Parrenin</a:t>
            </a:r>
            <a:r>
              <a:rPr lang="en-GB" sz="1500" b="1" dirty="0">
                <a:solidFill>
                  <a:srgbClr val="000000"/>
                </a:solidFill>
                <a:latin typeface="Arial" pitchFamily="-128" charset="0"/>
                <a:ea typeface="msgothic" charset="0"/>
                <a:cs typeface="msgothic" charset="0"/>
              </a:rPr>
              <a:t> et al. </a:t>
            </a:r>
          </a:p>
        </p:txBody>
      </p:sp>
      <p:pic>
        <p:nvPicPr>
          <p:cNvPr id="3074" name="Picture 2"/>
          <p:cNvPicPr>
            <a:picLocks noChangeAspect="1" noChangeArrowheads="1"/>
          </p:cNvPicPr>
          <p:nvPr/>
        </p:nvPicPr>
        <p:blipFill>
          <a:blip r:embed="rId3"/>
          <a:srcRect/>
          <a:stretch>
            <a:fillRect/>
          </a:stretch>
        </p:blipFill>
        <p:spPr bwMode="auto">
          <a:xfrm>
            <a:off x="7729920" y="5943505"/>
            <a:ext cx="1226880" cy="652388"/>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round/>
            <a:headEnd/>
            <a:tailEnd/>
          </a:ln>
          <a:effectLst/>
        </p:spPr>
      </p:pic>
      <p:sp>
        <p:nvSpPr>
          <p:cNvPr id="3076" name="Text Box 4"/>
          <p:cNvSpPr txBox="1">
            <a:spLocks noChangeArrowheads="1"/>
          </p:cNvSpPr>
          <p:nvPr/>
        </p:nvSpPr>
        <p:spPr bwMode="auto">
          <a:xfrm>
            <a:off x="6037467" y="6595893"/>
            <a:ext cx="2781093"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a:solidFill>
                  <a:srgbClr val="000000"/>
                </a:solidFill>
                <a:latin typeface="Arial" pitchFamily="-128" charset="0"/>
                <a:ea typeface="msgothic" charset="0"/>
                <a:cs typeface="msgothic" charset="0"/>
              </a:rPr>
              <a:t>E J </a:t>
            </a:r>
            <a:r>
              <a:rPr lang="en-GB" sz="1100" b="1" dirty="0" smtClean="0">
                <a:solidFill>
                  <a:srgbClr val="000000"/>
                </a:solidFill>
                <a:latin typeface="Arial" pitchFamily="-128" charset="0"/>
                <a:ea typeface="msgothic" charset="0"/>
                <a:cs typeface="msgothic" charset="0"/>
              </a:rPr>
              <a:t>Brook, Science, </a:t>
            </a:r>
            <a:r>
              <a:rPr lang="en-GB" sz="1100" b="1" dirty="0">
                <a:solidFill>
                  <a:srgbClr val="000000"/>
                </a:solidFill>
                <a:latin typeface="Arial" pitchFamily="-128" charset="0"/>
                <a:ea typeface="msgothic" charset="0"/>
                <a:cs typeface="msgothic" charset="0"/>
              </a:rPr>
              <a:t>2013;339:1042-1043</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128" charset="0"/>
                <a:ea typeface="msgothic" charset="0"/>
                <a:cs typeface="msgothic" charset="0"/>
              </a:rPr>
              <a:t>Published by AAAS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Past CO2 concentration.jpg"/>
          <p:cNvPicPr>
            <a:picLocks noGrp="1" noChangeAspect="1"/>
          </p:cNvPicPr>
          <p:nvPr>
            <p:ph/>
          </p:nvPr>
        </p:nvPicPr>
        <p:blipFill>
          <a:blip r:embed="rId3"/>
          <a:srcRec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Atmospheric CO2 (2012).jpg"/>
          <p:cNvPicPr>
            <a:picLocks noGrp="1" noChangeAspect="1"/>
          </p:cNvPicPr>
          <p:nvPr>
            <p:ph idx="1"/>
          </p:nvPr>
        </p:nvPicPr>
        <p:blipFill>
          <a:blip r:embed="rId3"/>
          <a:srcRec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3181"/>
          </a:xfrm>
        </p:spPr>
        <p:txBody>
          <a:bodyPr>
            <a:normAutofit fontScale="90000"/>
          </a:bodyPr>
          <a:lstStyle/>
          <a:p>
            <a:r>
              <a:rPr lang="en-US" b="1" dirty="0" smtClean="0">
                <a:solidFill>
                  <a:srgbClr val="FFFF00"/>
                </a:solidFill>
              </a:rPr>
              <a:t>Atmospheric CO</a:t>
            </a:r>
            <a:r>
              <a:rPr lang="en-US" b="1" baseline="30000" dirty="0" smtClean="0">
                <a:solidFill>
                  <a:srgbClr val="FFFF00"/>
                </a:solidFill>
              </a:rPr>
              <a:t>2</a:t>
            </a:r>
            <a:r>
              <a:rPr lang="en-US" b="1" dirty="0" smtClean="0">
                <a:solidFill>
                  <a:srgbClr val="FFFF00"/>
                </a:solidFill>
              </a:rPr>
              <a:t> and Global Warming</a:t>
            </a:r>
            <a:endParaRPr lang="en-US" b="1" dirty="0">
              <a:solidFill>
                <a:srgbClr val="FFFF00"/>
              </a:solidFill>
            </a:endParaRPr>
          </a:p>
        </p:txBody>
      </p:sp>
      <p:graphicFrame>
        <p:nvGraphicFramePr>
          <p:cNvPr id="4" name="Content Placeholder 3"/>
          <p:cNvGraphicFramePr>
            <a:graphicFrameLocks noGrp="1"/>
          </p:cNvGraphicFramePr>
          <p:nvPr>
            <p:ph idx="1"/>
          </p:nvPr>
        </p:nvGraphicFramePr>
        <p:xfrm>
          <a:off x="0" y="1201098"/>
          <a:ext cx="9143999" cy="5656904"/>
        </p:xfrm>
        <a:graphic>
          <a:graphicData uri="http://schemas.openxmlformats.org/drawingml/2006/table">
            <a:tbl>
              <a:tblPr firstRow="1" bandRow="1">
                <a:tableStyleId>{5C22544A-7EE6-4342-B048-85BDC9FD1C3A}</a:tableStyleId>
              </a:tblPr>
              <a:tblGrid>
                <a:gridCol w="2286000"/>
                <a:gridCol w="1345349"/>
                <a:gridCol w="1356287"/>
                <a:gridCol w="4156363"/>
              </a:tblGrid>
              <a:tr h="997166">
                <a:tc>
                  <a:txBody>
                    <a:bodyPr/>
                    <a:lstStyle/>
                    <a:p>
                      <a:pPr algn="ctr"/>
                      <a:r>
                        <a:rPr lang="en-US" dirty="0" smtClean="0"/>
                        <a:t>Stabilization CO</a:t>
                      </a:r>
                      <a:r>
                        <a:rPr lang="en-US" baseline="30000" dirty="0" smtClean="0"/>
                        <a:t>2</a:t>
                      </a:r>
                      <a:r>
                        <a:rPr lang="en-US" dirty="0" smtClean="0"/>
                        <a:t> Concentration:</a:t>
                      </a:r>
                      <a:r>
                        <a:rPr lang="en-US" baseline="0" dirty="0" smtClean="0"/>
                        <a:t> Best Estimate (</a:t>
                      </a:r>
                      <a:r>
                        <a:rPr lang="en-US" baseline="0" dirty="0" err="1" smtClean="0"/>
                        <a:t>ppm</a:t>
                      </a:r>
                      <a:r>
                        <a:rPr lang="en-US" baseline="0" dirty="0" smtClean="0"/>
                        <a:t>)</a:t>
                      </a:r>
                      <a:endParaRPr lang="en-US" dirty="0"/>
                    </a:p>
                  </a:txBody>
                  <a:tcPr/>
                </a:tc>
                <a:tc>
                  <a:txBody>
                    <a:bodyPr/>
                    <a:lstStyle/>
                    <a:p>
                      <a:pPr algn="ctr"/>
                      <a:r>
                        <a:rPr lang="en-US" dirty="0" smtClean="0"/>
                        <a:t>Lower</a:t>
                      </a:r>
                      <a:r>
                        <a:rPr lang="en-US" baseline="0" dirty="0" smtClean="0"/>
                        <a:t> End (</a:t>
                      </a:r>
                      <a:r>
                        <a:rPr lang="en-US" baseline="0" dirty="0" err="1" smtClean="0"/>
                        <a:t>ppm</a:t>
                      </a:r>
                      <a:r>
                        <a:rPr lang="en-US" baseline="0" dirty="0" smtClean="0"/>
                        <a:t>)</a:t>
                      </a:r>
                      <a:endParaRPr lang="en-US" dirty="0"/>
                    </a:p>
                  </a:txBody>
                  <a:tcPr anchor="ctr"/>
                </a:tc>
                <a:tc>
                  <a:txBody>
                    <a:bodyPr/>
                    <a:lstStyle/>
                    <a:p>
                      <a:pPr algn="ctr"/>
                      <a:r>
                        <a:rPr lang="en-US" dirty="0" smtClean="0"/>
                        <a:t>Upper End (</a:t>
                      </a:r>
                      <a:r>
                        <a:rPr lang="en-US" dirty="0" err="1" smtClean="0"/>
                        <a:t>ppm</a:t>
                      </a:r>
                      <a:r>
                        <a:rPr lang="en-US" dirty="0" smtClean="0"/>
                        <a:t>)</a:t>
                      </a:r>
                      <a:endParaRPr lang="en-US" dirty="0"/>
                    </a:p>
                  </a:txBody>
                  <a:tcPr anchor="ctr"/>
                </a:tc>
                <a:tc>
                  <a:txBody>
                    <a:bodyPr/>
                    <a:lstStyle/>
                    <a:p>
                      <a:pPr algn="ctr"/>
                      <a:r>
                        <a:rPr lang="en-US" sz="2400" dirty="0" smtClean="0"/>
                        <a:t>Equilibrium Global </a:t>
                      </a:r>
                    </a:p>
                    <a:p>
                      <a:pPr algn="ctr"/>
                      <a:r>
                        <a:rPr lang="en-US" sz="2400" dirty="0" smtClean="0"/>
                        <a:t>Average Warming (°C)</a:t>
                      </a:r>
                      <a:endParaRPr lang="en-US" sz="2400" dirty="0"/>
                    </a:p>
                  </a:txBody>
                  <a:tcPr anchor="ctr"/>
                </a:tc>
              </a:tr>
              <a:tr h="776623">
                <a:tc>
                  <a:txBody>
                    <a:bodyPr/>
                    <a:lstStyle/>
                    <a:p>
                      <a:pPr algn="ctr"/>
                      <a:r>
                        <a:rPr lang="en-US" sz="3600" b="1" dirty="0" smtClean="0"/>
                        <a:t>280</a:t>
                      </a:r>
                      <a:endParaRPr lang="en-US" sz="3600" b="1" dirty="0"/>
                    </a:p>
                  </a:txBody>
                  <a:tcPr/>
                </a:tc>
                <a:tc>
                  <a:txBody>
                    <a:bodyPr/>
                    <a:lstStyle/>
                    <a:p>
                      <a:pPr algn="ctr"/>
                      <a:r>
                        <a:rPr lang="en-US" sz="3200" dirty="0" smtClean="0"/>
                        <a:t>----</a:t>
                      </a:r>
                      <a:endParaRPr lang="en-US" sz="3200" dirty="0"/>
                    </a:p>
                  </a:txBody>
                  <a:tcPr/>
                </a:tc>
                <a:tc>
                  <a:txBody>
                    <a:bodyPr/>
                    <a:lstStyle/>
                    <a:p>
                      <a:pPr algn="ctr"/>
                      <a:r>
                        <a:rPr lang="en-US" sz="3200" dirty="0" smtClean="0"/>
                        <a:t>----</a:t>
                      </a:r>
                      <a:endParaRPr lang="en-US" sz="3200" dirty="0"/>
                    </a:p>
                  </a:txBody>
                  <a:tcPr/>
                </a:tc>
                <a:tc>
                  <a:txBody>
                    <a:bodyPr/>
                    <a:lstStyle/>
                    <a:p>
                      <a:pPr algn="ctr"/>
                      <a:r>
                        <a:rPr lang="en-US" sz="3600" b="1" dirty="0" smtClean="0">
                          <a:solidFill>
                            <a:srgbClr val="FF0000"/>
                          </a:solidFill>
                        </a:rPr>
                        <a:t>0</a:t>
                      </a:r>
                      <a:endParaRPr lang="en-US" sz="3600" b="1" dirty="0">
                        <a:solidFill>
                          <a:srgbClr val="FF0000"/>
                        </a:solidFill>
                      </a:endParaRPr>
                    </a:p>
                  </a:txBody>
                  <a:tcPr/>
                </a:tc>
              </a:tr>
              <a:tr h="776623">
                <a:tc>
                  <a:txBody>
                    <a:bodyPr/>
                    <a:lstStyle/>
                    <a:p>
                      <a:pPr algn="ctr"/>
                      <a:r>
                        <a:rPr lang="en-US" sz="3600" b="1" dirty="0" smtClean="0"/>
                        <a:t>340</a:t>
                      </a:r>
                      <a:endParaRPr lang="en-US" sz="3600" b="1" dirty="0"/>
                    </a:p>
                  </a:txBody>
                  <a:tcPr/>
                </a:tc>
                <a:tc>
                  <a:txBody>
                    <a:bodyPr/>
                    <a:lstStyle/>
                    <a:p>
                      <a:pPr algn="ctr"/>
                      <a:r>
                        <a:rPr lang="en-US" sz="2400" dirty="0" smtClean="0">
                          <a:solidFill>
                            <a:srgbClr val="3366FF"/>
                          </a:solidFill>
                        </a:rPr>
                        <a:t>320</a:t>
                      </a:r>
                      <a:endParaRPr lang="en-US" sz="2400" dirty="0">
                        <a:solidFill>
                          <a:srgbClr val="3366FF"/>
                        </a:solidFill>
                      </a:endParaRPr>
                    </a:p>
                  </a:txBody>
                  <a:tcPr anchor="ctr"/>
                </a:tc>
                <a:tc>
                  <a:txBody>
                    <a:bodyPr/>
                    <a:lstStyle/>
                    <a:p>
                      <a:pPr algn="ctr"/>
                      <a:r>
                        <a:rPr lang="en-US" sz="2400" dirty="0" smtClean="0">
                          <a:solidFill>
                            <a:srgbClr val="FF0000"/>
                          </a:solidFill>
                        </a:rPr>
                        <a:t>380</a:t>
                      </a:r>
                      <a:endParaRPr lang="en-US" sz="2400" dirty="0">
                        <a:solidFill>
                          <a:srgbClr val="FF0000"/>
                        </a:solidFill>
                      </a:endParaRPr>
                    </a:p>
                  </a:txBody>
                  <a:tcPr anchor="ctr"/>
                </a:tc>
                <a:tc>
                  <a:txBody>
                    <a:bodyPr/>
                    <a:lstStyle/>
                    <a:p>
                      <a:pPr algn="ctr"/>
                      <a:r>
                        <a:rPr lang="en-US" sz="3600" b="1" dirty="0" smtClean="0">
                          <a:solidFill>
                            <a:srgbClr val="FF0000"/>
                          </a:solidFill>
                        </a:rPr>
                        <a:t>1</a:t>
                      </a:r>
                      <a:endParaRPr lang="en-US" sz="3600" b="1" dirty="0">
                        <a:solidFill>
                          <a:srgbClr val="FF0000"/>
                        </a:solidFill>
                      </a:endParaRPr>
                    </a:p>
                  </a:txBody>
                  <a:tcPr/>
                </a:tc>
              </a:tr>
              <a:tr h="776623">
                <a:tc>
                  <a:txBody>
                    <a:bodyPr/>
                    <a:lstStyle/>
                    <a:p>
                      <a:pPr algn="ctr"/>
                      <a:r>
                        <a:rPr lang="en-US" sz="3600" b="1" dirty="0" smtClean="0"/>
                        <a:t>430</a:t>
                      </a:r>
                      <a:endParaRPr lang="en-US" sz="3600" b="1" dirty="0"/>
                    </a:p>
                  </a:txBody>
                  <a:tcPr/>
                </a:tc>
                <a:tc>
                  <a:txBody>
                    <a:bodyPr/>
                    <a:lstStyle/>
                    <a:p>
                      <a:pPr algn="ctr"/>
                      <a:r>
                        <a:rPr lang="en-US" sz="2400" dirty="0" smtClean="0">
                          <a:solidFill>
                            <a:srgbClr val="3366FF"/>
                          </a:solidFill>
                        </a:rPr>
                        <a:t>370</a:t>
                      </a:r>
                      <a:endParaRPr lang="en-US" sz="2400" dirty="0">
                        <a:solidFill>
                          <a:srgbClr val="3366FF"/>
                        </a:solidFill>
                      </a:endParaRPr>
                    </a:p>
                  </a:txBody>
                  <a:tcPr anchor="ctr"/>
                </a:tc>
                <a:tc>
                  <a:txBody>
                    <a:bodyPr/>
                    <a:lstStyle/>
                    <a:p>
                      <a:pPr algn="ctr"/>
                      <a:r>
                        <a:rPr lang="en-US" sz="2400" dirty="0" smtClean="0">
                          <a:solidFill>
                            <a:srgbClr val="FF0000"/>
                          </a:solidFill>
                        </a:rPr>
                        <a:t>540</a:t>
                      </a:r>
                      <a:endParaRPr lang="en-US" sz="2400" dirty="0">
                        <a:solidFill>
                          <a:srgbClr val="FF0000"/>
                        </a:solidFill>
                      </a:endParaRPr>
                    </a:p>
                  </a:txBody>
                  <a:tcPr anchor="ctr"/>
                </a:tc>
                <a:tc>
                  <a:txBody>
                    <a:bodyPr/>
                    <a:lstStyle/>
                    <a:p>
                      <a:pPr algn="ctr"/>
                      <a:r>
                        <a:rPr lang="en-US" sz="3600" b="1" dirty="0" smtClean="0">
                          <a:solidFill>
                            <a:srgbClr val="FF0000"/>
                          </a:solidFill>
                        </a:rPr>
                        <a:t>2</a:t>
                      </a:r>
                      <a:endParaRPr lang="en-US" sz="3600" b="1" dirty="0">
                        <a:solidFill>
                          <a:srgbClr val="FF0000"/>
                        </a:solidFill>
                      </a:endParaRPr>
                    </a:p>
                  </a:txBody>
                  <a:tcPr/>
                </a:tc>
              </a:tr>
              <a:tr h="776623">
                <a:tc>
                  <a:txBody>
                    <a:bodyPr/>
                    <a:lstStyle/>
                    <a:p>
                      <a:pPr algn="ctr"/>
                      <a:r>
                        <a:rPr lang="en-US" sz="3600" b="1" dirty="0" smtClean="0"/>
                        <a:t>540</a:t>
                      </a:r>
                      <a:endParaRPr lang="en-US" sz="3600" b="1" dirty="0"/>
                    </a:p>
                  </a:txBody>
                  <a:tcPr/>
                </a:tc>
                <a:tc>
                  <a:txBody>
                    <a:bodyPr/>
                    <a:lstStyle/>
                    <a:p>
                      <a:pPr algn="ctr"/>
                      <a:r>
                        <a:rPr lang="en-US" sz="2400" dirty="0" smtClean="0">
                          <a:solidFill>
                            <a:srgbClr val="3366FF"/>
                          </a:solidFill>
                        </a:rPr>
                        <a:t>440</a:t>
                      </a:r>
                      <a:endParaRPr lang="en-US" sz="2400" dirty="0">
                        <a:solidFill>
                          <a:srgbClr val="3366FF"/>
                        </a:solidFill>
                      </a:endParaRPr>
                    </a:p>
                  </a:txBody>
                  <a:tcPr anchor="ctr"/>
                </a:tc>
                <a:tc>
                  <a:txBody>
                    <a:bodyPr/>
                    <a:lstStyle/>
                    <a:p>
                      <a:pPr algn="ctr"/>
                      <a:r>
                        <a:rPr lang="en-US" sz="2400" dirty="0" smtClean="0">
                          <a:solidFill>
                            <a:srgbClr val="FF0000"/>
                          </a:solidFill>
                        </a:rPr>
                        <a:t>760</a:t>
                      </a:r>
                      <a:endParaRPr lang="en-US" sz="2400" dirty="0">
                        <a:solidFill>
                          <a:srgbClr val="FF0000"/>
                        </a:solidFill>
                      </a:endParaRPr>
                    </a:p>
                  </a:txBody>
                  <a:tcPr anchor="ctr"/>
                </a:tc>
                <a:tc>
                  <a:txBody>
                    <a:bodyPr/>
                    <a:lstStyle/>
                    <a:p>
                      <a:pPr algn="ctr"/>
                      <a:r>
                        <a:rPr lang="en-US" sz="3600" b="1" dirty="0" smtClean="0">
                          <a:solidFill>
                            <a:srgbClr val="FF0000"/>
                          </a:solidFill>
                        </a:rPr>
                        <a:t>3</a:t>
                      </a:r>
                      <a:endParaRPr lang="en-US" sz="3600" b="1" dirty="0">
                        <a:solidFill>
                          <a:srgbClr val="FF0000"/>
                        </a:solidFill>
                      </a:endParaRPr>
                    </a:p>
                  </a:txBody>
                  <a:tcPr/>
                </a:tc>
              </a:tr>
              <a:tr h="776623">
                <a:tc>
                  <a:txBody>
                    <a:bodyPr/>
                    <a:lstStyle/>
                    <a:p>
                      <a:pPr algn="ctr"/>
                      <a:r>
                        <a:rPr lang="en-US" sz="3600" b="1" dirty="0" smtClean="0"/>
                        <a:t>670</a:t>
                      </a:r>
                      <a:endParaRPr lang="en-US" sz="3600" b="1" dirty="0"/>
                    </a:p>
                  </a:txBody>
                  <a:tcPr/>
                </a:tc>
                <a:tc>
                  <a:txBody>
                    <a:bodyPr/>
                    <a:lstStyle/>
                    <a:p>
                      <a:pPr algn="ctr"/>
                      <a:r>
                        <a:rPr lang="en-US" sz="2400" dirty="0" smtClean="0">
                          <a:solidFill>
                            <a:srgbClr val="3366FF"/>
                          </a:solidFill>
                        </a:rPr>
                        <a:t>530</a:t>
                      </a:r>
                      <a:endParaRPr lang="en-US" sz="2400" dirty="0">
                        <a:solidFill>
                          <a:srgbClr val="3366FF"/>
                        </a:solidFill>
                      </a:endParaRPr>
                    </a:p>
                  </a:txBody>
                  <a:tcPr anchor="ctr"/>
                </a:tc>
                <a:tc>
                  <a:txBody>
                    <a:bodyPr/>
                    <a:lstStyle/>
                    <a:p>
                      <a:pPr algn="ctr"/>
                      <a:r>
                        <a:rPr lang="en-US" sz="2400" dirty="0" smtClean="0">
                          <a:solidFill>
                            <a:srgbClr val="FF0000"/>
                          </a:solidFill>
                        </a:rPr>
                        <a:t>1060</a:t>
                      </a:r>
                      <a:endParaRPr lang="en-US" sz="2400" dirty="0">
                        <a:solidFill>
                          <a:srgbClr val="FF0000"/>
                        </a:solidFill>
                      </a:endParaRPr>
                    </a:p>
                  </a:txBody>
                  <a:tcPr anchor="ctr"/>
                </a:tc>
                <a:tc>
                  <a:txBody>
                    <a:bodyPr/>
                    <a:lstStyle/>
                    <a:p>
                      <a:pPr algn="ctr"/>
                      <a:r>
                        <a:rPr lang="en-US" sz="3600" b="1" dirty="0" smtClean="0">
                          <a:solidFill>
                            <a:srgbClr val="FF0000"/>
                          </a:solidFill>
                        </a:rPr>
                        <a:t>4</a:t>
                      </a:r>
                      <a:endParaRPr lang="en-US" sz="3600" b="1" dirty="0">
                        <a:solidFill>
                          <a:srgbClr val="FF0000"/>
                        </a:solidFill>
                      </a:endParaRPr>
                    </a:p>
                  </a:txBody>
                  <a:tcPr/>
                </a:tc>
              </a:tr>
              <a:tr h="776623">
                <a:tc>
                  <a:txBody>
                    <a:bodyPr/>
                    <a:lstStyle/>
                    <a:p>
                      <a:pPr algn="ctr"/>
                      <a:r>
                        <a:rPr lang="en-US" sz="3600" b="1" dirty="0" smtClean="0"/>
                        <a:t>840</a:t>
                      </a:r>
                      <a:endParaRPr lang="en-US" sz="3600" b="1" dirty="0"/>
                    </a:p>
                  </a:txBody>
                  <a:tcPr/>
                </a:tc>
                <a:tc>
                  <a:txBody>
                    <a:bodyPr/>
                    <a:lstStyle/>
                    <a:p>
                      <a:pPr algn="ctr"/>
                      <a:r>
                        <a:rPr lang="en-US" sz="2400" dirty="0" smtClean="0">
                          <a:solidFill>
                            <a:srgbClr val="3366FF"/>
                          </a:solidFill>
                        </a:rPr>
                        <a:t>620</a:t>
                      </a:r>
                      <a:endParaRPr lang="en-US" sz="2400" dirty="0">
                        <a:solidFill>
                          <a:srgbClr val="3366FF"/>
                        </a:solidFill>
                      </a:endParaRPr>
                    </a:p>
                  </a:txBody>
                  <a:tcPr anchor="ctr"/>
                </a:tc>
                <a:tc>
                  <a:txBody>
                    <a:bodyPr/>
                    <a:lstStyle/>
                    <a:p>
                      <a:pPr algn="ctr"/>
                      <a:r>
                        <a:rPr lang="en-US" sz="2400" dirty="0" smtClean="0">
                          <a:solidFill>
                            <a:srgbClr val="FF0000"/>
                          </a:solidFill>
                        </a:rPr>
                        <a:t>1490</a:t>
                      </a:r>
                      <a:endParaRPr lang="en-US" sz="2400" dirty="0">
                        <a:solidFill>
                          <a:srgbClr val="FF0000"/>
                        </a:solidFill>
                      </a:endParaRPr>
                    </a:p>
                  </a:txBody>
                  <a:tcPr anchor="ctr"/>
                </a:tc>
                <a:tc>
                  <a:txBody>
                    <a:bodyPr/>
                    <a:lstStyle/>
                    <a:p>
                      <a:pPr algn="ctr"/>
                      <a:r>
                        <a:rPr lang="en-US" sz="3600" b="1" dirty="0" smtClean="0">
                          <a:solidFill>
                            <a:srgbClr val="FF0000"/>
                          </a:solidFill>
                        </a:rPr>
                        <a:t>5</a:t>
                      </a:r>
                      <a:endParaRPr lang="en-US" sz="3600" b="1"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Climate Stabilization.jpg"/>
          <p:cNvPicPr>
            <a:picLocks noGrp="1" noChangeAspect="1"/>
          </p:cNvPicPr>
          <p:nvPr>
            <p:ph idx="4294967295"/>
          </p:nvPr>
        </p:nvPicPr>
        <p:blipFill>
          <a:blip r:embed="rId3"/>
          <a:srcRect/>
          <a:stretch>
            <a:fillRect/>
          </a:stretch>
        </p:blipFill>
        <p:spPr>
          <a:xfrm>
            <a:off x="0" y="26397"/>
            <a:ext cx="9144000" cy="6817617"/>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28600" y="139811"/>
            <a:ext cx="8763000" cy="1600200"/>
          </a:xfrm>
        </p:spPr>
        <p:txBody>
          <a:bodyPr/>
          <a:lstStyle/>
          <a:p>
            <a:pPr eaLnBrk="1" hangingPunct="1"/>
            <a:r>
              <a:rPr lang="en-US" sz="4800" b="1" dirty="0" smtClean="0">
                <a:solidFill>
                  <a:srgbClr val="FFFE00"/>
                </a:solidFill>
                <a:ea typeface="ＭＳ Ｐゴシック" charset="-128"/>
                <a:cs typeface="ＭＳ Ｐゴシック" charset="-128"/>
              </a:rPr>
              <a:t>Earth’s Heat Gain During the Past 50 years (10</a:t>
            </a:r>
            <a:r>
              <a:rPr lang="en-US" sz="4800" b="1" baseline="30000" dirty="0" smtClean="0">
                <a:solidFill>
                  <a:srgbClr val="FFFE00"/>
                </a:solidFill>
                <a:ea typeface="ＭＳ Ｐゴシック" charset="-128"/>
                <a:cs typeface="ＭＳ Ｐゴシック" charset="-128"/>
              </a:rPr>
              <a:t>21</a:t>
            </a:r>
            <a:r>
              <a:rPr lang="en-US" sz="4800" b="1" dirty="0" smtClean="0">
                <a:solidFill>
                  <a:srgbClr val="FFFE00"/>
                </a:solidFill>
                <a:ea typeface="ＭＳ Ｐゴシック" charset="-128"/>
                <a:cs typeface="ＭＳ Ｐゴシック" charset="-128"/>
              </a:rPr>
              <a:t> Joules*)</a:t>
            </a:r>
            <a:endParaRPr lang="en-US" sz="4800" dirty="0" smtClean="0">
              <a:ea typeface="ＭＳ Ｐゴシック" charset="-128"/>
              <a:cs typeface="ＭＳ Ｐゴシック" charset="-128"/>
            </a:endParaRPr>
          </a:p>
        </p:txBody>
      </p:sp>
      <p:sp>
        <p:nvSpPr>
          <p:cNvPr id="88067" name="Rectangle 3"/>
          <p:cNvSpPr>
            <a:spLocks noGrp="1" noChangeArrowheads="1"/>
          </p:cNvSpPr>
          <p:nvPr>
            <p:ph type="body" idx="1"/>
          </p:nvPr>
        </p:nvSpPr>
        <p:spPr>
          <a:xfrm>
            <a:off x="228600" y="2440966"/>
            <a:ext cx="8763000" cy="3007936"/>
          </a:xfrm>
        </p:spPr>
        <p:txBody>
          <a:bodyPr>
            <a:normAutofit/>
          </a:bodyPr>
          <a:lstStyle/>
          <a:p>
            <a:pPr eaLnBrk="1" hangingPunct="1">
              <a:lnSpc>
                <a:spcPct val="80000"/>
              </a:lnSpc>
            </a:pPr>
            <a:r>
              <a:rPr lang="en-US" sz="4400" b="1" dirty="0" smtClean="0">
                <a:ea typeface="ＭＳ Ｐゴシック" charset="-128"/>
                <a:cs typeface="ＭＳ Ｐゴシック" charset="-128"/>
              </a:rPr>
              <a:t>Oceans (0-2 km depth)  = 245 </a:t>
            </a:r>
            <a:r>
              <a:rPr lang="en-US" sz="4400" b="1" dirty="0" smtClean="0">
                <a:solidFill>
                  <a:srgbClr val="FF6600"/>
                </a:solidFill>
                <a:ea typeface="ＭＳ Ｐゴシック" charset="-128"/>
                <a:cs typeface="ＭＳ Ｐゴシック" charset="-128"/>
              </a:rPr>
              <a:t>(91%)</a:t>
            </a:r>
          </a:p>
          <a:p>
            <a:pPr eaLnBrk="1" hangingPunct="1">
              <a:lnSpc>
                <a:spcPct val="80000"/>
              </a:lnSpc>
            </a:pPr>
            <a:r>
              <a:rPr lang="en-US" sz="4400" b="1" dirty="0" smtClean="0">
                <a:ea typeface="ＭＳ Ｐゴシック" charset="-128"/>
                <a:cs typeface="ＭＳ Ｐゴシック" charset="-128"/>
              </a:rPr>
              <a:t>Continents = 10.4 </a:t>
            </a:r>
            <a:r>
              <a:rPr lang="en-US" sz="4400" b="1" dirty="0" smtClean="0">
                <a:solidFill>
                  <a:srgbClr val="FF6600"/>
                </a:solidFill>
                <a:ea typeface="ＭＳ Ｐゴシック" charset="-128"/>
                <a:cs typeface="ＭＳ Ｐゴシック" charset="-128"/>
              </a:rPr>
              <a:t>(4%)</a:t>
            </a:r>
          </a:p>
          <a:p>
            <a:pPr eaLnBrk="1" hangingPunct="1">
              <a:lnSpc>
                <a:spcPct val="80000"/>
              </a:lnSpc>
            </a:pPr>
            <a:r>
              <a:rPr lang="en-US" sz="4400" b="1" dirty="0" smtClean="0">
                <a:ea typeface="ＭＳ Ｐゴシック" charset="-128"/>
                <a:cs typeface="ＭＳ Ｐゴシック" charset="-128"/>
              </a:rPr>
              <a:t>Earth’s Ice = 8.1 </a:t>
            </a:r>
            <a:r>
              <a:rPr lang="en-US" sz="4400" b="1" dirty="0" smtClean="0">
                <a:solidFill>
                  <a:srgbClr val="FF6600"/>
                </a:solidFill>
                <a:ea typeface="ＭＳ Ｐゴシック" charset="-128"/>
                <a:cs typeface="ＭＳ Ｐゴシック" charset="-128"/>
              </a:rPr>
              <a:t>(3%)</a:t>
            </a:r>
          </a:p>
          <a:p>
            <a:pPr eaLnBrk="1" hangingPunct="1">
              <a:lnSpc>
                <a:spcPct val="80000"/>
              </a:lnSpc>
            </a:pPr>
            <a:r>
              <a:rPr lang="en-US" sz="4400" b="1" dirty="0" smtClean="0">
                <a:ea typeface="ＭＳ Ｐゴシック" charset="-128"/>
                <a:cs typeface="ＭＳ Ｐゴシック" charset="-128"/>
              </a:rPr>
              <a:t>Atmosphere = 6.6 </a:t>
            </a:r>
            <a:r>
              <a:rPr lang="en-US" sz="4400" b="1" dirty="0" smtClean="0">
                <a:solidFill>
                  <a:srgbClr val="FF6600"/>
                </a:solidFill>
                <a:ea typeface="ＭＳ Ｐゴシック" charset="-128"/>
                <a:cs typeface="ＭＳ Ｐゴシック" charset="-128"/>
              </a:rPr>
              <a:t>(2%)</a:t>
            </a:r>
          </a:p>
          <a:p>
            <a:pPr eaLnBrk="1" hangingPunct="1">
              <a:lnSpc>
                <a:spcPct val="80000"/>
              </a:lnSpc>
              <a:buNone/>
            </a:pPr>
            <a:endParaRPr lang="en-US" sz="1800" dirty="0" smtClean="0">
              <a:ea typeface="ＭＳ Ｐゴシック" charset="-128"/>
              <a:cs typeface="ＭＳ Ｐゴシック" charset="-128"/>
            </a:endParaRPr>
          </a:p>
          <a:p>
            <a:pPr eaLnBrk="1" hangingPunct="1">
              <a:lnSpc>
                <a:spcPct val="80000"/>
              </a:lnSpc>
              <a:buFontTx/>
              <a:buNone/>
            </a:pPr>
            <a:endParaRPr lang="en-US" sz="1800" dirty="0" smtClean="0">
              <a:ea typeface="ＭＳ Ｐゴシック" charset="-128"/>
              <a:cs typeface="ＭＳ Ｐゴシック" charset="-128"/>
            </a:endParaRPr>
          </a:p>
        </p:txBody>
      </p:sp>
      <p:sp>
        <p:nvSpPr>
          <p:cNvPr id="78852" name="Text Box 4"/>
          <p:cNvSpPr txBox="1">
            <a:spLocks noChangeArrowheads="1"/>
          </p:cNvSpPr>
          <p:nvPr/>
        </p:nvSpPr>
        <p:spPr bwMode="auto">
          <a:xfrm>
            <a:off x="228600" y="6019800"/>
            <a:ext cx="6553200" cy="584200"/>
          </a:xfrm>
          <a:prstGeom prst="rect">
            <a:avLst/>
          </a:prstGeom>
          <a:noFill/>
          <a:ln w="9525">
            <a:noFill/>
            <a:miter lim="800000"/>
            <a:headEnd/>
            <a:tailEnd/>
          </a:ln>
        </p:spPr>
        <p:txBody>
          <a:bodyPr>
            <a:prstTxWarp prst="textNoShape">
              <a:avLst/>
            </a:prstTxWarp>
            <a:spAutoFit/>
          </a:bodyPr>
          <a:lstStyle/>
          <a:p>
            <a:r>
              <a:rPr lang="en-US" sz="3200" b="1" i="1" dirty="0">
                <a:solidFill>
                  <a:srgbClr val="FFA61B"/>
                </a:solidFill>
                <a:latin typeface="Calibri" charset="0"/>
              </a:rPr>
              <a:t>*A joule is a unit of heat energy</a:t>
            </a:r>
            <a:endParaRPr lang="en-US" sz="3200" dirty="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8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6435" y="0"/>
            <a:ext cx="8957566" cy="1143000"/>
          </a:xfrm>
        </p:spPr>
        <p:txBody>
          <a:bodyPr>
            <a:normAutofit fontScale="90000"/>
          </a:bodyPr>
          <a:lstStyle/>
          <a:p>
            <a:r>
              <a:rPr lang="en-US" b="1" cap="small" dirty="0" smtClean="0">
                <a:solidFill>
                  <a:srgbClr val="FFFF00"/>
                </a:solidFill>
              </a:rPr>
              <a:t>Ocean Heat Content Compared to Total Land, Atmosphere and Ice Heat Content.</a:t>
            </a:r>
            <a:endParaRPr lang="en-US" b="1" cap="small" dirty="0">
              <a:solidFill>
                <a:srgbClr val="FFFF00"/>
              </a:solidFill>
            </a:endParaRPr>
          </a:p>
        </p:txBody>
      </p:sp>
      <p:pic>
        <p:nvPicPr>
          <p:cNvPr id="4" name="Content Placeholder 3" descr="Nuccitelli_ocean_heat-e1365449382533.jpg"/>
          <p:cNvPicPr>
            <a:picLocks noGrp="1" noChangeAspect="1"/>
          </p:cNvPicPr>
          <p:nvPr>
            <p:ph idx="1"/>
          </p:nvPr>
        </p:nvPicPr>
        <p:blipFill>
          <a:blip r:embed="rId3"/>
          <a:srcRect/>
          <a:stretch>
            <a:fillRect/>
          </a:stretch>
        </p:blipFill>
        <p:spPr>
          <a:xfrm>
            <a:off x="1" y="1339851"/>
            <a:ext cx="9144000" cy="55181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152400"/>
            <a:ext cx="8839200" cy="990600"/>
          </a:xfrm>
        </p:spPr>
        <p:txBody>
          <a:bodyPr>
            <a:normAutofit fontScale="90000"/>
          </a:bodyPr>
          <a:lstStyle/>
          <a:p>
            <a:pPr eaLnBrk="1" hangingPunct="1"/>
            <a:r>
              <a:rPr lang="en-US" sz="3600" b="1" dirty="0" smtClean="0">
                <a:solidFill>
                  <a:srgbClr val="FFFF00"/>
                </a:solidFill>
                <a:ea typeface="ＭＳ Ｐゴシック" charset="-128"/>
                <a:cs typeface="ＭＳ Ｐゴシック" charset="-128"/>
              </a:rPr>
              <a:t>What Global Average Temperatures Become Critical and Catastrophic for Humans?</a:t>
            </a:r>
            <a:endParaRPr lang="en-US" sz="3600" dirty="0" smtClean="0">
              <a:solidFill>
                <a:srgbClr val="FFFF00"/>
              </a:solidFill>
              <a:ea typeface="ＭＳ Ｐゴシック" charset="-128"/>
              <a:cs typeface="ＭＳ Ｐゴシック" charset="-128"/>
            </a:endParaRPr>
          </a:p>
        </p:txBody>
      </p:sp>
      <p:sp>
        <p:nvSpPr>
          <p:cNvPr id="29699" name="Rectangle 3"/>
          <p:cNvSpPr>
            <a:spLocks noGrp="1" noChangeArrowheads="1"/>
          </p:cNvSpPr>
          <p:nvPr>
            <p:ph type="body" idx="1"/>
          </p:nvPr>
        </p:nvSpPr>
        <p:spPr>
          <a:xfrm>
            <a:off x="228600" y="1447800"/>
            <a:ext cx="8610600" cy="5029200"/>
          </a:xfrm>
        </p:spPr>
        <p:txBody>
          <a:bodyPr>
            <a:normAutofit fontScale="77500" lnSpcReduction="20000"/>
          </a:bodyPr>
          <a:lstStyle/>
          <a:p>
            <a:pPr>
              <a:lnSpc>
                <a:spcPct val="90000"/>
              </a:lnSpc>
            </a:pPr>
            <a:r>
              <a:rPr lang="en-US" sz="3600" cap="small" dirty="0" smtClean="0">
                <a:ea typeface="ＭＳ Ｐゴシック" charset="-128"/>
                <a:cs typeface="ＭＳ Ｐゴシック" charset="-128"/>
              </a:rPr>
              <a:t>The current best estimate is </a:t>
            </a:r>
            <a:r>
              <a:rPr lang="en-US" sz="3600" cap="small" dirty="0" smtClean="0">
                <a:solidFill>
                  <a:srgbClr val="FFFF00"/>
                </a:solidFill>
                <a:ea typeface="ＭＳ Ｐゴシック" charset="-128"/>
                <a:cs typeface="ＭＳ Ｐゴシック" charset="-128"/>
              </a:rPr>
              <a:t>2° C (3.6° F) </a:t>
            </a:r>
            <a:r>
              <a:rPr lang="en-US" sz="3600" cap="small" dirty="0" smtClean="0">
                <a:ea typeface="ＭＳ Ｐゴシック" charset="-128"/>
                <a:cs typeface="ＭＳ Ｐゴシック" charset="-128"/>
              </a:rPr>
              <a:t>above pre-industrial levels is critical. </a:t>
            </a:r>
            <a:r>
              <a:rPr lang="en-US" sz="3600" b="1" i="1" u="sng" cap="small" dirty="0" smtClean="0">
                <a:solidFill>
                  <a:srgbClr val="FF6600"/>
                </a:solidFill>
                <a:ea typeface="ＭＳ Ｐゴシック" charset="-128"/>
                <a:cs typeface="ＭＳ Ｐゴシック" charset="-128"/>
              </a:rPr>
              <a:t>About 4° C (7° F) is catastrophic.</a:t>
            </a:r>
            <a:r>
              <a:rPr lang="en-US" sz="3600" cap="small" dirty="0" smtClean="0">
                <a:solidFill>
                  <a:srgbClr val="FF6600"/>
                </a:solidFill>
                <a:ea typeface="ＭＳ Ｐゴシック" charset="-128"/>
                <a:cs typeface="ＭＳ Ｐゴシック" charset="-128"/>
              </a:rPr>
              <a:t> </a:t>
            </a:r>
            <a:r>
              <a:rPr lang="en-US" sz="3600" cap="small" dirty="0" smtClean="0">
                <a:ea typeface="ＭＳ Ｐゴシック" charset="-128"/>
                <a:cs typeface="ＭＳ Ｐゴシック" charset="-128"/>
              </a:rPr>
              <a:t>The Earth is now 0.8° C (1.4° F) above pre-industrial levels.</a:t>
            </a:r>
          </a:p>
          <a:p>
            <a:pPr eaLnBrk="1" hangingPunct="1">
              <a:lnSpc>
                <a:spcPct val="90000"/>
              </a:lnSpc>
            </a:pPr>
            <a:r>
              <a:rPr lang="en-US" sz="3600" cap="small" dirty="0" smtClean="0">
                <a:ea typeface="ＭＳ Ｐゴシック" charset="-128"/>
                <a:cs typeface="ＭＳ Ｐゴシック" charset="-128"/>
              </a:rPr>
              <a:t>When the CO</a:t>
            </a:r>
            <a:r>
              <a:rPr lang="en-US" sz="3600" cap="small" baseline="-25000" dirty="0" smtClean="0">
                <a:ea typeface="ＭＳ Ｐゴシック" charset="-128"/>
                <a:cs typeface="ＭＳ Ｐゴシック" charset="-128"/>
              </a:rPr>
              <a:t>2</a:t>
            </a:r>
            <a:r>
              <a:rPr lang="en-US" sz="3600" cap="small" dirty="0" smtClean="0">
                <a:ea typeface="ＭＳ Ｐゴシック" charset="-128"/>
                <a:cs typeface="ＭＳ Ｐゴシック" charset="-128"/>
              </a:rPr>
              <a:t> abundance reaches </a:t>
            </a:r>
            <a:r>
              <a:rPr lang="en-US" sz="3600" cap="small" dirty="0" smtClean="0">
                <a:solidFill>
                  <a:srgbClr val="FFFF00"/>
                </a:solidFill>
                <a:ea typeface="ＭＳ Ｐゴシック" charset="-128"/>
                <a:cs typeface="ＭＳ Ｐゴシック" charset="-128"/>
              </a:rPr>
              <a:t>~430 </a:t>
            </a:r>
            <a:r>
              <a:rPr lang="en-US" sz="3600" cap="small" dirty="0" err="1" smtClean="0">
                <a:solidFill>
                  <a:srgbClr val="FFFF00"/>
                </a:solidFill>
                <a:ea typeface="ＭＳ Ｐゴシック" charset="-128"/>
                <a:cs typeface="ＭＳ Ｐゴシック" charset="-128"/>
              </a:rPr>
              <a:t>ppm</a:t>
            </a:r>
            <a:r>
              <a:rPr lang="en-US" sz="3600" cap="small" dirty="0" smtClean="0">
                <a:solidFill>
                  <a:srgbClr val="FFFF00"/>
                </a:solidFill>
                <a:ea typeface="ＭＳ Ｐゴシック" charset="-128"/>
                <a:cs typeface="ＭＳ Ｐゴシック" charset="-128"/>
              </a:rPr>
              <a:t> </a:t>
            </a:r>
            <a:r>
              <a:rPr lang="en-US" sz="3600" cap="small" dirty="0" smtClean="0">
                <a:ea typeface="ＭＳ Ｐゴシック" charset="-128"/>
                <a:cs typeface="ＭＳ Ｐゴシック" charset="-128"/>
              </a:rPr>
              <a:t>the temperature anomaly will eventually reach </a:t>
            </a:r>
            <a:r>
              <a:rPr lang="en-US" sz="3600" cap="small" dirty="0" smtClean="0">
                <a:solidFill>
                  <a:srgbClr val="FFFF00"/>
                </a:solidFill>
                <a:ea typeface="ＭＳ Ｐゴシック" charset="-128"/>
                <a:cs typeface="ＭＳ Ｐゴシック" charset="-128"/>
              </a:rPr>
              <a:t>2° C</a:t>
            </a:r>
            <a:r>
              <a:rPr lang="en-US" sz="3600" cap="small" dirty="0" smtClean="0">
                <a:ea typeface="ＭＳ Ｐゴシック" charset="-128"/>
                <a:cs typeface="ＭＳ Ｐゴシック" charset="-128"/>
              </a:rPr>
              <a:t>. At </a:t>
            </a:r>
            <a:r>
              <a:rPr lang="en-US" sz="3600" cap="small" dirty="0" smtClean="0">
                <a:solidFill>
                  <a:srgbClr val="FF6600"/>
                </a:solidFill>
                <a:ea typeface="ＭＳ Ｐゴシック" charset="-128"/>
                <a:cs typeface="ＭＳ Ｐゴシック" charset="-128"/>
              </a:rPr>
              <a:t>~670 </a:t>
            </a:r>
            <a:r>
              <a:rPr lang="en-US" sz="3600" cap="small" dirty="0" err="1" smtClean="0">
                <a:solidFill>
                  <a:srgbClr val="FF6600"/>
                </a:solidFill>
                <a:ea typeface="ＭＳ Ｐゴシック" charset="-128"/>
                <a:cs typeface="ＭＳ Ｐゴシック" charset="-128"/>
              </a:rPr>
              <a:t>ppm</a:t>
            </a:r>
            <a:r>
              <a:rPr lang="en-US" sz="3600" cap="small" dirty="0" smtClean="0">
                <a:solidFill>
                  <a:srgbClr val="FF6600"/>
                </a:solidFill>
                <a:ea typeface="ＭＳ Ｐゴシック" charset="-128"/>
                <a:cs typeface="ＭＳ Ｐゴシック" charset="-128"/>
              </a:rPr>
              <a:t> </a:t>
            </a:r>
            <a:r>
              <a:rPr lang="en-US" sz="3600" cap="small" dirty="0" smtClean="0">
                <a:ea typeface="ＭＳ Ｐゴシック" charset="-128"/>
                <a:cs typeface="ＭＳ Ｐゴシック" charset="-128"/>
              </a:rPr>
              <a:t>it will eventually reach a ~</a:t>
            </a:r>
            <a:r>
              <a:rPr lang="en-US" sz="3600" cap="small" dirty="0" smtClean="0">
                <a:solidFill>
                  <a:srgbClr val="FF6600"/>
                </a:solidFill>
                <a:ea typeface="ＭＳ Ｐゴシック" charset="-128"/>
                <a:cs typeface="ＭＳ Ｐゴシック" charset="-128"/>
              </a:rPr>
              <a:t>4° C</a:t>
            </a:r>
            <a:r>
              <a:rPr lang="en-US" sz="3600" cap="small" dirty="0" smtClean="0">
                <a:ea typeface="ＭＳ Ｐゴシック" charset="-128"/>
                <a:cs typeface="ＭＳ Ｐゴシック" charset="-128"/>
              </a:rPr>
              <a:t>.</a:t>
            </a:r>
          </a:p>
          <a:p>
            <a:pPr>
              <a:lnSpc>
                <a:spcPct val="90000"/>
              </a:lnSpc>
            </a:pPr>
            <a:r>
              <a:rPr lang="en-US" sz="3600" cap="small" dirty="0" smtClean="0">
                <a:ea typeface="ＭＳ Ｐゴシック" charset="-128"/>
                <a:cs typeface="ＭＳ Ｐゴシック" charset="-128"/>
              </a:rPr>
              <a:t>The current abundance (2013) is 396 </a:t>
            </a:r>
            <a:r>
              <a:rPr lang="en-US" sz="3600" cap="small" dirty="0" err="1" smtClean="0">
                <a:ea typeface="ＭＳ Ｐゴシック" charset="-128"/>
                <a:cs typeface="ＭＳ Ｐゴシック" charset="-128"/>
              </a:rPr>
              <a:t>ppm</a:t>
            </a:r>
            <a:r>
              <a:rPr lang="en-US" sz="3600" cap="small" dirty="0" smtClean="0">
                <a:ea typeface="ＭＳ Ｐゴシック" charset="-128"/>
                <a:cs typeface="ＭＳ Ｐゴシック" charset="-128"/>
              </a:rPr>
              <a:t> and rising at a rate of 2 </a:t>
            </a:r>
            <a:r>
              <a:rPr lang="en-US" sz="3600" cap="small" dirty="0" err="1" smtClean="0">
                <a:ea typeface="ＭＳ Ｐゴシック" charset="-128"/>
                <a:cs typeface="ＭＳ Ｐゴシック" charset="-128"/>
              </a:rPr>
              <a:t>ppm</a:t>
            </a:r>
            <a:r>
              <a:rPr lang="en-US" sz="3600" cap="small" dirty="0" smtClean="0">
                <a:ea typeface="ＭＳ Ｐゴシック" charset="-128"/>
                <a:cs typeface="ＭＳ Ｐゴシック" charset="-128"/>
              </a:rPr>
              <a:t>/year, and this rate is increasing. At the present abundance the temperature will eventually reach 1.8° C.</a:t>
            </a:r>
          </a:p>
          <a:p>
            <a:pPr eaLnBrk="1" hangingPunct="1">
              <a:lnSpc>
                <a:spcPct val="90000"/>
              </a:lnSpc>
            </a:pPr>
            <a:r>
              <a:rPr lang="en-US" sz="3600" b="1" i="1" u="sng" cap="small" dirty="0" smtClean="0">
                <a:solidFill>
                  <a:srgbClr val="FF6600"/>
                </a:solidFill>
                <a:ea typeface="ＭＳ Ｐゴシック" charset="-128"/>
                <a:cs typeface="ＭＳ Ｐゴシック" charset="-128"/>
              </a:rPr>
              <a:t>Even at today’s abundance the temperature anomaly could reach  the critical level by the end of the century.</a:t>
            </a:r>
            <a:r>
              <a:rPr lang="en-US" sz="3600" cap="small" dirty="0" smtClean="0">
                <a:solidFill>
                  <a:srgbClr val="FF0000"/>
                </a:solidFill>
                <a:ea typeface="ＭＳ Ｐゴシック" charset="-128"/>
                <a:cs typeface="ＭＳ Ｐゴシック" charset="-128"/>
              </a:rPr>
              <a:t> </a:t>
            </a:r>
            <a:r>
              <a:rPr lang="en-US" sz="3600" cap="small" dirty="0" smtClean="0">
                <a:ea typeface="ＭＳ Ｐゴシック" charset="-128"/>
                <a:cs typeface="ＭＳ Ｐゴシック" charset="-128"/>
              </a:rPr>
              <a:t>(</a:t>
            </a:r>
            <a:r>
              <a:rPr lang="en-US" sz="3600" cap="small" dirty="0" err="1" smtClean="0">
                <a:ea typeface="ＭＳ Ｐゴシック" charset="-128"/>
                <a:cs typeface="ＭＳ Ｐゴシック" charset="-128"/>
              </a:rPr>
              <a:t>Armour</a:t>
            </a:r>
            <a:r>
              <a:rPr lang="en-US" sz="3600" cap="small" dirty="0" smtClean="0">
                <a:ea typeface="ＭＳ Ｐゴシック" charset="-128"/>
                <a:cs typeface="ＭＳ Ｐゴシック" charset="-128"/>
              </a:rPr>
              <a:t> and Roe, GRL, </a:t>
            </a:r>
            <a:r>
              <a:rPr lang="en-US" sz="3600" b="1" cap="small" dirty="0" smtClean="0">
                <a:ea typeface="ＭＳ Ｐゴシック" charset="-128"/>
                <a:cs typeface="ＭＳ Ｐゴシック" charset="-128"/>
              </a:rPr>
              <a:t>38</a:t>
            </a:r>
            <a:r>
              <a:rPr lang="en-US" sz="3600" cap="small" dirty="0" smtClean="0">
                <a:ea typeface="ＭＳ Ｐゴシック" charset="-128"/>
                <a:cs typeface="ＭＳ Ｐゴシック" charset="-128"/>
              </a:rPr>
              <a:t>, 2011; </a:t>
            </a:r>
            <a:r>
              <a:rPr lang="en-US" sz="3600" cap="small" dirty="0" err="1" smtClean="0">
                <a:ea typeface="ＭＳ Ｐゴシック" charset="-128"/>
                <a:cs typeface="ＭＳ Ｐゴシック" charset="-128"/>
              </a:rPr>
              <a:t>Arora</a:t>
            </a:r>
            <a:r>
              <a:rPr lang="en-US" sz="3600" cap="small" dirty="0" smtClean="0">
                <a:ea typeface="ＭＳ Ｐゴシック" charset="-128"/>
                <a:cs typeface="ＭＳ Ｐゴシック" charset="-128"/>
              </a:rPr>
              <a:t>, et al., GRL, </a:t>
            </a:r>
            <a:r>
              <a:rPr lang="en-US" sz="3600" b="1" cap="small" dirty="0" smtClean="0">
                <a:ea typeface="ＭＳ Ｐゴシック" charset="-128"/>
                <a:cs typeface="ＭＳ Ｐゴシック" charset="-128"/>
              </a:rPr>
              <a:t>38</a:t>
            </a:r>
            <a:r>
              <a:rPr lang="en-US" sz="3600" cap="small" dirty="0" smtClean="0">
                <a:ea typeface="ＭＳ Ｐゴシック" charset="-128"/>
                <a:cs typeface="ＭＳ Ｐゴシック" charset="-128"/>
              </a:rPr>
              <a:t>, 2011)</a:t>
            </a:r>
            <a:endParaRPr lang="en-US" sz="3600" cap="small" dirty="0" smtClean="0">
              <a:solidFill>
                <a:srgbClr val="FF0000"/>
              </a:solidFill>
              <a:ea typeface="ＭＳ Ｐゴシック" charset="-128"/>
              <a:cs typeface="ＭＳ Ｐゴシック" charset="-128"/>
            </a:endParaRPr>
          </a:p>
          <a:p>
            <a:pPr eaLnBrk="1" hangingPunct="1">
              <a:lnSpc>
                <a:spcPct val="90000"/>
              </a:lnSpc>
              <a:buFontTx/>
              <a:buNone/>
            </a:pPr>
            <a:endParaRPr lang="en-US" sz="2400" dirty="0" smtClean="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out)">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out)">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ox(out)">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ox(out)">
                                      <p:cBhvr>
                                        <p:cTn id="22"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139811"/>
            <a:ext cx="9144000" cy="609600"/>
          </a:xfrm>
        </p:spPr>
        <p:txBody>
          <a:bodyPr>
            <a:noAutofit/>
          </a:bodyPr>
          <a:lstStyle/>
          <a:p>
            <a:pPr eaLnBrk="1" hangingPunct="1"/>
            <a:r>
              <a:rPr lang="en-US" sz="2800" b="1" dirty="0" smtClean="0">
                <a:solidFill>
                  <a:srgbClr val="FFFF00"/>
                </a:solidFill>
                <a:latin typeface="+mn-lt"/>
                <a:ea typeface="ＭＳ Ｐゴシック" charset="-128"/>
                <a:cs typeface="ＭＳ Ｐゴシック" charset="-128"/>
              </a:rPr>
              <a:t>Probable</a:t>
            </a:r>
            <a:r>
              <a:rPr lang="en-US" sz="2800" b="1" dirty="0" smtClean="0">
                <a:solidFill>
                  <a:srgbClr val="FFFF00"/>
                </a:solidFill>
                <a:ea typeface="ＭＳ Ｐゴシック" charset="-128"/>
                <a:cs typeface="ＭＳ Ｐゴシック" charset="-128"/>
              </a:rPr>
              <a:t> Temperature Increases for “Low, Moderate and High CO</a:t>
            </a:r>
            <a:r>
              <a:rPr lang="en-US" sz="2800" b="1" baseline="-25000" dirty="0" smtClean="0">
                <a:solidFill>
                  <a:srgbClr val="FFFF00"/>
                </a:solidFill>
                <a:ea typeface="ＭＳ Ｐゴシック" charset="-128"/>
                <a:cs typeface="ＭＳ Ｐゴシック" charset="-128"/>
              </a:rPr>
              <a:t>2</a:t>
            </a:r>
            <a:r>
              <a:rPr lang="en-US" sz="2800" b="1" dirty="0" smtClean="0">
                <a:solidFill>
                  <a:srgbClr val="FFFF00"/>
                </a:solidFill>
                <a:ea typeface="ＭＳ Ｐゴシック" charset="-128"/>
                <a:cs typeface="ＭＳ Ｐゴシック" charset="-128"/>
              </a:rPr>
              <a:t> Growth” </a:t>
            </a:r>
            <a:r>
              <a:rPr lang="en-US" sz="2000" b="1" dirty="0" smtClean="0">
                <a:solidFill>
                  <a:srgbClr val="FFFF00"/>
                </a:solidFill>
                <a:ea typeface="ＭＳ Ｐゴシック" charset="-128"/>
                <a:cs typeface="ＭＳ Ｐゴシック" charset="-128"/>
              </a:rPr>
              <a:t>(numerical data 2011) </a:t>
            </a:r>
            <a:endParaRPr lang="en-US" sz="2000" dirty="0" smtClean="0">
              <a:solidFill>
                <a:srgbClr val="FFFF00"/>
              </a:solidFill>
              <a:ea typeface="ＭＳ Ｐゴシック" charset="-128"/>
              <a:cs typeface="ＭＳ Ｐゴシック" charset="-128"/>
            </a:endParaRPr>
          </a:p>
        </p:txBody>
      </p:sp>
      <p:pic>
        <p:nvPicPr>
          <p:cNvPr id="6" name="Content Placeholder 5" descr="modeled_temperature_ipcc.tif"/>
          <p:cNvPicPr>
            <a:picLocks noGrp="1" noChangeAspect="1"/>
          </p:cNvPicPr>
          <p:nvPr>
            <p:ph sz="quarter" idx="3"/>
          </p:nvPr>
        </p:nvPicPr>
        <p:blipFill>
          <a:blip r:embed="rId3"/>
          <a:srcRect/>
          <a:stretch>
            <a:fillRect/>
          </a:stretch>
        </p:blipFill>
        <p:spPr>
          <a:xfrm>
            <a:off x="3495637" y="914400"/>
            <a:ext cx="5648364" cy="5943600"/>
          </a:xfrm>
        </p:spPr>
      </p:pic>
      <p:sp>
        <p:nvSpPr>
          <p:cNvPr id="7" name="Content Placeholder 6"/>
          <p:cNvSpPr>
            <a:spLocks noGrp="1"/>
          </p:cNvSpPr>
          <p:nvPr>
            <p:ph sz="quarter" idx="2"/>
          </p:nvPr>
        </p:nvSpPr>
        <p:spPr>
          <a:xfrm>
            <a:off x="123708" y="914400"/>
            <a:ext cx="3133906" cy="5633395"/>
          </a:xfrm>
        </p:spPr>
        <p:txBody>
          <a:bodyPr>
            <a:normAutofit/>
          </a:bodyPr>
          <a:lstStyle/>
          <a:p>
            <a:pPr>
              <a:buNone/>
            </a:pPr>
            <a:r>
              <a:rPr lang="en-US" sz="1400" b="1" dirty="0" smtClean="0">
                <a:solidFill>
                  <a:srgbClr val="FFFF00"/>
                </a:solidFill>
              </a:rPr>
              <a:t>        Increase </a:t>
            </a:r>
            <a:r>
              <a:rPr lang="en-US" sz="1400" b="1" i="1" dirty="0" smtClean="0">
                <a:solidFill>
                  <a:srgbClr val="FFFF00"/>
                </a:solidFill>
              </a:rPr>
              <a:t>in Global Average</a:t>
            </a:r>
            <a:r>
              <a:rPr lang="en-US" sz="1400" b="1" dirty="0" smtClean="0">
                <a:solidFill>
                  <a:srgbClr val="FFFF00"/>
                </a:solidFill>
              </a:rPr>
              <a:t>       Temperatures</a:t>
            </a:r>
          </a:p>
          <a:p>
            <a:pPr>
              <a:buNone/>
            </a:pPr>
            <a:r>
              <a:rPr lang="en-US" sz="3600" b="1" dirty="0" smtClean="0">
                <a:solidFill>
                  <a:srgbClr val="FF6600"/>
                </a:solidFill>
              </a:rPr>
              <a:t>    2° C (3.6° F)</a:t>
            </a:r>
          </a:p>
          <a:p>
            <a:pPr>
              <a:buNone/>
            </a:pPr>
            <a:r>
              <a:rPr lang="en-US" sz="3600" b="1" dirty="0" smtClean="0">
                <a:solidFill>
                  <a:srgbClr val="FF6600"/>
                </a:solidFill>
              </a:rPr>
              <a:t>       Critical</a:t>
            </a:r>
          </a:p>
          <a:p>
            <a:pPr>
              <a:buNone/>
            </a:pPr>
            <a:endParaRPr lang="en-US" sz="3600" b="1" dirty="0" smtClean="0">
              <a:solidFill>
                <a:srgbClr val="FF6600"/>
              </a:solidFill>
            </a:endParaRPr>
          </a:p>
          <a:p>
            <a:pPr>
              <a:buNone/>
            </a:pPr>
            <a:r>
              <a:rPr lang="en-US" sz="3600" b="1" dirty="0" smtClean="0">
                <a:solidFill>
                  <a:srgbClr val="FF6600"/>
                </a:solidFill>
              </a:rPr>
              <a:t>    3° C (5.4° F)</a:t>
            </a:r>
          </a:p>
          <a:p>
            <a:pPr>
              <a:buNone/>
            </a:pPr>
            <a:endParaRPr lang="en-US" sz="3600" b="1" dirty="0" smtClean="0">
              <a:solidFill>
                <a:srgbClr val="FF6600"/>
              </a:solidFill>
            </a:endParaRPr>
          </a:p>
          <a:p>
            <a:pPr>
              <a:buNone/>
            </a:pPr>
            <a:r>
              <a:rPr lang="en-US" sz="3600" b="1" dirty="0" smtClean="0">
                <a:solidFill>
                  <a:srgbClr val="FF6600"/>
                </a:solidFill>
              </a:rPr>
              <a:t>   </a:t>
            </a:r>
            <a:r>
              <a:rPr lang="en-US" altLang="ja-JP" sz="3600" b="1" dirty="0" smtClean="0">
                <a:solidFill>
                  <a:srgbClr val="FF6600"/>
                </a:solidFill>
              </a:rPr>
              <a:t>5.5</a:t>
            </a:r>
            <a:r>
              <a:rPr lang="en-US" sz="3600" b="1" dirty="0" smtClean="0">
                <a:solidFill>
                  <a:srgbClr val="FF6600"/>
                </a:solidFill>
              </a:rPr>
              <a:t>° C (10° F)</a:t>
            </a:r>
          </a:p>
          <a:p>
            <a:pPr>
              <a:buNone/>
            </a:pPr>
            <a:r>
              <a:rPr lang="en-US" sz="3600" b="1" dirty="0" smtClean="0">
                <a:solidFill>
                  <a:srgbClr val="FF6600"/>
                </a:solidFill>
              </a:rPr>
              <a:t>   Catastrophic</a:t>
            </a:r>
          </a:p>
          <a:p>
            <a:pPr>
              <a:buNone/>
            </a:pPr>
            <a:endParaRPr lang="en-US" sz="3600" b="1" dirty="0" smtClean="0">
              <a:solidFill>
                <a:srgbClr val="FF0000"/>
              </a:solidFill>
            </a:endParaRPr>
          </a:p>
          <a:p>
            <a:endParaRPr lang="en-US" sz="1600" dirty="0" smtClean="0"/>
          </a:p>
          <a:p>
            <a:endParaRPr lang="en-US" sz="1600" dirty="0" smtClean="0"/>
          </a:p>
          <a:p>
            <a:pPr>
              <a:buNone/>
            </a:pP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177"/>
            <a:ext cx="8229600" cy="673710"/>
          </a:xfrm>
        </p:spPr>
        <p:txBody>
          <a:bodyPr>
            <a:normAutofit/>
          </a:bodyPr>
          <a:lstStyle/>
          <a:p>
            <a:r>
              <a:rPr lang="en-US" sz="2000" b="1" dirty="0" smtClean="0">
                <a:solidFill>
                  <a:srgbClr val="FFFF00"/>
                </a:solidFill>
              </a:rPr>
              <a:t>Global Average Temperature Change for the Past 11,300 Years (Holocene)</a:t>
            </a:r>
            <a:r>
              <a:rPr lang="en-US" sz="1400" b="1" dirty="0" smtClean="0">
                <a:solidFill>
                  <a:srgbClr val="FFFF00"/>
                </a:solidFill>
              </a:rPr>
              <a:t/>
            </a:r>
            <a:br>
              <a:rPr lang="en-US" sz="1400" b="1" dirty="0" smtClean="0">
                <a:solidFill>
                  <a:srgbClr val="FFFF00"/>
                </a:solidFill>
              </a:rPr>
            </a:br>
            <a:r>
              <a:rPr lang="en-US" sz="1400" b="1" dirty="0" smtClean="0"/>
              <a:t>(</a:t>
            </a:r>
            <a:r>
              <a:rPr lang="en-US" sz="1400" dirty="0" smtClean="0"/>
              <a:t>S</a:t>
            </a:r>
            <a:r>
              <a:rPr lang="en-US" sz="1400" i="1" dirty="0" smtClean="0"/>
              <a:t>cience, 8 March 2013: Vol. 339 no. 6124, pp. 1198-1201</a:t>
            </a:r>
            <a:r>
              <a:rPr lang="en-US" sz="1400" dirty="0" smtClean="0"/>
              <a:t>)</a:t>
            </a:r>
            <a:endParaRPr lang="en-US" sz="1400" b="1" dirty="0">
              <a:solidFill>
                <a:srgbClr val="FFFF00"/>
              </a:solidFill>
            </a:endParaRPr>
          </a:p>
        </p:txBody>
      </p:sp>
      <p:pic>
        <p:nvPicPr>
          <p:cNvPr id="4" name="Content Placeholder 3" descr="Carbon-Final.jpg"/>
          <p:cNvPicPr>
            <a:picLocks noGrp="1" noChangeAspect="1"/>
          </p:cNvPicPr>
          <p:nvPr>
            <p:ph idx="1"/>
          </p:nvPr>
        </p:nvPicPr>
        <p:blipFill>
          <a:blip r:embed="rId3"/>
          <a:srcRect/>
          <a:stretch>
            <a:fillRect/>
          </a:stretch>
        </p:blipFill>
        <p:spPr>
          <a:xfrm>
            <a:off x="0" y="948349"/>
            <a:ext cx="9144000" cy="5909651"/>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152400"/>
            <a:ext cx="8839200" cy="838200"/>
          </a:xfrm>
        </p:spPr>
        <p:txBody>
          <a:bodyPr>
            <a:normAutofit/>
          </a:bodyPr>
          <a:lstStyle/>
          <a:p>
            <a:pPr eaLnBrk="1" hangingPunct="1"/>
            <a:r>
              <a:rPr lang="en-US" sz="3200" b="1" dirty="0" smtClean="0">
                <a:ea typeface="ＭＳ Ｐゴシック" charset="-128"/>
                <a:cs typeface="ＭＳ Ｐゴシック" charset="-128"/>
              </a:rPr>
              <a:t>WHAT IS</a:t>
            </a:r>
            <a:r>
              <a:rPr lang="en-US" sz="3200" b="1" dirty="0" smtClean="0">
                <a:solidFill>
                  <a:schemeClr val="folHlink"/>
                </a:solidFill>
                <a:ea typeface="ＭＳ Ｐゴシック" charset="-128"/>
                <a:cs typeface="ＭＳ Ｐゴシック" charset="-128"/>
              </a:rPr>
              <a:t> </a:t>
            </a:r>
            <a:r>
              <a:rPr lang="en-US" sz="3200" b="1" dirty="0" smtClean="0">
                <a:solidFill>
                  <a:srgbClr val="FFFF00"/>
                </a:solidFill>
                <a:ea typeface="ＭＳ Ｐゴシック" charset="-128"/>
                <a:cs typeface="ＭＳ Ｐゴシック" charset="-128"/>
              </a:rPr>
              <a:t>CRITICAL</a:t>
            </a:r>
            <a:r>
              <a:rPr lang="en-US" sz="3200" b="1" dirty="0" smtClean="0">
                <a:solidFill>
                  <a:schemeClr val="folHlink"/>
                </a:solidFill>
                <a:ea typeface="ＭＳ Ｐゴシック" charset="-128"/>
                <a:cs typeface="ＭＳ Ｐゴシック" charset="-128"/>
              </a:rPr>
              <a:t> </a:t>
            </a:r>
            <a:r>
              <a:rPr lang="en-US" sz="3200" b="1" dirty="0" smtClean="0">
                <a:ea typeface="ＭＳ Ｐゴシック" charset="-128"/>
                <a:cs typeface="ＭＳ Ｐゴシック" charset="-128"/>
              </a:rPr>
              <a:t>AND WHAT IS</a:t>
            </a:r>
            <a:r>
              <a:rPr lang="en-US" sz="3200" b="1" dirty="0" smtClean="0">
                <a:solidFill>
                  <a:schemeClr val="folHlink"/>
                </a:solidFill>
                <a:ea typeface="ＭＳ Ｐゴシック" charset="-128"/>
                <a:cs typeface="ＭＳ Ｐゴシック" charset="-128"/>
              </a:rPr>
              <a:t> </a:t>
            </a:r>
            <a:r>
              <a:rPr lang="en-US" sz="3200" b="1" dirty="0" smtClean="0">
                <a:solidFill>
                  <a:srgbClr val="FF6600"/>
                </a:solidFill>
                <a:ea typeface="ＭＳ Ｐゴシック" charset="-128"/>
                <a:cs typeface="ＭＳ Ｐゴシック" charset="-128"/>
              </a:rPr>
              <a:t>CATASTROPHIC</a:t>
            </a:r>
            <a:r>
              <a:rPr lang="en-US" sz="3200" b="1" dirty="0" smtClean="0">
                <a:ea typeface="ＭＳ Ｐゴシック" charset="-128"/>
                <a:cs typeface="ＭＳ Ｐゴシック" charset="-128"/>
              </a:rPr>
              <a:t>?</a:t>
            </a:r>
            <a:endParaRPr lang="en-US" sz="4000" dirty="0" smtClean="0">
              <a:ea typeface="ＭＳ Ｐゴシック" charset="-128"/>
              <a:cs typeface="ＭＳ Ｐゴシック" charset="-128"/>
            </a:endParaRPr>
          </a:p>
        </p:txBody>
      </p:sp>
      <p:sp>
        <p:nvSpPr>
          <p:cNvPr id="63491" name="Rectangle 3"/>
          <p:cNvSpPr>
            <a:spLocks noGrp="1" noChangeArrowheads="1"/>
          </p:cNvSpPr>
          <p:nvPr>
            <p:ph type="body" idx="1"/>
          </p:nvPr>
        </p:nvSpPr>
        <p:spPr>
          <a:xfrm>
            <a:off x="0" y="1295400"/>
            <a:ext cx="9144000" cy="5257800"/>
          </a:xfrm>
        </p:spPr>
        <p:txBody>
          <a:bodyPr>
            <a:normAutofit lnSpcReduction="10000"/>
          </a:bodyPr>
          <a:lstStyle/>
          <a:p>
            <a:pPr eaLnBrk="1" hangingPunct="1">
              <a:lnSpc>
                <a:spcPct val="90000"/>
              </a:lnSpc>
            </a:pPr>
            <a:r>
              <a:rPr lang="en-US" b="1" dirty="0" smtClean="0">
                <a:solidFill>
                  <a:srgbClr val="FFFF00"/>
                </a:solidFill>
                <a:ea typeface="ＭＳ Ｐゴシック" charset="-128"/>
                <a:cs typeface="ＭＳ Ｐゴシック" charset="-128"/>
              </a:rPr>
              <a:t>CRITICAL</a:t>
            </a:r>
            <a:r>
              <a:rPr lang="en-US" dirty="0" smtClean="0">
                <a:ea typeface="ＭＳ Ｐゴシック" charset="-128"/>
                <a:cs typeface="ＭＳ Ｐゴシック" charset="-128"/>
              </a:rPr>
              <a:t> --- serious drop in food production, serious water shortages, significant sea level rise (~1 </a:t>
            </a:r>
            <a:r>
              <a:rPr lang="en-US" dirty="0" err="1" smtClean="0">
                <a:ea typeface="ＭＳ Ｐゴシック" charset="-128"/>
                <a:cs typeface="ＭＳ Ｐゴシック" charset="-128"/>
              </a:rPr>
              <a:t>m</a:t>
            </a:r>
            <a:r>
              <a:rPr lang="en-US" dirty="0" smtClean="0">
                <a:ea typeface="ＭＳ Ｐゴシック" charset="-128"/>
                <a:cs typeface="ＭＳ Ｐゴシック" charset="-128"/>
              </a:rPr>
              <a:t> [3 ft]), political unrest, major drop in world economy, major animal extinctions and millions of human deaths. Third-world countries, e.g. Africa, are affected most, including large human migrations.</a:t>
            </a:r>
          </a:p>
          <a:p>
            <a:pPr eaLnBrk="1" hangingPunct="1">
              <a:lnSpc>
                <a:spcPct val="90000"/>
              </a:lnSpc>
            </a:pPr>
            <a:r>
              <a:rPr lang="en-US" b="1" dirty="0" smtClean="0">
                <a:solidFill>
                  <a:srgbClr val="FF6600"/>
                </a:solidFill>
                <a:ea typeface="ＭＳ Ｐゴシック" charset="-128"/>
                <a:cs typeface="ＭＳ Ｐゴシック" charset="-128"/>
              </a:rPr>
              <a:t>CATASTROPHIC</a:t>
            </a:r>
            <a:r>
              <a:rPr lang="en-US" dirty="0" smtClean="0">
                <a:ea typeface="ＭＳ Ｐゴシック" charset="-128"/>
                <a:cs typeface="ＭＳ Ｐゴシック" charset="-128"/>
              </a:rPr>
              <a:t> --- mass extinction event (&gt;50% species extinction), major sea level rise, </a:t>
            </a:r>
            <a:r>
              <a:rPr lang="en-US" u="sng" dirty="0" smtClean="0">
                <a:solidFill>
                  <a:srgbClr val="FFFF00"/>
                </a:solidFill>
                <a:ea typeface="ＭＳ Ｐゴシック" charset="-128"/>
                <a:cs typeface="ＭＳ Ｐゴシック" charset="-128"/>
              </a:rPr>
              <a:t>mass starvation</a:t>
            </a:r>
            <a:r>
              <a:rPr lang="en-US" dirty="0" smtClean="0">
                <a:ea typeface="ＭＳ Ｐゴシック" charset="-128"/>
                <a:cs typeface="ＭＳ Ｐゴシック" charset="-128"/>
              </a:rPr>
              <a:t>, political and economic chaos, ~50% human deaths (&gt;3 billion people).  </a:t>
            </a:r>
            <a:r>
              <a:rPr lang="en-US" b="1" dirty="0" smtClean="0">
                <a:solidFill>
                  <a:srgbClr val="FF6600"/>
                </a:solidFill>
                <a:ea typeface="ＭＳ Ｐゴシック" charset="-128"/>
                <a:cs typeface="ＭＳ Ｐゴシック" charset="-128"/>
              </a:rPr>
              <a:t>Probably the end of civilization as we know it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ox(out)">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box(out)">
                                      <p:cBhvr>
                                        <p:cTn id="12" dur="500"/>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2"/>
          <p:cNvSpPr>
            <a:spLocks noGrp="1"/>
          </p:cNvSpPr>
          <p:nvPr>
            <p:ph type="title"/>
          </p:nvPr>
        </p:nvSpPr>
        <p:spPr>
          <a:xfrm>
            <a:off x="152400" y="0"/>
            <a:ext cx="8839200" cy="914400"/>
          </a:xfrm>
        </p:spPr>
        <p:txBody>
          <a:bodyPr>
            <a:normAutofit fontScale="90000"/>
          </a:bodyPr>
          <a:lstStyle/>
          <a:p>
            <a:r>
              <a:rPr lang="en-US" b="1" dirty="0" smtClean="0">
                <a:solidFill>
                  <a:srgbClr val="FFFF00"/>
                </a:solidFill>
                <a:ea typeface="ＭＳ Ｐゴシック" pitchFamily="-106" charset="-128"/>
                <a:cs typeface="ＭＳ Ｐゴシック" pitchFamily="-106" charset="-128"/>
              </a:rPr>
              <a:t>Temperature Anomaly (1880-2012)</a:t>
            </a:r>
            <a:br>
              <a:rPr lang="en-US" b="1" dirty="0" smtClean="0">
                <a:solidFill>
                  <a:srgbClr val="FFFF00"/>
                </a:solidFill>
                <a:ea typeface="ＭＳ Ｐゴシック" pitchFamily="-106" charset="-128"/>
                <a:cs typeface="ＭＳ Ｐゴシック" pitchFamily="-106" charset="-128"/>
              </a:rPr>
            </a:br>
            <a:r>
              <a:rPr lang="en-US" sz="2800" b="1" dirty="0" smtClean="0">
                <a:solidFill>
                  <a:srgbClr val="FFFF00"/>
                </a:solidFill>
                <a:ea typeface="ＭＳ Ｐゴシック" pitchFamily="-106" charset="-128"/>
                <a:cs typeface="ＭＳ Ｐゴシック" pitchFamily="-106" charset="-128"/>
              </a:rPr>
              <a:t>Baseline: 1951-1980</a:t>
            </a:r>
          </a:p>
        </p:txBody>
      </p:sp>
      <p:sp>
        <p:nvSpPr>
          <p:cNvPr id="30723" name="TextBox 5"/>
          <p:cNvSpPr txBox="1">
            <a:spLocks noChangeArrowheads="1"/>
          </p:cNvSpPr>
          <p:nvPr/>
        </p:nvSpPr>
        <p:spPr bwMode="auto">
          <a:xfrm>
            <a:off x="5257800" y="3581400"/>
            <a:ext cx="1720850" cy="523875"/>
          </a:xfrm>
          <a:prstGeom prst="rect">
            <a:avLst/>
          </a:prstGeom>
          <a:noFill/>
          <a:ln w="9525">
            <a:noFill/>
            <a:miter lim="800000"/>
            <a:headEnd/>
            <a:tailEnd/>
          </a:ln>
        </p:spPr>
        <p:txBody>
          <a:bodyPr wrap="none">
            <a:prstTxWarp prst="textNoShape">
              <a:avLst/>
            </a:prstTxWarp>
            <a:spAutoFit/>
          </a:bodyPr>
          <a:lstStyle/>
          <a:p>
            <a:r>
              <a:rPr lang="en-US" sz="2800" b="1">
                <a:solidFill>
                  <a:schemeClr val="bg1"/>
                </a:solidFill>
              </a:rPr>
              <a:t>Aerosols</a:t>
            </a:r>
          </a:p>
        </p:txBody>
      </p:sp>
      <p:sp>
        <p:nvSpPr>
          <p:cNvPr id="30724" name="TextBox 6"/>
          <p:cNvSpPr txBox="1">
            <a:spLocks noChangeArrowheads="1"/>
          </p:cNvSpPr>
          <p:nvPr/>
        </p:nvSpPr>
        <p:spPr bwMode="auto">
          <a:xfrm>
            <a:off x="5086350" y="3438525"/>
            <a:ext cx="1720850" cy="523875"/>
          </a:xfrm>
          <a:prstGeom prst="rect">
            <a:avLst/>
          </a:prstGeom>
          <a:noFill/>
          <a:ln w="9525">
            <a:noFill/>
            <a:miter lim="800000"/>
            <a:headEnd/>
            <a:tailEnd/>
          </a:ln>
        </p:spPr>
        <p:txBody>
          <a:bodyPr wrap="none">
            <a:prstTxWarp prst="textNoShape">
              <a:avLst/>
            </a:prstTxWarp>
            <a:spAutoFit/>
          </a:bodyPr>
          <a:lstStyle/>
          <a:p>
            <a:r>
              <a:rPr lang="en-US" sz="2800" b="1">
                <a:solidFill>
                  <a:schemeClr val="bg1"/>
                </a:solidFill>
              </a:rPr>
              <a:t>Aerosols</a:t>
            </a:r>
          </a:p>
        </p:txBody>
      </p:sp>
      <p:sp>
        <p:nvSpPr>
          <p:cNvPr id="30726" name="TextBox 6"/>
          <p:cNvSpPr txBox="1">
            <a:spLocks noChangeArrowheads="1"/>
          </p:cNvSpPr>
          <p:nvPr/>
        </p:nvSpPr>
        <p:spPr bwMode="auto">
          <a:xfrm>
            <a:off x="5086350" y="3146425"/>
            <a:ext cx="1681163" cy="584200"/>
          </a:xfrm>
          <a:prstGeom prst="rect">
            <a:avLst/>
          </a:prstGeom>
          <a:noFill/>
          <a:ln w="9525">
            <a:noFill/>
            <a:miter lim="800000"/>
            <a:headEnd/>
            <a:tailEnd/>
          </a:ln>
        </p:spPr>
        <p:txBody>
          <a:bodyPr wrap="none">
            <a:prstTxWarp prst="textNoShape">
              <a:avLst/>
            </a:prstTxWarp>
            <a:spAutoFit/>
          </a:bodyPr>
          <a:lstStyle/>
          <a:p>
            <a:r>
              <a:rPr lang="en-US" sz="3200" b="1">
                <a:solidFill>
                  <a:schemeClr val="bg1"/>
                </a:solidFill>
                <a:latin typeface="Times" pitchFamily="-106" charset="0"/>
              </a:rPr>
              <a:t>Aerosols</a:t>
            </a:r>
          </a:p>
        </p:txBody>
      </p:sp>
      <p:sp>
        <p:nvSpPr>
          <p:cNvPr id="9" name="TextBox 8"/>
          <p:cNvSpPr txBox="1"/>
          <p:nvPr/>
        </p:nvSpPr>
        <p:spPr>
          <a:xfrm>
            <a:off x="4972381" y="3023026"/>
            <a:ext cx="1650211" cy="830997"/>
          </a:xfrm>
          <a:prstGeom prst="rect">
            <a:avLst/>
          </a:prstGeom>
          <a:noFill/>
        </p:spPr>
        <p:txBody>
          <a:bodyPr wrap="none" rtlCol="0">
            <a:spAutoFit/>
          </a:bodyPr>
          <a:lstStyle/>
          <a:p>
            <a:r>
              <a:rPr lang="en-US" sz="3200" b="1" dirty="0" smtClean="0">
                <a:solidFill>
                  <a:schemeClr val="bg1"/>
                </a:solidFill>
              </a:rPr>
              <a:t>Aerosols</a:t>
            </a:r>
          </a:p>
          <a:p>
            <a:r>
              <a:rPr lang="en-US" sz="1600" b="1" dirty="0" smtClean="0">
                <a:solidFill>
                  <a:schemeClr val="bg1"/>
                </a:solidFill>
              </a:rPr>
              <a:t>  (tiny particles)</a:t>
            </a:r>
            <a:endParaRPr lang="en-US" sz="1600" b="1" dirty="0">
              <a:solidFill>
                <a:schemeClr val="bg1"/>
              </a:solidFill>
            </a:endParaRPr>
          </a:p>
        </p:txBody>
      </p:sp>
      <p:sp>
        <p:nvSpPr>
          <p:cNvPr id="8" name="TextBox 7"/>
          <p:cNvSpPr txBox="1"/>
          <p:nvPr/>
        </p:nvSpPr>
        <p:spPr>
          <a:xfrm>
            <a:off x="4972381" y="3330803"/>
            <a:ext cx="1494720" cy="523220"/>
          </a:xfrm>
          <a:prstGeom prst="rect">
            <a:avLst/>
          </a:prstGeom>
          <a:noFill/>
        </p:spPr>
        <p:txBody>
          <a:bodyPr wrap="none" rtlCol="0">
            <a:spAutoFit/>
          </a:bodyPr>
          <a:lstStyle/>
          <a:p>
            <a:r>
              <a:rPr lang="en-US" sz="2800" b="1" dirty="0" smtClean="0">
                <a:solidFill>
                  <a:schemeClr val="bg1"/>
                </a:solidFill>
                <a:latin typeface="Times"/>
                <a:cs typeface="Times"/>
              </a:rPr>
              <a:t>Aerosols</a:t>
            </a:r>
            <a:endParaRPr lang="en-US" sz="2800" b="1" dirty="0">
              <a:solidFill>
                <a:schemeClr val="bg1"/>
              </a:solidFill>
              <a:latin typeface="Times"/>
              <a:cs typeface="Times"/>
            </a:endParaRPr>
          </a:p>
        </p:txBody>
      </p:sp>
      <p:pic>
        <p:nvPicPr>
          <p:cNvPr id="12" name="Content Placeholder 11" descr="Fig. 1.tiff"/>
          <p:cNvPicPr>
            <a:picLocks noGrp="1" noChangeAspect="1"/>
          </p:cNvPicPr>
          <p:nvPr>
            <p:ph idx="1"/>
          </p:nvPr>
        </p:nvPicPr>
        <p:blipFill>
          <a:blip r:embed="rId3"/>
          <a:srcRect/>
          <a:stretch>
            <a:fillRect/>
          </a:stretch>
        </p:blipFill>
        <p:spPr>
          <a:xfrm>
            <a:off x="0" y="914400"/>
            <a:ext cx="9144000" cy="5943600"/>
          </a:xfrm>
        </p:spPr>
      </p:pic>
      <p:sp>
        <p:nvSpPr>
          <p:cNvPr id="10" name="TextBox 9"/>
          <p:cNvSpPr txBox="1"/>
          <p:nvPr/>
        </p:nvSpPr>
        <p:spPr>
          <a:xfrm>
            <a:off x="5086350" y="2684760"/>
            <a:ext cx="1283825" cy="461665"/>
          </a:xfrm>
          <a:prstGeom prst="rect">
            <a:avLst/>
          </a:prstGeom>
          <a:noFill/>
        </p:spPr>
        <p:txBody>
          <a:bodyPr wrap="none" rtlCol="0">
            <a:spAutoFit/>
          </a:bodyPr>
          <a:lstStyle/>
          <a:p>
            <a:r>
              <a:rPr lang="en-US" sz="2400" b="1" dirty="0" smtClean="0">
                <a:solidFill>
                  <a:schemeClr val="bg1"/>
                </a:solidFill>
              </a:rPr>
              <a:t>Aerosols</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solidFill>
                  <a:srgbClr val="FFFF00"/>
                </a:solidFill>
                <a:ea typeface="ＭＳ Ｐゴシック" pitchFamily="-106" charset="-128"/>
                <a:cs typeface="ＭＳ Ｐゴシック" pitchFamily="-106" charset="-128"/>
              </a:rPr>
              <a:t>Temperature Anomaly (1880-2011)</a:t>
            </a:r>
            <a:br>
              <a:rPr lang="en-US" sz="3200" b="1" dirty="0" smtClean="0">
                <a:solidFill>
                  <a:srgbClr val="FFFF00"/>
                </a:solidFill>
                <a:ea typeface="ＭＳ Ｐゴシック" pitchFamily="-106" charset="-128"/>
                <a:cs typeface="ＭＳ Ｐゴシック" pitchFamily="-106" charset="-128"/>
              </a:rPr>
            </a:br>
            <a:r>
              <a:rPr lang="en-US" sz="2400" b="1" dirty="0" smtClean="0">
                <a:solidFill>
                  <a:srgbClr val="FFFF00"/>
                </a:solidFill>
                <a:ea typeface="ＭＳ Ｐゴシック" pitchFamily="-106" charset="-128"/>
                <a:cs typeface="ＭＳ Ｐゴシック" pitchFamily="-106" charset="-128"/>
              </a:rPr>
              <a:t>Baseline: 1951-1980</a:t>
            </a:r>
            <a:endParaRPr lang="en-US" sz="2400" dirty="0"/>
          </a:p>
        </p:txBody>
      </p:sp>
      <p:pic>
        <p:nvPicPr>
          <p:cNvPr id="4" name="Content Placeholder 3" descr="Global Surface Temperature.jpg"/>
          <p:cNvPicPr>
            <a:picLocks noGrp="1" noChangeAspect="1"/>
          </p:cNvPicPr>
          <p:nvPr>
            <p:ph idx="1"/>
          </p:nvPr>
        </p:nvPicPr>
        <p:blipFill>
          <a:blip r:embed="rId2"/>
          <a:srcRect/>
          <a:stretch>
            <a:fillRect/>
          </a:stretch>
        </p:blipFill>
        <p:spPr>
          <a:xfrm>
            <a:off x="0" y="1143000"/>
            <a:ext cx="9144000" cy="5715001"/>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600-fourier-temperature.png"/>
          <p:cNvPicPr>
            <a:picLocks noGrp="1" noChangeAspect="1"/>
          </p:cNvPicPr>
          <p:nvPr>
            <p:ph idx="4294967295"/>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067"/>
            <a:ext cx="8229600" cy="1552623"/>
          </a:xfrm>
        </p:spPr>
        <p:txBody>
          <a:bodyPr>
            <a:noAutofit/>
          </a:bodyPr>
          <a:lstStyle/>
          <a:p>
            <a:r>
              <a:rPr lang="en-US" sz="4000" b="1" dirty="0" smtClean="0">
                <a:solidFill>
                  <a:srgbClr val="FFFF00"/>
                </a:solidFill>
              </a:rPr>
              <a:t>Systematic Decadal Shift to Higher Temperatures Relative to 1951-1980</a:t>
            </a:r>
            <a:endParaRPr lang="en-US" sz="4000" b="1" dirty="0">
              <a:solidFill>
                <a:srgbClr val="FFFF00"/>
              </a:solidFill>
            </a:endParaRPr>
          </a:p>
        </p:txBody>
      </p:sp>
      <p:pic>
        <p:nvPicPr>
          <p:cNvPr id="6" name="Content Placeholder 5" descr="Temperature Change.jpg"/>
          <p:cNvPicPr>
            <a:picLocks noGrp="1" noChangeAspect="1"/>
          </p:cNvPicPr>
          <p:nvPr>
            <p:ph idx="1"/>
          </p:nvPr>
        </p:nvPicPr>
        <p:blipFill>
          <a:blip r:embed="rId3"/>
          <a:srcRect/>
          <a:stretch>
            <a:fillRect/>
          </a:stretch>
        </p:blipFill>
        <p:spPr>
          <a:xfrm>
            <a:off x="0" y="2480868"/>
            <a:ext cx="9144000" cy="437713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616923main_GISStemperature2011_withColorbar.mp4">
            <a:hlinkClick r:id="" action="ppaction://media"/>
          </p:cNvPr>
          <p:cNvPicPr/>
          <p:nvPr>
            <p:ph/>
            <a:videoFile r:link="rId1"/>
          </p:nvPr>
        </p:nvPicPr>
        <p:blipFill>
          <a:blip r:embed="rId4"/>
          <a:stretch>
            <a:fillRect/>
          </a:stretch>
        </p:blipFill>
        <p:spPr>
          <a:xfrm>
            <a:off x="0" y="1418398"/>
            <a:ext cx="9144000" cy="5439601"/>
          </a:xfrm>
        </p:spPr>
      </p:pic>
      <p:sp>
        <p:nvSpPr>
          <p:cNvPr id="4" name="TextBox 3"/>
          <p:cNvSpPr txBox="1"/>
          <p:nvPr/>
        </p:nvSpPr>
        <p:spPr>
          <a:xfrm>
            <a:off x="-1" y="248847"/>
            <a:ext cx="9301692" cy="646331"/>
          </a:xfrm>
          <a:prstGeom prst="rect">
            <a:avLst/>
          </a:prstGeom>
          <a:noFill/>
        </p:spPr>
        <p:txBody>
          <a:bodyPr wrap="square" rtlCol="0">
            <a:spAutoFit/>
          </a:bodyPr>
          <a:lstStyle/>
          <a:p>
            <a:r>
              <a:rPr lang="en-US" sz="3600" b="1" dirty="0" smtClean="0">
                <a:solidFill>
                  <a:srgbClr val="FFFF00"/>
                </a:solidFill>
              </a:rPr>
              <a:t>Temperature Anomalies from 1884 to 2011 </a:t>
            </a:r>
            <a:endParaRPr lang="en-US" sz="3600" b="1" dirty="0">
              <a:solidFill>
                <a:srgbClr val="FFFF00"/>
              </a:solidFill>
            </a:endParaRPr>
          </a:p>
        </p:txBody>
      </p:sp>
      <p:sp>
        <p:nvSpPr>
          <p:cNvPr id="5" name="TextBox 4"/>
          <p:cNvSpPr txBox="1"/>
          <p:nvPr/>
        </p:nvSpPr>
        <p:spPr>
          <a:xfrm>
            <a:off x="3292217" y="956733"/>
            <a:ext cx="3230421" cy="461665"/>
          </a:xfrm>
          <a:prstGeom prst="rect">
            <a:avLst/>
          </a:prstGeom>
          <a:noFill/>
        </p:spPr>
        <p:txBody>
          <a:bodyPr wrap="none" rtlCol="0">
            <a:spAutoFit/>
          </a:bodyPr>
          <a:lstStyle/>
          <a:p>
            <a:r>
              <a:rPr lang="en-US" sz="2400" dirty="0" smtClean="0"/>
              <a:t>Baseline = 1951-1980</a:t>
            </a:r>
            <a:endParaRPr lang="en-US"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143000"/>
          </a:xfrm>
        </p:spPr>
        <p:txBody>
          <a:bodyPr>
            <a:normAutofit fontScale="90000"/>
          </a:bodyPr>
          <a:lstStyle/>
          <a:p>
            <a:r>
              <a:rPr lang="en-US" sz="3600" b="1" dirty="0" smtClean="0">
                <a:solidFill>
                  <a:srgbClr val="FFFF00"/>
                </a:solidFill>
                <a:ea typeface="ＭＳ Ｐゴシック" pitchFamily="-106" charset="-128"/>
                <a:cs typeface="ＭＳ Ｐゴシック" pitchFamily="-106" charset="-128"/>
              </a:rPr>
              <a:t>Arctic Air Temperature Anomalies from Proxies (</a:t>
            </a:r>
            <a:r>
              <a:rPr lang="en-US" sz="3600" b="1" dirty="0" smtClean="0">
                <a:solidFill>
                  <a:srgbClr val="558ED5"/>
                </a:solidFill>
                <a:ea typeface="ＭＳ Ｐゴシック" pitchFamily="-106" charset="-128"/>
                <a:cs typeface="ＭＳ Ｐゴシック" pitchFamily="-106" charset="-128"/>
              </a:rPr>
              <a:t>blue</a:t>
            </a:r>
            <a:r>
              <a:rPr lang="en-US" sz="3600" b="1" dirty="0" smtClean="0">
                <a:solidFill>
                  <a:srgbClr val="FFFF00"/>
                </a:solidFill>
                <a:ea typeface="ＭＳ Ｐゴシック" pitchFamily="-106" charset="-128"/>
                <a:cs typeface="ＭＳ Ｐゴシック" pitchFamily="-106" charset="-128"/>
              </a:rPr>
              <a:t>) and Observations (</a:t>
            </a:r>
            <a:r>
              <a:rPr lang="en-US" sz="3600" b="1" dirty="0" smtClean="0">
                <a:solidFill>
                  <a:srgbClr val="FF6600"/>
                </a:solidFill>
                <a:ea typeface="ＭＳ Ｐゴシック" pitchFamily="-106" charset="-128"/>
                <a:cs typeface="ＭＳ Ｐゴシック" pitchFamily="-106" charset="-128"/>
              </a:rPr>
              <a:t>red</a:t>
            </a:r>
            <a:r>
              <a:rPr lang="en-US" sz="3600" b="1" dirty="0" smtClean="0">
                <a:solidFill>
                  <a:srgbClr val="FFFF00"/>
                </a:solidFill>
                <a:ea typeface="ＭＳ Ｐゴシック" pitchFamily="-106" charset="-128"/>
                <a:cs typeface="ＭＳ Ｐゴシック" pitchFamily="-106" charset="-128"/>
              </a:rPr>
              <a:t>)</a:t>
            </a:r>
          </a:p>
        </p:txBody>
      </p:sp>
      <p:pic>
        <p:nvPicPr>
          <p:cNvPr id="23555" name="Content Placeholder 3" descr="Rise in Temp sm.jpg"/>
          <p:cNvPicPr>
            <a:picLocks noGrp="1" noChangeAspect="1"/>
          </p:cNvPicPr>
          <p:nvPr>
            <p:ph idx="1"/>
          </p:nvPr>
        </p:nvPicPr>
        <p:blipFill>
          <a:blip r:embed="rId3"/>
          <a:srcRect/>
          <a:stretch>
            <a:fillRect/>
          </a:stretch>
        </p:blipFill>
        <p:spPr>
          <a:xfrm>
            <a:off x="0" y="1143000"/>
            <a:ext cx="9144000" cy="5715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9143999" cy="650346"/>
          </a:xfrm>
        </p:spPr>
        <p:txBody>
          <a:bodyPr>
            <a:noAutofit/>
          </a:bodyPr>
          <a:lstStyle/>
          <a:p>
            <a:r>
              <a:rPr lang="en-US" sz="2000" b="1" dirty="0" smtClean="0">
                <a:solidFill>
                  <a:srgbClr val="FFFF00"/>
                </a:solidFill>
              </a:rPr>
              <a:t>Record High Temperatures in the U.S. are Increasing and Record Lows are Decreasing</a:t>
            </a:r>
            <a:endParaRPr lang="en-US" sz="2000" b="1" dirty="0">
              <a:solidFill>
                <a:srgbClr val="FFFF00"/>
              </a:solidFill>
            </a:endParaRPr>
          </a:p>
        </p:txBody>
      </p:sp>
      <p:pic>
        <p:nvPicPr>
          <p:cNvPr id="6" name="Content Placeholder 5" descr="temps_2.jpg"/>
          <p:cNvPicPr>
            <a:picLocks noGrp="1" noChangeAspect="1"/>
          </p:cNvPicPr>
          <p:nvPr>
            <p:ph idx="1"/>
          </p:nvPr>
        </p:nvPicPr>
        <p:blipFill>
          <a:blip r:embed="rId3"/>
          <a:srcRect/>
          <a:stretch>
            <a:fillRect/>
          </a:stretch>
        </p:blipFill>
        <p:spPr>
          <a:xfrm>
            <a:off x="0" y="650346"/>
            <a:ext cx="9143999" cy="6207654"/>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TotalTime>
  <Words>2254</Words>
  <Application>Microsoft Macintosh PowerPoint</Application>
  <PresentationFormat>On-screen Show (4:3)</PresentationFormat>
  <Paragraphs>109</Paragraphs>
  <Slides>20</Slides>
  <Notes>16</Notes>
  <HiddenSlides>0</HiddenSlides>
  <MMClips>1</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Part 4</vt:lpstr>
      <vt:lpstr>Global Average Temperature Change for the Past 11,300 Years (Holocene) (Science, 8 March 2013: Vol. 339 no. 6124, pp. 1198-1201)</vt:lpstr>
      <vt:lpstr>Temperature Anomaly (1880-2012) Baseline: 1951-1980</vt:lpstr>
      <vt:lpstr>Temperature Anomaly (1880-2011) Baseline: 1951-1980</vt:lpstr>
      <vt:lpstr>Slide 5</vt:lpstr>
      <vt:lpstr>Systematic Decadal Shift to Higher Temperatures Relative to 1951-1980</vt:lpstr>
      <vt:lpstr>Slide 7</vt:lpstr>
      <vt:lpstr>Arctic Air Temperature Anomalies from Proxies (blue) and Observations (red)</vt:lpstr>
      <vt:lpstr>Record High Temperatures in the U.S. are Increasing and Record Lows are Decreasing</vt:lpstr>
      <vt:lpstr>Slide 10</vt:lpstr>
      <vt:lpstr>Slide 11</vt:lpstr>
      <vt:lpstr>Slide 12</vt:lpstr>
      <vt:lpstr>Slide 13</vt:lpstr>
      <vt:lpstr>Atmospheric CO2 and Global Warming</vt:lpstr>
      <vt:lpstr>Slide 15</vt:lpstr>
      <vt:lpstr>Earth’s Heat Gain During the Past 50 years (1021 Joules*)</vt:lpstr>
      <vt:lpstr>Ocean Heat Content Compared to Total Land, Atmosphere and Ice Heat Content.</vt:lpstr>
      <vt:lpstr>What Global Average Temperatures Become Critical and Catastrophic for Humans?</vt:lpstr>
      <vt:lpstr>Probable Temperature Increases for “Low, Moderate and High CO2 Growth” (numerical data 2011) </vt:lpstr>
      <vt:lpstr>WHAT IS CRITICAL AND WHAT IS CATASTROPHIC?</vt:lpstr>
    </vt:vector>
  </TitlesOfParts>
  <Company>University of Arizona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4</dc:title>
  <dc:creator>Bob Strom</dc:creator>
  <cp:lastModifiedBy>_x001b_Robert Strom</cp:lastModifiedBy>
  <cp:revision>57</cp:revision>
  <cp:lastPrinted>2013-01-23T16:37:17Z</cp:lastPrinted>
  <dcterms:created xsi:type="dcterms:W3CDTF">2013-07-23T16:14:38Z</dcterms:created>
  <dcterms:modified xsi:type="dcterms:W3CDTF">2013-07-23T16:19:48Z</dcterms:modified>
</cp:coreProperties>
</file>