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64" d="100"/>
          <a:sy n="64" d="100"/>
        </p:scale>
        <p:origin x="-120" y="-2136"/>
      </p:cViewPr>
      <p:guideLst>
        <p:guide orient="horz" pos="2160"/>
        <p:guide pos="2880"/>
      </p:guideLst>
    </p:cSldViewPr>
  </p:slideViewPr>
  <p:notesTextViewPr>
    <p:cViewPr>
      <p:scale>
        <a:sx n="100" d="100"/>
        <a:sy n="100" d="100"/>
      </p:scale>
      <p:origin x="0" y="24"/>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F74E0-BA17-8446-8A00-557887A64FF2}" type="datetimeFigureOut">
              <a:rPr lang="en-US" smtClean="0"/>
              <a:pPr/>
              <a:t>7/21/13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A6968-B65B-A14F-A0E0-798ED3BAA0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bc.co.uk/news/science-environment-20556703%23story_continues_1" TargetMode="External"/><Relationship Id="rId4" Type="http://schemas.openxmlformats.org/officeDocument/2006/relationships/hyperlink" Target="http://www.bbc.co.uk/news/science-environment-20410942" TargetMode="External"/><Relationship Id="rId5" Type="http://schemas.openxmlformats.org/officeDocument/2006/relationships/hyperlink" Target="http://www.bbc.co.uk/news/science-environment-17611404" TargetMode="External"/><Relationship Id="rId6" Type="http://schemas.openxmlformats.org/officeDocument/2006/relationships/hyperlink" Target="http://www.bbc.co.uk/news/science-environment-19410444"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are only some the reasons we know that humans are the primary cause</a:t>
            </a:r>
            <a:r>
              <a:rPr lang="en-US" baseline="0" dirty="0" smtClean="0"/>
              <a:t> of global warming. There about 6 other indications that we are responsible.</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Estimated climate </a:t>
            </a:r>
            <a:r>
              <a:rPr lang="en-US" sz="1200" kern="1200" baseline="0" dirty="0" err="1" smtClean="0">
                <a:solidFill>
                  <a:schemeClr val="tx1"/>
                </a:solidFill>
                <a:latin typeface="+mn-lt"/>
                <a:ea typeface="+mn-ea"/>
                <a:cs typeface="+mn-cs"/>
              </a:rPr>
              <a:t>forcings</a:t>
            </a:r>
            <a:r>
              <a:rPr lang="en-US" sz="1200" kern="1200" baseline="0" dirty="0" smtClean="0">
                <a:solidFill>
                  <a:schemeClr val="tx1"/>
                </a:solidFill>
                <a:latin typeface="+mn-lt"/>
                <a:ea typeface="+mn-ea"/>
                <a:cs typeface="+mn-cs"/>
              </a:rPr>
              <a:t>, with uncertainties that vary from small for well-mixed greenhouse gases to large for unmeasured </a:t>
            </a:r>
            <a:r>
              <a:rPr lang="en-US" sz="1200" kern="1200" baseline="0" dirty="0" err="1" smtClean="0">
                <a:solidFill>
                  <a:schemeClr val="tx1"/>
                </a:solidFill>
                <a:latin typeface="+mn-lt"/>
                <a:ea typeface="+mn-ea"/>
                <a:cs typeface="+mn-cs"/>
              </a:rPr>
              <a:t>tropsopheric</a:t>
            </a:r>
            <a:r>
              <a:rPr lang="en-US" sz="1200" kern="1200" baseline="0" dirty="0" smtClean="0">
                <a:solidFill>
                  <a:schemeClr val="tx1"/>
                </a:solidFill>
                <a:latin typeface="+mn-lt"/>
                <a:ea typeface="+mn-ea"/>
                <a:cs typeface="+mn-cs"/>
              </a:rPr>
              <a:t> aerosols. </a:t>
            </a:r>
            <a:r>
              <a:rPr lang="en-US" sz="1200" kern="1200" baseline="0" dirty="0" err="1" smtClean="0">
                <a:solidFill>
                  <a:schemeClr val="tx1"/>
                </a:solidFill>
                <a:latin typeface="+mn-lt"/>
                <a:ea typeface="+mn-ea"/>
                <a:cs typeface="+mn-cs"/>
              </a:rPr>
              <a:t>Forcings</a:t>
            </a:r>
            <a:r>
              <a:rPr lang="en-US" sz="1200" kern="1200" baseline="0" dirty="0" smtClean="0">
                <a:solidFill>
                  <a:schemeClr val="tx1"/>
                </a:solidFill>
                <a:latin typeface="+mn-lt"/>
                <a:ea typeface="+mn-ea"/>
                <a:cs typeface="+mn-cs"/>
              </a:rPr>
              <a:t> through 2003 (vertical line) are the same as used by Hansen et al. (2007), except the </a:t>
            </a:r>
            <a:r>
              <a:rPr lang="en-US" sz="1200" kern="1200" baseline="0" dirty="0" err="1" smtClean="0">
                <a:solidFill>
                  <a:schemeClr val="tx1"/>
                </a:solidFill>
                <a:latin typeface="+mn-lt"/>
                <a:ea typeface="+mn-ea"/>
                <a:cs typeface="+mn-cs"/>
              </a:rPr>
              <a:t>tropospheric</a:t>
            </a:r>
            <a:r>
              <a:rPr lang="en-US" sz="1200" kern="1200" baseline="0" dirty="0" smtClean="0">
                <a:solidFill>
                  <a:schemeClr val="tx1"/>
                </a:solidFill>
                <a:latin typeface="+mn-lt"/>
                <a:ea typeface="+mn-ea"/>
                <a:cs typeface="+mn-cs"/>
              </a:rPr>
              <a:t> aerosol forcing after 1990 is approximated as -0.5 times the GHG forcing. Aerosol forcing includes all aerosol effects, including indirect effects on clouds and snow </a:t>
            </a:r>
            <a:r>
              <a:rPr lang="en-US" sz="1200" kern="1200" baseline="0" dirty="0" err="1" smtClean="0">
                <a:solidFill>
                  <a:schemeClr val="tx1"/>
                </a:solidFill>
                <a:latin typeface="+mn-lt"/>
                <a:ea typeface="+mn-ea"/>
                <a:cs typeface="+mn-cs"/>
              </a:rPr>
              <a:t>albedo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GHGs</a:t>
            </a:r>
            <a:r>
              <a:rPr lang="en-US" sz="1200" kern="1200" baseline="0" dirty="0" smtClean="0">
                <a:solidFill>
                  <a:schemeClr val="tx1"/>
                </a:solidFill>
                <a:latin typeface="+mn-lt"/>
                <a:ea typeface="+mn-ea"/>
                <a:cs typeface="+mn-cs"/>
              </a:rPr>
              <a:t> include O</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stratospheric H2O, in addition to well-mixed </a:t>
            </a:r>
            <a:r>
              <a:rPr lang="en-US" sz="1200" kern="1200" baseline="0" dirty="0" err="1" smtClean="0">
                <a:solidFill>
                  <a:schemeClr val="tx1"/>
                </a:solidFill>
                <a:latin typeface="+mn-lt"/>
                <a:ea typeface="+mn-ea"/>
                <a:cs typeface="+mn-cs"/>
              </a:rPr>
              <a:t>GHGs</a:t>
            </a:r>
            <a:r>
              <a:rPr lang="en-US" sz="1200" kern="1200" baseline="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1 </a:t>
            </a:r>
            <a:r>
              <a:rPr lang="en-US" sz="1200" kern="1200" baseline="0" dirty="0" smtClean="0">
                <a:solidFill>
                  <a:schemeClr val="tx1"/>
                </a:solidFill>
                <a:latin typeface="+mn-lt"/>
                <a:ea typeface="+mn-ea"/>
                <a:cs typeface="+mn-cs"/>
              </a:rPr>
              <a:t>Geophysical Research Letters, doi:10,1029/2012GL053469,2012.</a:t>
            </a:r>
            <a:endParaRPr lang="en-US" dirty="0"/>
          </a:p>
        </p:txBody>
      </p:sp>
      <p:sp>
        <p:nvSpPr>
          <p:cNvPr id="4" name="Slide Number Placeholder 3"/>
          <p:cNvSpPr>
            <a:spLocks noGrp="1"/>
          </p:cNvSpPr>
          <p:nvPr>
            <p:ph type="sldNum" sz="quarter" idx="10"/>
          </p:nvPr>
        </p:nvSpPr>
        <p:spPr/>
        <p:txBody>
          <a:bodyPr/>
          <a:lstStyle/>
          <a:p>
            <a:fld id="{C94BFA16-FCE7-426D-A8DD-827C96A9949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FA22C943-E26F-4240-859B-C3BC92810B87}" type="slidenum">
              <a:rPr lang="en-US" smtClean="0">
                <a:latin typeface="Times" pitchFamily="-106" charset="0"/>
                <a:ea typeface="ＭＳ Ｐゴシック" pitchFamily="-106" charset="-128"/>
                <a:cs typeface="ＭＳ Ｐゴシック" pitchFamily="-106" charset="-128"/>
              </a:rPr>
              <a:pPr/>
              <a:t>16</a:t>
            </a:fld>
            <a:endParaRPr lang="en-US" smtClean="0">
              <a:latin typeface="Times" pitchFamily="-106" charset="0"/>
              <a:ea typeface="ＭＳ Ｐゴシック" pitchFamily="-106" charset="-128"/>
              <a:cs typeface="ＭＳ Ｐゴシック" pitchFamily="-106" charset="-128"/>
            </a:endParaRPr>
          </a:p>
        </p:txBody>
      </p:sp>
      <p:sp>
        <p:nvSpPr>
          <p:cNvPr id="5632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1027"/>
          <p:cNvSpPr>
            <a:spLocks noGrp="1" noChangeArrowheads="1"/>
          </p:cNvSpPr>
          <p:nvPr>
            <p:ph type="body" idx="1"/>
          </p:nvPr>
        </p:nvSpPr>
        <p:spPr bwMode="auto">
          <a:noFill/>
        </p:spPr>
        <p:txBody>
          <a:bodyPr/>
          <a:lstStyle/>
          <a:p>
            <a:pPr eaLnBrk="1" hangingPunct="1">
              <a:spcBef>
                <a:spcPct val="0"/>
              </a:spcBef>
            </a:pPr>
            <a:r>
              <a:rPr lang="en-US" smtClean="0">
                <a:latin typeface="Times" pitchFamily="-106" charset="0"/>
                <a:ea typeface="ＭＳ Ｐゴシック" pitchFamily="-106" charset="-128"/>
                <a:cs typeface="ＭＳ Ｐゴシック" pitchFamily="-106" charset="-128"/>
              </a:rPr>
              <a:t>This graph shows the relationship between the temperature change, the change in atmospheric carbon dioxide concentration, and the change in human-caused carbon emissions. All three increase sharply at the same time indicating human-caused greenhouse gas emissions is the main cause of global warming. </a:t>
            </a:r>
            <a:r>
              <a:rPr lang="en-US" i="1" smtClean="0">
                <a:latin typeface="Times" pitchFamily="-106" charset="0"/>
                <a:ea typeface="ＭＳ Ｐゴシック" pitchFamily="-106" charset="-128"/>
                <a:cs typeface="ＭＳ Ｐゴシック" pitchFamily="-106" charset="-128"/>
              </a:rPr>
              <a:t>From Arctic Climate Impact Assessment, Impact of the Warming Arctic: Artic Climate Impact Assessment, 2005)</a:t>
            </a:r>
            <a:endParaRPr lang="en-US" smtClean="0">
              <a:latin typeface="Times" pitchFamily="-106" charset="0"/>
              <a:ea typeface="ＭＳ Ｐゴシック" pitchFamily="-106" charset="-128"/>
              <a:cs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Global annual average temperature (as measured over both land and oceans; scale on left) has increased by more than 1.4°F (0.8°C) since 1880. Red bars show temperatures above the long-term average, and blue bars indicate temperatures below the long-term average. The black line shows atmospheric carbon dioxide (CO2 concentration in parts per million (</a:t>
            </a:r>
            <a:r>
              <a:rPr lang="en-US" sz="1200" i="1" kern="1200" dirty="0" err="1" smtClean="0">
                <a:solidFill>
                  <a:schemeClr val="tx1"/>
                </a:solidFill>
                <a:latin typeface="+mn-lt"/>
                <a:ea typeface="+mn-ea"/>
                <a:cs typeface="+mn-cs"/>
              </a:rPr>
              <a:t>ppm</a:t>
            </a:r>
            <a:r>
              <a:rPr lang="en-US" sz="1200" i="1" kern="1200" dirty="0" smtClean="0">
                <a:solidFill>
                  <a:schemeClr val="tx1"/>
                </a:solidFill>
                <a:latin typeface="+mn-lt"/>
                <a:ea typeface="+mn-ea"/>
                <a:cs typeface="+mn-cs"/>
              </a:rPr>
              <a:t>); scale on right. While there is a clear long-term global warming trend, some years do not show a temperature increase relative to the previous year, and some years show greater changes than others. These year-to-year fluctuations in temperature are due to natural processes, such as the effects of El </a:t>
            </a:r>
            <a:r>
              <a:rPr lang="en-US" sz="1200" i="1" kern="1200" dirty="0" err="1" smtClean="0">
                <a:solidFill>
                  <a:schemeClr val="tx1"/>
                </a:solidFill>
                <a:latin typeface="+mn-lt"/>
                <a:ea typeface="+mn-ea"/>
                <a:cs typeface="+mn-cs"/>
              </a:rPr>
              <a:t>Niños</a:t>
            </a:r>
            <a:r>
              <a:rPr lang="en-US" sz="1200" i="1" kern="1200" dirty="0" smtClean="0">
                <a:solidFill>
                  <a:schemeClr val="tx1"/>
                </a:solidFill>
                <a:latin typeface="+mn-lt"/>
                <a:ea typeface="+mn-ea"/>
                <a:cs typeface="+mn-cs"/>
              </a:rPr>
              <a:t>, La </a:t>
            </a:r>
            <a:r>
              <a:rPr lang="en-US" sz="1200" i="1" kern="1200" dirty="0" err="1" smtClean="0">
                <a:solidFill>
                  <a:schemeClr val="tx1"/>
                </a:solidFill>
                <a:latin typeface="+mn-lt"/>
                <a:ea typeface="+mn-ea"/>
                <a:cs typeface="+mn-cs"/>
              </a:rPr>
              <a:t>Niñas</a:t>
            </a:r>
            <a:r>
              <a:rPr lang="en-US" sz="1200" i="1" kern="1200" dirty="0" smtClean="0">
                <a:solidFill>
                  <a:schemeClr val="tx1"/>
                </a:solidFill>
                <a:latin typeface="+mn-lt"/>
                <a:ea typeface="+mn-ea"/>
                <a:cs typeface="+mn-cs"/>
              </a:rPr>
              <a:t>, and the eruption of 12 large  volcanoes. Figure source: NOAA NCDC. Temperature data from NOAA NCDC 2012; CO2 data from NOAA ESRL 2012.</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8A649180-A530-FB4C-ABA1-C45D228BBD69}" type="slidenum">
              <a:rPr lang="en-US" smtClean="0">
                <a:latin typeface="Times" charset="0"/>
              </a:rPr>
              <a:pPr/>
              <a:t>18</a:t>
            </a:fld>
            <a:endParaRPr lang="en-US" smtClean="0">
              <a:latin typeface="Times" charset="0"/>
            </a:endParaRPr>
          </a:p>
        </p:txBody>
      </p:sp>
      <p:sp>
        <p:nvSpPr>
          <p:cNvPr id="2560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1027"/>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This graph shows the human-caused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emissions and the atmospheric concentration of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from 1959 to 2010. The increase in emissions and atmospheric concentration is very similar, indicating a causal relationship.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FEAC2279-FD55-2144-B534-E293700456BE}" type="slidenum">
              <a:rPr lang="en-US" smtClean="0">
                <a:latin typeface="Times" charset="0"/>
              </a:rPr>
              <a:pPr/>
              <a:t>19</a:t>
            </a:fld>
            <a:endParaRPr lang="en-US" smtClean="0">
              <a:latin typeface="Times" charset="0"/>
            </a:endParaRPr>
          </a:p>
        </p:txBody>
      </p:sp>
      <p:sp>
        <p:nvSpPr>
          <p:cNvPr id="2765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1027"/>
          <p:cNvSpPr>
            <a:spLocks noGrp="1" noChangeArrowheads="1"/>
          </p:cNvSpPr>
          <p:nvPr>
            <p:ph type="body" idx="1"/>
          </p:nvPr>
        </p:nvSpPr>
        <p:spPr bwMode="auto">
          <a:noFill/>
        </p:spPr>
        <p:txBody>
          <a:bodyPr/>
          <a:lstStyle/>
          <a:p>
            <a:pPr eaLnBrk="1" hangingPunct="1">
              <a:spcBef>
                <a:spcPct val="0"/>
              </a:spcBef>
            </a:pPr>
            <a:r>
              <a:rPr lang="en-US" smtClean="0">
                <a:latin typeface="Times" charset="0"/>
                <a:ea typeface="ＭＳ Ｐゴシック" charset="-128"/>
                <a:cs typeface="ＭＳ Ｐゴシック" charset="-128"/>
              </a:rPr>
              <a:t>This is a comparison of computer simulations of global average temperature anomalies and the observed temperatures (black line) from 1900 to the 2005. The upper graph shows all forcings (red) including human-caused greenhouse gases, and the lower graph is only natural forcing by solar irradiance and volcanism (blue). They show that only human-caused greenhouse gases can account for the observed warming.  The named vertical lines are major volcanic eruptions that lower the temperature. These computer simulations are additional evidence that humans are the primary cause of global warming. </a:t>
            </a:r>
            <a:r>
              <a:rPr lang="en-US" i="1" smtClean="0">
                <a:latin typeface="Times" charset="0"/>
                <a:ea typeface="ＭＳ Ｐゴシック" charset="-128"/>
                <a:cs typeface="ＭＳ Ｐゴシック" charset="-128"/>
              </a:rPr>
              <a:t>From the UN IPCC 4</a:t>
            </a:r>
            <a:r>
              <a:rPr lang="en-US" i="1" baseline="30000" smtClean="0">
                <a:latin typeface="Times" charset="0"/>
                <a:ea typeface="ＭＳ Ｐゴシック" charset="-128"/>
                <a:cs typeface="ＭＳ Ｐゴシック" charset="-128"/>
              </a:rPr>
              <a:t>th</a:t>
            </a:r>
            <a:r>
              <a:rPr lang="en-US" i="1" smtClean="0">
                <a:latin typeface="Times" charset="0"/>
                <a:ea typeface="ＭＳ Ｐゴシック" charset="-128"/>
                <a:cs typeface="ＭＳ Ｐゴシック" charset="-128"/>
              </a:rPr>
              <a:t> assessment 2007</a:t>
            </a:r>
            <a:r>
              <a:rPr lang="en-US" smtClean="0">
                <a:latin typeface="Times" charset="0"/>
                <a:ea typeface="ＭＳ Ｐゴシック" charset="-128"/>
                <a:cs typeface="ＭＳ Ｐゴシック" charset="-128"/>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A84E7E28-0F96-B641-9BA4-0005F3D6A784}" type="slidenum">
              <a:rPr lang="en-US" smtClean="0">
                <a:latin typeface="Times" charset="0"/>
              </a:rPr>
              <a:pPr/>
              <a:t>20</a:t>
            </a:fld>
            <a:endParaRPr lang="en-US" smtClean="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This graph show the population growth and increase in atmospheric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from 1800 to 2011. There is an excellent correlation between the population and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curves indicating that the rate of increase in atmospheric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and the rate of population growth are the same. This is further evidence that humans are the cause of the rise in atmospheric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620226F6-4223-0F4A-9580-96B5F2663EE5}" type="slidenum">
              <a:rPr lang="en-US" smtClean="0">
                <a:latin typeface="Times" charset="0"/>
              </a:rPr>
              <a:pPr/>
              <a:t>21</a:t>
            </a:fld>
            <a:endParaRPr lang="en-US" smtClean="0">
              <a:latin typeface="Times"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This graph shows the population growth and the increase in human-caused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emissions from 1850 to 2010. The good correlation indicates that the rate of increase of human-caused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emissions and population growth are very</a:t>
            </a:r>
            <a:r>
              <a:rPr lang="en-US" baseline="0" dirty="0" smtClean="0">
                <a:latin typeface="Times" charset="0"/>
                <a:ea typeface="ＭＳ Ｐゴシック" charset="-128"/>
                <a:cs typeface="ＭＳ Ｐゴシック" charset="-128"/>
              </a:rPr>
              <a:t> similar</a:t>
            </a:r>
            <a:r>
              <a:rPr lang="en-US" dirty="0" smtClean="0">
                <a:latin typeface="Times" charset="0"/>
                <a:ea typeface="ＭＳ Ｐゴシック" charset="-128"/>
                <a:cs typeface="ＭＳ Ｐゴシック" charset="-128"/>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Carbon emissions are 'too high' to curb climate change</a:t>
            </a:r>
          </a:p>
          <a:p>
            <a:r>
              <a:rPr lang="en-US" dirty="0" smtClean="0"/>
              <a:t>By Mark </a:t>
            </a:r>
            <a:r>
              <a:rPr lang="en-US" dirty="0" err="1" smtClean="0"/>
              <a:t>Kinver</a:t>
            </a:r>
            <a:r>
              <a:rPr lang="en-US" dirty="0" smtClean="0"/>
              <a:t> Environment reporter, BBC News The concentration of CO2 is continue to rise, despite global efforts to curb future increases </a:t>
            </a:r>
          </a:p>
          <a:p>
            <a:r>
              <a:rPr lang="en-US" dirty="0" smtClean="0">
                <a:hlinkClick r:id="rId3"/>
              </a:rPr>
              <a:t>Continue reading the main story</a:t>
            </a:r>
            <a:r>
              <a:rPr lang="en-US" dirty="0" smtClean="0"/>
              <a:t> </a:t>
            </a:r>
            <a:r>
              <a:rPr lang="en-US" b="1" dirty="0" smtClean="0"/>
              <a:t>Related Stories</a:t>
            </a:r>
          </a:p>
          <a:p>
            <a:r>
              <a:rPr lang="en-US" dirty="0" smtClean="0">
                <a:hlinkClick r:id="rId4"/>
              </a:rPr>
              <a:t>Greenhouse gases hit record high</a:t>
            </a:r>
            <a:r>
              <a:rPr lang="en-US" dirty="0" smtClean="0"/>
              <a:t> </a:t>
            </a:r>
          </a:p>
          <a:p>
            <a:r>
              <a:rPr lang="en-US" dirty="0" smtClean="0">
                <a:hlinkClick r:id="rId5"/>
              </a:rPr>
              <a:t>CO2 'drove end to last ice age'</a:t>
            </a:r>
            <a:r>
              <a:rPr lang="en-US" dirty="0" smtClean="0"/>
              <a:t> </a:t>
            </a:r>
          </a:p>
          <a:p>
            <a:r>
              <a:rPr lang="en-US" dirty="0" smtClean="0">
                <a:hlinkClick r:id="rId6"/>
              </a:rPr>
              <a:t>Antarctic may host methane stores</a:t>
            </a:r>
            <a:r>
              <a:rPr lang="en-US" dirty="0" smtClean="0"/>
              <a:t> </a:t>
            </a:r>
          </a:p>
          <a:p>
            <a:r>
              <a:rPr lang="en-US" dirty="0" smtClean="0"/>
              <a:t>It is increasingly unlikely that global warming will be kept below an increase of 2C (3.6F) above pre-industrial levels, a study suggests.</a:t>
            </a:r>
          </a:p>
          <a:p>
            <a:r>
              <a:rPr lang="en-US" dirty="0" smtClean="0"/>
              <a:t>Data show that global CO2 emissions in 2012 hit 35.6bn </a:t>
            </a:r>
            <a:r>
              <a:rPr lang="en-US" dirty="0" err="1" smtClean="0"/>
              <a:t>tonnes</a:t>
            </a:r>
            <a:r>
              <a:rPr lang="en-US" dirty="0" smtClean="0"/>
              <a:t>, a 2.6% increase from 2011 and 58% above 1990 levels.</a:t>
            </a:r>
          </a:p>
          <a:p>
            <a:r>
              <a:rPr lang="en-US" dirty="0" smtClean="0"/>
              <a:t>The researchers say that emissions are the largest contributor to future climate change and a strong indicator of potential future warming.</a:t>
            </a:r>
          </a:p>
          <a:p>
            <a:r>
              <a:rPr lang="en-US" dirty="0" smtClean="0"/>
              <a:t>The findings have been published in the journal Nature Climate Change.</a:t>
            </a:r>
          </a:p>
          <a:p>
            <a:r>
              <a:rPr lang="en-US" dirty="0" smtClean="0"/>
              <a:t>Meanwhile, the data has been published in the journal Earth System Science Data Discussions. The amount</a:t>
            </a:r>
            <a:r>
              <a:rPr lang="en-US" baseline="0" dirty="0" smtClean="0"/>
              <a:t> for 2012 is a best estimate.</a:t>
            </a:r>
            <a:endParaRPr lang="en-US" dirty="0" smtClean="0"/>
          </a:p>
          <a:p>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FB54024-DCFA-4858-9E9A-59E71C0CF88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 the percentage increase or decrease in</a:t>
            </a:r>
            <a:r>
              <a:rPr lang="en-US" baseline="0" dirty="0" smtClean="0"/>
              <a:t> the annual growth rate of CO</a:t>
            </a:r>
            <a:r>
              <a:rPr lang="en-US" baseline="-25000" dirty="0" smtClean="0"/>
              <a:t>2</a:t>
            </a:r>
            <a:r>
              <a:rPr lang="en-US" baseline="0" dirty="0" smtClean="0"/>
              <a:t> emissions from 1990 to 2010.</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Long-term Trend</a:t>
            </a:r>
            <a:r>
              <a:rPr lang="en-US" baseline="0" dirty="0" smtClean="0"/>
              <a:t> in Global CO</a:t>
            </a:r>
            <a:r>
              <a:rPr lang="en-US" baseline="-25000" dirty="0" smtClean="0"/>
              <a:t>2</a:t>
            </a:r>
            <a:r>
              <a:rPr lang="en-US" baseline="0" dirty="0" smtClean="0"/>
              <a:t> Emissions. 2011 Report, PBL Netherlands Environmental Assessment Agency, The Hague, European Union, 2011. All the developing countries show increases in CO</a:t>
            </a:r>
            <a:r>
              <a:rPr lang="en-US" baseline="-25000" dirty="0" smtClean="0"/>
              <a:t>2</a:t>
            </a:r>
            <a:r>
              <a:rPr lang="en-US" baseline="0" dirty="0" smtClean="0"/>
              <a:t> emissions for 2010. This is particularly true for China and India. That is the cause of the large growth rate in CO</a:t>
            </a:r>
            <a:r>
              <a:rPr lang="en-US" baseline="-25000" dirty="0" smtClean="0"/>
              <a:t>2</a:t>
            </a:r>
            <a:r>
              <a:rPr lang="en-US" baseline="0" dirty="0" smtClean="0"/>
              <a:t> emissions for 2010 shown in the previous slide. </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bar chart shows the percentage CO</a:t>
            </a:r>
            <a:r>
              <a:rPr lang="en-US" baseline="-25000" dirty="0" smtClean="0"/>
              <a:t>2</a:t>
            </a:r>
            <a:r>
              <a:rPr lang="en-US" baseline="0" dirty="0" smtClean="0"/>
              <a:t> emissions of the top 4 countries</a:t>
            </a:r>
            <a:r>
              <a:rPr lang="en-US" baseline="0" smtClean="0"/>
              <a:t>. </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Long-term Trend</a:t>
            </a:r>
            <a:r>
              <a:rPr lang="en-US" baseline="0" dirty="0" smtClean="0"/>
              <a:t> in Global CO2 Emissions. 2011 Report, PBL Netherlands Environmental Assessment Agency, The Hague, European Union, 2011.</a:t>
            </a:r>
            <a:endParaRPr lang="en-US" dirty="0" smtClean="0"/>
          </a:p>
          <a:p>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r>
              <a:rPr lang="en-US" smtClean="0">
                <a:ea typeface="ＭＳ Ｐゴシック" charset="-128"/>
                <a:cs typeface="ＭＳ Ｐゴシック" charset="-128"/>
              </a:rPr>
              <a:t>Full description: “A rectangular piece of coal in a wagon is on display in the middle of Pacific Avenue in Tacoma before the arrival of President Harrison in May, 1891. A sign behind the wagon reads, “We Can Warm the World on Coal”. A group of men stand on either side of the wagon in front of S.J. Holland’s and Murray’s Drug Store.”</a:t>
            </a:r>
          </a:p>
          <a:p>
            <a:endParaRPr lang="en-US" smtClean="0">
              <a:ea typeface="ＭＳ Ｐゴシック" charset="-128"/>
              <a:cs typeface="ＭＳ Ｐゴシック"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DBBA12CE-6B70-A648-B28A-B1A9AFB0588C}"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11CC7DB8-D721-DE40-B0E0-B219E70E0724}" type="slidenum">
              <a:rPr lang="en-US" smtClean="0"/>
              <a:pPr/>
              <a:t>14</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pPr eaLnBrk="1" hangingPunct="1">
              <a:spcBef>
                <a:spcPct val="0"/>
              </a:spcBef>
            </a:pPr>
            <a:r>
              <a:rPr lang="en-US" dirty="0" err="1" smtClean="0">
                <a:ea typeface="ＭＳ Ｐゴシック" charset="-128"/>
                <a:cs typeface="ＭＳ Ｐゴシック" charset="-128"/>
              </a:rPr>
              <a:t>Radiative</a:t>
            </a:r>
            <a:r>
              <a:rPr lang="en-US" dirty="0" smtClean="0">
                <a:ea typeface="ＭＳ Ｐゴシック" charset="-128"/>
                <a:cs typeface="ＭＳ Ｐゴシック" charset="-128"/>
              </a:rPr>
              <a:t> forcing is the quantity used to measure the amount of climate change. It is expressed in terms of watts per square meter (Wm</a:t>
            </a:r>
            <a:r>
              <a:rPr lang="en-US" baseline="30000" dirty="0" smtClean="0">
                <a:ea typeface="ＭＳ Ｐゴシック" charset="-128"/>
                <a:cs typeface="ＭＳ Ｐゴシック" charset="-128"/>
              </a:rPr>
              <a:t>-2</a:t>
            </a:r>
            <a:r>
              <a:rPr lang="en-US" dirty="0" smtClean="0">
                <a:ea typeface="ＭＳ Ｐゴシック" charset="-128"/>
                <a:cs typeface="ＭＳ Ｐゴシック" charset="-128"/>
              </a:rPr>
              <a:t>). A positive value heats the Earth, and a negative value cools the Earth. </a:t>
            </a:r>
            <a:r>
              <a:rPr lang="en-US" dirty="0" err="1" smtClean="0">
                <a:ea typeface="ＭＳ Ｐゴシック" charset="-128"/>
                <a:cs typeface="ＭＳ Ｐゴシック" charset="-128"/>
              </a:rPr>
              <a:t>Radiative</a:t>
            </a:r>
            <a:r>
              <a:rPr lang="en-US" dirty="0" smtClean="0">
                <a:ea typeface="ＭＳ Ｐゴシック" charset="-128"/>
                <a:cs typeface="ＭＳ Ｐゴシック" charset="-128"/>
              </a:rPr>
              <a:t> </a:t>
            </a:r>
            <a:r>
              <a:rPr lang="en-US" dirty="0" err="1" smtClean="0">
                <a:ea typeface="ＭＳ Ｐゴシック" charset="-128"/>
                <a:cs typeface="ＭＳ Ｐゴシック" charset="-128"/>
              </a:rPr>
              <a:t>forcings</a:t>
            </a:r>
            <a:r>
              <a:rPr lang="en-US" dirty="0" smtClean="0">
                <a:ea typeface="ＭＳ Ｐゴシック" charset="-128"/>
                <a:cs typeface="ＭＳ Ｐゴシック" charset="-128"/>
              </a:rPr>
              <a:t> (climate drivers) due to various causes are shown in this diagram (the numbers are in watts per square meter). The red </a:t>
            </a:r>
            <a:r>
              <a:rPr lang="en-US" dirty="0" err="1" smtClean="0">
                <a:ea typeface="ＭＳ Ｐゴシック" charset="-128"/>
                <a:cs typeface="ＭＳ Ｐゴシック" charset="-128"/>
              </a:rPr>
              <a:t>forcings</a:t>
            </a:r>
            <a:r>
              <a:rPr lang="en-US" dirty="0" smtClean="0">
                <a:ea typeface="ＭＳ Ｐゴシック" charset="-128"/>
                <a:cs typeface="ＭＳ Ｐゴシック" charset="-128"/>
              </a:rPr>
              <a:t> (right) heat the Earth, and the blue </a:t>
            </a:r>
            <a:r>
              <a:rPr lang="en-US" dirty="0" err="1" smtClean="0">
                <a:ea typeface="ＭＳ Ｐゴシック" charset="-128"/>
                <a:cs typeface="ＭＳ Ｐゴシック" charset="-128"/>
              </a:rPr>
              <a:t>forcings</a:t>
            </a:r>
            <a:r>
              <a:rPr lang="en-US" dirty="0" smtClean="0">
                <a:ea typeface="ＭＳ Ｐゴシック" charset="-128"/>
                <a:cs typeface="ＭＳ Ｐゴシック" charset="-128"/>
              </a:rPr>
              <a:t> (left) cool the Earth. Greenhouse gases are mainly responsible for the current warming and far outweigh the others. However, the human-caused aerosols have produced a significant cooling which has kept the temperature from reaching even higher levels than today. Those aerosols now appear to be decreasing. (UN IPCC 4th Assessment, 2007)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F0118-8C29-0346-8EBD-9B95B3F4B02D}"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F0118-8C29-0346-8EBD-9B95B3F4B02D}"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F0118-8C29-0346-8EBD-9B95B3F4B02D}"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F750D83-55CF-EC4A-B933-E955B188914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16C7F8D-375B-424A-BE43-8A70A24674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F0118-8C29-0346-8EBD-9B95B3F4B02D}"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F0118-8C29-0346-8EBD-9B95B3F4B02D}"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F0118-8C29-0346-8EBD-9B95B3F4B02D}"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F0118-8C29-0346-8EBD-9B95B3F4B02D}" type="datetimeFigureOut">
              <a:rPr lang="en-US" smtClean="0"/>
              <a:pPr/>
              <a:t>7/21/13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F0118-8C29-0346-8EBD-9B95B3F4B02D}" type="datetimeFigureOut">
              <a:rPr lang="en-US" smtClean="0"/>
              <a:pPr/>
              <a:t>7/21/13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0118-8C29-0346-8EBD-9B95B3F4B02D}" type="datetimeFigureOut">
              <a:rPr lang="en-US" smtClean="0"/>
              <a:pPr/>
              <a:t>7/21/13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F0118-8C29-0346-8EBD-9B95B3F4B02D}"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F0118-8C29-0346-8EBD-9B95B3F4B02D}"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DCAF2-5612-5E4E-8B73-5EE9E75B33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F0118-8C29-0346-8EBD-9B95B3F4B02D}" type="datetimeFigureOut">
              <a:rPr lang="en-US" smtClean="0"/>
              <a:pPr/>
              <a:t>7/21/13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DCAF2-5612-5E4E-8B73-5EE9E75B33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233404"/>
            <a:ext cx="7772400" cy="1362075"/>
          </a:xfrm>
        </p:spPr>
        <p:txBody>
          <a:bodyPr/>
          <a:lstStyle/>
          <a:p>
            <a:pPr algn="ctr"/>
            <a:r>
              <a:rPr lang="en-US" dirty="0" smtClean="0"/>
              <a:t>Part 5</a:t>
            </a:r>
            <a:endParaRPr lang="en-US" dirty="0"/>
          </a:p>
        </p:txBody>
      </p:sp>
      <p:sp>
        <p:nvSpPr>
          <p:cNvPr id="5" name="Text Placeholder 4"/>
          <p:cNvSpPr>
            <a:spLocks noGrp="1"/>
          </p:cNvSpPr>
          <p:nvPr>
            <p:ph type="body" idx="1"/>
          </p:nvPr>
        </p:nvSpPr>
        <p:spPr>
          <a:xfrm>
            <a:off x="722313" y="4406900"/>
            <a:ext cx="7772400" cy="1500187"/>
          </a:xfrm>
        </p:spPr>
        <p:txBody>
          <a:bodyPr>
            <a:noAutofit/>
          </a:bodyPr>
          <a:lstStyle/>
          <a:p>
            <a:pPr algn="ctr"/>
            <a:r>
              <a:rPr lang="en-US" sz="7200" b="1" dirty="0" smtClean="0">
                <a:solidFill>
                  <a:srgbClr val="FFFF00"/>
                </a:solidFill>
              </a:rPr>
              <a:t>Humans are the Primary Cause of Global Warming</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ercent Emission (2011).jpg"/>
          <p:cNvPicPr>
            <a:picLocks noGrp="1" noChangeAspect="1"/>
          </p:cNvPicPr>
          <p:nvPr>
            <p:ph/>
          </p:nvPr>
        </p:nvPicPr>
        <p:blipFill>
          <a:blip r:embed="rId3"/>
          <a:srcRec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Sector Emissions.jpg"/>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 y="152400"/>
            <a:ext cx="8763000" cy="685800"/>
          </a:xfrm>
        </p:spPr>
        <p:txBody>
          <a:bodyPr>
            <a:normAutofit fontScale="90000"/>
          </a:bodyPr>
          <a:lstStyle/>
          <a:p>
            <a:pPr eaLnBrk="1" hangingPunct="1"/>
            <a:r>
              <a:rPr lang="en-US" sz="5400" b="1" dirty="0" smtClean="0">
                <a:solidFill>
                  <a:srgbClr val="FF6600"/>
                </a:solidFill>
                <a:ea typeface="ＭＳ Ｐゴシック" charset="-128"/>
                <a:cs typeface="ＭＳ Ｐゴシック" charset="-128"/>
              </a:rPr>
              <a:t>Coal:</a:t>
            </a:r>
            <a:r>
              <a:rPr lang="en-US" sz="4000" b="1" dirty="0" smtClean="0">
                <a:solidFill>
                  <a:srgbClr val="FF0000"/>
                </a:solidFill>
                <a:ea typeface="ＭＳ Ｐゴシック" charset="-128"/>
                <a:cs typeface="ＭＳ Ｐゴシック" charset="-128"/>
              </a:rPr>
              <a:t> </a:t>
            </a:r>
            <a:r>
              <a:rPr lang="en-US" sz="4000" b="1" dirty="0" smtClean="0">
                <a:solidFill>
                  <a:srgbClr val="FFFF00"/>
                </a:solidFill>
                <a:ea typeface="ＭＳ Ｐゴシック" charset="-128"/>
                <a:cs typeface="ＭＳ Ｐゴシック" charset="-128"/>
              </a:rPr>
              <a:t>The Worst CO</a:t>
            </a:r>
            <a:r>
              <a:rPr lang="en-US" sz="4000" b="1" baseline="-25000" dirty="0" smtClean="0">
                <a:solidFill>
                  <a:srgbClr val="FFFF00"/>
                </a:solidFill>
                <a:ea typeface="ＭＳ Ｐゴシック" charset="-128"/>
                <a:cs typeface="ＭＳ Ｐゴシック" charset="-128"/>
              </a:rPr>
              <a:t>2</a:t>
            </a:r>
            <a:r>
              <a:rPr lang="en-US" sz="4000" b="1" dirty="0" smtClean="0">
                <a:solidFill>
                  <a:srgbClr val="FFFF00"/>
                </a:solidFill>
                <a:ea typeface="ＭＳ Ｐゴシック" charset="-128"/>
                <a:cs typeface="ＭＳ Ｐゴシック" charset="-128"/>
              </a:rPr>
              <a:t> Emitter</a:t>
            </a:r>
            <a:endParaRPr lang="en-US" sz="4000" dirty="0" smtClean="0">
              <a:solidFill>
                <a:srgbClr val="FFFF00"/>
              </a:solidFill>
              <a:ea typeface="ＭＳ Ｐゴシック" charset="-128"/>
              <a:cs typeface="ＭＳ Ｐゴシック" charset="-128"/>
            </a:endParaRPr>
          </a:p>
        </p:txBody>
      </p:sp>
      <p:sp>
        <p:nvSpPr>
          <p:cNvPr id="211971" name="Rectangle 3"/>
          <p:cNvSpPr>
            <a:spLocks noGrp="1" noChangeArrowheads="1"/>
          </p:cNvSpPr>
          <p:nvPr>
            <p:ph type="body" idx="1"/>
          </p:nvPr>
        </p:nvSpPr>
        <p:spPr>
          <a:xfrm>
            <a:off x="152400" y="1066800"/>
            <a:ext cx="8763000" cy="5791200"/>
          </a:xfrm>
        </p:spPr>
        <p:txBody>
          <a:bodyPr/>
          <a:lstStyle/>
          <a:p>
            <a:pPr eaLnBrk="1" hangingPunct="1">
              <a:lnSpc>
                <a:spcPct val="90000"/>
              </a:lnSpc>
            </a:pPr>
            <a:r>
              <a:rPr lang="en-US" dirty="0" smtClean="0">
                <a:ea typeface="ＭＳ Ｐゴシック" charset="-128"/>
                <a:cs typeface="ＭＳ Ｐゴシック" charset="-128"/>
              </a:rPr>
              <a:t>One mid-sized coal-fired power plant (500-megawatts) emits about 3.5 million tons of CO</a:t>
            </a:r>
            <a:r>
              <a:rPr lang="en-US" baseline="-25000" dirty="0" smtClean="0">
                <a:ea typeface="ＭＳ Ｐゴシック" charset="-128"/>
                <a:cs typeface="ＭＳ Ｐゴシック" charset="-128"/>
              </a:rPr>
              <a:t>2</a:t>
            </a:r>
            <a:r>
              <a:rPr lang="en-US" dirty="0" smtClean="0">
                <a:ea typeface="ＭＳ Ｐゴシック" charset="-128"/>
                <a:cs typeface="ＭＳ Ｐゴシック" charset="-128"/>
              </a:rPr>
              <a:t> annually. </a:t>
            </a:r>
          </a:p>
          <a:p>
            <a:pPr eaLnBrk="1" hangingPunct="1">
              <a:lnSpc>
                <a:spcPct val="90000"/>
              </a:lnSpc>
            </a:pPr>
            <a:r>
              <a:rPr lang="en-US" dirty="0" smtClean="0">
                <a:ea typeface="ＭＳ Ｐゴシック" charset="-128"/>
                <a:cs typeface="ＭＳ Ｐゴシック" charset="-128"/>
              </a:rPr>
              <a:t>This is equivalent to 625,000 additional cars on the road traveling 12,000 miles per year.</a:t>
            </a:r>
          </a:p>
          <a:p>
            <a:pPr eaLnBrk="1" hangingPunct="1">
              <a:lnSpc>
                <a:spcPct val="90000"/>
              </a:lnSpc>
            </a:pPr>
            <a:r>
              <a:rPr lang="en-US" dirty="0" smtClean="0">
                <a:ea typeface="ＭＳ Ｐゴシック" charset="-128"/>
                <a:cs typeface="ＭＳ Ｐゴシック" charset="-128"/>
              </a:rPr>
              <a:t>In the U.S. utility companies have proposed building 185 new coal-fired power plants (10 in operation, 32 under construction, and 90 in early development).</a:t>
            </a:r>
          </a:p>
          <a:p>
            <a:pPr eaLnBrk="1" hangingPunct="1">
              <a:lnSpc>
                <a:spcPct val="90000"/>
              </a:lnSpc>
            </a:pPr>
            <a:r>
              <a:rPr lang="en-US" dirty="0" smtClean="0">
                <a:ea typeface="ＭＳ Ｐゴシック" charset="-128"/>
                <a:cs typeface="ＭＳ Ｐゴシック" charset="-128"/>
              </a:rPr>
              <a:t>China is building, on average, 2 coal-fired power plants each </a:t>
            </a:r>
            <a:r>
              <a:rPr lang="en-US" b="1" i="1" u="sng" dirty="0" smtClean="0">
                <a:solidFill>
                  <a:srgbClr val="FF6600"/>
                </a:solidFill>
                <a:ea typeface="ＭＳ Ｐゴシック" charset="-128"/>
                <a:cs typeface="ＭＳ Ｐゴシック" charset="-128"/>
              </a:rPr>
              <a:t>week</a:t>
            </a:r>
            <a:r>
              <a:rPr lang="en-US" dirty="0" smtClean="0">
                <a:ea typeface="ＭＳ Ｐゴシック" charset="-128"/>
                <a:cs typeface="ＭＳ Ｐゴシック" charset="-128"/>
              </a:rPr>
              <a:t>.</a:t>
            </a:r>
            <a:r>
              <a:rPr lang="en-US" sz="2800" dirty="0" smtClean="0">
                <a:ea typeface="ＭＳ Ｐゴシック" charset="-128"/>
                <a:cs typeface="ＭＳ Ｐゴシック" charset="-128"/>
              </a:rPr>
              <a:t> </a:t>
            </a:r>
          </a:p>
          <a:p>
            <a:pPr eaLnBrk="1" hangingPunct="1">
              <a:lnSpc>
                <a:spcPct val="90000"/>
              </a:lnSpc>
            </a:pPr>
            <a:endParaRPr lang="en-US" sz="2800"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1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a:bodyPr>
          <a:lstStyle/>
          <a:p>
            <a:r>
              <a:rPr lang="en-US" sz="6600" b="1" dirty="0" smtClean="0">
                <a:solidFill>
                  <a:srgbClr val="FFFF00"/>
                </a:solidFill>
                <a:ea typeface="ＭＳ Ｐゴシック" charset="-128"/>
                <a:cs typeface="ＭＳ Ｐゴシック" charset="-128"/>
              </a:rPr>
              <a:t>How Right They Were!</a:t>
            </a:r>
          </a:p>
        </p:txBody>
      </p:sp>
      <p:pic>
        <p:nvPicPr>
          <p:cNvPr id="89091" name="Content Placeholder 4" descr="Tacoma Picture.jpg"/>
          <p:cNvPicPr>
            <a:picLocks noGrp="1" noChangeAspect="1"/>
          </p:cNvPicPr>
          <p:nvPr>
            <p:ph idx="1"/>
          </p:nvPr>
        </p:nvPicPr>
        <p:blipFill>
          <a:blip r:embed="rId3"/>
          <a:srcRect/>
          <a:stretch>
            <a:fillRect/>
          </a:stretch>
        </p:blipFill>
        <p:spPr>
          <a:xfrm>
            <a:off x="0" y="1617663"/>
            <a:ext cx="9144000" cy="524033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609600"/>
          </a:xfrm>
        </p:spPr>
        <p:txBody>
          <a:bodyPr/>
          <a:lstStyle/>
          <a:p>
            <a:pPr eaLnBrk="1" hangingPunct="1"/>
            <a:r>
              <a:rPr lang="en-US" sz="3200" b="1" dirty="0" smtClean="0">
                <a:solidFill>
                  <a:srgbClr val="FFFF00"/>
                </a:solidFill>
                <a:ea typeface="ＭＳ Ｐゴシック" charset="-128"/>
                <a:cs typeface="ＭＳ Ｐゴシック" charset="-128"/>
              </a:rPr>
              <a:t>Intensity of Climate Drivers (2006)</a:t>
            </a:r>
            <a:endParaRPr lang="en-US" sz="3200" dirty="0" smtClean="0">
              <a:solidFill>
                <a:srgbClr val="FFFF00"/>
              </a:solidFill>
              <a:ea typeface="ＭＳ Ｐゴシック" charset="-128"/>
              <a:cs typeface="ＭＳ Ｐゴシック" charset="-128"/>
            </a:endParaRPr>
          </a:p>
        </p:txBody>
      </p:sp>
      <p:pic>
        <p:nvPicPr>
          <p:cNvPr id="18435" name="Picture 4" descr="Fig. 7.4r Radiative #10955D.tif                                00109555Macintosh HD                   BCDA6FC4:"/>
          <p:cNvPicPr>
            <a:picLocks noGrp="1" noChangeAspect="1" noChangeArrowheads="1"/>
          </p:cNvPicPr>
          <p:nvPr>
            <p:ph idx="1"/>
          </p:nvPr>
        </p:nvPicPr>
        <p:blipFill>
          <a:blip r:embed="rId3"/>
          <a:srcRect/>
          <a:stretch>
            <a:fillRect/>
          </a:stretch>
        </p:blipFill>
        <p:spPr>
          <a:xfrm>
            <a:off x="0" y="838200"/>
            <a:ext cx="9144000" cy="6019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1"/>
            <a:ext cx="8229600" cy="1143000"/>
          </a:xfrm>
        </p:spPr>
        <p:txBody>
          <a:bodyPr>
            <a:normAutofit fontScale="90000"/>
          </a:bodyPr>
          <a:lstStyle/>
          <a:p>
            <a:r>
              <a:rPr lang="en-US" b="1" dirty="0" err="1" smtClean="0">
                <a:solidFill>
                  <a:srgbClr val="FFFF00"/>
                </a:solidFill>
              </a:rPr>
              <a:t>Radiative</a:t>
            </a:r>
            <a:r>
              <a:rPr lang="en-US" b="1" dirty="0" smtClean="0">
                <a:solidFill>
                  <a:srgbClr val="FFFF00"/>
                </a:solidFill>
              </a:rPr>
              <a:t> Forcing from Various Causes</a:t>
            </a:r>
            <a:r>
              <a:rPr lang="en-US" dirty="0" smtClean="0"/>
              <a:t/>
            </a:r>
            <a:br>
              <a:rPr lang="en-US" dirty="0" smtClean="0"/>
            </a:br>
            <a:r>
              <a:rPr lang="en-US" sz="1556" dirty="0" smtClean="0"/>
              <a:t>(Black Carbon is not included and the sunlight-reflecting potential of Aerosols may be overestimated</a:t>
            </a:r>
            <a:r>
              <a:rPr lang="en-US" sz="1556" baseline="30000" dirty="0" smtClean="0"/>
              <a:t>1</a:t>
            </a:r>
            <a:r>
              <a:rPr lang="en-US" sz="1556" dirty="0" smtClean="0"/>
              <a:t>)</a:t>
            </a:r>
            <a:endParaRPr lang="en-US" sz="1556" dirty="0"/>
          </a:p>
        </p:txBody>
      </p:sp>
      <p:pic>
        <p:nvPicPr>
          <p:cNvPr id="4" name="Content Placeholder 3" descr="Fig. 6.tiff"/>
          <p:cNvPicPr>
            <a:picLocks noGrp="1" noChangeAspect="1"/>
          </p:cNvPicPr>
          <p:nvPr>
            <p:ph idx="1"/>
          </p:nvPr>
        </p:nvPicPr>
        <p:blipFill>
          <a:blip r:embed="rId3"/>
          <a:srcRect/>
          <a:stretch>
            <a:fillRect/>
          </a:stretch>
        </p:blipFill>
        <p:spPr>
          <a:xfrm>
            <a:off x="0" y="1258451"/>
            <a:ext cx="9144000" cy="559954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152400"/>
            <a:ext cx="9144000" cy="1066800"/>
          </a:xfrm>
        </p:spPr>
        <p:txBody>
          <a:bodyPr>
            <a:normAutofit fontScale="90000"/>
          </a:bodyPr>
          <a:lstStyle/>
          <a:p>
            <a:pPr eaLnBrk="1" hangingPunct="1"/>
            <a:r>
              <a:rPr lang="en-US" sz="4000" b="1" dirty="0" smtClean="0">
                <a:solidFill>
                  <a:srgbClr val="FFFF00"/>
                </a:solidFill>
                <a:ea typeface="ＭＳ Ｐゴシック" pitchFamily="-106" charset="-128"/>
                <a:cs typeface="ＭＳ Ｐゴシック" pitchFamily="-106" charset="-128"/>
              </a:rPr>
              <a:t>Temperature, CO</a:t>
            </a:r>
            <a:r>
              <a:rPr lang="en-US" sz="4000" b="1" baseline="-25000" dirty="0" smtClean="0">
                <a:solidFill>
                  <a:srgbClr val="FFFF00"/>
                </a:solidFill>
                <a:ea typeface="ＭＳ Ｐゴシック" pitchFamily="-106" charset="-128"/>
                <a:cs typeface="ＭＳ Ｐゴシック" pitchFamily="-106" charset="-128"/>
              </a:rPr>
              <a:t>2</a:t>
            </a:r>
            <a:r>
              <a:rPr lang="en-US" sz="4000" b="1" dirty="0" smtClean="0">
                <a:solidFill>
                  <a:srgbClr val="FFFF00"/>
                </a:solidFill>
                <a:ea typeface="ＭＳ Ｐゴシック" pitchFamily="-106" charset="-128"/>
                <a:cs typeface="ＭＳ Ｐゴシック" pitchFamily="-106" charset="-128"/>
              </a:rPr>
              <a:t> Concentrations and Human- Caused Carbon Emissions </a:t>
            </a:r>
          </a:p>
        </p:txBody>
      </p:sp>
      <p:pic>
        <p:nvPicPr>
          <p:cNvPr id="55299" name="Picture 8" descr="Fig. 7.7r Temp. and CO2.tif                                    00109555Macintosh HD                   BCDA6FC4:"/>
          <p:cNvPicPr>
            <a:picLocks noGrp="1" noChangeAspect="1" noChangeArrowheads="1"/>
          </p:cNvPicPr>
          <p:nvPr>
            <p:ph idx="1"/>
          </p:nvPr>
        </p:nvPicPr>
        <p:blipFill>
          <a:blip r:embed="rId3"/>
          <a:srcRect/>
          <a:stretch>
            <a:fillRect/>
          </a:stretch>
        </p:blipFill>
        <p:spPr>
          <a:xfrm>
            <a:off x="0" y="1219200"/>
            <a:ext cx="9144000" cy="5638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1_14_13_andrew_tempchangeco2.jpg.png"/>
          <p:cNvPicPr>
            <a:picLocks noGrp="1" noChangeAspect="1"/>
          </p:cNvPicPr>
          <p:nvPr>
            <p:ph idx="4294967295"/>
          </p:nvPr>
        </p:nvPicPr>
        <p:blipFill>
          <a:blip r:embed="rId3"/>
          <a:srcRect/>
          <a:stretch>
            <a:fillRect/>
          </a:stretch>
        </p:blipFill>
        <p:spPr>
          <a:xfrm>
            <a:off x="0" y="0"/>
            <a:ext cx="9144000" cy="723578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O2 Emission and Atmo.jpg"/>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8763000" cy="1143000"/>
          </a:xfrm>
        </p:spPr>
        <p:txBody>
          <a:bodyPr/>
          <a:lstStyle/>
          <a:p>
            <a:pPr eaLnBrk="1" hangingPunct="1"/>
            <a:r>
              <a:rPr lang="en-US" sz="3200" b="1" smtClean="0">
                <a:solidFill>
                  <a:srgbClr val="FFFF00"/>
                </a:solidFill>
                <a:ea typeface="ＭＳ Ｐゴシック" charset="-128"/>
                <a:cs typeface="ＭＳ Ｐゴシック" charset="-128"/>
              </a:rPr>
              <a:t>Only Human-caused Greenhouse Gas Emissions Can Account for Global Warming</a:t>
            </a:r>
            <a:endParaRPr lang="en-US" sz="3200" smtClean="0">
              <a:solidFill>
                <a:srgbClr val="FFFF00"/>
              </a:solidFill>
              <a:ea typeface="ＭＳ Ｐゴシック" charset="-128"/>
              <a:cs typeface="ＭＳ Ｐゴシック" charset="-128"/>
            </a:endParaRPr>
          </a:p>
        </p:txBody>
      </p:sp>
      <p:sp>
        <p:nvSpPr>
          <p:cNvPr id="26627" name="Rectangle 3"/>
          <p:cNvSpPr>
            <a:spLocks noGrp="1" noChangeArrowheads="1"/>
          </p:cNvSpPr>
          <p:nvPr>
            <p:ph type="body" sz="half" idx="1"/>
          </p:nvPr>
        </p:nvSpPr>
        <p:spPr>
          <a:xfrm>
            <a:off x="152400" y="1447800"/>
            <a:ext cx="4800600" cy="5105400"/>
          </a:xfrm>
        </p:spPr>
        <p:txBody>
          <a:bodyPr>
            <a:normAutofit/>
          </a:bodyPr>
          <a:lstStyle/>
          <a:p>
            <a:pPr eaLnBrk="1" hangingPunct="1">
              <a:lnSpc>
                <a:spcPct val="80000"/>
              </a:lnSpc>
            </a:pPr>
            <a:r>
              <a:rPr lang="en-US" dirty="0" smtClean="0">
                <a:ea typeface="ＭＳ Ｐゴシック" charset="-128"/>
                <a:cs typeface="ＭＳ Ｐゴシック" charset="-128"/>
              </a:rPr>
              <a:t>The black line is the observed temperature rise.</a:t>
            </a:r>
          </a:p>
          <a:p>
            <a:pPr eaLnBrk="1" hangingPunct="1">
              <a:lnSpc>
                <a:spcPct val="80000"/>
              </a:lnSpc>
            </a:pPr>
            <a:r>
              <a:rPr lang="en-US" dirty="0" smtClean="0">
                <a:ea typeface="ＭＳ Ｐゴシック" charset="-128"/>
                <a:cs typeface="ＭＳ Ｐゴシック" charset="-128"/>
              </a:rPr>
              <a:t>The </a:t>
            </a:r>
            <a:r>
              <a:rPr lang="en-US" dirty="0" smtClean="0">
                <a:solidFill>
                  <a:srgbClr val="FF6600"/>
                </a:solidFill>
                <a:ea typeface="ＭＳ Ｐゴシック" charset="-128"/>
                <a:cs typeface="ＭＳ Ｐゴシック" charset="-128"/>
              </a:rPr>
              <a:t>orange</a:t>
            </a:r>
            <a:r>
              <a:rPr lang="en-US" dirty="0" smtClean="0">
                <a:ea typeface="ＭＳ Ｐゴシック" charset="-128"/>
                <a:cs typeface="ＭＳ Ｐゴシック" charset="-128"/>
              </a:rPr>
              <a:t> area is computer simulations of all emissions, including human.</a:t>
            </a:r>
          </a:p>
          <a:p>
            <a:pPr eaLnBrk="1" hangingPunct="1">
              <a:lnSpc>
                <a:spcPct val="80000"/>
              </a:lnSpc>
            </a:pPr>
            <a:r>
              <a:rPr lang="en-US" dirty="0" smtClean="0">
                <a:ea typeface="ＭＳ Ｐゴシック" charset="-128"/>
                <a:cs typeface="ＭＳ Ｐゴシック" charset="-128"/>
              </a:rPr>
              <a:t>The </a:t>
            </a:r>
            <a:r>
              <a:rPr lang="en-US" dirty="0" smtClean="0">
                <a:solidFill>
                  <a:schemeClr val="bg2">
                    <a:lumMod val="60000"/>
                    <a:lumOff val="40000"/>
                  </a:schemeClr>
                </a:solidFill>
                <a:ea typeface="ＭＳ Ｐゴシック" charset="-128"/>
                <a:cs typeface="ＭＳ Ｐゴシック" charset="-128"/>
              </a:rPr>
              <a:t>blue</a:t>
            </a:r>
            <a:r>
              <a:rPr lang="en-US" dirty="0" smtClean="0">
                <a:ea typeface="ＭＳ Ｐゴシック" charset="-128"/>
                <a:cs typeface="ＭＳ Ｐゴシック" charset="-128"/>
              </a:rPr>
              <a:t> area is computer simulations of only natural emissions and the  increase in solar activity.</a:t>
            </a:r>
            <a:endParaRPr lang="en-US" sz="2800" dirty="0" smtClean="0">
              <a:ea typeface="ＭＳ Ｐゴシック" charset="-128"/>
              <a:cs typeface="ＭＳ Ｐゴシック" charset="-128"/>
            </a:endParaRPr>
          </a:p>
        </p:txBody>
      </p:sp>
      <p:pic>
        <p:nvPicPr>
          <p:cNvPr id="26628" name="Picture 5" descr="Fig. 7.11r Natural and Man.tif                                 0010CC78Macintosh HD                   BCDA6FC4:"/>
          <p:cNvPicPr>
            <a:picLocks noGrp="1" noChangeAspect="1" noChangeArrowheads="1"/>
          </p:cNvPicPr>
          <p:nvPr>
            <p:ph sz="half" idx="2"/>
          </p:nvPr>
        </p:nvPicPr>
        <p:blipFill>
          <a:blip r:embed="rId3"/>
          <a:srcRect/>
          <a:stretch>
            <a:fillRect/>
          </a:stretch>
        </p:blipFill>
        <p:spPr>
          <a:xfrm>
            <a:off x="5181600" y="1371600"/>
            <a:ext cx="33528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639763"/>
          </a:xfrm>
        </p:spPr>
        <p:txBody>
          <a:bodyPr>
            <a:noAutofit/>
          </a:bodyPr>
          <a:lstStyle/>
          <a:p>
            <a:pPr eaLnBrk="1" hangingPunct="1"/>
            <a:r>
              <a:rPr lang="en-US" sz="3000" b="1" dirty="0" smtClean="0">
                <a:solidFill>
                  <a:srgbClr val="FFFF00"/>
                </a:solidFill>
                <a:ea typeface="ＭＳ Ｐゴシック" charset="-128"/>
                <a:cs typeface="ＭＳ Ｐゴシック" charset="-128"/>
              </a:rPr>
              <a:t>Some Reasons We Know Humans are the Main Cause</a:t>
            </a:r>
          </a:p>
        </p:txBody>
      </p:sp>
      <p:sp>
        <p:nvSpPr>
          <p:cNvPr id="17411" name="Content Placeholder 2"/>
          <p:cNvSpPr>
            <a:spLocks noGrp="1"/>
          </p:cNvSpPr>
          <p:nvPr>
            <p:ph idx="1"/>
          </p:nvPr>
        </p:nvSpPr>
        <p:spPr>
          <a:xfrm>
            <a:off x="457200" y="990600"/>
            <a:ext cx="8229600" cy="5638800"/>
          </a:xfrm>
        </p:spPr>
        <p:txBody>
          <a:bodyPr>
            <a:noAutofit/>
          </a:bodyPr>
          <a:lstStyle/>
          <a:p>
            <a:pPr eaLnBrk="1" hangingPunct="1">
              <a:lnSpc>
                <a:spcPct val="70000"/>
              </a:lnSpc>
            </a:pPr>
            <a:r>
              <a:rPr lang="en-US" sz="2600" cap="small" dirty="0" smtClean="0">
                <a:ea typeface="ＭＳ Ｐゴシック" charset="-128"/>
                <a:cs typeface="ＭＳ Ｐゴシック" charset="-128"/>
              </a:rPr>
              <a:t>There is a good correlation between the rise in human-caused emissions of greenhouse gases, the rise in atmospheric greenhouse gases, and the rise in temperature. The rate of increase in each is unprecedented.</a:t>
            </a:r>
          </a:p>
          <a:p>
            <a:pPr eaLnBrk="1" hangingPunct="1">
              <a:lnSpc>
                <a:spcPct val="70000"/>
              </a:lnSpc>
            </a:pPr>
            <a:r>
              <a:rPr lang="en-US" sz="2600" cap="small" dirty="0" smtClean="0">
                <a:ea typeface="ＭＳ Ｐゴシック" charset="-128"/>
                <a:cs typeface="ＭＳ Ｐゴシック" charset="-128"/>
              </a:rPr>
              <a:t>There is a good correlation between the growth in the human population and the rise in greenhouse gases and temperature.</a:t>
            </a:r>
          </a:p>
          <a:p>
            <a:pPr eaLnBrk="1" hangingPunct="1">
              <a:lnSpc>
                <a:spcPct val="70000"/>
              </a:lnSpc>
            </a:pPr>
            <a:r>
              <a:rPr lang="en-US" sz="2600" cap="small" dirty="0" smtClean="0">
                <a:ea typeface="ＭＳ Ｐゴシック" charset="-128"/>
                <a:cs typeface="ＭＳ Ｐゴシック" charset="-128"/>
              </a:rPr>
              <a:t>Computer simulations indicate that only human-caused emissions of greenhouse gases can cause the observed rise in temperature of the atmosphere and other Earth systems (Oceans, Continents and Ice). </a:t>
            </a:r>
          </a:p>
          <a:p>
            <a:pPr eaLnBrk="1" hangingPunct="1">
              <a:lnSpc>
                <a:spcPct val="70000"/>
              </a:lnSpc>
            </a:pPr>
            <a:r>
              <a:rPr lang="en-US" sz="2600" cap="small" dirty="0" smtClean="0">
                <a:ea typeface="ＭＳ Ｐゴシック" charset="-128"/>
                <a:cs typeface="ＭＳ Ｐゴシック" charset="-128"/>
              </a:rPr>
              <a:t>No other natural causes can account for the present rapid rise in temperature and CO</a:t>
            </a:r>
            <a:r>
              <a:rPr lang="en-US" sz="2600" cap="small" baseline="-25000" dirty="0" smtClean="0">
                <a:ea typeface="ＭＳ Ｐゴシック" charset="-128"/>
                <a:cs typeface="ＭＳ Ｐゴシック" charset="-128"/>
              </a:rPr>
              <a:t>2</a:t>
            </a:r>
            <a:r>
              <a:rPr lang="en-US" sz="2600" cap="small" dirty="0" smtClean="0">
                <a:ea typeface="ＭＳ Ｐゴシック" charset="-128"/>
                <a:cs typeface="ＭＳ Ｐゴシック" charset="-128"/>
              </a:rPr>
              <a:t>. The present rate of CO</a:t>
            </a:r>
            <a:r>
              <a:rPr lang="en-US" sz="2600" cap="small" baseline="-25000" dirty="0" smtClean="0">
                <a:ea typeface="ＭＳ Ｐゴシック" charset="-128"/>
                <a:cs typeface="ＭＳ Ｐゴシック" charset="-128"/>
              </a:rPr>
              <a:t>2</a:t>
            </a:r>
            <a:r>
              <a:rPr lang="en-US" sz="2600" cap="small" dirty="0" smtClean="0">
                <a:ea typeface="ＭＳ Ｐゴシック" charset="-128"/>
                <a:cs typeface="ＭＳ Ｐゴシック" charset="-128"/>
              </a:rPr>
              <a:t> increase is about 20,000 faster than natural rates.</a:t>
            </a:r>
          </a:p>
          <a:p>
            <a:pPr>
              <a:lnSpc>
                <a:spcPct val="70000"/>
              </a:lnSpc>
            </a:pPr>
            <a:r>
              <a:rPr lang="en-US" sz="2600" cap="small" dirty="0" smtClean="0">
                <a:solidFill>
                  <a:srgbClr val="FFFF00"/>
                </a:solidFill>
                <a:ea typeface="ＭＳ Ｐゴシック" charset="-128"/>
                <a:cs typeface="ＭＳ Ｐゴシック" charset="-128"/>
              </a:rPr>
              <a:t>Carbon isotopes due to burning fossil fuels are the main constituent of the increased CO</a:t>
            </a:r>
            <a:r>
              <a:rPr lang="en-US" sz="2600" cap="small" baseline="-25000" dirty="0" smtClean="0">
                <a:solidFill>
                  <a:srgbClr val="FFFF00"/>
                </a:solidFill>
                <a:ea typeface="ＭＳ Ｐゴシック" charset="-128"/>
                <a:cs typeface="ＭＳ Ｐゴシック" charset="-128"/>
              </a:rPr>
              <a:t>2</a:t>
            </a:r>
            <a:r>
              <a:rPr lang="en-US" sz="2600" cap="small" dirty="0" smtClean="0">
                <a:solidFill>
                  <a:srgbClr val="FFFF00"/>
                </a:solidFill>
                <a:ea typeface="ＭＳ Ｐゴシック" charset="-128"/>
                <a:cs typeface="ＭＳ Ｐゴシック" charset="-128"/>
              </a:rPr>
              <a:t> concentration (falling </a:t>
            </a:r>
            <a:r>
              <a:rPr lang="en-US" sz="2600" cap="small" baseline="30000" dirty="0" smtClean="0">
                <a:solidFill>
                  <a:srgbClr val="FFFF00"/>
                </a:solidFill>
                <a:ea typeface="ＭＳ Ｐゴシック" charset="-128"/>
                <a:cs typeface="ＭＳ Ｐゴシック" charset="-128"/>
              </a:rPr>
              <a:t>13</a:t>
            </a:r>
            <a:r>
              <a:rPr lang="en-US" sz="2600" cap="small" dirty="0" smtClean="0">
                <a:solidFill>
                  <a:srgbClr val="FFFF00"/>
                </a:solidFill>
                <a:ea typeface="ＭＳ Ｐゴシック" charset="-128"/>
                <a:cs typeface="ＭＳ Ｐゴシック" charset="-128"/>
              </a:rPr>
              <a:t>C to </a:t>
            </a:r>
            <a:r>
              <a:rPr lang="en-US" sz="2600" cap="small" baseline="30000" dirty="0" smtClean="0">
                <a:solidFill>
                  <a:srgbClr val="FFFF00"/>
                </a:solidFill>
                <a:ea typeface="ＭＳ Ｐゴシック" charset="-128"/>
                <a:cs typeface="ＭＳ Ｐゴシック" charset="-128"/>
              </a:rPr>
              <a:t>12</a:t>
            </a:r>
            <a:r>
              <a:rPr lang="en-US" sz="2600" cap="small" dirty="0" smtClean="0">
                <a:solidFill>
                  <a:srgbClr val="FFFF00"/>
                </a:solidFill>
                <a:ea typeface="ＭＳ Ｐゴシック" charset="-128"/>
                <a:cs typeface="ＭＳ Ｐゴシック" charset="-128"/>
              </a:rPr>
              <a:t>C ratio).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52400"/>
            <a:ext cx="8763000" cy="511175"/>
          </a:xfrm>
        </p:spPr>
        <p:txBody>
          <a:bodyPr>
            <a:normAutofit fontScale="90000"/>
          </a:bodyPr>
          <a:lstStyle/>
          <a:p>
            <a:pPr eaLnBrk="1" hangingPunct="1"/>
            <a:endParaRPr lang="en-US" sz="3600" dirty="0" smtClean="0">
              <a:solidFill>
                <a:srgbClr val="FFFF00"/>
              </a:solidFill>
              <a:ea typeface="ＭＳ Ｐゴシック" charset="-128"/>
              <a:cs typeface="ＭＳ Ｐゴシック" charset="-128"/>
            </a:endParaRPr>
          </a:p>
        </p:txBody>
      </p:sp>
      <p:pic>
        <p:nvPicPr>
          <p:cNvPr id="5" name="Content Placeholder 4" descr="Population and CO2 Growth.jpg"/>
          <p:cNvPicPr>
            <a:picLocks noGrp="1" noChangeAspect="1"/>
          </p:cNvPicPr>
          <p:nvPr>
            <p:ph idx="4294967295"/>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Emissions and Population.jpg"/>
          <p:cNvPicPr>
            <a:picLocks noGrp="1" noChangeAspect="1"/>
          </p:cNvPicPr>
          <p:nvPr>
            <p:ph/>
          </p:nvPr>
        </p:nvPicPr>
        <p:blipFill>
          <a:blip r:embed="rId3"/>
          <a:srcRec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World Emissions 2012.jpg"/>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World Emissions to 2011.jpg"/>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World Emissions to 2011-2.jpg"/>
          <p:cNvPicPr>
            <a:picLocks noGrp="1" noChangeAspect="1"/>
          </p:cNvPicPr>
          <p:nvPr>
            <p:ph/>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global-carbon-budget-2010-600w.jpg"/>
          <p:cNvPicPr>
            <a:picLocks noGrp="1" noChangeAspect="1"/>
          </p:cNvPicPr>
          <p:nvPr>
            <p:ph/>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698785"/>
          </a:xfrm>
        </p:spPr>
        <p:txBody>
          <a:bodyPr>
            <a:noAutofit/>
          </a:bodyPr>
          <a:lstStyle/>
          <a:p>
            <a:r>
              <a:rPr lang="en-US" sz="3600" b="1" dirty="0" smtClean="0">
                <a:solidFill>
                  <a:srgbClr val="FFFF00"/>
                </a:solidFill>
              </a:rPr>
              <a:t>Annual Growth Rate of CO</a:t>
            </a:r>
            <a:r>
              <a:rPr lang="en-US" sz="3600" b="1" baseline="-25000" dirty="0" smtClean="0">
                <a:solidFill>
                  <a:srgbClr val="FFFF00"/>
                </a:solidFill>
              </a:rPr>
              <a:t>2</a:t>
            </a:r>
            <a:r>
              <a:rPr lang="en-US" sz="3600" b="1" dirty="0" smtClean="0">
                <a:solidFill>
                  <a:srgbClr val="FFFF00"/>
                </a:solidFill>
              </a:rPr>
              <a:t> Emissions</a:t>
            </a:r>
            <a:endParaRPr lang="en-US" sz="3600" b="1" dirty="0">
              <a:solidFill>
                <a:srgbClr val="FFFF00"/>
              </a:solidFill>
            </a:endParaRPr>
          </a:p>
        </p:txBody>
      </p:sp>
      <p:graphicFrame>
        <p:nvGraphicFramePr>
          <p:cNvPr id="5" name="Content Placeholder 4"/>
          <p:cNvGraphicFramePr>
            <a:graphicFrameLocks noGrp="1"/>
          </p:cNvGraphicFramePr>
          <p:nvPr>
            <p:ph idx="1"/>
          </p:nvPr>
        </p:nvGraphicFramePr>
        <p:xfrm>
          <a:off x="457200" y="1446228"/>
          <a:ext cx="8229600" cy="4755870"/>
        </p:xfrm>
        <a:graphic>
          <a:graphicData uri="http://schemas.openxmlformats.org/drawingml/2006/table">
            <a:tbl>
              <a:tblPr firstRow="1" bandRow="1">
                <a:tableStyleId>{BDBED569-4797-4DF1-A0F4-6AAB3CD982D8}</a:tableStyleId>
              </a:tblPr>
              <a:tblGrid>
                <a:gridCol w="4114800"/>
                <a:gridCol w="4114800"/>
              </a:tblGrid>
              <a:tr h="1098654">
                <a:tc>
                  <a:txBody>
                    <a:bodyPr/>
                    <a:lstStyle/>
                    <a:p>
                      <a:pPr algn="ctr"/>
                      <a:r>
                        <a:rPr lang="en-US" sz="4400" dirty="0" smtClean="0"/>
                        <a:t>1990s</a:t>
                      </a:r>
                      <a:endParaRPr lang="en-US" sz="4400" dirty="0"/>
                    </a:p>
                  </a:txBody>
                  <a:tcPr anchor="ctr"/>
                </a:tc>
                <a:tc>
                  <a:txBody>
                    <a:bodyPr/>
                    <a:lstStyle/>
                    <a:p>
                      <a:pPr algn="ctr"/>
                      <a:r>
                        <a:rPr lang="en-US" sz="4400" dirty="0" smtClean="0"/>
                        <a:t>1.3 %</a:t>
                      </a:r>
                      <a:endParaRPr lang="en-US" sz="4400" dirty="0"/>
                    </a:p>
                  </a:txBody>
                  <a:tcPr anchor="ctr"/>
                </a:tc>
              </a:tr>
              <a:tr h="1219072">
                <a:tc>
                  <a:txBody>
                    <a:bodyPr/>
                    <a:lstStyle/>
                    <a:p>
                      <a:pPr algn="ctr"/>
                      <a:r>
                        <a:rPr lang="en-US" sz="4400" b="1" dirty="0" smtClean="0">
                          <a:solidFill>
                            <a:srgbClr val="FFFF00"/>
                          </a:solidFill>
                        </a:rPr>
                        <a:t>2000 - 2008</a:t>
                      </a:r>
                      <a:endParaRPr lang="en-US" sz="4400" b="1" dirty="0">
                        <a:solidFill>
                          <a:srgbClr val="FFFF00"/>
                        </a:solidFill>
                      </a:endParaRPr>
                    </a:p>
                  </a:txBody>
                  <a:tcPr anchor="ctr"/>
                </a:tc>
                <a:tc>
                  <a:txBody>
                    <a:bodyPr/>
                    <a:lstStyle/>
                    <a:p>
                      <a:pPr algn="ctr"/>
                      <a:r>
                        <a:rPr lang="en-US" sz="4400" b="1" dirty="0" smtClean="0">
                          <a:solidFill>
                            <a:srgbClr val="FFFF00"/>
                          </a:solidFill>
                        </a:rPr>
                        <a:t>3.3 %</a:t>
                      </a:r>
                      <a:endParaRPr lang="en-US" sz="4400" b="1" dirty="0">
                        <a:solidFill>
                          <a:srgbClr val="FFFF00"/>
                        </a:solidFill>
                      </a:endParaRPr>
                    </a:p>
                  </a:txBody>
                  <a:tcPr anchor="ctr"/>
                </a:tc>
              </a:tr>
              <a:tr h="1219072">
                <a:tc>
                  <a:txBody>
                    <a:bodyPr/>
                    <a:lstStyle/>
                    <a:p>
                      <a:pPr algn="ctr"/>
                      <a:r>
                        <a:rPr lang="en-US" sz="4400" b="1" dirty="0" smtClean="0">
                          <a:solidFill>
                            <a:schemeClr val="bg2">
                              <a:lumMod val="60000"/>
                              <a:lumOff val="40000"/>
                            </a:schemeClr>
                          </a:solidFill>
                        </a:rPr>
                        <a:t>2009</a:t>
                      </a:r>
                      <a:endParaRPr lang="en-US" sz="4400" b="1" dirty="0">
                        <a:solidFill>
                          <a:schemeClr val="bg2">
                            <a:lumMod val="60000"/>
                            <a:lumOff val="40000"/>
                          </a:schemeClr>
                        </a:solidFill>
                      </a:endParaRPr>
                    </a:p>
                  </a:txBody>
                  <a:tcPr anchor="ctr"/>
                </a:tc>
                <a:tc>
                  <a:txBody>
                    <a:bodyPr/>
                    <a:lstStyle/>
                    <a:p>
                      <a:pPr algn="ctr"/>
                      <a:r>
                        <a:rPr lang="en-US" sz="4400" b="1" dirty="0" smtClean="0">
                          <a:solidFill>
                            <a:schemeClr val="bg2">
                              <a:lumMod val="60000"/>
                              <a:lumOff val="40000"/>
                            </a:schemeClr>
                          </a:solidFill>
                        </a:rPr>
                        <a:t>-1.4 %</a:t>
                      </a:r>
                      <a:endParaRPr lang="en-US" sz="4400" b="1" dirty="0">
                        <a:solidFill>
                          <a:schemeClr val="bg2">
                            <a:lumMod val="60000"/>
                            <a:lumOff val="40000"/>
                          </a:schemeClr>
                        </a:solidFill>
                      </a:endParaRPr>
                    </a:p>
                  </a:txBody>
                  <a:tcPr anchor="ctr"/>
                </a:tc>
              </a:tr>
              <a:tr h="1219072">
                <a:tc>
                  <a:txBody>
                    <a:bodyPr/>
                    <a:lstStyle/>
                    <a:p>
                      <a:pPr algn="ctr"/>
                      <a:r>
                        <a:rPr lang="en-US" sz="4400" b="1" dirty="0" smtClean="0">
                          <a:solidFill>
                            <a:srgbClr val="FF6600"/>
                          </a:solidFill>
                        </a:rPr>
                        <a:t>2010</a:t>
                      </a:r>
                      <a:endParaRPr lang="en-US" sz="4400" b="1" dirty="0">
                        <a:solidFill>
                          <a:srgbClr val="FF6600"/>
                        </a:solidFill>
                      </a:endParaRPr>
                    </a:p>
                  </a:txBody>
                  <a:tcPr anchor="ctr"/>
                </a:tc>
                <a:tc>
                  <a:txBody>
                    <a:bodyPr/>
                    <a:lstStyle/>
                    <a:p>
                      <a:pPr algn="ctr"/>
                      <a:r>
                        <a:rPr lang="en-US" sz="4400" b="1" dirty="0" smtClean="0">
                          <a:solidFill>
                            <a:srgbClr val="FF6600"/>
                          </a:solidFill>
                        </a:rPr>
                        <a:t>4.9 %</a:t>
                      </a:r>
                      <a:endParaRPr lang="en-US" sz="4400" b="1" dirty="0">
                        <a:solidFill>
                          <a:srgbClr val="FF6600"/>
                        </a:solidFill>
                      </a:endParaRP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965" y="98958"/>
            <a:ext cx="8939883" cy="536023"/>
          </a:xfrm>
        </p:spPr>
        <p:txBody>
          <a:bodyPr>
            <a:noAutofit/>
          </a:bodyPr>
          <a:lstStyle/>
          <a:p>
            <a:r>
              <a:rPr lang="en-US" sz="3200" b="1" dirty="0" smtClean="0">
                <a:solidFill>
                  <a:srgbClr val="FFFF00"/>
                </a:solidFill>
              </a:rPr>
              <a:t>Country CO</a:t>
            </a:r>
            <a:r>
              <a:rPr lang="en-US" sz="3200" b="1" baseline="-25000" dirty="0" smtClean="0">
                <a:solidFill>
                  <a:srgbClr val="FFFF00"/>
                </a:solidFill>
              </a:rPr>
              <a:t>2</a:t>
            </a:r>
            <a:r>
              <a:rPr lang="en-US" sz="3200" b="1" dirty="0" smtClean="0">
                <a:solidFill>
                  <a:srgbClr val="FFFF00"/>
                </a:solidFill>
              </a:rPr>
              <a:t> Emissions for 1990, 2000 and 2010</a:t>
            </a:r>
            <a:endParaRPr lang="en-US" sz="3200" b="1" dirty="0">
              <a:solidFill>
                <a:srgbClr val="FFFF00"/>
              </a:solidFill>
            </a:endParaRPr>
          </a:p>
        </p:txBody>
      </p:sp>
      <p:pic>
        <p:nvPicPr>
          <p:cNvPr id="6" name="Content Placeholder 5" descr="Country Emissions.jpg"/>
          <p:cNvPicPr>
            <a:picLocks noGrp="1" noChangeAspect="1"/>
          </p:cNvPicPr>
          <p:nvPr>
            <p:ph idx="1"/>
          </p:nvPr>
        </p:nvPicPr>
        <p:blipFill>
          <a:blip r:embed="rId3"/>
          <a:srcRect/>
          <a:stretch>
            <a:fillRect/>
          </a:stretch>
        </p:blipFill>
        <p:spPr>
          <a:xfrm>
            <a:off x="0" y="775172"/>
            <a:ext cx="9144000" cy="608282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a:bodyPr>
          <a:lstStyle/>
          <a:p>
            <a:r>
              <a:rPr lang="en-US" sz="3200" b="1" dirty="0" smtClean="0">
                <a:solidFill>
                  <a:srgbClr val="FFFF00"/>
                </a:solidFill>
              </a:rPr>
              <a:t>Per Capita CO</a:t>
            </a:r>
            <a:r>
              <a:rPr lang="en-US" sz="3200" b="1" baseline="-25000" dirty="0" smtClean="0">
                <a:solidFill>
                  <a:srgbClr val="FFFF00"/>
                </a:solidFill>
              </a:rPr>
              <a:t>2</a:t>
            </a:r>
            <a:r>
              <a:rPr lang="en-US" sz="3200" b="1" dirty="0" smtClean="0">
                <a:solidFill>
                  <a:srgbClr val="FFFF00"/>
                </a:solidFill>
              </a:rPr>
              <a:t> Emissions for 1990, 2000, and 2011</a:t>
            </a:r>
            <a:endParaRPr lang="en-US" sz="3200" b="1" dirty="0">
              <a:solidFill>
                <a:srgbClr val="FFFF00"/>
              </a:solidFill>
            </a:endParaRPr>
          </a:p>
        </p:txBody>
      </p:sp>
      <p:pic>
        <p:nvPicPr>
          <p:cNvPr id="4" name="Content Placeholder 3" descr="Per Capita Emissions.jpg"/>
          <p:cNvPicPr>
            <a:picLocks noGrp="1" noChangeAspect="1"/>
          </p:cNvPicPr>
          <p:nvPr>
            <p:ph idx="1"/>
          </p:nvPr>
        </p:nvPicPr>
        <p:blipFill>
          <a:blip r:embed="rId2"/>
          <a:srcRect/>
          <a:stretch>
            <a:fillRect/>
          </a:stretch>
        </p:blipFill>
        <p:spPr>
          <a:xfrm>
            <a:off x="0" y="914400"/>
            <a:ext cx="9143999" cy="59436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1574</Words>
  <Application>Microsoft Macintosh PowerPoint</Application>
  <PresentationFormat>On-screen Show (4:3)</PresentationFormat>
  <Paragraphs>74</Paragraphs>
  <Slides>21</Slides>
  <Notes>16</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Part 5</vt:lpstr>
      <vt:lpstr>Some Reasons We Know Humans are the Main Cause</vt:lpstr>
      <vt:lpstr>Slide 3</vt:lpstr>
      <vt:lpstr>Slide 4</vt:lpstr>
      <vt:lpstr>Slide 5</vt:lpstr>
      <vt:lpstr>Slide 6</vt:lpstr>
      <vt:lpstr>Annual Growth Rate of CO2 Emissions</vt:lpstr>
      <vt:lpstr>Country CO2 Emissions for 1990, 2000 and 2010</vt:lpstr>
      <vt:lpstr>Per Capita CO2 Emissions for 1990, 2000, and 2011</vt:lpstr>
      <vt:lpstr>Slide 10</vt:lpstr>
      <vt:lpstr>Slide 11</vt:lpstr>
      <vt:lpstr>Coal: The Worst CO2 Emitter</vt:lpstr>
      <vt:lpstr>How Right They Were!</vt:lpstr>
      <vt:lpstr>Intensity of Climate Drivers (2006)</vt:lpstr>
      <vt:lpstr>Radiative Forcing from Various Causes (Black Carbon is not included and the sunlight-reflecting potential of Aerosols may be overestimated1)</vt:lpstr>
      <vt:lpstr>Temperature, CO2 Concentrations and Human- Caused Carbon Emissions </vt:lpstr>
      <vt:lpstr>Slide 17</vt:lpstr>
      <vt:lpstr>Slide 18</vt:lpstr>
      <vt:lpstr>Only Human-caused Greenhouse Gas Emissions Can Account for Global Warming</vt:lpstr>
      <vt:lpstr>Slide 20</vt:lpstr>
      <vt:lpstr>Slide 21</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5</dc:title>
  <dc:creator>_x001b_Robert Strom</dc:creator>
  <cp:lastModifiedBy>_x001b_Robert Strom</cp:lastModifiedBy>
  <cp:revision>9</cp:revision>
  <dcterms:created xsi:type="dcterms:W3CDTF">2013-07-21T22:38:51Z</dcterms:created>
  <dcterms:modified xsi:type="dcterms:W3CDTF">2013-07-21T22:42:49Z</dcterms:modified>
</cp:coreProperties>
</file>