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3"/>
  </p:notesMasterIdLst>
  <p:sldIdLst>
    <p:sldId id="257" r:id="rId2"/>
    <p:sldId id="258" r:id="rId3"/>
    <p:sldId id="260" r:id="rId4"/>
    <p:sldId id="261" r:id="rId5"/>
    <p:sldId id="262" r:id="rId6"/>
    <p:sldId id="306" r:id="rId7"/>
    <p:sldId id="305" r:id="rId8"/>
    <p:sldId id="264" r:id="rId9"/>
    <p:sldId id="265" r:id="rId10"/>
    <p:sldId id="268" r:id="rId11"/>
    <p:sldId id="269" r:id="rId12"/>
    <p:sldId id="270" r:id="rId13"/>
    <p:sldId id="271" r:id="rId14"/>
    <p:sldId id="272" r:id="rId15"/>
    <p:sldId id="273" r:id="rId16"/>
    <p:sldId id="278" r:id="rId17"/>
    <p:sldId id="279" r:id="rId18"/>
    <p:sldId id="280" r:id="rId19"/>
    <p:sldId id="281" r:id="rId20"/>
    <p:sldId id="283" r:id="rId21"/>
    <p:sldId id="28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54" d="100"/>
          <a:sy n="54" d="100"/>
        </p:scale>
        <p:origin x="-104" y="-22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947B4-2EF2-4AFC-AFAE-F755D507954B}" type="datetimeFigureOut">
              <a:rPr lang="en-US" smtClean="0"/>
              <a:pPr/>
              <a:t>7/21/13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349BB8-7E24-4BB1-B534-0D2461C6BC0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jpl.nasa.gov/news/news.php?release=2012-217"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4656C417-DD8F-124B-B3D1-D1B88FCED852}" type="slidenum">
              <a:rPr lang="en-US" smtClean="0">
                <a:latin typeface="Times" charset="0"/>
              </a:rPr>
              <a:pPr/>
              <a:t>2</a:t>
            </a:fld>
            <a:endParaRPr lang="en-US" smtClean="0">
              <a:latin typeface="Times" charset="0"/>
            </a:endParaRPr>
          </a:p>
        </p:txBody>
      </p:sp>
      <p:sp>
        <p:nvSpPr>
          <p:cNvPr id="2765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1027"/>
          <p:cNvSpPr>
            <a:spLocks noGrp="1" noChangeArrowheads="1"/>
          </p:cNvSpPr>
          <p:nvPr>
            <p:ph type="body" idx="1"/>
          </p:nvPr>
        </p:nvSpPr>
        <p:spPr bwMode="auto">
          <a:noFill/>
        </p:spPr>
        <p:txBody>
          <a:bodyPr/>
          <a:lstStyle/>
          <a:p>
            <a:pPr eaLnBrk="1" hangingPunct="1">
              <a:spcBef>
                <a:spcPct val="0"/>
              </a:spcBef>
            </a:pPr>
            <a:r>
              <a:rPr lang="en-US" smtClean="0">
                <a:latin typeface="Times" charset="0"/>
                <a:ea typeface="ＭＳ Ｐゴシック" charset="-128"/>
                <a:cs typeface="ＭＳ Ｐゴシック" charset="-128"/>
              </a:rPr>
              <a:t>Because of the large absorption of CO</a:t>
            </a:r>
            <a:r>
              <a:rPr lang="en-US" baseline="-25000" smtClean="0">
                <a:latin typeface="Times" charset="0"/>
                <a:ea typeface="ＭＳ Ｐゴシック" charset="-128"/>
                <a:cs typeface="ＭＳ Ｐゴシック" charset="-128"/>
              </a:rPr>
              <a:t>2</a:t>
            </a:r>
            <a:r>
              <a:rPr lang="en-US" smtClean="0">
                <a:latin typeface="Times" charset="0"/>
                <a:ea typeface="ＭＳ Ｐゴシック" charset="-128"/>
                <a:cs typeface="ＭＳ Ｐゴシック" charset="-128"/>
              </a:rPr>
              <a:t> , the oceans are producing large quantities of carbonic acid. The oceans are, therefore, becoming acidic. If CO</a:t>
            </a:r>
            <a:r>
              <a:rPr lang="en-US" baseline="-25000" smtClean="0">
                <a:latin typeface="Times" charset="0"/>
                <a:ea typeface="ＭＳ Ｐゴシック" charset="-128"/>
                <a:cs typeface="ＭＳ Ｐゴシック" charset="-128"/>
              </a:rPr>
              <a:t>2</a:t>
            </a:r>
            <a:r>
              <a:rPr lang="en-US" smtClean="0">
                <a:latin typeface="Times" charset="0"/>
                <a:ea typeface="ＭＳ Ｐゴシック" charset="-128"/>
                <a:cs typeface="ＭＳ Ｐゴシック" charset="-128"/>
              </a:rPr>
              <a:t> emissions are not drastically reduced now, the acidity of the oceans will violate EPA Quality Criteria (1976) by mid century or sooner (</a:t>
            </a:r>
            <a:r>
              <a:rPr lang="en-US" i="1" smtClean="0">
                <a:latin typeface="Times" charset="0"/>
                <a:ea typeface="ＭＳ Ｐゴシック" charset="-128"/>
                <a:cs typeface="ＭＳ Ｐゴシック" charset="-128"/>
              </a:rPr>
              <a:t>Geophys. Res. Letters</a:t>
            </a:r>
            <a:r>
              <a:rPr lang="en-US" smtClean="0">
                <a:latin typeface="Times" charset="0"/>
                <a:ea typeface="ＭＳ Ｐゴシック" charset="-128"/>
                <a:cs typeface="ＭＳ Ｐゴシック" charset="-128"/>
              </a:rPr>
              <a:t>, Sept. 25, 2007). This will significantly risk marine biota and adversely impact the food webs and key biogeochemical processes.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rate of sea level increase is growing.</a:t>
            </a:r>
            <a:endParaRPr lang="en-US" dirty="0"/>
          </a:p>
        </p:txBody>
      </p:sp>
      <p:sp>
        <p:nvSpPr>
          <p:cNvPr id="4" name="Slide Number Placeholder 3"/>
          <p:cNvSpPr>
            <a:spLocks noGrp="1"/>
          </p:cNvSpPr>
          <p:nvPr>
            <p:ph type="sldNum" sz="quarter" idx="10"/>
          </p:nvPr>
        </p:nvSpPr>
        <p:spPr/>
        <p:txBody>
          <a:bodyPr/>
          <a:lstStyle/>
          <a:p>
            <a:fld id="{32349BB8-7E24-4BB1-B534-0D2461C6BC09}"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diagram shows</a:t>
            </a:r>
            <a:r>
              <a:rPr lang="en-US" baseline="0" dirty="0" smtClean="0"/>
              <a:t> the area in the eastern part of the U.S. inundated by a rise in sea level of 1 and 6 meters. Courtesy of the Dept. of Environmental Science, Univ. of Arizona.</a:t>
            </a:r>
            <a:endParaRPr lang="en-US" dirty="0" smtClean="0"/>
          </a:p>
          <a:p>
            <a:endParaRPr lang="en-US" dirty="0"/>
          </a:p>
        </p:txBody>
      </p:sp>
      <p:sp>
        <p:nvSpPr>
          <p:cNvPr id="4" name="Slide Number Placeholder 3"/>
          <p:cNvSpPr>
            <a:spLocks noGrp="1"/>
          </p:cNvSpPr>
          <p:nvPr>
            <p:ph type="sldNum" sz="quarter" idx="10"/>
          </p:nvPr>
        </p:nvSpPr>
        <p:spPr/>
        <p:txBody>
          <a:bodyPr/>
          <a:lstStyle/>
          <a:p>
            <a:fld id="{32349BB8-7E24-4BB1-B534-0D2461C6BC09}"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computer simulation shows the effect</a:t>
            </a:r>
            <a:r>
              <a:rPr lang="en-US" baseline="0" dirty="0" smtClean="0"/>
              <a:t> of a 6 meter rise of sea level on the city of London, England.</a:t>
            </a:r>
            <a:r>
              <a:rPr lang="en-US" baseline="0" dirty="0" smtClean="0"/>
              <a:t> The Houses of Parliament and Big Ben are shown in the middle foreground.</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Sea level</a:t>
            </a:r>
            <a:r>
              <a:rPr lang="en-US" baseline="0" dirty="0" smtClean="0"/>
              <a:t> rise in mm/yr from island measurements by sea level meters. </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0AD260F1-A8D4-F04B-BCC9-5E722A015258}" type="slidenum">
              <a:rPr lang="en-US" smtClean="0">
                <a:latin typeface="Times" charset="0"/>
              </a:rPr>
              <a:pPr/>
              <a:t>20</a:t>
            </a:fld>
            <a:endParaRPr lang="en-US" smtClean="0">
              <a:latin typeface="Times"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spcBef>
                <a:spcPct val="0"/>
              </a:spcBef>
            </a:pPr>
            <a:r>
              <a:rPr lang="en-US" smtClean="0">
                <a:latin typeface="Times" charset="0"/>
                <a:ea typeface="ＭＳ Ｐゴシック" charset="-128"/>
                <a:cs typeface="ＭＳ Ｐゴシック" charset="-128"/>
              </a:rPr>
              <a:t>Houses flooded by 2006 high tides exacerbated by rising sea levels in Funafuti, Tuvalu Islands.The island nation is now being evacuated because it is becoming unlivable due to the rising sea level caused by global warming. Tuvalu now has to import food because sea level rise has contaminated the ground water with salt that no longer will support local crops of taro and other vegetables.  About 75 people are being relocated to New Zealand each year. Photo courtesy of </a:t>
            </a:r>
            <a:r>
              <a:rPr lang="en-US" smtClean="0">
                <a:solidFill>
                  <a:srgbClr val="000000"/>
                </a:solidFill>
                <a:latin typeface="Times" charset="0"/>
                <a:ea typeface="ＭＳ Ｐゴシック" charset="-128"/>
                <a:cs typeface="ＭＳ Ｐゴシック" charset="-128"/>
              </a:rPr>
              <a:t>Monise Laafai, TuvaluIslands.com.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r>
              <a:rPr lang="en-US" smtClean="0">
                <a:ea typeface="ＭＳ Ｐゴシック" charset="-128"/>
                <a:cs typeface="ＭＳ Ｐゴシック" charset="-128"/>
              </a:rPr>
              <a:t>This map shows the changes in sea levels for the United States region during the last ice age (line between light blue and darker blue), the present interglacial period (present shore line in black), and if all ice on Earth were to melt (line between light blue and brown). Courtesy Tasa Graphic Arts, Inc. </a:t>
            </a:r>
          </a:p>
        </p:txBody>
      </p:sp>
      <p:sp>
        <p:nvSpPr>
          <p:cNvPr id="35844" name="Slide Number Placeholder 3"/>
          <p:cNvSpPr>
            <a:spLocks noGrp="1"/>
          </p:cNvSpPr>
          <p:nvPr>
            <p:ph type="sldNum" sz="quarter" idx="5"/>
          </p:nvPr>
        </p:nvSpPr>
        <p:spPr bwMode="auto">
          <a:noFill/>
          <a:ln>
            <a:miter lim="800000"/>
            <a:headEnd/>
            <a:tailEnd/>
          </a:ln>
        </p:spPr>
        <p:txBody>
          <a:bodyPr/>
          <a:lstStyle/>
          <a:p>
            <a:fld id="{F6DB0892-C9AE-6B45-9A8E-A39AD7ACA91B}" type="slidenum">
              <a:rPr lang="en-US" smtClean="0"/>
              <a:pPr/>
              <a:t>21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a:lstStyle/>
          <a:p>
            <a:fld id="{CAA9334A-502E-8346-9E64-A4C0EFE6A976}" type="slidenum">
              <a:rPr lang="en-US" smtClean="0">
                <a:latin typeface="Times" charset="0"/>
              </a:rPr>
              <a:pPr/>
              <a:t>4</a:t>
            </a:fld>
            <a:endParaRPr lang="en-US" smtClean="0">
              <a:latin typeface="Times"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a:lstStyle/>
          <a:p>
            <a:pPr eaLnBrk="1" hangingPunct="1">
              <a:spcBef>
                <a:spcPct val="0"/>
              </a:spcBef>
            </a:pPr>
            <a:r>
              <a:rPr lang="en-US" dirty="0" smtClean="0">
                <a:latin typeface="Times" charset="0"/>
                <a:ea typeface="ＭＳ Ｐゴシック" charset="-128"/>
                <a:cs typeface="ＭＳ Ｐゴシック" charset="-128"/>
              </a:rPr>
              <a:t>The comparisons on the left are various glaciers around the world. The comparisons on the right are for three Alaskan glaciers. Notice the vegetation differences in the top two Alaskan comparisons due to climate change. </a:t>
            </a:r>
            <a:r>
              <a:rPr lang="en-US" b="1" dirty="0" smtClean="0">
                <a:latin typeface="Times" charset="0"/>
                <a:ea typeface="ＭＳ Ｐゴシック" charset="-128"/>
                <a:cs typeface="ＭＳ Ｐゴシック" charset="-128"/>
              </a:rPr>
              <a:t>The rate at which some of the world's glaciers are melting has more than doubled, data from the United Nations Environment </a:t>
            </a:r>
            <a:r>
              <a:rPr lang="en-US" b="1" dirty="0" err="1" smtClean="0">
                <a:latin typeface="Times" charset="0"/>
                <a:ea typeface="ＭＳ Ｐゴシック" charset="-128"/>
                <a:cs typeface="ＭＳ Ｐゴシック" charset="-128"/>
              </a:rPr>
              <a:t>Programme</a:t>
            </a:r>
            <a:r>
              <a:rPr lang="en-US" b="1" dirty="0" smtClean="0">
                <a:latin typeface="Times" charset="0"/>
                <a:ea typeface="ＭＳ Ｐゴシック" charset="-128"/>
                <a:cs typeface="ＭＳ Ｐゴシック" charset="-128"/>
              </a:rPr>
              <a:t> has shown.</a:t>
            </a:r>
            <a:r>
              <a:rPr lang="en-US" dirty="0" smtClean="0">
                <a:latin typeface="Times" charset="0"/>
                <a:ea typeface="ＭＳ Ｐゴシック" charset="-128"/>
                <a:cs typeface="ＭＳ Ｐゴシック" charset="-128"/>
              </a:rPr>
              <a:t> Average glacial shrinkage has risen from 30 centimeters per year between 1980 and 1999, to 1.5 meters in 2006. Some of the biggest losses have occurred in the Alps and Pyrenees mountain ranges in Europe.</a:t>
            </a:r>
          </a:p>
          <a:p>
            <a:pPr eaLnBrk="1" hangingPunct="1">
              <a:spcBef>
                <a:spcPct val="0"/>
              </a:spcBef>
            </a:pPr>
            <a:r>
              <a:rPr lang="en-US" dirty="0" smtClean="0">
                <a:latin typeface="Times" charset="0"/>
                <a:ea typeface="ＭＳ Ｐゴシック" charset="-128"/>
                <a:cs typeface="ＭＳ Ｐゴシック" charset="-128"/>
              </a:rPr>
              <a:t>Experts have called for "immediate action" to reverse the trend, which is seen as a key climate change indicator. Estimates for 2006 indicate shrinkage of 1.4 meters of 'water equivalent' compared to half a meter in 2005.</a:t>
            </a:r>
          </a:p>
          <a:p>
            <a:pPr eaLnBrk="1" hangingPunct="1">
              <a:spcBef>
                <a:spcPct val="0"/>
              </a:spcBef>
            </a:pPr>
            <a:r>
              <a:rPr lang="en-US" dirty="0" err="1" smtClean="0">
                <a:latin typeface="Times" charset="0"/>
                <a:ea typeface="ＭＳ Ｐゴシック" charset="-128"/>
                <a:cs typeface="ＭＳ Ｐゴシック" charset="-128"/>
              </a:rPr>
              <a:t>Achim</a:t>
            </a:r>
            <a:r>
              <a:rPr lang="en-US" dirty="0" smtClean="0">
                <a:latin typeface="Times" charset="0"/>
                <a:ea typeface="ＭＳ Ｐゴシック" charset="-128"/>
                <a:cs typeface="ＭＳ Ｐゴシック" charset="-128"/>
              </a:rPr>
              <a:t> Steiner, Under-Secretary General of the UN and executive director of its environment </a:t>
            </a:r>
            <a:r>
              <a:rPr lang="en-US" dirty="0" err="1" smtClean="0">
                <a:latin typeface="Times" charset="0"/>
                <a:ea typeface="ＭＳ Ｐゴシック" charset="-128"/>
                <a:cs typeface="ＭＳ Ｐゴシック" charset="-128"/>
              </a:rPr>
              <a:t>programme</a:t>
            </a:r>
            <a:r>
              <a:rPr lang="en-US" dirty="0" smtClean="0">
                <a:latin typeface="Times" charset="0"/>
                <a:ea typeface="ＭＳ Ｐゴシック" charset="-128"/>
                <a:cs typeface="ＭＳ Ｐゴシック" charset="-128"/>
              </a:rPr>
              <a:t> (UNEP), said: "Millions if not billions of people depend directly or indirectly on these natural water storage facilities for drinking water, agriculture, industry and power generation during key parts of the year.</a:t>
            </a:r>
          </a:p>
          <a:p>
            <a:pPr eaLnBrk="1" hangingPunct="1">
              <a:spcBef>
                <a:spcPct val="0"/>
              </a:spcBef>
            </a:pPr>
            <a:r>
              <a:rPr lang="en-US" dirty="0" smtClean="0">
                <a:latin typeface="Times" charset="0"/>
                <a:ea typeface="ＭＳ Ｐゴシック" charset="-128"/>
                <a:cs typeface="ＭＳ Ｐゴシック" charset="-128"/>
              </a:rPr>
              <a:t>"There are many canaries emerging in the climate change coal mine. The glaciers are perhaps among those making the most noise and it is absolutely essential that everyone sits up and takes notice.</a:t>
            </a:r>
          </a:p>
          <a:p>
            <a:pPr eaLnBrk="1" hangingPunct="1">
              <a:spcBef>
                <a:spcPct val="0"/>
              </a:spcBef>
              <a:spcAft>
                <a:spcPts val="1300"/>
              </a:spcAft>
            </a:pPr>
            <a:r>
              <a:rPr lang="en-US" b="1" dirty="0" smtClean="0">
                <a:latin typeface="Times" charset="0"/>
                <a:ea typeface="ＭＳ Ｐゴシック" charset="-128"/>
                <a:cs typeface="ＭＳ Ｐゴシック" charset="-128"/>
              </a:rPr>
              <a:t>Litmus test</a:t>
            </a:r>
            <a:endParaRPr lang="en-US" dirty="0" smtClean="0">
              <a:latin typeface="Times" charset="0"/>
              <a:ea typeface="ＭＳ Ｐゴシック" charset="-128"/>
              <a:cs typeface="ＭＳ Ｐゴシック" charset="-128"/>
            </a:endParaRPr>
          </a:p>
          <a:p>
            <a:pPr eaLnBrk="1" hangingPunct="1">
              <a:spcBef>
                <a:spcPct val="0"/>
              </a:spcBef>
              <a:spcAft>
                <a:spcPts val="1300"/>
              </a:spcAft>
            </a:pPr>
            <a:r>
              <a:rPr lang="en-US" dirty="0" smtClean="0">
                <a:latin typeface="Times" charset="0"/>
                <a:ea typeface="ＭＳ Ｐゴシック" charset="-128"/>
                <a:cs typeface="ＭＳ Ｐゴシック" charset="-128"/>
              </a:rPr>
              <a:t>He said that action was already being taken and pointed out that the elements of a green economy were emerging from the more the money invested in renewable energies.</a:t>
            </a:r>
          </a:p>
          <a:p>
            <a:pPr eaLnBrk="1" hangingPunct="1">
              <a:spcBef>
                <a:spcPct val="0"/>
              </a:spcBef>
              <a:spcAft>
                <a:spcPts val="1300"/>
              </a:spcAft>
            </a:pPr>
            <a:r>
              <a:rPr lang="en-US" dirty="0" err="1" smtClean="0">
                <a:latin typeface="Times" charset="0"/>
                <a:ea typeface="ＭＳ Ｐゴシック" charset="-128"/>
                <a:cs typeface="ＭＳ Ｐゴシック" charset="-128"/>
              </a:rPr>
              <a:t>Mr</a:t>
            </a:r>
            <a:r>
              <a:rPr lang="en-US" dirty="0" smtClean="0">
                <a:latin typeface="Times" charset="0"/>
                <a:ea typeface="ＭＳ Ｐゴシック" charset="-128"/>
                <a:cs typeface="ＭＳ Ｐゴシック" charset="-128"/>
              </a:rPr>
              <a:t> Steiner went on: "The litmus test will come in late 2009 at the climate convention meeting in Copenhagen.</a:t>
            </a:r>
          </a:p>
          <a:p>
            <a:pPr eaLnBrk="1" hangingPunct="1">
              <a:spcBef>
                <a:spcPct val="0"/>
              </a:spcBef>
              <a:spcAft>
                <a:spcPts val="1300"/>
              </a:spcAft>
            </a:pPr>
            <a:r>
              <a:rPr lang="en-US" dirty="0" smtClean="0">
                <a:latin typeface="Times" charset="0"/>
                <a:ea typeface="ＭＳ Ｐゴシック" charset="-128"/>
                <a:cs typeface="ＭＳ Ｐゴシック" charset="-128"/>
              </a:rPr>
              <a:t>"Here governments must agree on a decisive new emissions reduction and adaptation-focused regime. Otherwise, and like the glaciers, our room for </a:t>
            </a:r>
            <a:r>
              <a:rPr lang="en-US" dirty="0" err="1" smtClean="0">
                <a:latin typeface="Times" charset="0"/>
                <a:ea typeface="ＭＳ Ｐゴシック" charset="-128"/>
                <a:cs typeface="ＭＳ Ｐゴシック" charset="-128"/>
              </a:rPr>
              <a:t>manoeuvre</a:t>
            </a:r>
            <a:r>
              <a:rPr lang="en-US" dirty="0" smtClean="0">
                <a:latin typeface="Times" charset="0"/>
                <a:ea typeface="ＭＳ Ｐゴシック" charset="-128"/>
                <a:cs typeface="ＭＳ Ｐゴシック" charset="-128"/>
              </a:rPr>
              <a:t> and the opportunity to act may simply melt away."</a:t>
            </a:r>
          </a:p>
          <a:p>
            <a:pPr eaLnBrk="1" hangingPunct="1">
              <a:spcBef>
                <a:spcPct val="0"/>
              </a:spcBef>
              <a:spcAft>
                <a:spcPts val="1300"/>
              </a:spcAft>
            </a:pPr>
            <a:r>
              <a:rPr lang="en-US" dirty="0" smtClean="0">
                <a:latin typeface="Times" charset="0"/>
                <a:ea typeface="ＭＳ Ｐゴシック" charset="-128"/>
                <a:cs typeface="ＭＳ Ｐゴシック" charset="-128"/>
              </a:rPr>
              <a:t>Dr Ian Willis, of the Scott Polar Research Institute, said: "It is not too late to stop the shrinkage of these ice sheets but we need to take action immediately."</a:t>
            </a:r>
          </a:p>
          <a:p>
            <a:pPr eaLnBrk="1" hangingPunct="1">
              <a:spcBef>
                <a:spcPct val="0"/>
              </a:spcBef>
              <a:spcAft>
                <a:spcPts val="1300"/>
              </a:spcAft>
            </a:pPr>
            <a:r>
              <a:rPr lang="en-US" dirty="0" smtClean="0">
                <a:latin typeface="Times" charset="0"/>
                <a:ea typeface="ＭＳ Ｐゴシック" charset="-128"/>
                <a:cs typeface="ＭＳ Ｐゴシック" charset="-128"/>
              </a:rPr>
              <a:t>The findings were compiled by the World Glacier Monitoring Service which is supported by UNEP. Thickening and thinning is calculated in terms of 'water equivalent'.</a:t>
            </a:r>
          </a:p>
          <a:p>
            <a:pPr eaLnBrk="1" hangingPunct="1">
              <a:spcBef>
                <a:spcPct val="0"/>
              </a:spcBef>
            </a:pPr>
            <a:r>
              <a:rPr lang="en-US" dirty="0" smtClean="0">
                <a:latin typeface="Times" charset="0"/>
                <a:ea typeface="ＭＳ Ｐゴシック" charset="-128"/>
                <a:cs typeface="ＭＳ Ｐゴシック" charset="-128"/>
              </a:rPr>
              <a:t>Glaciers across nine mountain ranges were </a:t>
            </a:r>
            <a:r>
              <a:rPr lang="en-US" dirty="0" err="1" smtClean="0">
                <a:latin typeface="Times" charset="0"/>
                <a:ea typeface="ＭＳ Ｐゴシック" charset="-128"/>
                <a:cs typeface="ＭＳ Ｐゴシック" charset="-128"/>
              </a:rPr>
              <a:t>analysed</a:t>
            </a:r>
            <a:r>
              <a:rPr lang="en-US" dirty="0" smtClean="0">
                <a:latin typeface="Times" charset="0"/>
                <a:ea typeface="ＭＳ Ｐゴシック" charset="-128"/>
                <a:cs typeface="ＭＳ Ｐゴシック" charset="-128"/>
              </a:rPr>
              <a:t>. Dr. </a:t>
            </a:r>
            <a:r>
              <a:rPr lang="en-US" dirty="0" err="1" smtClean="0">
                <a:latin typeface="Times" charset="0"/>
                <a:ea typeface="ＭＳ Ｐゴシック" charset="-128"/>
                <a:cs typeface="ＭＳ Ｐゴシック" charset="-128"/>
              </a:rPr>
              <a:t>Wilfried</a:t>
            </a:r>
            <a:r>
              <a:rPr lang="en-US" dirty="0" smtClean="0">
                <a:latin typeface="Times" charset="0"/>
                <a:ea typeface="ＭＳ Ｐゴシック" charset="-128"/>
                <a:cs typeface="ＭＳ Ｐゴシック" charset="-128"/>
              </a:rPr>
              <a:t> </a:t>
            </a:r>
            <a:r>
              <a:rPr lang="en-US" dirty="0" err="1" smtClean="0">
                <a:latin typeface="Times" charset="0"/>
                <a:ea typeface="ＭＳ Ｐゴシック" charset="-128"/>
                <a:cs typeface="ＭＳ Ｐゴシック" charset="-128"/>
              </a:rPr>
              <a:t>Haeberli</a:t>
            </a:r>
            <a:r>
              <a:rPr lang="en-US" dirty="0" smtClean="0">
                <a:latin typeface="Times" charset="0"/>
                <a:ea typeface="ＭＳ Ｐゴシック" charset="-128"/>
                <a:cs typeface="ＭＳ Ｐゴシック" charset="-128"/>
              </a:rPr>
              <a:t>, director of the service, said: "The latest figures are part of what appears to be an accelerating trend with no apparent end in sight.</a:t>
            </a:r>
          </a:p>
          <a:p>
            <a:pPr eaLnBrk="1" hangingPunct="1">
              <a:spcBef>
                <a:spcPct val="0"/>
              </a:spcBef>
              <a:spcAft>
                <a:spcPts val="1300"/>
              </a:spcAft>
            </a:pPr>
            <a:r>
              <a:rPr lang="en-US" dirty="0" smtClean="0">
                <a:latin typeface="Times" charset="0"/>
                <a:ea typeface="ＭＳ Ｐゴシック" charset="-128"/>
                <a:cs typeface="ＭＳ Ｐゴシック" charset="-128"/>
              </a:rPr>
              <a:t>"This continues the trend in accelerated ice loss during the past two and a half decades and brings the total loss since 1980 to more than 10.5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of water equivalent."</a:t>
            </a:r>
          </a:p>
          <a:p>
            <a:pPr eaLnBrk="1" hangingPunct="1">
              <a:spcBef>
                <a:spcPct val="0"/>
              </a:spcBef>
              <a:spcAft>
                <a:spcPts val="1300"/>
              </a:spcAft>
            </a:pPr>
            <a:r>
              <a:rPr lang="en-US" dirty="0" smtClean="0">
                <a:latin typeface="Times" charset="0"/>
                <a:ea typeface="ＭＳ Ｐゴシック" charset="-128"/>
                <a:cs typeface="ＭＳ Ｐゴシック" charset="-128"/>
              </a:rPr>
              <a:t>During 1980-1999, average loss rates had been 0.3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per year. Since the turn of the millennium, this rate had increased to about half a </a:t>
            </a:r>
            <a:r>
              <a:rPr lang="en-US" dirty="0" err="1" smtClean="0">
                <a:latin typeface="Times" charset="0"/>
                <a:ea typeface="ＭＳ Ｐゴシック" charset="-128"/>
                <a:cs typeface="ＭＳ Ｐゴシック" charset="-128"/>
              </a:rPr>
              <a:t>metre</a:t>
            </a:r>
            <a:r>
              <a:rPr lang="en-US" dirty="0" smtClean="0">
                <a:latin typeface="Times" charset="0"/>
                <a:ea typeface="ＭＳ Ｐゴシック" charset="-128"/>
                <a:cs typeface="ＭＳ Ｐゴシック" charset="-128"/>
              </a:rPr>
              <a:t> per year.</a:t>
            </a:r>
          </a:p>
          <a:p>
            <a:pPr eaLnBrk="1" hangingPunct="1">
              <a:spcBef>
                <a:spcPct val="0"/>
              </a:spcBef>
              <a:spcAft>
                <a:spcPts val="1300"/>
              </a:spcAft>
            </a:pPr>
            <a:r>
              <a:rPr lang="en-US" dirty="0" smtClean="0">
                <a:latin typeface="Times" charset="0"/>
                <a:ea typeface="ＭＳ Ｐゴシック" charset="-128"/>
                <a:cs typeface="ＭＳ Ｐゴシック" charset="-128"/>
              </a:rPr>
              <a:t>The record annual loss during these two decades - 0.7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in 1998 - has now been exceeded by three out of the past six year (2003, 2004 and 2006).</a:t>
            </a:r>
          </a:p>
          <a:p>
            <a:pPr eaLnBrk="1" hangingPunct="1">
              <a:spcBef>
                <a:spcPct val="0"/>
              </a:spcBef>
              <a:spcAft>
                <a:spcPts val="1300"/>
              </a:spcAft>
            </a:pPr>
            <a:r>
              <a:rPr lang="en-US" dirty="0" smtClean="0">
                <a:latin typeface="Times" charset="0"/>
                <a:ea typeface="ＭＳ Ｐゴシック" charset="-128"/>
                <a:cs typeface="ＭＳ Ｐゴシック" charset="-128"/>
              </a:rPr>
              <a:t>On average, one </a:t>
            </a:r>
            <a:r>
              <a:rPr lang="en-US" dirty="0" err="1" smtClean="0">
                <a:latin typeface="Times" charset="0"/>
                <a:ea typeface="ＭＳ Ｐゴシック" charset="-128"/>
                <a:cs typeface="ＭＳ Ｐゴシック" charset="-128"/>
              </a:rPr>
              <a:t>metre</a:t>
            </a:r>
            <a:r>
              <a:rPr lang="en-US" dirty="0" smtClean="0">
                <a:latin typeface="Times" charset="0"/>
                <a:ea typeface="ＭＳ Ｐゴシック" charset="-128"/>
                <a:cs typeface="ＭＳ Ｐゴシック" charset="-128"/>
              </a:rPr>
              <a:t> water equivalent corresponds to 1.1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in ice thickness. That suggests a further shrinking in 2006 of 1.5 actual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and since 1980 a total reduction in thickness of ice of just over 11.5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or almost 38 feet.</a:t>
            </a:r>
          </a:p>
          <a:p>
            <a:pPr eaLnBrk="1" hangingPunct="1">
              <a:spcBef>
                <a:spcPct val="0"/>
              </a:spcBef>
              <a:spcAft>
                <a:spcPts val="1300"/>
              </a:spcAft>
            </a:pPr>
            <a:r>
              <a:rPr lang="en-US" dirty="0" smtClean="0">
                <a:latin typeface="Times" charset="0"/>
                <a:ea typeface="ＭＳ Ｐゴシック" charset="-128"/>
                <a:cs typeface="ＭＳ Ｐゴシック" charset="-128"/>
              </a:rPr>
              <a:t>In its entirety, the research includes figures from around 100 glaciers, with data showing significant shrinkage taking place in European countries including Austria, Norway, Sweden, Italy, Spain and Switzerland.</a:t>
            </a:r>
          </a:p>
          <a:p>
            <a:pPr eaLnBrk="1" hangingPunct="1">
              <a:spcBef>
                <a:spcPct val="0"/>
              </a:spcBef>
            </a:pPr>
            <a:r>
              <a:rPr lang="en-US" dirty="0" smtClean="0">
                <a:latin typeface="Times" charset="0"/>
                <a:ea typeface="ＭＳ Ｐゴシック" charset="-128"/>
                <a:cs typeface="ＭＳ Ｐゴシック" charset="-128"/>
              </a:rPr>
              <a:t>Norway's </a:t>
            </a:r>
            <a:r>
              <a:rPr lang="en-US" dirty="0" err="1" smtClean="0">
                <a:latin typeface="Times" charset="0"/>
                <a:ea typeface="ＭＳ Ｐゴシック" charset="-128"/>
                <a:cs typeface="ＭＳ Ｐゴシック" charset="-128"/>
              </a:rPr>
              <a:t>Breidalblikkbrea</a:t>
            </a:r>
            <a:r>
              <a:rPr lang="en-US" dirty="0" smtClean="0">
                <a:latin typeface="Times" charset="0"/>
                <a:ea typeface="ＭＳ Ｐゴシック" charset="-128"/>
                <a:cs typeface="ＭＳ Ｐゴシック" charset="-128"/>
              </a:rPr>
              <a:t> glacier thinned by almost 3.1 </a:t>
            </a:r>
            <a:r>
              <a:rPr lang="en-US" dirty="0" err="1" smtClean="0">
                <a:latin typeface="Times" charset="0"/>
                <a:ea typeface="ＭＳ Ｐゴシック" charset="-128"/>
                <a:cs typeface="ＭＳ Ｐゴシック" charset="-128"/>
              </a:rPr>
              <a:t>metres</a:t>
            </a:r>
            <a:r>
              <a:rPr lang="en-US" dirty="0" smtClean="0">
                <a:latin typeface="Times" charset="0"/>
                <a:ea typeface="ＭＳ Ｐゴシック" charset="-128"/>
                <a:cs typeface="ＭＳ Ｐゴシック" charset="-128"/>
              </a:rPr>
              <a:t> in one of the largest reductions.</a:t>
            </a:r>
          </a:p>
          <a:p>
            <a:pPr eaLnBrk="1" hangingPunct="1">
              <a:spcBef>
                <a:spcPct val="0"/>
              </a:spcBef>
            </a:pPr>
            <a:endParaRPr lang="en-US" dirty="0" smtClean="0">
              <a:latin typeface="Times"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On August 26, 2012, Arctic sea ice extent shrank to 1.58 million square miles (4.1 million square kilometers), an area about half the size of the Lower 48 United States. That ice was melting was not news; after all, the Arctic ice pack undergoes an annual cycle of winter expansion and summer melting. The “news” was that the extent had broken the previous record low, set in summer 2007, and there were still several more weeks to go in the melt season. </a:t>
            </a:r>
          </a:p>
          <a:p>
            <a:r>
              <a:rPr lang="en-US" dirty="0" smtClean="0"/>
              <a:t>By the time the summer melt season came to an end in mid-September, the ice extent had shrunk down to just 1.3 million square miles (3.41 square kilometers), setting a new record low that was 18 percent smaller than the previous record and nearly 50 percent smaller than the long-term (1979-2000) average. This map shows ice concentration on September 16, along with the extent of the previous record low (yellow line) and the mid-September median extent (black line). </a:t>
            </a:r>
          </a:p>
          <a:p>
            <a:r>
              <a:rPr lang="en-US" dirty="0" smtClean="0"/>
              <a:t>It can be hard to imagine how radical a transformation the loss of so much ice is. Most of us live in a world where snow and ice are transient things, momentarily hiding the “real” landscape. In the Arctic, ice </a:t>
            </a:r>
            <a:r>
              <a:rPr lang="en-US" i="1" dirty="0" smtClean="0"/>
              <a:t>is</a:t>
            </a:r>
            <a:r>
              <a:rPr lang="en-US" dirty="0" smtClean="0"/>
              <a:t> the real landscape, and for it to have shrunk to half its historic summer extent is as much a transformation of the environment as if half the forests of New England had been replaced by Saguaro cactus. </a:t>
            </a:r>
          </a:p>
          <a:p>
            <a:r>
              <a:rPr lang="en-US" dirty="0" smtClean="0"/>
              <a:t>The transformation from icy to ice-free has ecological consequences and physical ones. The loss of sea ice directly affects polar bears, seals, walruses, and many birds, for which the sea ice is a raft, a place to haul out, rest, feed, and give birth. The “where, when, and what kind” of blooms of phytoplankton—the foundation of the marine food web—is changing, and those changes cascade through fish populations. </a:t>
            </a:r>
          </a:p>
          <a:p>
            <a:r>
              <a:rPr lang="en-US" dirty="0" smtClean="0"/>
              <a:t>The most profound physical impact ice loss is that the loss becomes a sort of “self-fulfilling prophecy.” Less ice turns Arctic latitudes from a bright white solar reflector into a dark expanse of open water: a black t-shirt on a summer day. The more ice that melts, the more sunlight the ocean absorbs. The more sunlight the ocean absorbs, the warmer it gets, and the more ice melts. </a:t>
            </a:r>
          </a:p>
          <a:p>
            <a:r>
              <a:rPr lang="en-US" dirty="0" smtClean="0"/>
              <a:t>That self-reinforcing feedback loop is the heart of the process that scientists refer to as “Arctic amplification” of global warming, and it explains why temperatures have risen faster in the Arctic than they have at temperate latitudes. </a:t>
            </a:r>
          </a:p>
          <a:p>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shows a dramatic increase in the loss of the Arctic summer sea ice. There has been a steady decline in the ratio of mean volume to area until 2010. At that time the rate of decrease has increased significantly. </a:t>
            </a:r>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Few real-world signs of climate change are easier to read than changes in the growing season of familiar vegetation. From lilacs—which are flowering earlier—to allergy-causing ragweed—which is producing pollen longer into the fall, vegetation is reacting to Earth’s rising surface temperature. </a:t>
            </a:r>
          </a:p>
          <a:p>
            <a:r>
              <a:rPr lang="en-US" dirty="0" smtClean="0"/>
              <a:t>The map above shows changes in the length of the growing season in high northern latitudes based on satellite observations of vegetation “greenness” between 1982-2008. Green colors indicate places where the growing season increased by up to 2 days per year, while brown colors show places where the growing season became shorter by up to 2 days per year. </a:t>
            </a:r>
          </a:p>
          <a:p>
            <a:r>
              <a:rPr lang="en-US" dirty="0" smtClean="0"/>
              <a:t>Greens dominate the map, indicating that most of the high-latitudes are experiencing longer growing seasons now than they did more than two and half decades ago. In a few places, growing seasons appear to have expanded by up to almost 3 weeks. However, in some places, the growing season has become shorter.</a:t>
            </a:r>
          </a:p>
          <a:p>
            <a:r>
              <a:rPr lang="en-US" dirty="0" smtClean="0"/>
              <a:t>Why are some places are bucking the overall trend toward longer growing seasons? Numerous local factors could be at play, including changes in the timing or amount of precipitation or the drying out of soil due to higher temperatures. </a:t>
            </a:r>
          </a:p>
          <a:p>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a:lstStyle/>
          <a:p>
            <a:fld id="{5A663D27-3419-7240-A3CA-2E55CBC94A03}" type="slidenum">
              <a:rPr lang="en-US" smtClean="0">
                <a:latin typeface="Times" charset="0"/>
              </a:rPr>
              <a:pPr/>
              <a:t>10</a:t>
            </a:fld>
            <a:endParaRPr lang="en-US" smtClean="0">
              <a:latin typeface="Times"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eaLnBrk="1" hangingPunct="1">
              <a:spcBef>
                <a:spcPct val="0"/>
              </a:spcBef>
            </a:pPr>
            <a:r>
              <a:rPr lang="en-US" smtClean="0">
                <a:latin typeface="Times" charset="0"/>
                <a:ea typeface="ＭＳ Ｐゴシック" charset="-128"/>
                <a:cs typeface="ＭＳ Ｐゴシック" charset="-128"/>
              </a:rPr>
              <a:t>(Left) Meltwater on Greenland’s ice sheet is pouring down a hole in the ice (a moulin) to eventually reach the base of the ice sheet causing it to move more rapidly to the ocean. Source; Roger Braithwaite, University of Manchester (UK). (Right) These satellite images show the increasing extent of melting on one part of the Greenland ice sheet between 2001 and 2003. Each frame is about 150 km across. Modified from Jacques Descloitres, MODIS Land Rapid Response Team, NASA Goddard Space Flight Center, Greenbelt, MD.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Extent of surface melt over Greenland’s ice sheet on July 8, 2012 (left) and July 12, 2012 (right). Measurements from three satellites showed that on July 8, about 40 percent of the ice sheet had undergone thawing at or near the surface. In just a few days, the melting had dramatically accelerated and </a:t>
            </a:r>
            <a:r>
              <a:rPr lang="en-US" sz="1200" b="1" i="1" kern="1200" dirty="0" smtClean="0">
                <a:solidFill>
                  <a:schemeClr val="tx1"/>
                </a:solidFill>
                <a:latin typeface="+mn-lt"/>
                <a:ea typeface="+mn-ea"/>
                <a:cs typeface="+mn-cs"/>
              </a:rPr>
              <a:t>an estimated 97 percent of the ice sheet surface had thawed by July 12. Via </a:t>
            </a:r>
            <a:r>
              <a:rPr lang="en-US" sz="1200" b="1" i="1" u="sng" kern="1200" dirty="0" smtClean="0">
                <a:solidFill>
                  <a:schemeClr val="tx1"/>
                </a:solidFill>
                <a:latin typeface="+mn-lt"/>
                <a:ea typeface="+mn-ea"/>
                <a:cs typeface="+mn-cs"/>
                <a:hlinkClick r:id="rId3"/>
              </a:rPr>
              <a:t>NASA/JPL.</a:t>
            </a:r>
            <a:endParaRPr lang="en-US" dirty="0"/>
          </a:p>
        </p:txBody>
      </p:sp>
      <p:sp>
        <p:nvSpPr>
          <p:cNvPr id="4" name="Slide Number Placeholder 3"/>
          <p:cNvSpPr>
            <a:spLocks noGrp="1"/>
          </p:cNvSpPr>
          <p:nvPr>
            <p:ph type="sldNum" sz="quarter" idx="10"/>
          </p:nvPr>
        </p:nvSpPr>
        <p:spPr/>
        <p:txBody>
          <a:bodyPr/>
          <a:lstStyle/>
          <a:p>
            <a:fld id="{EFB54024-DCFA-4858-9E9A-59E71C0CF88C}"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a:lstStyle/>
          <a:p>
            <a:r>
              <a:rPr lang="en-US" smtClean="0">
                <a:ea typeface="ＭＳ Ｐゴシック" charset="-128"/>
                <a:cs typeface="ＭＳ Ｐゴシック" charset="-128"/>
              </a:rPr>
              <a:t>This map shows the temperature trend of the Antarctic over the last 50 years (1957-2006). </a:t>
            </a:r>
          </a:p>
        </p:txBody>
      </p:sp>
      <p:sp>
        <p:nvSpPr>
          <p:cNvPr id="106500" name="Slide Number Placeholder 3"/>
          <p:cNvSpPr>
            <a:spLocks noGrp="1"/>
          </p:cNvSpPr>
          <p:nvPr>
            <p:ph type="sldNum" sz="quarter" idx="5"/>
          </p:nvPr>
        </p:nvSpPr>
        <p:spPr bwMode="auto">
          <a:noFill/>
          <a:ln>
            <a:miter lim="800000"/>
            <a:headEnd/>
            <a:tailEnd/>
          </a:ln>
        </p:spPr>
        <p:txBody>
          <a:bodyPr/>
          <a:lstStyle/>
          <a:p>
            <a:fld id="{86B9579A-E548-8645-8381-12C0533DE15E}" type="slidenum">
              <a:rPr lang="en-US" smtClean="0"/>
              <a:pPr/>
              <a:t>13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collapse of</a:t>
            </a:r>
            <a:r>
              <a:rPr lang="en-US" baseline="0" dirty="0" smtClean="0"/>
              <a:t> the Antarctic ice shelves on the Antarctic Peninsula is becoming more frequent. Although this does not cause a rise in sea level, it does allow the glaciers on the land area to advance rapidly into the sea which does cause a rise in the sea level.</a:t>
            </a:r>
            <a:endParaRPr lang="en-US" dirty="0"/>
          </a:p>
        </p:txBody>
      </p:sp>
      <p:sp>
        <p:nvSpPr>
          <p:cNvPr id="4" name="Slide Number Placeholder 3"/>
          <p:cNvSpPr>
            <a:spLocks noGrp="1"/>
          </p:cNvSpPr>
          <p:nvPr>
            <p:ph type="sldNum" sz="quarter" idx="10"/>
          </p:nvPr>
        </p:nvSpPr>
        <p:spPr/>
        <p:txBody>
          <a:bodyPr/>
          <a:lstStyle/>
          <a:p>
            <a:fld id="{29149FB8-E012-4822-9046-38C1FA08E262}"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A0B8CE-7507-4C2D-B8D1-D83A9B29EB50}"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0B8CE-7507-4C2D-B8D1-D83A9B29EB50}"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0B8CE-7507-4C2D-B8D1-D83A9B29EB50}"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16C7F8D-375B-424A-BE43-8A70A246746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F750D83-55CF-EC4A-B933-E955B188914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0B8CE-7507-4C2D-B8D1-D83A9B29EB50}"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A0B8CE-7507-4C2D-B8D1-D83A9B29EB50}"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A0B8CE-7507-4C2D-B8D1-D83A9B29EB50}" type="datetimeFigureOut">
              <a:rPr lang="en-US" smtClean="0"/>
              <a:pPr/>
              <a:t>7/21/13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A0B8CE-7507-4C2D-B8D1-D83A9B29EB50}" type="datetimeFigureOut">
              <a:rPr lang="en-US" smtClean="0"/>
              <a:pPr/>
              <a:t>7/21/13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A0B8CE-7507-4C2D-B8D1-D83A9B29EB50}" type="datetimeFigureOut">
              <a:rPr lang="en-US" smtClean="0"/>
              <a:pPr/>
              <a:t>7/21/13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0B8CE-7507-4C2D-B8D1-D83A9B29EB50}" type="datetimeFigureOut">
              <a:rPr lang="en-US" smtClean="0"/>
              <a:pPr/>
              <a:t>7/21/13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A0B8CE-7507-4C2D-B8D1-D83A9B29EB50}" type="datetimeFigureOut">
              <a:rPr lang="en-US" smtClean="0"/>
              <a:pPr/>
              <a:t>7/21/13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A0B8CE-7507-4C2D-B8D1-D83A9B29EB50}" type="datetimeFigureOut">
              <a:rPr lang="en-US" smtClean="0"/>
              <a:pPr/>
              <a:t>7/21/13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B774-E8EC-4895-86BB-AE4387C58F2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0B8CE-7507-4C2D-B8D1-D83A9B29EB50}" type="datetimeFigureOut">
              <a:rPr lang="en-US" smtClean="0"/>
              <a:pPr/>
              <a:t>7/21/13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6B774-E8EC-4895-86BB-AE4387C58F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250655"/>
            <a:ext cx="7772400" cy="1470025"/>
          </a:xfrm>
        </p:spPr>
        <p:txBody>
          <a:bodyPr/>
          <a:lstStyle/>
          <a:p>
            <a:r>
              <a:rPr lang="en-US" b="1" dirty="0" smtClean="0"/>
              <a:t>Part 6</a:t>
            </a:r>
            <a:endParaRPr lang="en-US" b="1" dirty="0"/>
          </a:p>
        </p:txBody>
      </p:sp>
      <p:sp>
        <p:nvSpPr>
          <p:cNvPr id="4" name="Subtitle 3"/>
          <p:cNvSpPr>
            <a:spLocks noGrp="1"/>
          </p:cNvSpPr>
          <p:nvPr>
            <p:ph type="subTitle" idx="1"/>
          </p:nvPr>
        </p:nvSpPr>
        <p:spPr>
          <a:xfrm>
            <a:off x="184189" y="2720680"/>
            <a:ext cx="8734422" cy="2600865"/>
          </a:xfrm>
        </p:spPr>
        <p:txBody>
          <a:bodyPr>
            <a:noAutofit/>
          </a:bodyPr>
          <a:lstStyle/>
          <a:p>
            <a:r>
              <a:rPr lang="en-US" sz="7200" b="1" dirty="0" smtClean="0">
                <a:solidFill>
                  <a:srgbClr val="FFFF00"/>
                </a:solidFill>
              </a:rPr>
              <a:t>Melting Ice and Rising Sea Level</a:t>
            </a:r>
            <a:endParaRPr lang="en-US" sz="72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228600"/>
            <a:ext cx="8686800" cy="609600"/>
          </a:xfrm>
        </p:spPr>
        <p:txBody>
          <a:bodyPr>
            <a:normAutofit fontScale="90000"/>
          </a:bodyPr>
          <a:lstStyle/>
          <a:p>
            <a:pPr eaLnBrk="1" hangingPunct="1"/>
            <a:r>
              <a:rPr lang="en-US" sz="3600" b="1" smtClean="0">
                <a:solidFill>
                  <a:srgbClr val="FFFE00"/>
                </a:solidFill>
                <a:ea typeface="ＭＳ Ｐゴシック" charset="-128"/>
                <a:cs typeface="ＭＳ Ｐゴシック" charset="-128"/>
              </a:rPr>
              <a:t>Greenland Ice Sheet Melting</a:t>
            </a:r>
            <a:endParaRPr lang="en-US" sz="2900" smtClean="0">
              <a:ea typeface="ＭＳ Ｐゴシック" charset="-128"/>
              <a:cs typeface="ＭＳ Ｐゴシック" charset="-128"/>
            </a:endParaRPr>
          </a:p>
        </p:txBody>
      </p:sp>
      <p:sp>
        <p:nvSpPr>
          <p:cNvPr id="56323" name="Rectangle 3"/>
          <p:cNvSpPr>
            <a:spLocks noGrp="1" noChangeArrowheads="1"/>
          </p:cNvSpPr>
          <p:nvPr>
            <p:ph type="body" sz="half" idx="1"/>
          </p:nvPr>
        </p:nvSpPr>
        <p:spPr/>
        <p:txBody>
          <a:bodyPr/>
          <a:lstStyle/>
          <a:p>
            <a:pPr eaLnBrk="1" hangingPunct="1"/>
            <a:endParaRPr lang="en-US" sz="2800" smtClean="0">
              <a:ea typeface="ＭＳ Ｐゴシック" charset="-128"/>
              <a:cs typeface="ＭＳ Ｐゴシック" charset="-128"/>
            </a:endParaRPr>
          </a:p>
        </p:txBody>
      </p:sp>
      <p:pic>
        <p:nvPicPr>
          <p:cNvPr id="56324" name="Picture 4" descr="greenland melting.tif                                          000377D7Macintosh HD                   BBA37F10:"/>
          <p:cNvPicPr>
            <a:picLocks noGrp="1" noChangeAspect="1" noChangeArrowheads="1"/>
          </p:cNvPicPr>
          <p:nvPr>
            <p:ph sz="half" idx="2"/>
          </p:nvPr>
        </p:nvPicPr>
        <p:blipFill>
          <a:blip r:embed="rId3"/>
          <a:srcRect/>
          <a:stretch>
            <a:fillRect/>
          </a:stretch>
        </p:blipFill>
        <p:spPr>
          <a:xfrm>
            <a:off x="5105400" y="1066800"/>
            <a:ext cx="4038600" cy="5791200"/>
          </a:xfrm>
        </p:spPr>
      </p:pic>
      <p:pic>
        <p:nvPicPr>
          <p:cNvPr id="56325" name="Picture 5" descr="Fig. 10.6b Greenland River.tif                                 000CD40BMacintosh HD                   BCDA6FC4:"/>
          <p:cNvPicPr>
            <a:picLocks noChangeAspect="1" noChangeArrowheads="1"/>
          </p:cNvPicPr>
          <p:nvPr/>
        </p:nvPicPr>
        <p:blipFill>
          <a:blip r:embed="rId4"/>
          <a:srcRect/>
          <a:stretch>
            <a:fillRect/>
          </a:stretch>
        </p:blipFill>
        <p:spPr bwMode="auto">
          <a:xfrm>
            <a:off x="0" y="1066800"/>
            <a:ext cx="48768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solidFill>
                  <a:srgbClr val="FFFF00"/>
                </a:solidFill>
              </a:rPr>
              <a:t>Arctic Changed Dramatically in the Last 5 Years (2007-2011) </a:t>
            </a:r>
            <a:endParaRPr lang="en-US" b="1" dirty="0">
              <a:solidFill>
                <a:srgbClr val="FFFF00"/>
              </a:solidFill>
            </a:endParaRPr>
          </a:p>
        </p:txBody>
      </p:sp>
      <p:sp>
        <p:nvSpPr>
          <p:cNvPr id="4" name="Content Placeholder 3"/>
          <p:cNvSpPr>
            <a:spLocks noGrp="1"/>
          </p:cNvSpPr>
          <p:nvPr>
            <p:ph idx="1"/>
          </p:nvPr>
        </p:nvSpPr>
        <p:spPr>
          <a:xfrm>
            <a:off x="457200" y="1862667"/>
            <a:ext cx="8229600" cy="4633021"/>
          </a:xfrm>
        </p:spPr>
        <p:txBody>
          <a:bodyPr>
            <a:noAutofit/>
          </a:bodyPr>
          <a:lstStyle/>
          <a:p>
            <a:r>
              <a:rPr lang="en-US" sz="2400" dirty="0" smtClean="0"/>
              <a:t>A NASA satellite found that 430 billion tons of ice melted in Greenland from 2010 to 2011, and melting is accelerating. Since 2000, Greenland’s largest glaciers decreased by 1375 km</a:t>
            </a:r>
            <a:r>
              <a:rPr lang="en-US" sz="2400" baseline="30000" dirty="0" smtClean="0"/>
              <a:t>2</a:t>
            </a:r>
            <a:r>
              <a:rPr lang="en-US" sz="2400" dirty="0" smtClean="0"/>
              <a:t>.</a:t>
            </a:r>
          </a:p>
          <a:p>
            <a:r>
              <a:rPr lang="en-US" sz="2400" dirty="0" smtClean="0"/>
              <a:t>The past 5 years have had the 5 lowest summer sea ice levels on record. For two consecutive years all 3 major passages through the arctic have been open in the summer.</a:t>
            </a:r>
          </a:p>
          <a:p>
            <a:r>
              <a:rPr lang="en-US" sz="2400" dirty="0" smtClean="0"/>
              <a:t>This year’s temperature is 1.4° C higher than what was normal since 1980. </a:t>
            </a:r>
          </a:p>
          <a:p>
            <a:r>
              <a:rPr lang="en-US" sz="2400" dirty="0" smtClean="0"/>
              <a:t>Also Himalayan glaciers in Nepal and Bhutan (10) have shrunk 22% in the last 30 years.</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6829"/>
          </a:xfrm>
        </p:spPr>
        <p:txBody>
          <a:bodyPr>
            <a:normAutofit/>
          </a:bodyPr>
          <a:lstStyle/>
          <a:p>
            <a:r>
              <a:rPr lang="en-US" sz="2400" b="1" dirty="0" smtClean="0">
                <a:solidFill>
                  <a:srgbClr val="FFFF00"/>
                </a:solidFill>
              </a:rPr>
              <a:t>Between July 8 (left) and July 12, 2012 (right) about 97% of the surface of the  Greenland  ice sheet had thawed</a:t>
            </a:r>
            <a:endParaRPr lang="en-US" sz="2400" b="1" dirty="0">
              <a:solidFill>
                <a:srgbClr val="FFFF00"/>
              </a:solidFill>
            </a:endParaRPr>
          </a:p>
        </p:txBody>
      </p:sp>
      <p:pic>
        <p:nvPicPr>
          <p:cNvPr id="4" name="Content Placeholder 3" descr="greenland20120724-6401.jpeg"/>
          <p:cNvPicPr>
            <a:picLocks noGrp="1" noChangeAspect="1"/>
          </p:cNvPicPr>
          <p:nvPr>
            <p:ph idx="1"/>
          </p:nvPr>
        </p:nvPicPr>
        <p:blipFill>
          <a:blip r:embed="rId3"/>
          <a:srcRect t="-282" b="-282"/>
          <a:stretch>
            <a:fillRect/>
          </a:stretch>
        </p:blipFill>
        <p:spPr>
          <a:xfrm>
            <a:off x="0" y="1371600"/>
            <a:ext cx="9144000" cy="54864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a:xfrm>
            <a:off x="0" y="76200"/>
            <a:ext cx="9144000" cy="762000"/>
          </a:xfrm>
        </p:spPr>
        <p:txBody>
          <a:bodyPr>
            <a:noAutofit/>
          </a:bodyPr>
          <a:lstStyle/>
          <a:p>
            <a:pPr eaLnBrk="1" hangingPunct="1"/>
            <a:r>
              <a:rPr lang="en-US" sz="3200" b="1" dirty="0" smtClean="0">
                <a:solidFill>
                  <a:srgbClr val="FFF522"/>
                </a:solidFill>
                <a:ea typeface="ＭＳ Ｐゴシック" charset="-128"/>
                <a:cs typeface="ＭＳ Ｐゴシック" charset="-128"/>
              </a:rPr>
              <a:t>Antarctic Temperature </a:t>
            </a:r>
            <a:r>
              <a:rPr lang="en-US" sz="3200" b="1" dirty="0">
                <a:solidFill>
                  <a:srgbClr val="FFF522"/>
                </a:solidFill>
                <a:ea typeface="ＭＳ Ｐゴシック" charset="-128"/>
                <a:cs typeface="ＭＳ Ｐゴシック" charset="-128"/>
              </a:rPr>
              <a:t>Trend for Last 50 Years</a:t>
            </a:r>
            <a:endParaRPr lang="en-US" sz="3200" dirty="0">
              <a:ea typeface="ＭＳ Ｐゴシック" charset="-128"/>
              <a:cs typeface="ＭＳ Ｐゴシック" charset="-128"/>
            </a:endParaRPr>
          </a:p>
        </p:txBody>
      </p:sp>
      <p:pic>
        <p:nvPicPr>
          <p:cNvPr id="105475" name="Content Placeholder 4" descr="Antarctica Warming sm.jpg"/>
          <p:cNvPicPr>
            <a:picLocks noGrp="1" noChangeAspect="1"/>
          </p:cNvPicPr>
          <p:nvPr>
            <p:ph idx="1"/>
          </p:nvPr>
        </p:nvPicPr>
        <p:blipFill>
          <a:blip r:embed="rId3"/>
          <a:srcRect/>
          <a:stretch>
            <a:fillRect/>
          </a:stretch>
        </p:blipFill>
        <p:spPr>
          <a:xfrm>
            <a:off x="0" y="838200"/>
            <a:ext cx="9144000" cy="60198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0"/>
            <a:ext cx="8229600" cy="563563"/>
          </a:xfrm>
        </p:spPr>
        <p:txBody>
          <a:bodyPr>
            <a:normAutofit fontScale="90000"/>
          </a:bodyPr>
          <a:lstStyle/>
          <a:p>
            <a:r>
              <a:rPr lang="en-US" b="1" smtClean="0">
                <a:solidFill>
                  <a:srgbClr val="FFFF00"/>
                </a:solidFill>
                <a:ea typeface="ＭＳ Ｐゴシック" charset="-128"/>
                <a:cs typeface="ＭＳ Ｐゴシック" charset="-128"/>
              </a:rPr>
              <a:t>Larson B Ice Shelf Collapse 2002</a:t>
            </a:r>
          </a:p>
        </p:txBody>
      </p:sp>
      <p:pic>
        <p:nvPicPr>
          <p:cNvPr id="113667" name="Content Placeholder 3" descr="Larsen_B_Collapse_Size_Comparison.png"/>
          <p:cNvPicPr>
            <a:picLocks noGrp="1" noChangeAspect="1"/>
          </p:cNvPicPr>
          <p:nvPr>
            <p:ph idx="1"/>
          </p:nvPr>
        </p:nvPicPr>
        <p:blipFill>
          <a:blip r:embed="rId3"/>
          <a:srcRect/>
          <a:stretch>
            <a:fillRect/>
          </a:stretch>
        </p:blipFill>
        <p:spPr>
          <a:xfrm>
            <a:off x="0" y="685800"/>
            <a:ext cx="9144000" cy="61722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_64474482_ice_sheet_contribution_464.gif"/>
          <p:cNvPicPr>
            <a:picLocks noGrp="1" noChangeAspect="1"/>
          </p:cNvPicPr>
          <p:nvPr>
            <p:ph/>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3"/>
          <p:cNvSpPr>
            <a:spLocks noGrp="1"/>
          </p:cNvSpPr>
          <p:nvPr>
            <p:ph type="title"/>
          </p:nvPr>
        </p:nvSpPr>
        <p:spPr>
          <a:xfrm>
            <a:off x="152400" y="0"/>
            <a:ext cx="8839200" cy="487363"/>
          </a:xfrm>
        </p:spPr>
        <p:txBody>
          <a:bodyPr>
            <a:normAutofit/>
          </a:bodyPr>
          <a:lstStyle/>
          <a:p>
            <a:r>
              <a:rPr lang="en-US" sz="2000" b="1" dirty="0" smtClean="0">
                <a:solidFill>
                  <a:srgbClr val="FFFF00"/>
                </a:solidFill>
                <a:ea typeface="ＭＳ Ｐゴシック" charset="-128"/>
                <a:cs typeface="ＭＳ Ｐゴシック" charset="-128"/>
              </a:rPr>
              <a:t>Southeastern Seaboard After a 1 and 6 </a:t>
            </a:r>
            <a:r>
              <a:rPr lang="en-US" sz="2000" b="1" dirty="0" err="1" smtClean="0">
                <a:solidFill>
                  <a:srgbClr val="FFFF00"/>
                </a:solidFill>
                <a:ea typeface="ＭＳ Ｐゴシック" charset="-128"/>
                <a:cs typeface="ＭＳ Ｐゴシック" charset="-128"/>
              </a:rPr>
              <a:t>m</a:t>
            </a:r>
            <a:r>
              <a:rPr lang="en-US" sz="2000" b="1" dirty="0" smtClean="0">
                <a:solidFill>
                  <a:srgbClr val="FFFF00"/>
                </a:solidFill>
                <a:ea typeface="ＭＳ Ｐゴシック" charset="-128"/>
                <a:cs typeface="ＭＳ Ｐゴシック" charset="-128"/>
              </a:rPr>
              <a:t> (3 and 20 ft) Sea Level Rise</a:t>
            </a:r>
          </a:p>
        </p:txBody>
      </p:sp>
      <p:pic>
        <p:nvPicPr>
          <p:cNvPr id="47107" name="Picture 7"/>
          <p:cNvPicPr>
            <a:picLocks noChangeAspect="1" noChangeArrowheads="1"/>
          </p:cNvPicPr>
          <p:nvPr/>
        </p:nvPicPr>
        <p:blipFill>
          <a:blip r:embed="rId3"/>
          <a:srcRect r="1923" b="16872"/>
          <a:stretch>
            <a:fillRect/>
          </a:stretch>
        </p:blipFill>
        <p:spPr bwMode="auto">
          <a:xfrm>
            <a:off x="0" y="639763"/>
            <a:ext cx="9144000" cy="6218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a:xfrm>
            <a:off x="141107" y="152400"/>
            <a:ext cx="8772125" cy="1173163"/>
          </a:xfrm>
        </p:spPr>
        <p:txBody>
          <a:bodyPr>
            <a:noAutofit/>
          </a:bodyPr>
          <a:lstStyle/>
          <a:p>
            <a:r>
              <a:rPr lang="en-US" sz="4000" b="1" dirty="0" smtClean="0">
                <a:solidFill>
                  <a:srgbClr val="FFFF00"/>
                </a:solidFill>
                <a:ea typeface="ＭＳ Ｐゴシック" charset="-128"/>
                <a:cs typeface="ＭＳ Ｐゴシック" charset="-128"/>
              </a:rPr>
              <a:t>London Underwater from a  6 </a:t>
            </a:r>
            <a:r>
              <a:rPr lang="en-US" sz="4000" b="1" dirty="0" err="1" smtClean="0">
                <a:solidFill>
                  <a:srgbClr val="FFFF00"/>
                </a:solidFill>
                <a:ea typeface="ＭＳ Ｐゴシック" charset="-128"/>
                <a:cs typeface="ＭＳ Ｐゴシック" charset="-128"/>
              </a:rPr>
              <a:t>m</a:t>
            </a:r>
            <a:r>
              <a:rPr lang="en-US" sz="4000" b="1" dirty="0" smtClean="0">
                <a:solidFill>
                  <a:srgbClr val="FFFF00"/>
                </a:solidFill>
                <a:ea typeface="ＭＳ Ｐゴシック" charset="-128"/>
                <a:cs typeface="ＭＳ Ｐゴシック" charset="-128"/>
              </a:rPr>
              <a:t> (20 ft) Rise in Sea Level</a:t>
            </a:r>
          </a:p>
        </p:txBody>
      </p:sp>
      <p:pic>
        <p:nvPicPr>
          <p:cNvPr id="53251" name="Content Placeholder 3" descr="London Underwater.jpg"/>
          <p:cNvPicPr>
            <a:picLocks noGrp="1" noChangeAspect="1"/>
          </p:cNvPicPr>
          <p:nvPr>
            <p:ph idx="1"/>
          </p:nvPr>
        </p:nvPicPr>
        <p:blipFill>
          <a:blip r:embed="rId3"/>
          <a:srcRect/>
          <a:stretch>
            <a:fillRect/>
          </a:stretch>
        </p:blipFill>
        <p:spPr>
          <a:xfrm>
            <a:off x="0" y="1552089"/>
            <a:ext cx="9144000" cy="530606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Annual Sea Level Rise (mm/yr) in the Tuvalu Area as of June 2012</a:t>
            </a:r>
            <a:endParaRPr lang="en-US" b="1" dirty="0">
              <a:solidFill>
                <a:srgbClr val="FFFF00"/>
              </a:solidFill>
            </a:endParaRPr>
          </a:p>
        </p:txBody>
      </p:sp>
      <p:pic>
        <p:nvPicPr>
          <p:cNvPr id="6" name="Content Placeholder 5" descr="Tuvalu Sea Level Rise.jpg"/>
          <p:cNvPicPr>
            <a:picLocks noGrp="1" noChangeAspect="1"/>
          </p:cNvPicPr>
          <p:nvPr>
            <p:ph idx="1"/>
          </p:nvPr>
        </p:nvPicPr>
        <p:blipFill>
          <a:blip r:embed="rId3"/>
          <a:srcRect/>
          <a:stretch>
            <a:fillRect/>
          </a:stretch>
        </p:blipFill>
        <p:spPr>
          <a:xfrm>
            <a:off x="0" y="1600200"/>
            <a:ext cx="9144000" cy="5257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1371600"/>
          </a:xfrm>
        </p:spPr>
        <p:txBody>
          <a:bodyPr>
            <a:normAutofit fontScale="90000"/>
          </a:bodyPr>
          <a:lstStyle/>
          <a:p>
            <a:pPr eaLnBrk="1" hangingPunct="1"/>
            <a:r>
              <a:rPr lang="en-US" sz="4000" b="1" dirty="0" smtClean="0">
                <a:solidFill>
                  <a:srgbClr val="FFFE00"/>
                </a:solidFill>
                <a:ea typeface="ＭＳ Ｐゴシック" charset="-128"/>
                <a:cs typeface="ＭＳ Ｐゴシック" charset="-128"/>
              </a:rPr>
              <a:t>Some </a:t>
            </a:r>
            <a:r>
              <a:rPr lang="en-US" b="1" i="1" u="sng" dirty="0" smtClean="0">
                <a:solidFill>
                  <a:srgbClr val="FF6600"/>
                </a:solidFill>
                <a:ea typeface="ＭＳ Ｐゴシック" charset="-128"/>
                <a:cs typeface="ＭＳ Ｐゴシック" charset="-128"/>
              </a:rPr>
              <a:t>Current</a:t>
            </a:r>
            <a:r>
              <a:rPr lang="en-US" sz="4000" b="1" dirty="0" smtClean="0">
                <a:solidFill>
                  <a:srgbClr val="FFFE00"/>
                </a:solidFill>
                <a:ea typeface="ＭＳ Ｐゴシック" charset="-128"/>
                <a:cs typeface="ＭＳ Ｐゴシック" charset="-128"/>
              </a:rPr>
              <a:t> General Consequences of Global Warming</a:t>
            </a:r>
            <a:endParaRPr lang="en-US" sz="4000" b="1" dirty="0" smtClean="0">
              <a:ea typeface="ＭＳ Ｐゴシック" charset="-128"/>
              <a:cs typeface="ＭＳ Ｐゴシック" charset="-128"/>
            </a:endParaRPr>
          </a:p>
        </p:txBody>
      </p:sp>
      <p:sp>
        <p:nvSpPr>
          <p:cNvPr id="17411" name="Rectangle 3"/>
          <p:cNvSpPr>
            <a:spLocks noGrp="1" noChangeArrowheads="1"/>
          </p:cNvSpPr>
          <p:nvPr>
            <p:ph type="body" idx="1"/>
          </p:nvPr>
        </p:nvSpPr>
        <p:spPr>
          <a:xfrm>
            <a:off x="304800" y="1828800"/>
            <a:ext cx="8534400" cy="4648200"/>
          </a:xfrm>
        </p:spPr>
        <p:txBody>
          <a:bodyPr>
            <a:normAutofit fontScale="92500" lnSpcReduction="20000"/>
          </a:bodyPr>
          <a:lstStyle/>
          <a:p>
            <a:pPr eaLnBrk="1" hangingPunct="1">
              <a:lnSpc>
                <a:spcPct val="80000"/>
              </a:lnSpc>
            </a:pPr>
            <a:r>
              <a:rPr lang="en-US" sz="3000" b="1" cap="small" dirty="0" smtClean="0">
                <a:latin typeface="Times New Roman" charset="0"/>
                <a:ea typeface="ＭＳ Ｐゴシック" charset="-128"/>
                <a:cs typeface="ＭＳ Ｐゴシック" charset="-128"/>
              </a:rPr>
              <a:t>More Severe Heat Waves of Greater Duration</a:t>
            </a:r>
          </a:p>
          <a:p>
            <a:pPr eaLnBrk="1" hangingPunct="1">
              <a:lnSpc>
                <a:spcPct val="80000"/>
              </a:lnSpc>
            </a:pPr>
            <a:r>
              <a:rPr lang="en-US" sz="3000" b="1" cap="small" dirty="0" smtClean="0">
                <a:latin typeface="Times New Roman" charset="0"/>
                <a:ea typeface="ＭＳ Ｐゴシック" charset="-128"/>
                <a:cs typeface="ＭＳ Ｐゴシック" charset="-128"/>
              </a:rPr>
              <a:t>Sea-level Rise and Ocean Acidification</a:t>
            </a:r>
            <a:r>
              <a:rPr lang="en-US" sz="2162" b="1" cap="small" dirty="0" smtClean="0">
                <a:solidFill>
                  <a:srgbClr val="FF6600"/>
                </a:solidFill>
                <a:latin typeface="Times New Roman" charset="0"/>
                <a:ea typeface="ＭＳ Ｐゴシック" charset="-128"/>
                <a:cs typeface="ＭＳ Ｐゴシック" charset="-128"/>
              </a:rPr>
              <a:t> </a:t>
            </a:r>
            <a:r>
              <a:rPr lang="en-US" sz="1800" b="1" cap="small" dirty="0" smtClean="0">
                <a:solidFill>
                  <a:srgbClr val="FF6600"/>
                </a:solidFill>
                <a:latin typeface="Times New Roman" charset="0"/>
                <a:ea typeface="ＭＳ Ｐゴシック" charset="-128"/>
                <a:cs typeface="ＭＳ Ｐゴシック" charset="-128"/>
              </a:rPr>
              <a:t>(Oceans are acidifying 10 times faster today than 55 million years ago when a mass extinction of marine species occurred - PETM)</a:t>
            </a:r>
          </a:p>
          <a:p>
            <a:pPr eaLnBrk="1" hangingPunct="1">
              <a:lnSpc>
                <a:spcPct val="80000"/>
              </a:lnSpc>
            </a:pPr>
            <a:r>
              <a:rPr lang="en-US" sz="3000" b="1" cap="small" dirty="0" smtClean="0">
                <a:latin typeface="Times New Roman" charset="0"/>
                <a:ea typeface="ＭＳ Ｐゴシック" charset="-128"/>
                <a:cs typeface="ＭＳ Ｐゴシック" charset="-128"/>
              </a:rPr>
              <a:t>Glaciers, Ice Sheet and Permafrost Melting</a:t>
            </a:r>
          </a:p>
          <a:p>
            <a:pPr eaLnBrk="1" hangingPunct="1">
              <a:lnSpc>
                <a:spcPct val="80000"/>
              </a:lnSpc>
            </a:pPr>
            <a:r>
              <a:rPr lang="en-US" sz="3000" b="1" cap="small" dirty="0" smtClean="0">
                <a:latin typeface="Times New Roman" charset="0"/>
                <a:ea typeface="ＭＳ Ｐゴシック" charset="-128"/>
                <a:cs typeface="ＭＳ Ｐゴシック" charset="-128"/>
              </a:rPr>
              <a:t>Spreading Disease</a:t>
            </a:r>
          </a:p>
          <a:p>
            <a:pPr eaLnBrk="1" hangingPunct="1">
              <a:lnSpc>
                <a:spcPct val="80000"/>
              </a:lnSpc>
            </a:pPr>
            <a:r>
              <a:rPr lang="en-US" sz="3000" b="1" cap="small" dirty="0" smtClean="0">
                <a:latin typeface="Times New Roman" charset="0"/>
                <a:ea typeface="ＭＳ Ｐゴシック" charset="-128"/>
                <a:cs typeface="ＭＳ Ｐゴシック" charset="-128"/>
              </a:rPr>
              <a:t>Plant and Animal Range Shifts Plus Extinctions</a:t>
            </a:r>
          </a:p>
          <a:p>
            <a:pPr eaLnBrk="1" hangingPunct="1">
              <a:lnSpc>
                <a:spcPct val="80000"/>
              </a:lnSpc>
            </a:pPr>
            <a:r>
              <a:rPr lang="en-US" sz="3000" b="1" cap="small" dirty="0" smtClean="0">
                <a:latin typeface="Times New Roman" charset="0"/>
                <a:ea typeface="ＭＳ Ｐゴシック" charset="-128"/>
                <a:cs typeface="ＭＳ Ｐゴシック" charset="-128"/>
              </a:rPr>
              <a:t>Coral Reef Degradation</a:t>
            </a:r>
          </a:p>
          <a:p>
            <a:pPr eaLnBrk="1" hangingPunct="1">
              <a:lnSpc>
                <a:spcPct val="80000"/>
              </a:lnSpc>
            </a:pPr>
            <a:r>
              <a:rPr lang="en-US" sz="3000" b="1" cap="small" dirty="0" smtClean="0">
                <a:latin typeface="Times New Roman" charset="0"/>
                <a:ea typeface="ＭＳ Ｐゴシック" charset="-128"/>
                <a:cs typeface="ＭＳ Ｐゴシック" charset="-128"/>
              </a:rPr>
              <a:t>More Severe and Frequent Weather Events </a:t>
            </a:r>
            <a:r>
              <a:rPr lang="en-US" sz="2400" b="1" cap="small" dirty="0" smtClean="0">
                <a:solidFill>
                  <a:srgbClr val="FF6600"/>
                </a:solidFill>
                <a:latin typeface="Times New Roman" charset="0"/>
                <a:ea typeface="ＭＳ Ｐゴシック" charset="-128"/>
                <a:cs typeface="ＭＳ Ｐゴシック" charset="-128"/>
              </a:rPr>
              <a:t>(2011 was the worst)</a:t>
            </a:r>
          </a:p>
          <a:p>
            <a:pPr eaLnBrk="1" hangingPunct="1">
              <a:lnSpc>
                <a:spcPct val="80000"/>
              </a:lnSpc>
            </a:pPr>
            <a:r>
              <a:rPr lang="en-US" sz="3000" b="1" cap="small" dirty="0" smtClean="0">
                <a:latin typeface="Times New Roman" charset="0"/>
                <a:ea typeface="ＭＳ Ｐゴシック" charset="-128"/>
                <a:cs typeface="ＭＳ Ｐゴシック" charset="-128"/>
              </a:rPr>
              <a:t>More Severe and Frequent Flooding </a:t>
            </a:r>
            <a:r>
              <a:rPr lang="en-US" sz="2400" b="1" cap="small" dirty="0" smtClean="0">
                <a:solidFill>
                  <a:srgbClr val="FF6600"/>
                </a:solidFill>
                <a:latin typeface="Times New Roman" charset="0"/>
                <a:ea typeface="ＭＳ Ｐゴシック" charset="-128"/>
                <a:cs typeface="ＭＳ Ｐゴシック" charset="-128"/>
              </a:rPr>
              <a:t>(2011 was the worst)</a:t>
            </a:r>
          </a:p>
          <a:p>
            <a:pPr eaLnBrk="1" hangingPunct="1">
              <a:lnSpc>
                <a:spcPct val="80000"/>
              </a:lnSpc>
            </a:pPr>
            <a:r>
              <a:rPr lang="en-US" sz="3000" b="1" cap="small" dirty="0" smtClean="0">
                <a:latin typeface="Times New Roman" charset="0"/>
                <a:ea typeface="ＭＳ Ｐゴシック" charset="-128"/>
                <a:cs typeface="ＭＳ Ｐゴシック" charset="-128"/>
              </a:rPr>
              <a:t>More Severe Droughts and Fires </a:t>
            </a:r>
            <a:r>
              <a:rPr lang="en-US" sz="2595" b="1" cap="small" dirty="0" smtClean="0">
                <a:solidFill>
                  <a:srgbClr val="FF6600"/>
                </a:solidFill>
                <a:latin typeface="Times New Roman" charset="0"/>
                <a:ea typeface="ＭＳ Ｐゴシック" charset="-128"/>
                <a:cs typeface="ＭＳ Ｐゴシック" charset="-128"/>
              </a:rPr>
              <a:t>(2011 was the worst)</a:t>
            </a:r>
            <a:endParaRPr lang="en-US" sz="2595" cap="small" dirty="0" smtClean="0">
              <a:solidFill>
                <a:srgbClr val="FF6600"/>
              </a:solidFill>
              <a:latin typeface="Times New Roman"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ox(out)">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box(out)">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box(out)">
                                      <p:cBhvr>
                                        <p:cTn id="17" dur="5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box(out)">
                                      <p:cBhvr>
                                        <p:cTn id="22" dur="500"/>
                                        <p:tgtEl>
                                          <p:spTgt spid="17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box(out)">
                                      <p:cBhvr>
                                        <p:cTn id="27" dur="500"/>
                                        <p:tgtEl>
                                          <p:spTgt spid="17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box(out)">
                                      <p:cBhvr>
                                        <p:cTn id="32" dur="500"/>
                                        <p:tgtEl>
                                          <p:spTgt spid="174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box(out)">
                                      <p:cBhvr>
                                        <p:cTn id="37" dur="500"/>
                                        <p:tgtEl>
                                          <p:spTgt spid="174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7411">
                                            <p:txEl>
                                              <p:pRg st="7" end="7"/>
                                            </p:txEl>
                                          </p:spTgt>
                                        </p:tgtEl>
                                        <p:attrNameLst>
                                          <p:attrName>style.visibility</p:attrName>
                                        </p:attrNameLst>
                                      </p:cBhvr>
                                      <p:to>
                                        <p:strVal val="visible"/>
                                      </p:to>
                                    </p:set>
                                    <p:animEffect transition="in" filter="box(out)">
                                      <p:cBhvr>
                                        <p:cTn id="42" dur="500"/>
                                        <p:tgtEl>
                                          <p:spTgt spid="174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7411">
                                            <p:txEl>
                                              <p:pRg st="8" end="8"/>
                                            </p:txEl>
                                          </p:spTgt>
                                        </p:tgtEl>
                                        <p:attrNameLst>
                                          <p:attrName>style.visibility</p:attrName>
                                        </p:attrNameLst>
                                      </p:cBhvr>
                                      <p:to>
                                        <p:strVal val="visible"/>
                                      </p:to>
                                    </p:set>
                                    <p:animEffect transition="in" filter="box(out)">
                                      <p:cBhvr>
                                        <p:cTn id="47" dur="500"/>
                                        <p:tgtEl>
                                          <p:spTgt spid="174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144000" cy="685800"/>
          </a:xfrm>
        </p:spPr>
        <p:txBody>
          <a:bodyPr>
            <a:normAutofit fontScale="90000"/>
          </a:bodyPr>
          <a:lstStyle/>
          <a:p>
            <a:pPr eaLnBrk="1" hangingPunct="1"/>
            <a:r>
              <a:rPr lang="en-US" b="1" dirty="0" smtClean="0">
                <a:solidFill>
                  <a:srgbClr val="FFFF00"/>
                </a:solidFill>
                <a:ea typeface="ＭＳ Ｐゴシック" charset="-128"/>
                <a:cs typeface="ＭＳ Ｐゴシック" charset="-128"/>
              </a:rPr>
              <a:t>“High Tide” in the Tuvalu Islands</a:t>
            </a:r>
            <a:endParaRPr lang="en-US" dirty="0" smtClean="0">
              <a:solidFill>
                <a:srgbClr val="FFFF00"/>
              </a:solidFill>
              <a:ea typeface="ＭＳ Ｐゴシック" charset="-128"/>
              <a:cs typeface="ＭＳ Ｐゴシック" charset="-128"/>
            </a:endParaRPr>
          </a:p>
        </p:txBody>
      </p:sp>
      <p:pic>
        <p:nvPicPr>
          <p:cNvPr id="33795" name="Picture 4" descr="Fig. 11.7 Tuvalu.tif                                           001647E9Macintosh HD                   BBA37F10:"/>
          <p:cNvPicPr>
            <a:picLocks noGrp="1" noChangeAspect="1" noChangeArrowheads="1"/>
          </p:cNvPicPr>
          <p:nvPr>
            <p:ph idx="1"/>
          </p:nvPr>
        </p:nvPicPr>
        <p:blipFill>
          <a:blip r:embed="rId3"/>
          <a:srcRect/>
          <a:stretch>
            <a:fillRect/>
          </a:stretch>
        </p:blipFill>
        <p:spPr>
          <a:xfrm>
            <a:off x="0" y="990600"/>
            <a:ext cx="9144000" cy="5867400"/>
          </a:xfrm>
        </p:spPr>
      </p:pic>
      <p:pic>
        <p:nvPicPr>
          <p:cNvPr id="4" name="Picture 3" descr="Tuvalu Islands.jpeg"/>
          <p:cNvPicPr>
            <a:picLocks noChangeAspect="1"/>
          </p:cNvPicPr>
          <p:nvPr/>
        </p:nvPicPr>
        <p:blipFill>
          <a:blip r:embed="rId4"/>
          <a:stretch>
            <a:fillRect/>
          </a:stretch>
        </p:blipFill>
        <p:spPr>
          <a:xfrm>
            <a:off x="6426200" y="990600"/>
            <a:ext cx="2717800" cy="2336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152400"/>
            <a:ext cx="9144000" cy="1143000"/>
          </a:xfrm>
        </p:spPr>
        <p:txBody>
          <a:bodyPr>
            <a:noAutofit/>
          </a:bodyPr>
          <a:lstStyle/>
          <a:p>
            <a:pPr eaLnBrk="1" hangingPunct="1"/>
            <a:r>
              <a:rPr lang="en-US" sz="3600" b="1" dirty="0" smtClean="0">
                <a:solidFill>
                  <a:srgbClr val="FFFF00"/>
                </a:solidFill>
                <a:ea typeface="ＭＳ Ｐゴシック" charset="-128"/>
                <a:cs typeface="ＭＳ Ｐゴシック" charset="-128"/>
              </a:rPr>
              <a:t>Sea Level in North America if all Ice on Earth Melted (~70 </a:t>
            </a:r>
            <a:r>
              <a:rPr lang="en-US" sz="3600" b="1" dirty="0" err="1" smtClean="0">
                <a:solidFill>
                  <a:srgbClr val="FFFF00"/>
                </a:solidFill>
                <a:ea typeface="ＭＳ Ｐゴシック" charset="-128"/>
                <a:cs typeface="ＭＳ Ｐゴシック" charset="-128"/>
              </a:rPr>
              <a:t>m</a:t>
            </a:r>
            <a:r>
              <a:rPr lang="en-US" sz="3600" b="1" dirty="0" smtClean="0">
                <a:solidFill>
                  <a:srgbClr val="FFFF00"/>
                </a:solidFill>
                <a:ea typeface="ＭＳ Ｐゴシック" charset="-128"/>
                <a:cs typeface="ＭＳ Ｐゴシック" charset="-128"/>
              </a:rPr>
              <a:t> or 230 ft rise)</a:t>
            </a:r>
            <a:endParaRPr lang="en-US" sz="3600" dirty="0" smtClean="0">
              <a:solidFill>
                <a:srgbClr val="FFFF00"/>
              </a:solidFill>
              <a:ea typeface="ＭＳ Ｐゴシック" charset="-128"/>
              <a:cs typeface="ＭＳ Ｐゴシック" charset="-128"/>
            </a:endParaRPr>
          </a:p>
        </p:txBody>
      </p:sp>
      <p:pic>
        <p:nvPicPr>
          <p:cNvPr id="34819" name="Picture 3" descr="Fig. 5.6b U.S. sea levels.tif                                  001DF936Macintosh HD                   BBA37F10:"/>
          <p:cNvPicPr>
            <a:picLocks noGrp="1" noChangeAspect="1" noChangeArrowheads="1"/>
          </p:cNvPicPr>
          <p:nvPr>
            <p:ph idx="1"/>
          </p:nvPr>
        </p:nvPicPr>
        <p:blipFill>
          <a:blip r:embed="rId3"/>
          <a:srcRect/>
          <a:stretch>
            <a:fillRect/>
          </a:stretch>
        </p:blipFill>
        <p:spPr>
          <a:xfrm>
            <a:off x="0" y="1447800"/>
            <a:ext cx="9144000" cy="54102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p:nvPr>
        </p:nvSpPr>
        <p:spPr>
          <a:xfrm>
            <a:off x="152400" y="152400"/>
            <a:ext cx="8839200" cy="609600"/>
          </a:xfrm>
        </p:spPr>
        <p:txBody>
          <a:bodyPr>
            <a:normAutofit fontScale="90000"/>
          </a:bodyPr>
          <a:lstStyle/>
          <a:p>
            <a:r>
              <a:rPr lang="en-US" sz="3600" b="1" smtClean="0">
                <a:solidFill>
                  <a:srgbClr val="FFFF00"/>
                </a:solidFill>
                <a:ea typeface="ＭＳ Ｐゴシック" charset="-128"/>
                <a:cs typeface="ＭＳ Ｐゴシック" charset="-128"/>
              </a:rPr>
              <a:t>Cumulative Decrease in Global Glacier Ice</a:t>
            </a:r>
          </a:p>
        </p:txBody>
      </p:sp>
      <p:pic>
        <p:nvPicPr>
          <p:cNvPr id="39939" name="Content Placeholder 3" descr="Decline in Glaciers.jpg"/>
          <p:cNvPicPr>
            <a:picLocks noGrp="1" noChangeAspect="1"/>
          </p:cNvPicPr>
          <p:nvPr>
            <p:ph idx="1"/>
          </p:nvPr>
        </p:nvPicPr>
        <p:blipFill>
          <a:blip r:embed="rId2"/>
          <a:srcRect/>
          <a:stretch>
            <a:fillRect/>
          </a:stretch>
        </p:blipFill>
        <p:spPr>
          <a:xfrm>
            <a:off x="0" y="838200"/>
            <a:ext cx="9144000" cy="60198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 y="76200"/>
            <a:ext cx="8839200" cy="914400"/>
          </a:xfrm>
        </p:spPr>
        <p:txBody>
          <a:bodyPr>
            <a:normAutofit fontScale="90000"/>
          </a:bodyPr>
          <a:lstStyle/>
          <a:p>
            <a:pPr eaLnBrk="1" hangingPunct="1"/>
            <a:r>
              <a:rPr lang="en-US" sz="6600" b="1" smtClean="0">
                <a:solidFill>
                  <a:srgbClr val="FFFF00"/>
                </a:solidFill>
                <a:ea typeface="ＭＳ Ｐゴシック" charset="-128"/>
                <a:cs typeface="ＭＳ Ｐゴシック" charset="-128"/>
              </a:rPr>
              <a:t>Melting Glaciers</a:t>
            </a:r>
            <a:endParaRPr lang="en-US" sz="6600" smtClean="0">
              <a:solidFill>
                <a:srgbClr val="FFFF00"/>
              </a:solidFill>
              <a:ea typeface="ＭＳ Ｐゴシック" charset="-128"/>
              <a:cs typeface="ＭＳ Ｐゴシック" charset="-128"/>
            </a:endParaRPr>
          </a:p>
        </p:txBody>
      </p:sp>
      <p:pic>
        <p:nvPicPr>
          <p:cNvPr id="40963" name="Picture 5" descr="Fig. 10.3 Alaskan Glaciers.tif                                 001647DAMacintosh HD                   BBA37F10:"/>
          <p:cNvPicPr>
            <a:picLocks noGrp="1" noChangeAspect="1" noChangeArrowheads="1"/>
          </p:cNvPicPr>
          <p:nvPr>
            <p:ph sz="half" idx="2"/>
          </p:nvPr>
        </p:nvPicPr>
        <p:blipFill>
          <a:blip r:embed="rId3"/>
          <a:srcRect/>
          <a:stretch>
            <a:fillRect/>
          </a:stretch>
        </p:blipFill>
        <p:spPr>
          <a:xfrm>
            <a:off x="4572000" y="1066800"/>
            <a:ext cx="4343400" cy="5638800"/>
          </a:xfrm>
          <a:noFill/>
        </p:spPr>
      </p:pic>
      <p:pic>
        <p:nvPicPr>
          <p:cNvPr id="40964" name="Picture 6" descr="Fig. 8.2 Melting Glaciers.jpg                                  0012BAB0Macintosh HD                   BBA37F10:"/>
          <p:cNvPicPr>
            <a:picLocks noGrp="1" noChangeAspect="1" noChangeArrowheads="1"/>
          </p:cNvPicPr>
          <p:nvPr>
            <p:ph type="body" sz="half" idx="1"/>
          </p:nvPr>
        </p:nvPicPr>
        <p:blipFill>
          <a:blip r:embed="rId4"/>
          <a:srcRect/>
          <a:stretch>
            <a:fillRect/>
          </a:stretch>
        </p:blipFill>
        <p:spPr>
          <a:xfrm>
            <a:off x="304800" y="1066800"/>
            <a:ext cx="4191000" cy="56388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63600"/>
          </a:xfrm>
        </p:spPr>
        <p:txBody>
          <a:bodyPr>
            <a:noAutofit/>
          </a:bodyPr>
          <a:lstStyle/>
          <a:p>
            <a:r>
              <a:rPr lang="en-US" sz="2800" b="1" dirty="0" smtClean="0">
                <a:solidFill>
                  <a:srgbClr val="FFFF00"/>
                </a:solidFill>
              </a:rPr>
              <a:t>Greatest decline of Arctic Summer Sea Ice </a:t>
            </a:r>
            <a:br>
              <a:rPr lang="en-US" sz="2800" b="1" dirty="0" smtClean="0">
                <a:solidFill>
                  <a:srgbClr val="FFFF00"/>
                </a:solidFill>
              </a:rPr>
            </a:br>
            <a:r>
              <a:rPr lang="en-US" sz="2800" b="1" dirty="0" smtClean="0">
                <a:solidFill>
                  <a:srgbClr val="FFFF00"/>
                </a:solidFill>
              </a:rPr>
              <a:t>(Sept. 16, 2012)</a:t>
            </a:r>
            <a:endParaRPr lang="en-US" sz="2800" b="1" dirty="0">
              <a:solidFill>
                <a:srgbClr val="FFFF00"/>
              </a:solidFill>
            </a:endParaRPr>
          </a:p>
        </p:txBody>
      </p:sp>
      <p:pic>
        <p:nvPicPr>
          <p:cNvPr id="6" name="Content Placeholder 5" descr="SeaIce-Sept162012_720.jpg"/>
          <p:cNvPicPr>
            <a:picLocks noGrp="1" noChangeAspect="1"/>
          </p:cNvPicPr>
          <p:nvPr>
            <p:ph idx="1"/>
          </p:nvPr>
        </p:nvPicPr>
        <p:blipFill>
          <a:blip r:embed="rId3"/>
          <a:srcRect/>
          <a:stretch>
            <a:fillRect/>
          </a:stretch>
        </p:blipFill>
        <p:spPr>
          <a:xfrm>
            <a:off x="0" y="1016000"/>
            <a:ext cx="9143999" cy="58420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1953" y="164930"/>
            <a:ext cx="8873907" cy="657217"/>
          </a:xfrm>
        </p:spPr>
        <p:txBody>
          <a:bodyPr>
            <a:normAutofit fontScale="90000"/>
          </a:bodyPr>
          <a:lstStyle/>
          <a:p>
            <a:r>
              <a:rPr lang="en-US" sz="3200" b="1" dirty="0" smtClean="0">
                <a:solidFill>
                  <a:srgbClr val="FFFF00"/>
                </a:solidFill>
              </a:rPr>
              <a:t>Ratio of Mean Volume to Area of Arctic Summer Sea Ice</a:t>
            </a:r>
            <a:endParaRPr lang="en-US" sz="3200" b="1" dirty="0">
              <a:solidFill>
                <a:srgbClr val="FFFF00"/>
              </a:solidFill>
            </a:endParaRPr>
          </a:p>
        </p:txBody>
      </p:sp>
      <p:pic>
        <p:nvPicPr>
          <p:cNvPr id="5" name="Content Placeholder 4" descr="Summar Sea Ice Collapse.jpg"/>
          <p:cNvPicPr>
            <a:picLocks noGrp="1" noChangeAspect="1"/>
          </p:cNvPicPr>
          <p:nvPr>
            <p:ph idx="1"/>
          </p:nvPr>
        </p:nvPicPr>
        <p:blipFill>
          <a:blip r:embed="rId3"/>
          <a:srcRect/>
          <a:stretch>
            <a:fillRect/>
          </a:stretch>
        </p:blipFill>
        <p:spPr>
          <a:xfrm>
            <a:off x="0" y="822148"/>
            <a:ext cx="9143999" cy="603585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b="1" dirty="0" smtClean="0">
                <a:solidFill>
                  <a:srgbClr val="FFFF00"/>
                </a:solidFill>
              </a:rPr>
              <a:t>Computer Models Seriously Underestimated the Decline in Summer Sea Ice</a:t>
            </a:r>
            <a:endParaRPr lang="en-US" sz="3600" b="1" dirty="0">
              <a:solidFill>
                <a:srgbClr val="FFFF00"/>
              </a:solidFill>
            </a:endParaRPr>
          </a:p>
        </p:txBody>
      </p:sp>
      <p:pic>
        <p:nvPicPr>
          <p:cNvPr id="4" name="Content Placeholder 3" descr="Arctic-Death-Spiral.jpg"/>
          <p:cNvPicPr>
            <a:picLocks noGrp="1"/>
          </p:cNvPicPr>
          <p:nvPr>
            <p:ph idx="1"/>
          </p:nvPr>
        </p:nvPicPr>
        <p:blipFill>
          <a:blip r:embed="rId2"/>
          <a:srcRect/>
          <a:stretch>
            <a:fillRect/>
          </a:stretch>
        </p:blipFill>
        <p:spPr>
          <a:xfrm>
            <a:off x="0" y="1143000"/>
            <a:ext cx="9144000" cy="5715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191"/>
            <a:ext cx="9144000" cy="618487"/>
          </a:xfrm>
        </p:spPr>
        <p:txBody>
          <a:bodyPr>
            <a:noAutofit/>
          </a:bodyPr>
          <a:lstStyle/>
          <a:p>
            <a:r>
              <a:rPr lang="en-US" sz="4000" b="1" dirty="0" smtClean="0">
                <a:solidFill>
                  <a:srgbClr val="FFFF00"/>
                </a:solidFill>
              </a:rPr>
              <a:t>Decline in Arctic Snow Cover 1967-2012</a:t>
            </a:r>
            <a:endParaRPr lang="en-US" sz="4000" b="1" dirty="0">
              <a:solidFill>
                <a:srgbClr val="FFFF00"/>
              </a:solidFill>
            </a:endParaRPr>
          </a:p>
        </p:txBody>
      </p:sp>
      <p:pic>
        <p:nvPicPr>
          <p:cNvPr id="5" name="Content Placeholder 4" descr="6a0133f03a1e37970b0176175af3b3970c-800wi.jpg"/>
          <p:cNvPicPr>
            <a:picLocks noGrp="1" noChangeAspect="1"/>
          </p:cNvPicPr>
          <p:nvPr>
            <p:ph idx="1"/>
          </p:nvPr>
        </p:nvPicPr>
        <p:blipFill>
          <a:blip r:embed="rId2"/>
          <a:srcRect/>
          <a:stretch>
            <a:fillRect/>
          </a:stretch>
        </p:blipFill>
        <p:spPr>
          <a:xfrm>
            <a:off x="0" y="948348"/>
            <a:ext cx="9144000" cy="590965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4362"/>
          </a:xfrm>
        </p:spPr>
        <p:txBody>
          <a:bodyPr>
            <a:normAutofit fontScale="90000"/>
          </a:bodyPr>
          <a:lstStyle/>
          <a:p>
            <a:r>
              <a:rPr lang="en-US" b="1" dirty="0" smtClean="0">
                <a:solidFill>
                  <a:srgbClr val="FFFF00"/>
                </a:solidFill>
              </a:rPr>
              <a:t>Increased Growing Season</a:t>
            </a:r>
            <a:endParaRPr lang="en-US" b="1" dirty="0">
              <a:solidFill>
                <a:srgbClr val="FFFF00"/>
              </a:solidFill>
            </a:endParaRPr>
          </a:p>
        </p:txBody>
      </p:sp>
      <p:pic>
        <p:nvPicPr>
          <p:cNvPr id="4" name="Content Placeholder 3" descr="ARC_2012_GrowingSeasonTotalLength_720.jpg"/>
          <p:cNvPicPr>
            <a:picLocks noGrp="1" noChangeAspect="1"/>
          </p:cNvPicPr>
          <p:nvPr>
            <p:ph idx="1"/>
          </p:nvPr>
        </p:nvPicPr>
        <p:blipFill>
          <a:blip r:embed="rId3"/>
          <a:srcRect/>
          <a:stretch>
            <a:fillRect/>
          </a:stretch>
        </p:blipFill>
        <p:spPr>
          <a:xfrm>
            <a:off x="0" y="774700"/>
            <a:ext cx="9144000" cy="6083301"/>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342</TotalTime>
  <Words>2414</Words>
  <Application>Microsoft Macintosh PowerPoint</Application>
  <PresentationFormat>On-screen Show (4:3)</PresentationFormat>
  <Paragraphs>87</Paragraphs>
  <Slides>21</Slides>
  <Notes>15</Notes>
  <HiddenSlides>0</HiddenSlides>
  <MMClips>0</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Office Theme</vt:lpstr>
      <vt:lpstr>Part 6</vt:lpstr>
      <vt:lpstr>Some Current General Consequences of Global Warming</vt:lpstr>
      <vt:lpstr>Cumulative Decrease in Global Glacier Ice</vt:lpstr>
      <vt:lpstr>Melting Glaciers</vt:lpstr>
      <vt:lpstr>Greatest decline of Arctic Summer Sea Ice  (Sept. 16, 2012)</vt:lpstr>
      <vt:lpstr>Ratio of Mean Volume to Area of Arctic Summer Sea Ice</vt:lpstr>
      <vt:lpstr>Computer Models Seriously Underestimated the Decline in Summer Sea Ice</vt:lpstr>
      <vt:lpstr>Decline in Arctic Snow Cover 1967-2012</vt:lpstr>
      <vt:lpstr>Increased Growing Season</vt:lpstr>
      <vt:lpstr>Greenland Ice Sheet Melting</vt:lpstr>
      <vt:lpstr>Arctic Changed Dramatically in the Last 5 Years (2007-2011) </vt:lpstr>
      <vt:lpstr>Between July 8 (left) and July 12, 2012 (right) about 97% of the surface of the  Greenland  ice sheet had thawed</vt:lpstr>
      <vt:lpstr>Antarctic Temperature Trend for Last 50 Years</vt:lpstr>
      <vt:lpstr>Larson B Ice Shelf Collapse 2002</vt:lpstr>
      <vt:lpstr>Slide 15</vt:lpstr>
      <vt:lpstr>Slide 16</vt:lpstr>
      <vt:lpstr>Southeastern Seaboard After a 1 and 6 m (3 and 20 ft) Sea Level Rise</vt:lpstr>
      <vt:lpstr>London Underwater from a  6 m (20 ft) Rise in Sea Level</vt:lpstr>
      <vt:lpstr>Annual Sea Level Rise (mm/yr) in the Tuvalu Area as of June 2012</vt:lpstr>
      <vt:lpstr>“High Tide” in the Tuvalu Islands</vt:lpstr>
      <vt:lpstr>Sea Level in North America if all Ice on Earth Melted (~70 m or 230 ft rise)</vt:lpstr>
    </vt:vector>
  </TitlesOfParts>
  <Company>University of Arizona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5</dc:title>
  <dc:creator>Bob Strom</dc:creator>
  <cp:lastModifiedBy>_x001b_Robert Strom</cp:lastModifiedBy>
  <cp:revision>17</cp:revision>
  <cp:lastPrinted>2013-01-23T16:40:49Z</cp:lastPrinted>
  <dcterms:created xsi:type="dcterms:W3CDTF">2013-07-21T22:43:03Z</dcterms:created>
  <dcterms:modified xsi:type="dcterms:W3CDTF">2013-07-21T22:50:05Z</dcterms:modified>
</cp:coreProperties>
</file>