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3" r:id="rId7"/>
    <p:sldId id="277" r:id="rId8"/>
    <p:sldId id="278"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1" d="100"/>
          <a:sy n="61" d="100"/>
        </p:scale>
        <p:origin x="-120" y="-2120"/>
      </p:cViewPr>
      <p:guideLst>
        <p:guide orient="horz" pos="2160"/>
        <p:guide pos="2880"/>
      </p:guideLst>
    </p:cSldViewPr>
  </p:slideViewPr>
  <p:notesTextViewPr>
    <p:cViewPr>
      <p:scale>
        <a:sx n="100" d="100"/>
        <a:sy n="100" d="100"/>
      </p:scale>
      <p:origin x="0" y="152"/>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AADED-785B-FC4B-B1A3-E37DF0548F16}" type="datetimeFigureOut">
              <a:rPr lang="en-US" smtClean="0"/>
              <a:pPr/>
              <a:t>7/21/13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48ABC-D182-454F-AF07-56BA99C091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cdc.noaa.gov/sotc/national/2012/1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ncdc.noaa.gov/sotc/national/2012/1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smtClean="0">
                <a:ea typeface="ＭＳ Ｐゴシック" charset="0"/>
                <a:cs typeface="ＭＳ Ｐゴシック" charset="0"/>
              </a:rPr>
              <a:t>1. </a:t>
            </a:r>
            <a:r>
              <a:rPr lang="en-US" smtClean="0">
                <a:ea typeface="ＭＳ Ｐゴシック" charset="0"/>
                <a:cs typeface="ＭＳ Ｐゴシック" charset="0"/>
              </a:rPr>
              <a:t>Up to one half of the carbon dioxide (CO</a:t>
            </a:r>
            <a:r>
              <a:rPr lang="en-US" baseline="-25000" smtClean="0">
                <a:ea typeface="ＭＳ Ｐゴシック" charset="0"/>
                <a:cs typeface="ＭＳ Ｐゴシック" charset="0"/>
              </a:rPr>
              <a:t>2</a:t>
            </a:r>
            <a:r>
              <a:rPr lang="en-US" smtClean="0">
                <a:ea typeface="ＭＳ Ｐゴシック" charset="0"/>
                <a:cs typeface="ＭＳ Ｐゴシック" charset="0"/>
              </a:rPr>
              <a:t>) released by burning fossil fuels over the past 200 years has been absorbed by the world's oceans. </a:t>
            </a:r>
            <a:r>
              <a:rPr lang="en-US" b="1" smtClean="0">
                <a:ea typeface="ＭＳ Ｐゴシック" charset="0"/>
                <a:cs typeface="ＭＳ Ｐゴシック" charset="0"/>
              </a:rPr>
              <a:t>2. </a:t>
            </a:r>
            <a:r>
              <a:rPr lang="en-US" smtClean="0">
                <a:ea typeface="ＭＳ Ｐゴシック" charset="0"/>
                <a:cs typeface="ＭＳ Ｐゴシック" charset="0"/>
              </a:rPr>
              <a:t>Absorbed CO</a:t>
            </a:r>
            <a:r>
              <a:rPr lang="en-US" baseline="-25000" smtClean="0">
                <a:ea typeface="ＭＳ Ｐゴシック" charset="0"/>
                <a:cs typeface="ＭＳ Ｐゴシック" charset="0"/>
              </a:rPr>
              <a:t>2</a:t>
            </a:r>
            <a:r>
              <a:rPr lang="en-US" smtClean="0">
                <a:ea typeface="ＭＳ Ｐゴシック" charset="0"/>
                <a:cs typeface="ＭＳ Ｐゴシック" charset="0"/>
              </a:rPr>
              <a:t> in seawater (H</a:t>
            </a:r>
            <a:r>
              <a:rPr lang="en-US" baseline="-25000" smtClean="0">
                <a:ea typeface="ＭＳ Ｐゴシック" charset="0"/>
                <a:cs typeface="ＭＳ Ｐゴシック" charset="0"/>
              </a:rPr>
              <a:t>2</a:t>
            </a:r>
            <a:r>
              <a:rPr lang="en-US" smtClean="0">
                <a:ea typeface="ＭＳ Ｐゴシック" charset="0"/>
                <a:cs typeface="ＭＳ Ｐゴシック" charset="0"/>
              </a:rPr>
              <a:t>O) forms carbonic acid (H</a:t>
            </a:r>
            <a:r>
              <a:rPr lang="en-US" baseline="-25000" smtClean="0">
                <a:ea typeface="ＭＳ Ｐゴシック" charset="0"/>
                <a:cs typeface="ＭＳ Ｐゴシック" charset="0"/>
              </a:rPr>
              <a:t>2</a:t>
            </a:r>
            <a:r>
              <a:rPr lang="en-US" smtClean="0">
                <a:ea typeface="ＭＳ Ｐゴシック" charset="0"/>
                <a:cs typeface="ＭＳ Ｐゴシック" charset="0"/>
              </a:rPr>
              <a:t>CO</a:t>
            </a:r>
            <a:r>
              <a:rPr lang="en-US" baseline="-25000" smtClean="0">
                <a:ea typeface="ＭＳ Ｐゴシック" charset="0"/>
                <a:cs typeface="ＭＳ Ｐゴシック" charset="0"/>
              </a:rPr>
              <a:t>3</a:t>
            </a:r>
            <a:r>
              <a:rPr lang="en-US" smtClean="0">
                <a:ea typeface="ＭＳ Ｐゴシック" charset="0"/>
                <a:cs typeface="ＭＳ Ｐゴシック" charset="0"/>
              </a:rPr>
              <a:t>), lowering the water's pH level and making it more acidic. </a:t>
            </a:r>
            <a:r>
              <a:rPr lang="en-US" b="1" smtClean="0">
                <a:ea typeface="ＭＳ Ｐゴシック" charset="0"/>
                <a:cs typeface="ＭＳ Ｐゴシック" charset="0"/>
              </a:rPr>
              <a:t>3. </a:t>
            </a:r>
            <a:r>
              <a:rPr lang="en-US" smtClean="0">
                <a:ea typeface="ＭＳ Ｐゴシック" charset="0"/>
                <a:cs typeface="ＭＳ Ｐゴシック" charset="0"/>
              </a:rPr>
              <a:t>This raises the hydrogen ion concentration in the water, and limits organisms' access to carbonate ions, which are needed to form hard parts. </a:t>
            </a:r>
          </a:p>
        </p:txBody>
      </p:sp>
      <p:sp>
        <p:nvSpPr>
          <p:cNvPr id="57348" name="Slide Number Placeholder 3"/>
          <p:cNvSpPr>
            <a:spLocks noGrp="1"/>
          </p:cNvSpPr>
          <p:nvPr>
            <p:ph type="sldNum" sz="quarter" idx="5"/>
          </p:nvPr>
        </p:nvSpPr>
        <p:spPr bwMode="auto">
          <a:noFill/>
          <a:ln>
            <a:miter lim="800000"/>
            <a:headEnd/>
            <a:tailEnd/>
          </a:ln>
        </p:spPr>
        <p:txBody>
          <a:bodyPr/>
          <a:lstStyle/>
          <a:p>
            <a:fld id="{F0258C86-F881-42E2-88E7-D7850E0449CC}"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D26289DA-F230-4B41-8B1D-DCC85AB68C5E}" type="slidenum">
              <a:rPr lang="en-US" smtClean="0">
                <a:latin typeface="Times" charset="0"/>
              </a:rPr>
              <a:pPr/>
              <a:t>15</a:t>
            </a:fld>
            <a:endParaRPr lang="en-US" smtClean="0">
              <a:latin typeface="Times"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pPr eaLnBrk="1" hangingPunct="1">
              <a:spcBef>
                <a:spcPct val="0"/>
              </a:spcBef>
            </a:pPr>
            <a:r>
              <a:rPr lang="en-US" smtClean="0">
                <a:latin typeface="Times" charset="0"/>
                <a:ea typeface="ＭＳ Ｐゴシック" charset="-128"/>
                <a:cs typeface="ＭＳ Ｐゴシック" charset="-128"/>
              </a:rPr>
              <a:t>Feedback processes are extremely important to the magnitude of climate change. When one climate variable changes it can alter others in such a way that they change the processes responsible for the initial change. This circular response can reinforce the original stimulus so that the whole system moves dramatically in one direction. A </a:t>
            </a:r>
            <a:r>
              <a:rPr lang="en-US" i="1" smtClean="0">
                <a:latin typeface="Times" charset="0"/>
                <a:ea typeface="ＭＳ Ｐゴシック" charset="-128"/>
                <a:cs typeface="ＭＳ Ｐゴシック" charset="-128"/>
              </a:rPr>
              <a:t>positive feedback</a:t>
            </a:r>
            <a:r>
              <a:rPr lang="en-US" smtClean="0">
                <a:latin typeface="Times" charset="0"/>
                <a:ea typeface="ＭＳ Ｐゴシック" charset="-128"/>
                <a:cs typeface="ＭＳ Ｐゴシック" charset="-128"/>
              </a:rPr>
              <a:t> reinforces and increases global warming. The five positive feedback listed in this slide are now happening and will increase significantly as the temperature increases. </a:t>
            </a:r>
          </a:p>
          <a:p>
            <a:pPr eaLnBrk="1" hangingPunct="1">
              <a:spcBef>
                <a:spcPct val="0"/>
              </a:spcBef>
            </a:pPr>
            <a:r>
              <a:rPr lang="en-US" smtClean="0">
                <a:latin typeface="Times" charset="0"/>
                <a:ea typeface="ＭＳ Ｐゴシック" charset="-128"/>
                <a:cs typeface="ＭＳ Ｐゴシック" charset="-128"/>
              </a:rPr>
              <a:t>	For example, the atmosphere’s water vapor content has increased about 0.41 kilograms per square meter each decade since 1988. More water vapor amplifies the warming effect of increased atmospheric levels of carbon dioxide.  As the atmosphere warms due to human-caused increases in carbon dioxide and other greenhouse gases, water vapor increases trapping more heat in the atmosphere causing more increases in water vapor. The increase in water vapor is about 6-7.5%  for each degree C increase in lower atmosphere temperature. </a:t>
            </a:r>
          </a:p>
          <a:p>
            <a:pPr eaLnBrk="1" hangingPunct="1">
              <a:spcBef>
                <a:spcPct val="0"/>
              </a:spcBef>
            </a:pPr>
            <a:r>
              <a:rPr lang="en-US" smtClean="0">
                <a:latin typeface="Times" charset="0"/>
                <a:ea typeface="ＭＳ Ｐゴシック" charset="-128"/>
                <a:cs typeface="ＭＳ Ｐゴシック" charset="-128"/>
              </a:rPr>
              <a:t>	 </a:t>
            </a:r>
            <a:r>
              <a:rPr lang="en-AU" b="1" smtClean="0">
                <a:solidFill>
                  <a:srgbClr val="FFA61B"/>
                </a:solidFill>
                <a:latin typeface="Times New Roman" charset="0"/>
                <a:ea typeface="ＭＳ Ｐゴシック" charset="-128"/>
                <a:cs typeface="ＭＳ Ｐゴシック" charset="-128"/>
              </a:rPr>
              <a:t>The efficiency of natural sinks has decreased by ~18% over the last 50 years. This decrease will continue to grow in the future.</a:t>
            </a:r>
          </a:p>
          <a:p>
            <a:pPr eaLnBrk="1" hangingPunct="1">
              <a:spcBef>
                <a:spcPct val="0"/>
              </a:spcBef>
            </a:pPr>
            <a:r>
              <a:rPr lang="en-AU" b="1" smtClean="0">
                <a:solidFill>
                  <a:srgbClr val="FFA61B"/>
                </a:solidFill>
                <a:latin typeface="Times New Roman" charset="0"/>
                <a:ea typeface="ＭＳ Ｐゴシック" charset="-128"/>
                <a:cs typeface="ＭＳ Ｐゴシック" charset="-128"/>
              </a:rPr>
              <a:t> </a:t>
            </a:r>
            <a:r>
              <a:rPr lang="en-US" smtClean="0">
                <a:latin typeface="Times" charset="0"/>
                <a:ea typeface="ＭＳ Ｐゴシック" charset="-128"/>
                <a:cs typeface="ＭＳ Ｐゴシック" charset="-128"/>
              </a:rPr>
              <a:t>	Currently, the melting permafrost in Siberia is emitting the equivalent of 235 million metric tons of CO</a:t>
            </a:r>
            <a:r>
              <a:rPr lang="en-US" baseline="-25000" smtClean="0">
                <a:latin typeface="Times" charset="0"/>
                <a:ea typeface="ＭＳ Ｐゴシック" charset="-128"/>
                <a:cs typeface="ＭＳ Ｐゴシック" charset="-128"/>
              </a:rPr>
              <a:t>2</a:t>
            </a:r>
            <a:r>
              <a:rPr lang="en-US" smtClean="0">
                <a:latin typeface="Times" charset="0"/>
                <a:ea typeface="ＭＳ Ｐゴシック" charset="-128"/>
                <a:cs typeface="ＭＳ Ｐゴシック" charset="-128"/>
              </a:rPr>
              <a:t> each year. Current Peat fires in Indonesia are emitting about 2 billion metric tons of CO</a:t>
            </a:r>
            <a:r>
              <a:rPr lang="en-US" baseline="-25000" smtClean="0">
                <a:latin typeface="Times" charset="0"/>
                <a:ea typeface="ＭＳ Ｐゴシック" charset="-128"/>
                <a:cs typeface="ＭＳ Ｐゴシック" charset="-128"/>
              </a:rPr>
              <a:t>2</a:t>
            </a:r>
            <a:r>
              <a:rPr lang="en-US" smtClean="0">
                <a:latin typeface="Times" charset="0"/>
                <a:ea typeface="ＭＳ Ｐゴシック" charset="-128"/>
                <a:cs typeface="ＭＳ Ｐゴシック" charset="-128"/>
              </a:rPr>
              <a:t> each year; 1.4 billion from fires and 0.6 billion from micro-organism break-down of peat. This is equivalent to 8% of the total amount of CO</a:t>
            </a:r>
            <a:r>
              <a:rPr lang="en-US" baseline="-25000" smtClean="0">
                <a:latin typeface="Times" charset="0"/>
                <a:ea typeface="ＭＳ Ｐゴシック" charset="-128"/>
                <a:cs typeface="ＭＳ Ｐゴシック" charset="-128"/>
              </a:rPr>
              <a:t>2</a:t>
            </a:r>
            <a:r>
              <a:rPr lang="en-US" smtClean="0">
                <a:latin typeface="Times" charset="0"/>
                <a:ea typeface="ＭＳ Ｐゴシック" charset="-128"/>
                <a:cs typeface="ＭＳ Ｐゴシック" charset="-128"/>
              </a:rPr>
              <a:t> produced by burning fossil fuels world-wide, and 35% more than the annual emissions from Japan.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Areal photograph</a:t>
            </a:r>
            <a:r>
              <a:rPr lang="en-US" baseline="0" dirty="0" smtClean="0"/>
              <a:t> of the permafrost melt ponds in the arctic. The areas  without water show regions where the water has migrated underground to further increase melting and release of greenhouse gases (CO</a:t>
            </a:r>
            <a:r>
              <a:rPr lang="en-US" baseline="-25000" dirty="0" smtClean="0"/>
              <a:t>2</a:t>
            </a:r>
            <a:r>
              <a:rPr lang="en-US" baseline="0" dirty="0" smtClean="0"/>
              <a:t> and Methane).</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22" charset="-128"/>
                <a:cs typeface="ＭＳ Ｐゴシック" pitchFamily="22" charset="-128"/>
              </a:rPr>
              <a:t>Bathymetry of the Arctic Ocean showing the continental shelf (red) where most of the methane hydrate is stored. </a:t>
            </a:r>
          </a:p>
        </p:txBody>
      </p:sp>
      <p:sp>
        <p:nvSpPr>
          <p:cNvPr id="48132" name="Slide Number Placeholder 3"/>
          <p:cNvSpPr>
            <a:spLocks noGrp="1"/>
          </p:cNvSpPr>
          <p:nvPr>
            <p:ph type="sldNum" sz="quarter" idx="5"/>
          </p:nvPr>
        </p:nvSpPr>
        <p:spPr bwMode="auto">
          <a:noFill/>
          <a:ln>
            <a:miter lim="800000"/>
            <a:headEnd/>
            <a:tailEnd/>
          </a:ln>
        </p:spPr>
        <p:txBody>
          <a:bodyPr/>
          <a:lstStyle/>
          <a:p>
            <a:fld id="{BDB51801-2FB0-4544-AD65-129203A1F16D}"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22" charset="-128"/>
                <a:cs typeface="ＭＳ Ｐゴシック" pitchFamily="22" charset="-128"/>
              </a:rPr>
              <a:t>These maps show the warming of the Arctic Ocean from 2000 to 2007. The first map is the 1982-2007 mean of the warming.The greatest and most wide-spread warming occurred in 2007. </a:t>
            </a:r>
          </a:p>
        </p:txBody>
      </p:sp>
      <p:sp>
        <p:nvSpPr>
          <p:cNvPr id="50180" name="Slide Number Placeholder 3"/>
          <p:cNvSpPr>
            <a:spLocks noGrp="1"/>
          </p:cNvSpPr>
          <p:nvPr>
            <p:ph type="sldNum" sz="quarter" idx="5"/>
          </p:nvPr>
        </p:nvSpPr>
        <p:spPr bwMode="auto">
          <a:noFill/>
          <a:ln>
            <a:miter lim="800000"/>
            <a:headEnd/>
            <a:tailEnd/>
          </a:ln>
        </p:spPr>
        <p:txBody>
          <a:bodyPr/>
          <a:lstStyle/>
          <a:p>
            <a:fld id="{CC47FB03-1953-4963-9987-FA722C24EECA}"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Positions of plumes acoustically imaged with the EK60 sonar, depicted by “pins”, superimposed on perspective view of the bathymetry of part of the area of plume occurrence. Bathymetry is from EM120 </a:t>
            </a:r>
            <a:r>
              <a:rPr lang="en-US" dirty="0" err="1" smtClean="0">
                <a:ea typeface="ＭＳ Ｐゴシック" charset="-128"/>
                <a:cs typeface="ＭＳ Ｐゴシック" charset="-128"/>
              </a:rPr>
              <a:t>multibeam</a:t>
            </a:r>
            <a:r>
              <a:rPr lang="en-US" dirty="0" smtClean="0">
                <a:ea typeface="ＭＳ Ｐゴシック" charset="-128"/>
                <a:cs typeface="ＭＳ Ｐゴシック" charset="-128"/>
              </a:rPr>
              <a:t> survey of cruise JR211 gridded at 20-meter resolution, combined with high-resolution survey data from the Norwegian Hydrographic Service for the shallower-than-200 meter part of the map. (</a:t>
            </a:r>
            <a:r>
              <a:rPr lang="en-US" dirty="0" err="1" smtClean="0">
                <a:ea typeface="ＭＳ Ｐゴシック" charset="-128"/>
                <a:cs typeface="ＭＳ Ｐゴシック" charset="-128"/>
              </a:rPr>
              <a:t>c</a:t>
            </a:r>
            <a:r>
              <a:rPr lang="en-US" dirty="0" smtClean="0">
                <a:ea typeface="ＭＳ Ｐゴシック" charset="-128"/>
                <a:cs typeface="ＭＳ Ｐゴシック" charset="-128"/>
              </a:rPr>
              <a:t>) Part of the record from an EK60 acoustic survey from JR211, showing examples of observed plumes. Amplitude of the acoustic response is given by the color of the “bubbles”. All plumes show a deflection towards the north caused by the West Svalbard Current. The seabed, at about 240 meters depth, is shown by the strong (red) response. From; Westbrook, et al., Escape of methane gas from the seabed along the West Spitsbergen continental margin, </a:t>
            </a:r>
            <a:r>
              <a:rPr lang="en-US" dirty="0" err="1" smtClean="0">
                <a:ea typeface="ＭＳ Ｐゴシック" charset="-128"/>
                <a:cs typeface="ＭＳ Ｐゴシック" charset="-128"/>
              </a:rPr>
              <a:t>Geophys</a:t>
            </a:r>
            <a:r>
              <a:rPr lang="en-US" dirty="0" smtClean="0">
                <a:ea typeface="ＭＳ Ｐゴシック" charset="-128"/>
                <a:cs typeface="ＭＳ Ｐゴシック" charset="-128"/>
              </a:rPr>
              <a:t>. Res. Letters, Vol. 36, L15608, 2009.</a:t>
            </a:r>
          </a:p>
        </p:txBody>
      </p:sp>
      <p:sp>
        <p:nvSpPr>
          <p:cNvPr id="88068" name="Slide Number Placeholder 3"/>
          <p:cNvSpPr>
            <a:spLocks noGrp="1"/>
          </p:cNvSpPr>
          <p:nvPr>
            <p:ph type="sldNum" sz="quarter" idx="5"/>
          </p:nvPr>
        </p:nvSpPr>
        <p:spPr bwMode="auto">
          <a:noFill/>
          <a:ln>
            <a:miter lim="800000"/>
            <a:headEnd/>
            <a:tailEnd/>
          </a:ln>
        </p:spPr>
        <p:txBody>
          <a:bodyPr/>
          <a:lstStyle/>
          <a:p>
            <a:fld id="{79CC9FCF-4C95-7745-B3F3-320087469AFE}"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This graph shows the methane atmospheric abundance from 1979 through 2011. Beginning in 2007 the methane began to increase after 8 years of stability. Data from NOAA for the Baring Head Station.</a:t>
            </a:r>
          </a:p>
          <a:p>
            <a:endParaRPr lang="en-US" dirty="0" smtClean="0">
              <a:ea typeface="ＭＳ Ｐゴシック" charset="-128"/>
              <a:cs typeface="ＭＳ Ｐゴシック"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3C1ED025-3446-5A4E-A3D2-B48728F771CD}"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world is on the cusp of a “tipping point” into dangerous climate change, according to new data gathered by scientists measuring methane leaking from the Arctic permafrost and a report presented to the United Nations on Tuesday.</a:t>
            </a:r>
          </a:p>
          <a:p>
            <a:r>
              <a:rPr lang="en-US" sz="1200" kern="1200" dirty="0" smtClean="0">
                <a:solidFill>
                  <a:schemeClr val="tx1"/>
                </a:solidFill>
                <a:latin typeface="+mn-lt"/>
                <a:ea typeface="+mn-ea"/>
                <a:cs typeface="+mn-cs"/>
              </a:rPr>
              <a:t>“The permafrost carbon feedback is irreversible on human time scales,” says the report, </a:t>
            </a:r>
            <a:r>
              <a:rPr lang="en-US" sz="1200" i="1" kern="1200" dirty="0" smtClean="0">
                <a:solidFill>
                  <a:schemeClr val="tx1"/>
                </a:solidFill>
                <a:latin typeface="+mn-lt"/>
                <a:ea typeface="+mn-ea"/>
                <a:cs typeface="+mn-cs"/>
              </a:rPr>
              <a:t>Policy Implications of Warming Permafrost</a:t>
            </a:r>
            <a:r>
              <a:rPr lang="en-US" sz="1200" kern="1200" dirty="0" smtClean="0">
                <a:solidFill>
                  <a:schemeClr val="tx1"/>
                </a:solidFill>
                <a:latin typeface="+mn-lt"/>
                <a:ea typeface="+mn-ea"/>
                <a:cs typeface="+mn-cs"/>
              </a:rPr>
              <a:t>. “Overall, these observations indicate that large-scale thawing of permafrost may already have started.”</a:t>
            </a:r>
            <a:r>
              <a:rPr lang="en-US" dirty="0" smtClean="0"/>
              <a:t> </a:t>
            </a:r>
            <a:r>
              <a:rPr lang="en-US" sz="1200" kern="1200" dirty="0" smtClean="0">
                <a:solidFill>
                  <a:schemeClr val="tx1"/>
                </a:solidFill>
                <a:latin typeface="+mn-lt"/>
                <a:ea typeface="+mn-ea"/>
                <a:cs typeface="+mn-cs"/>
              </a:rPr>
              <a:t>The report estimates the greenhouse gases leaking from the thawing Arctic will eventually add more to emissions than last year’s combined carbon output of the US and Europe – a statistic which means present global plans to hold climate change to an average 2degree temperature rise this century are now likely to be much more difficult.</a:t>
            </a:r>
          </a:p>
          <a:p>
            <a:r>
              <a:rPr lang="en-US" sz="1200" kern="1200" dirty="0" smtClean="0">
                <a:solidFill>
                  <a:schemeClr val="tx1"/>
                </a:solidFill>
                <a:latin typeface="+mn-lt"/>
                <a:ea typeface="+mn-ea"/>
                <a:cs typeface="+mn-cs"/>
              </a:rPr>
              <a:t>Until very recently permafrost was thought to have been melting too slowly to make a meaningful difference to temperatures this century, so it was left out of the Kyoto Protocol, and ignored by many climate change models.</a:t>
            </a:r>
          </a:p>
          <a:p>
            <a:r>
              <a:rPr lang="en-US" sz="1200" kern="1200" dirty="0" smtClean="0">
                <a:solidFill>
                  <a:schemeClr val="tx1"/>
                </a:solidFill>
                <a:latin typeface="+mn-lt"/>
                <a:ea typeface="+mn-ea"/>
                <a:cs typeface="+mn-cs"/>
              </a:rPr>
              <a:t>“Permafrost emissions could ultimately account for up to 39 per cent of total emissions,” said the report’s lead author, Kevin Schaefer, of the University of Colorado, who presented it at climate negotiations in Doha, Qatar.</a:t>
            </a:r>
            <a:r>
              <a:rPr lang="en-US" dirty="0" smtClean="0"/>
              <a:t> </a:t>
            </a:r>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13E98942-E35D-BA45-B5D2-4E7959EAEFBF}" type="slidenum">
              <a:rPr lang="en-US" smtClean="0">
                <a:latin typeface="Times" charset="0"/>
              </a:rPr>
              <a:pPr/>
              <a:t>22</a:t>
            </a:fld>
            <a:endParaRPr lang="en-US" smtClean="0">
              <a:latin typeface="Times"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eaLnBrk="1" hangingPunct="1">
              <a:spcBef>
                <a:spcPct val="0"/>
              </a:spcBef>
            </a:pPr>
            <a:r>
              <a:rPr lang="en-US" smtClean="0">
                <a:latin typeface="Times" charset="0"/>
                <a:ea typeface="ＭＳ Ｐゴシック" charset="-128"/>
                <a:cs typeface="ＭＳ Ｐゴシック" charset="-128"/>
              </a:rPr>
              <a:t>A non-linear response of the climate system from positive feedbacks would probably be catastrophic. </a:t>
            </a:r>
            <a:r>
              <a:rPr lang="en-US" dirty="0" smtClean="0">
                <a:latin typeface="Times" charset="0"/>
                <a:ea typeface="ＭＳ Ｐゴシック" charset="-128"/>
                <a:cs typeface="ＭＳ Ｐゴシック" charset="-128"/>
              </a:rPr>
              <a:t>In the graph, the “Climate System Response” could consist of a combination of a  rise in temperature, an increased frequency and duration of extreme weather events, increased ice sheet collapse and rise in sea level, etc. Today we could be near or at the beginning of a non-linear change.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US" smtClean="0">
                <a:ea typeface="ＭＳ Ｐゴシック" charset="0"/>
                <a:cs typeface="ＭＳ Ｐゴシック" charset="0"/>
              </a:rPr>
              <a:t>The lower the pH the more acidic the ocean becomes. The evidence indicates the ocean acidification is a serious threat to many ocean organisms. When atmospheric CO2 reaches 450 ppm large areas of the polar oceans will likely have become corrosive to shells of key marine calcifiers. Erosion of reefs is likely to outpace growth of tropical coral reef at 450-480 ppm of CO2; there has already been a 19% decrease in growth of the Great Barrier Reef corals. </a:t>
            </a:r>
          </a:p>
        </p:txBody>
      </p:sp>
      <p:sp>
        <p:nvSpPr>
          <p:cNvPr id="59396" name="Slide Number Placeholder 3"/>
          <p:cNvSpPr>
            <a:spLocks noGrp="1"/>
          </p:cNvSpPr>
          <p:nvPr>
            <p:ph type="sldNum" sz="quarter" idx="5"/>
          </p:nvPr>
        </p:nvSpPr>
        <p:spPr bwMode="auto">
          <a:noFill/>
          <a:ln>
            <a:miter lim="800000"/>
            <a:headEnd/>
            <a:tailEnd/>
          </a:ln>
        </p:spPr>
        <p:txBody>
          <a:bodyPr/>
          <a:lstStyle/>
          <a:p>
            <a:fld id="{F2F8D51D-6ECB-4D97-824C-0A4368AB87BD}"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ea typeface="ＭＳ Ｐゴシック" charset="-128"/>
                <a:cs typeface="ＭＳ Ｐゴシック" charset="-128"/>
              </a:rPr>
              <a:t>At the left, buildings and debris are blocked by a railroad bridge on the Cedar river during the record flooding of June 2008 in Iowa. At the right, downtown Cedar Rapids, Iowa during the flood on June 12, 2008.  </a:t>
            </a:r>
          </a:p>
        </p:txBody>
      </p:sp>
      <p:sp>
        <p:nvSpPr>
          <p:cNvPr id="28676" name="Slide Number Placeholder 3"/>
          <p:cNvSpPr>
            <a:spLocks noGrp="1"/>
          </p:cNvSpPr>
          <p:nvPr>
            <p:ph type="sldNum" sz="quarter" idx="5"/>
          </p:nvPr>
        </p:nvSpPr>
        <p:spPr bwMode="auto">
          <a:noFill/>
          <a:ln>
            <a:miter lim="800000"/>
            <a:headEnd/>
            <a:tailEnd/>
          </a:ln>
        </p:spPr>
        <p:txBody>
          <a:bodyPr/>
          <a:lstStyle/>
          <a:p>
            <a:fld id="{037EA73F-283E-8749-9617-9BAFDD591D00}"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b="1" smtClean="0">
                <a:ea typeface="ＭＳ Ｐゴシック" charset="-128"/>
                <a:cs typeface="ＭＳ Ｐゴシック" charset="-128"/>
              </a:rPr>
              <a:t>Arctic Oscillation (AO) Index. Positive values of the AO index indicate high pressure in the polar region and thus a tendency for strong zonal winds that minimize cold air outbreaks to middle latitudes. Blue dots are monthly means and the red curve is the 60‐month (5‐year) running mean. </a:t>
            </a:r>
            <a:r>
              <a:rPr lang="en-US" smtClean="0">
                <a:ea typeface="ＭＳ Ｐゴシック" charset="-128"/>
                <a:cs typeface="ＭＳ Ｐゴシック" charset="-128"/>
              </a:rPr>
              <a:t>December 2009 was the most extreme negative Arctic Oscillation since the 1970s. Although there were ten cases between the early 1960s and mid 1980s with an AO index more extreme than ‐2.5, there were no such extreme cases since then until Dec. 2009 which caused the extremely cold weather at lower latitudes in the Northern Hemisphere. It is no wonder that the public has become accustomed to the absence of extreme blasts of cold air. </a:t>
            </a:r>
            <a:r>
              <a:rPr lang="en-US" b="1" smtClean="0">
                <a:ea typeface="ＭＳ Ｐゴシック" charset="-128"/>
                <a:cs typeface="ＭＳ Ｐゴシック" charset="-128"/>
              </a:rPr>
              <a:t>Positive AO: low pressure in Arctic, strong zonal winds keep cold air confined to Arctic. Negative AO: high pressure in Arctic, weak zonal winds facilitate cold air outbreaks.</a:t>
            </a:r>
            <a:r>
              <a:rPr lang="en-US" smtClean="0">
                <a:ea typeface="ＭＳ Ｐゴシック" charset="-128"/>
                <a:cs typeface="ＭＳ Ｐゴシック" charset="-128"/>
              </a:rPr>
              <a:t> </a:t>
            </a:r>
          </a:p>
          <a:p>
            <a:endParaRPr lang="en-US" b="1" smtClean="0">
              <a:ea typeface="ＭＳ Ｐゴシック" charset="-128"/>
              <a:cs typeface="ＭＳ Ｐゴシック" charset="-128"/>
            </a:endParaRPr>
          </a:p>
          <a:p>
            <a:endParaRPr lang="en-US" smtClean="0">
              <a:ea typeface="ＭＳ Ｐゴシック" charset="-128"/>
              <a:cs typeface="ＭＳ Ｐゴシック"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FD40AFC2-6EBC-834F-9ECF-6B1C7F01C6B8}" type="slidenum">
              <a:rPr lang="en-US" smtClean="0">
                <a:latin typeface="Calibri" charset="0"/>
                <a:ea typeface="ＭＳ Ｐゴシック" charset="-128"/>
                <a:cs typeface="ＭＳ Ｐゴシック" charset="-128"/>
              </a:rPr>
              <a:pPr/>
              <a:t>9</a:t>
            </a:fld>
            <a:endParaRPr lang="en-US" smtClean="0">
              <a:latin typeface="Calibri"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graph was produced Munich RE,</a:t>
            </a:r>
            <a:r>
              <a:rPr lang="en-US" baseline="0" dirty="0" smtClean="0"/>
              <a:t> the largest re-insurer in the world. They are very concerned about global warming the price they will have to pay for the damage it causes.</a:t>
            </a:r>
            <a:endParaRPr lang="en-US" dirty="0" smtClean="0"/>
          </a:p>
          <a:p>
            <a:endParaRPr lang="en-US" dirty="0"/>
          </a:p>
        </p:txBody>
      </p:sp>
      <p:sp>
        <p:nvSpPr>
          <p:cNvPr id="4" name="Slide Number Placeholder 3"/>
          <p:cNvSpPr>
            <a:spLocks noGrp="1"/>
          </p:cNvSpPr>
          <p:nvPr>
            <p:ph type="sldNum" sz="quarter" idx="10"/>
          </p:nvPr>
        </p:nvSpPr>
        <p:spPr/>
        <p:txBody>
          <a:bodyPr/>
          <a:lstStyle/>
          <a:p>
            <a:fld id="{1FC48ABC-D182-454F-AF07-56BA99C0910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graphs shows the thunderstorm</a:t>
            </a:r>
            <a:r>
              <a:rPr lang="en-US" baseline="0" dirty="0" smtClean="0"/>
              <a:t> frequency has increased considerably since 1960. </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November 2012 U.S. climate update: word of the month is “dry”</a:t>
            </a:r>
          </a:p>
          <a:p>
            <a:r>
              <a:rPr lang="en-US" dirty="0" smtClean="0"/>
              <a:t>Thursday, December 6, 2012</a:t>
            </a:r>
          </a:p>
          <a:p>
            <a:r>
              <a:rPr lang="en-US" dirty="0" smtClean="0"/>
              <a:t>According to the </a:t>
            </a:r>
            <a:r>
              <a:rPr lang="en-US" dirty="0" smtClean="0">
                <a:hlinkClick r:id="rId3"/>
              </a:rPr>
              <a:t>latest statistics</a:t>
            </a:r>
            <a:r>
              <a:rPr lang="en-US" dirty="0" smtClean="0"/>
              <a:t> from NOAA’s National Climatic Data Center, the November nationally averaged precipitation total of 1.19 inches was nearly an inch below the long-term average making this the eighth driest November on record. The mostly dry weather that prevailed across the month increased the area of the country experiencing drought and the intensity of drought in some locations.</a:t>
            </a:r>
          </a:p>
          <a:p>
            <a:r>
              <a:rPr lang="en-US" dirty="0" smtClean="0"/>
              <a:t>The maps above show the percent of average precipitation (top) and drought conditions (bottom) across the United States during the month of November. On the precipitation map, shades of brown indicate areas that received less than 100 percent of their average precipitation and shades of green indicate areas that received more than 100 percent of their average precipitation for the month.</a:t>
            </a:r>
          </a:p>
          <a:p>
            <a:r>
              <a:rPr lang="en-US" dirty="0" smtClean="0"/>
              <a:t>As the brown areas on the precipitation map indicate, a large area of the country experienced below-average precipitation in November. Drier-than-average conditions stretched from the Intermountain West, through the Plains, into the Midwest, and along the entire East Coast. Twenty-two states had monthly precipitation totals ranking among their ten driest.</a:t>
            </a:r>
          </a:p>
          <a:p>
            <a:r>
              <a:rPr lang="en-US" dirty="0" smtClean="0"/>
              <a:t>The drought map shows the different classifications of drought across the country. Abnormally dry areas are those that are going into drought or coming out of drought with some lingering impacts. Moderate drought areas are those with some damage to crops and developing or imminent water shortages. Severe drought areas are those with likely crop or pasture losses and imposed water restrictions. Extreme drought areas are those with major crop or pasture losses and widespread water shortages and restrictions. Exceptional drought, the highest drought category, areas are those with exceptional and widespread crop or pasture losses and water emergencies.</a:t>
            </a:r>
          </a:p>
          <a:p>
            <a:r>
              <a:rPr lang="en-US" dirty="0" smtClean="0"/>
              <a:t>According to the November 27, 2012 U.S. Drought Monitor report, 62.7 percent of the contiguous United States was experiencing moderate-to-exceptional drought, larger than the 60.2 percent at the end of October. Drought conditions improved for parts of the Northern Rockies, which were wetter than average during November, while they worsened for parts of the Southwest and Mid-Atlantic.</a:t>
            </a:r>
          </a:p>
          <a:p>
            <a:r>
              <a:rPr lang="en-US" dirty="0" smtClean="0"/>
              <a:t>These climate statistics and many others are part of NOAA’s </a:t>
            </a:r>
          </a:p>
          <a:p>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November 2012 U.S. climate update: word of the month is “dry”</a:t>
            </a:r>
          </a:p>
          <a:p>
            <a:r>
              <a:rPr lang="en-US" dirty="0" smtClean="0"/>
              <a:t>Thursday, December 6, 2012</a:t>
            </a:r>
          </a:p>
          <a:p>
            <a:r>
              <a:rPr lang="en-US" dirty="0" smtClean="0"/>
              <a:t>According to the </a:t>
            </a:r>
            <a:r>
              <a:rPr lang="en-US" dirty="0" smtClean="0">
                <a:hlinkClick r:id="rId3"/>
              </a:rPr>
              <a:t>latest statistics</a:t>
            </a:r>
            <a:r>
              <a:rPr lang="en-US" dirty="0" smtClean="0"/>
              <a:t> from NOAA’s National Climatic Data Center, the November nationally averaged precipitation total of 1.19 inches was nearly an inch below the long-term average making this the eighth driest November on record. The mostly dry weather that prevailed across the month increased the area of the country experiencing drought and the intensity of drought in some locations.</a:t>
            </a:r>
          </a:p>
          <a:p>
            <a:r>
              <a:rPr lang="en-US" dirty="0" smtClean="0"/>
              <a:t>The maps above show the percent of average precipitation (top) and drought conditions (bottom) across the United States during the month of November. On the precipitation map, shades of brown indicate areas that received less than 100 percent of their average precipitation and shades of green indicate areas that received more than 100 percent of their average precipitation for the month.</a:t>
            </a:r>
          </a:p>
          <a:p>
            <a:r>
              <a:rPr lang="en-US" dirty="0" smtClean="0"/>
              <a:t>As the brown areas on the precipitation map indicate, a large area of the country experienced below-average precipitation in November. Drier-than-average conditions stretched from the Intermountain West, through the Plains, into the Midwest, and along the entire East Coast. Twenty-two states had monthly precipitation totals ranking among their ten driest.</a:t>
            </a:r>
          </a:p>
          <a:p>
            <a:r>
              <a:rPr lang="en-US" dirty="0" smtClean="0"/>
              <a:t>The drought map shows the different classifications of drought across the country. Abnormally dry areas are those that are going into drought or coming out of drought with some lingering impacts. Moderate drought areas are those with some damage to crops and developing or imminent water shortages. Severe drought areas are those with likely crop or pasture losses and imposed water restrictions. Extreme drought areas are those with major crop or pasture losses and widespread water shortages and restrictions. Exceptional drought, the highest drought category, areas are those with exceptional and widespread crop or pasture losses and water emergencies.</a:t>
            </a:r>
          </a:p>
          <a:p>
            <a:r>
              <a:rPr lang="en-US" dirty="0" smtClean="0"/>
              <a:t>According to the November 27, 2012 U.S. Drought Monitor report, 62.7 percent of the contiguous United States was experiencing moderate-to-exceptional drought, larger than the 60.2 percent at the end of October. Drought conditions improved for parts of the Northern Rockies, which were wetter than average during November, while they worsened for parts of the Southwest and Mid-Atlantic.</a:t>
            </a:r>
          </a:p>
          <a:p>
            <a:r>
              <a:rPr lang="en-US" dirty="0" smtClean="0"/>
              <a:t>These climate statistics and many others are part of NOAA’s </a:t>
            </a:r>
          </a:p>
          <a:p>
            <a:endParaRPr lang="en-US" dirty="0"/>
          </a:p>
        </p:txBody>
      </p:sp>
      <p:sp>
        <p:nvSpPr>
          <p:cNvPr id="4" name="Slide Number Placeholder 3"/>
          <p:cNvSpPr>
            <a:spLocks noGrp="1"/>
          </p:cNvSpPr>
          <p:nvPr>
            <p:ph type="sldNum" sz="quarter" idx="10"/>
          </p:nvPr>
        </p:nvSpPr>
        <p:spPr/>
        <p:txBody>
          <a:bodyPr/>
          <a:lstStyle/>
          <a:p>
            <a:fld id="{EFB54024-DCFA-4858-9E9A-59E71C0CF88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66037-09A9-0B4A-9EEA-84329E1F258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66037-09A9-0B4A-9EEA-84329E1F258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66037-09A9-0B4A-9EEA-84329E1F258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750D83-55CF-EC4A-B933-E955B188914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16C7F8D-375B-424A-BE43-8A70A246746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B9CA552-55D2-8D47-9F16-403FA2F7F4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66037-09A9-0B4A-9EEA-84329E1F258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66037-09A9-0B4A-9EEA-84329E1F258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66037-09A9-0B4A-9EEA-84329E1F258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66037-09A9-0B4A-9EEA-84329E1F258C}" type="datetimeFigureOut">
              <a:rPr lang="en-US" smtClean="0"/>
              <a:pPr/>
              <a:t>7/21/13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66037-09A9-0B4A-9EEA-84329E1F258C}" type="datetimeFigureOut">
              <a:rPr lang="en-US" smtClean="0"/>
              <a:pPr/>
              <a:t>7/21/13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66037-09A9-0B4A-9EEA-84329E1F258C}" type="datetimeFigureOut">
              <a:rPr lang="en-US" smtClean="0"/>
              <a:pPr/>
              <a:t>7/21/13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66037-09A9-0B4A-9EEA-84329E1F258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66037-09A9-0B4A-9EEA-84329E1F258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E6E4-14F1-C74A-8A5E-7BC8E30A2B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66037-09A9-0B4A-9EEA-84329E1F258C}" type="datetimeFigureOut">
              <a:rPr lang="en-US" smtClean="0"/>
              <a:pPr/>
              <a:t>7/21/13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5E6E4-14F1-C74A-8A5E-7BC8E30A2B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531091"/>
            <a:ext cx="7772400" cy="1470025"/>
          </a:xfrm>
        </p:spPr>
        <p:txBody>
          <a:bodyPr/>
          <a:lstStyle/>
          <a:p>
            <a:r>
              <a:rPr lang="en-US" b="1" dirty="0" smtClean="0"/>
              <a:t>Part 7</a:t>
            </a:r>
            <a:endParaRPr lang="en-US" b="1" dirty="0"/>
          </a:p>
        </p:txBody>
      </p:sp>
      <p:sp>
        <p:nvSpPr>
          <p:cNvPr id="9" name="Subtitle 8"/>
          <p:cNvSpPr>
            <a:spLocks noGrp="1"/>
          </p:cNvSpPr>
          <p:nvPr>
            <p:ph type="subTitle" idx="1"/>
          </p:nvPr>
        </p:nvSpPr>
        <p:spPr>
          <a:xfrm>
            <a:off x="386536" y="2353592"/>
            <a:ext cx="8071664" cy="2629443"/>
          </a:xfrm>
        </p:spPr>
        <p:txBody>
          <a:bodyPr>
            <a:noAutofit/>
          </a:bodyPr>
          <a:lstStyle/>
          <a:p>
            <a:r>
              <a:rPr lang="en-US" sz="7200" b="1" dirty="0" smtClean="0">
                <a:solidFill>
                  <a:srgbClr val="FFFF00"/>
                </a:solidFill>
              </a:rPr>
              <a:t>Ocean Acidification, Weather and Melting Permafrost</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44"/>
            <a:ext cx="9144000" cy="676214"/>
          </a:xfrm>
        </p:spPr>
        <p:txBody>
          <a:bodyPr>
            <a:normAutofit fontScale="90000"/>
          </a:bodyPr>
          <a:lstStyle/>
          <a:p>
            <a:r>
              <a:rPr lang="en-US" b="1" dirty="0" smtClean="0">
                <a:solidFill>
                  <a:srgbClr val="FFFF00"/>
                </a:solidFill>
              </a:rPr>
              <a:t>Worldwide Natural Disasters, 1980-2010</a:t>
            </a:r>
            <a:endParaRPr lang="en-US" b="1" dirty="0">
              <a:solidFill>
                <a:srgbClr val="FFFF00"/>
              </a:solidFill>
            </a:endParaRPr>
          </a:p>
        </p:txBody>
      </p:sp>
      <p:pic>
        <p:nvPicPr>
          <p:cNvPr id="4" name="Content Placeholder 3" descr="Natural Catastrophes .jpg"/>
          <p:cNvPicPr>
            <a:picLocks noGrp="1" noChangeAspect="1"/>
          </p:cNvPicPr>
          <p:nvPr>
            <p:ph idx="1"/>
          </p:nvPr>
        </p:nvPicPr>
        <p:blipFill>
          <a:blip r:embed="rId3"/>
          <a:srcRect/>
          <a:stretch>
            <a:fillRect/>
          </a:stretch>
        </p:blipFill>
        <p:spPr>
          <a:xfrm>
            <a:off x="0" y="808158"/>
            <a:ext cx="9144000" cy="604984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37"/>
            <a:ext cx="8229600" cy="591245"/>
          </a:xfrm>
        </p:spPr>
        <p:txBody>
          <a:bodyPr>
            <a:normAutofit fontScale="90000"/>
          </a:bodyPr>
          <a:lstStyle/>
          <a:p>
            <a:r>
              <a:rPr lang="en-US" b="1" dirty="0" smtClean="0">
                <a:solidFill>
                  <a:srgbClr val="FFFF00"/>
                </a:solidFill>
              </a:rPr>
              <a:t>U.S. Thunderstorm Losses Since 1980</a:t>
            </a:r>
            <a:endParaRPr lang="en-US" b="1" dirty="0">
              <a:solidFill>
                <a:srgbClr val="FFFF00"/>
              </a:solidFill>
            </a:endParaRPr>
          </a:p>
        </p:txBody>
      </p:sp>
      <p:pic>
        <p:nvPicPr>
          <p:cNvPr id="4" name="Content Placeholder 3" descr="U.S. Thunderstorm Loss.jpg"/>
          <p:cNvPicPr>
            <a:picLocks noGrp="1" noChangeAspect="1"/>
          </p:cNvPicPr>
          <p:nvPr>
            <p:ph idx="1"/>
          </p:nvPr>
        </p:nvPicPr>
        <p:blipFill>
          <a:blip r:embed="rId2"/>
          <a:srcRect/>
          <a:stretch>
            <a:fillRect/>
          </a:stretch>
        </p:blipFill>
        <p:spPr>
          <a:xfrm>
            <a:off x="0" y="907116"/>
            <a:ext cx="9144000" cy="595088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Content Placeholder 3" descr="Thunderstorm Freq.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01700"/>
          </a:xfrm>
        </p:spPr>
        <p:txBody>
          <a:bodyPr>
            <a:normAutofit fontScale="90000"/>
          </a:bodyPr>
          <a:lstStyle/>
          <a:p>
            <a:r>
              <a:rPr lang="en-US" b="1" dirty="0" smtClean="0">
                <a:solidFill>
                  <a:srgbClr val="FFFF00"/>
                </a:solidFill>
              </a:rPr>
              <a:t>Record Draught in the U.S. </a:t>
            </a:r>
            <a:r>
              <a:rPr lang="en-US" dirty="0" smtClean="0"/>
              <a:t/>
            </a:r>
            <a:br>
              <a:rPr lang="en-US" dirty="0" smtClean="0"/>
            </a:br>
            <a:r>
              <a:rPr lang="en-US" sz="2000" dirty="0" smtClean="0"/>
              <a:t>(Nov. 2012)</a:t>
            </a:r>
            <a:endParaRPr lang="en-US" sz="2000" dirty="0"/>
          </a:p>
        </p:txBody>
      </p:sp>
      <p:pic>
        <p:nvPicPr>
          <p:cNvPr id="7" name="Content Placeholder 6" descr="USDM_20121127_720.png"/>
          <p:cNvPicPr>
            <a:picLocks noGrp="1" noChangeAspect="1"/>
          </p:cNvPicPr>
          <p:nvPr>
            <p:ph idx="1"/>
          </p:nvPr>
        </p:nvPicPr>
        <p:blipFill>
          <a:blip r:embed="rId3"/>
          <a:srcRect/>
          <a:stretch>
            <a:fillRect/>
          </a:stretch>
        </p:blipFill>
        <p:spPr>
          <a:xfrm>
            <a:off x="0" y="901700"/>
            <a:ext cx="9143999" cy="59563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solidFill>
                  <a:srgbClr val="FFFF00"/>
                </a:solidFill>
              </a:rPr>
              <a:t>Percentage of Average Precipitation</a:t>
            </a:r>
            <a:r>
              <a:rPr lang="en-US" dirty="0" smtClean="0"/>
              <a:t/>
            </a:r>
            <a:br>
              <a:rPr lang="en-US" dirty="0" smtClean="0"/>
            </a:br>
            <a:r>
              <a:rPr lang="en-US" sz="2000" dirty="0" smtClean="0"/>
              <a:t>(Nov. 2012)</a:t>
            </a:r>
            <a:endParaRPr lang="en-US" sz="2000" dirty="0"/>
          </a:p>
        </p:txBody>
      </p:sp>
      <p:pic>
        <p:nvPicPr>
          <p:cNvPr id="4" name="Content Placeholder 3" descr="prcp_201211_720.png"/>
          <p:cNvPicPr>
            <a:picLocks noGrp="1" noChangeAspect="1"/>
          </p:cNvPicPr>
          <p:nvPr>
            <p:ph idx="1"/>
          </p:nvPr>
        </p:nvPicPr>
        <p:blipFill>
          <a:blip r:embed="rId3"/>
          <a:srcRect/>
          <a:stretch>
            <a:fillRect/>
          </a:stretch>
        </p:blipFill>
        <p:spPr>
          <a:xfrm>
            <a:off x="0" y="1143000"/>
            <a:ext cx="9143999" cy="5715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2400"/>
            <a:ext cx="8763000" cy="914400"/>
          </a:xfrm>
        </p:spPr>
        <p:txBody>
          <a:bodyPr>
            <a:normAutofit/>
          </a:bodyPr>
          <a:lstStyle/>
          <a:p>
            <a:pPr eaLnBrk="1" hangingPunct="1"/>
            <a:r>
              <a:rPr lang="en-US" sz="4000" b="1" dirty="0" smtClean="0">
                <a:solidFill>
                  <a:srgbClr val="FFFF00"/>
                </a:solidFill>
                <a:ea typeface="ＭＳ Ｐゴシック" charset="-128"/>
                <a:cs typeface="ＭＳ Ｐゴシック" charset="-128"/>
              </a:rPr>
              <a:t>Positive Feedbacks of Global Warming</a:t>
            </a:r>
            <a:endParaRPr lang="en-US" dirty="0" smtClean="0">
              <a:solidFill>
                <a:srgbClr val="FFFF00"/>
              </a:solidFill>
              <a:ea typeface="ＭＳ Ｐゴシック" charset="-128"/>
              <a:cs typeface="ＭＳ Ｐゴシック" charset="-128"/>
            </a:endParaRPr>
          </a:p>
        </p:txBody>
      </p:sp>
      <p:sp>
        <p:nvSpPr>
          <p:cNvPr id="188419" name="Rectangle 3"/>
          <p:cNvSpPr>
            <a:spLocks noGrp="1" noChangeArrowheads="1"/>
          </p:cNvSpPr>
          <p:nvPr>
            <p:ph type="body" idx="1"/>
          </p:nvPr>
        </p:nvSpPr>
        <p:spPr>
          <a:xfrm>
            <a:off x="228600" y="1344180"/>
            <a:ext cx="8610600" cy="5412972"/>
          </a:xfrm>
        </p:spPr>
        <p:txBody>
          <a:bodyPr>
            <a:normAutofit fontScale="92500" lnSpcReduction="10000"/>
          </a:bodyPr>
          <a:lstStyle/>
          <a:p>
            <a:pPr eaLnBrk="1" hangingPunct="1">
              <a:lnSpc>
                <a:spcPct val="90000"/>
              </a:lnSpc>
            </a:pPr>
            <a:r>
              <a:rPr lang="en-US" b="1" cap="small" dirty="0" smtClean="0">
                <a:ea typeface="ＭＳ Ｐゴシック" charset="-128"/>
                <a:cs typeface="ＭＳ Ｐゴシック" charset="-128"/>
              </a:rPr>
              <a:t>Warming oceans and soils are absorbing less CO</a:t>
            </a:r>
            <a:r>
              <a:rPr lang="en-US" b="1" cap="small" baseline="-25000" dirty="0" smtClean="0">
                <a:ea typeface="ＭＳ Ｐゴシック" charset="-128"/>
                <a:cs typeface="ＭＳ Ｐゴシック" charset="-128"/>
              </a:rPr>
              <a:t>2</a:t>
            </a:r>
            <a:r>
              <a:rPr lang="en-US" b="1" cap="small" dirty="0" smtClean="0">
                <a:ea typeface="ＭＳ Ｐゴシック" charset="-128"/>
                <a:cs typeface="ＭＳ Ｐゴシック" charset="-128"/>
              </a:rPr>
              <a:t>, so more CO</a:t>
            </a:r>
            <a:r>
              <a:rPr lang="en-US" b="1" cap="small" baseline="-25000" dirty="0" smtClean="0">
                <a:ea typeface="ＭＳ Ｐゴシック" charset="-128"/>
                <a:cs typeface="ＭＳ Ｐゴシック" charset="-128"/>
              </a:rPr>
              <a:t>2</a:t>
            </a:r>
            <a:r>
              <a:rPr lang="en-US" b="1" cap="small" dirty="0" smtClean="0">
                <a:ea typeface="ＭＳ Ｐゴシック" charset="-128"/>
                <a:cs typeface="ＭＳ Ｐゴシック" charset="-128"/>
              </a:rPr>
              <a:t> is accumulating in the atmosphere.</a:t>
            </a:r>
          </a:p>
          <a:p>
            <a:pPr eaLnBrk="1" hangingPunct="1">
              <a:lnSpc>
                <a:spcPct val="90000"/>
              </a:lnSpc>
            </a:pPr>
            <a:r>
              <a:rPr lang="en-US" b="1" cap="small" dirty="0" smtClean="0">
                <a:ea typeface="ＭＳ Ｐゴシック" charset="-128"/>
                <a:cs typeface="ＭＳ Ｐゴシック" charset="-128"/>
              </a:rPr>
              <a:t>The decreasing ice and snow cover is exposing more dark surfaces (particularly in the Arctic) causing more surface and atmospheric heating.</a:t>
            </a:r>
          </a:p>
          <a:p>
            <a:pPr>
              <a:lnSpc>
                <a:spcPct val="90000"/>
              </a:lnSpc>
            </a:pPr>
            <a:r>
              <a:rPr lang="en-US" b="1" cap="small" dirty="0" smtClean="0">
                <a:ea typeface="ＭＳ Ｐゴシック" charset="-128"/>
                <a:cs typeface="ＭＳ Ｐゴシック" charset="-128"/>
              </a:rPr>
              <a:t>A warming atmosphere holds more water vapor (a strong greenhouse gas) increasing the temperature. </a:t>
            </a:r>
            <a:r>
              <a:rPr lang="en-US" b="1" cap="small" dirty="0" smtClean="0">
                <a:solidFill>
                  <a:srgbClr val="FFFF00"/>
                </a:solidFill>
                <a:ea typeface="ＭＳ Ｐゴシック" charset="-128"/>
                <a:cs typeface="ＭＳ Ｐゴシック" charset="-128"/>
              </a:rPr>
              <a:t>(also increasing more extreme rain and snow storms)</a:t>
            </a:r>
          </a:p>
          <a:p>
            <a:pPr>
              <a:lnSpc>
                <a:spcPct val="90000"/>
              </a:lnSpc>
            </a:pPr>
            <a:r>
              <a:rPr lang="en-US" b="1" cap="small" dirty="0" smtClean="0">
                <a:ea typeface="ＭＳ Ｐゴシック" charset="-128"/>
                <a:cs typeface="ＭＳ Ｐゴシック" charset="-128"/>
              </a:rPr>
              <a:t>Melting permafrost is now emitting CO</a:t>
            </a:r>
            <a:r>
              <a:rPr lang="en-US" b="1" cap="small" baseline="-25000" dirty="0" smtClean="0">
                <a:ea typeface="ＭＳ Ｐゴシック" charset="-128"/>
                <a:cs typeface="ＭＳ Ｐゴシック" charset="-128"/>
              </a:rPr>
              <a:t>2</a:t>
            </a:r>
            <a:r>
              <a:rPr lang="en-US" b="1" cap="small" dirty="0" smtClean="0">
                <a:ea typeface="ＭＳ Ｐゴシック" charset="-128"/>
                <a:cs typeface="ＭＳ Ｐゴシック" charset="-128"/>
              </a:rPr>
              <a:t> and methane, and warming methane hydrates on arctic continental shelves are now emitting methane.</a:t>
            </a:r>
          </a:p>
          <a:p>
            <a:pPr>
              <a:lnSpc>
                <a:spcPct val="90000"/>
              </a:lnSpc>
              <a:buNone/>
            </a:pPr>
            <a:r>
              <a:rPr lang="en-US" b="1" cap="small" dirty="0" smtClean="0">
                <a:ea typeface="ＭＳ Ｐゴシック" charset="-128"/>
                <a:cs typeface="ＭＳ Ｐゴシック" charset="-128"/>
              </a:rPr>
              <a:t>	</a:t>
            </a:r>
          </a:p>
          <a:p>
            <a:pPr eaLnBrk="1" hangingPunct="1">
              <a:lnSpc>
                <a:spcPct val="90000"/>
              </a:lnSpc>
            </a:pPr>
            <a:endParaRPr lang="en-US" sz="2000" b="1"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548992" presetClass="entr" presetSubtype="-1073763752" fill="hold" grpId="0" nodeType="clickEffect">
                                  <p:stCondLst>
                                    <p:cond delay="0"/>
                                  </p:stCondLst>
                                  <p:childTnLst>
                                    <p:set>
                                      <p:cBhvr>
                                        <p:cTn id="6" dur="1" fill="hold">
                                          <p:stCondLst>
                                            <p:cond delay="499"/>
                                          </p:stCondLst>
                                        </p:cTn>
                                        <p:tgtEl>
                                          <p:spTgt spid="18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548992" presetClass="entr" presetSubtype="-1073763752" fill="hold" grpId="0" nodeType="clickEffect">
                                  <p:stCondLst>
                                    <p:cond delay="0"/>
                                  </p:stCondLst>
                                  <p:childTnLst>
                                    <p:set>
                                      <p:cBhvr>
                                        <p:cTn id="10" dur="1" fill="hold">
                                          <p:stCondLst>
                                            <p:cond delay="499"/>
                                          </p:stCondLst>
                                        </p:cTn>
                                        <p:tgtEl>
                                          <p:spTgt spid="188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548992" presetClass="entr" presetSubtype="-1073763752" fill="hold" grpId="0" nodeType="clickEffect">
                                  <p:stCondLst>
                                    <p:cond delay="0"/>
                                  </p:stCondLst>
                                  <p:childTnLst>
                                    <p:set>
                                      <p:cBhvr>
                                        <p:cTn id="14" dur="1" fill="hold">
                                          <p:stCondLst>
                                            <p:cond delay="499"/>
                                          </p:stCondLst>
                                        </p:cTn>
                                        <p:tgtEl>
                                          <p:spTgt spid="188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548992" presetClass="entr" presetSubtype="-1073763752" fill="hold" grpId="0" nodeType="clickEffect">
                                  <p:stCondLst>
                                    <p:cond delay="0"/>
                                  </p:stCondLst>
                                  <p:childTnLst>
                                    <p:set>
                                      <p:cBhvr>
                                        <p:cTn id="18" dur="1" fill="hold">
                                          <p:stCondLst>
                                            <p:cond delay="499"/>
                                          </p:stCondLst>
                                        </p:cTn>
                                        <p:tgtEl>
                                          <p:spTgt spid="188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548992" presetClass="entr" presetSubtype="-1073763752" fill="hold" grpId="0" nodeType="clickEffect">
                                  <p:stCondLst>
                                    <p:cond delay="0"/>
                                  </p:stCondLst>
                                  <p:childTnLst>
                                    <p:set>
                                      <p:cBhvr>
                                        <p:cTn id="22" dur="1" fill="hold">
                                          <p:stCondLst>
                                            <p:cond delay="499"/>
                                          </p:stCondLst>
                                        </p:cTn>
                                        <p:tgtEl>
                                          <p:spTgt spid="188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44"/>
            <a:ext cx="8229600" cy="747929"/>
          </a:xfrm>
        </p:spPr>
        <p:txBody>
          <a:bodyPr>
            <a:normAutofit fontScale="90000"/>
          </a:bodyPr>
          <a:lstStyle/>
          <a:p>
            <a:r>
              <a:rPr lang="en-US" b="1" dirty="0" smtClean="0">
                <a:solidFill>
                  <a:srgbClr val="FFFF00"/>
                </a:solidFill>
              </a:rPr>
              <a:t>Melting Permafrost in the Arctic</a:t>
            </a:r>
            <a:endParaRPr lang="en-US" b="1" dirty="0">
              <a:solidFill>
                <a:srgbClr val="FFFF00"/>
              </a:solidFill>
            </a:endParaRPr>
          </a:p>
        </p:txBody>
      </p:sp>
      <p:pic>
        <p:nvPicPr>
          <p:cNvPr id="4" name="Content Placeholder 3" descr="arcticgreening.jpg"/>
          <p:cNvPicPr>
            <a:picLocks noGrp="1" noChangeAspect="1"/>
          </p:cNvPicPr>
          <p:nvPr>
            <p:ph idx="1"/>
          </p:nvPr>
        </p:nvPicPr>
        <p:blipFill>
          <a:blip r:embed="rId3"/>
          <a:srcRect/>
          <a:stretch>
            <a:fillRect/>
          </a:stretch>
        </p:blipFill>
        <p:spPr>
          <a:xfrm>
            <a:off x="0" y="1014320"/>
            <a:ext cx="9143999" cy="584368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838200"/>
          </a:xfrm>
        </p:spPr>
        <p:txBody>
          <a:bodyPr/>
          <a:lstStyle/>
          <a:p>
            <a:pPr eaLnBrk="1" hangingPunct="1"/>
            <a:r>
              <a:rPr lang="en-US" sz="4900" b="1" smtClean="0">
                <a:solidFill>
                  <a:srgbClr val="FFFF00"/>
                </a:solidFill>
                <a:ea typeface="ＭＳ Ｐゴシック" pitchFamily="22" charset="-128"/>
                <a:cs typeface="ＭＳ Ｐゴシック" pitchFamily="22" charset="-128"/>
              </a:rPr>
              <a:t>Arctic Ocean Depths</a:t>
            </a:r>
            <a:endParaRPr lang="en-US" sz="4900" smtClean="0">
              <a:solidFill>
                <a:srgbClr val="FFFF00"/>
              </a:solidFill>
              <a:ea typeface="ＭＳ Ｐゴシック" pitchFamily="22" charset="-128"/>
              <a:cs typeface="ＭＳ Ｐゴシック" pitchFamily="22" charset="-128"/>
            </a:endParaRPr>
          </a:p>
        </p:txBody>
      </p:sp>
      <p:pic>
        <p:nvPicPr>
          <p:cNvPr id="47107" name="Picture 3" descr="Arctic Bathymetry.jpg                                          00031A6CMacintosh HD                   BBA37F10:"/>
          <p:cNvPicPr>
            <a:picLocks noGrp="1" noChangeAspect="1" noChangeArrowheads="1"/>
          </p:cNvPicPr>
          <p:nvPr>
            <p:ph idx="1"/>
          </p:nvPr>
        </p:nvPicPr>
        <p:blipFill>
          <a:blip r:embed="rId3"/>
          <a:srcRect/>
          <a:stretch>
            <a:fillRect/>
          </a:stretch>
        </p:blipFill>
        <p:spPr>
          <a:xfrm>
            <a:off x="1371600" y="990600"/>
            <a:ext cx="6477000" cy="5867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2400"/>
            <a:ext cx="9144000" cy="685800"/>
          </a:xfrm>
        </p:spPr>
        <p:txBody>
          <a:bodyPr>
            <a:normAutofit/>
          </a:bodyPr>
          <a:lstStyle/>
          <a:p>
            <a:pPr eaLnBrk="1" hangingPunct="1"/>
            <a:r>
              <a:rPr lang="en-US" sz="3600" b="1" smtClean="0">
                <a:solidFill>
                  <a:srgbClr val="FFFF00"/>
                </a:solidFill>
                <a:ea typeface="ＭＳ Ｐゴシック" pitchFamily="22" charset="-128"/>
                <a:cs typeface="ＭＳ Ｐゴシック" pitchFamily="22" charset="-128"/>
              </a:rPr>
              <a:t>Warming of the Arctic Ocean 2000 to 2007</a:t>
            </a:r>
            <a:endParaRPr lang="en-US" sz="3600" smtClean="0">
              <a:solidFill>
                <a:srgbClr val="FFFF00"/>
              </a:solidFill>
              <a:ea typeface="ＭＳ Ｐゴシック" pitchFamily="22" charset="-128"/>
              <a:cs typeface="ＭＳ Ｐゴシック" pitchFamily="22" charset="-128"/>
            </a:endParaRPr>
          </a:p>
        </p:txBody>
      </p:sp>
      <p:pic>
        <p:nvPicPr>
          <p:cNvPr id="49155" name="Picture 3" descr="Actic Ocean Temp.                                              00031A6CMacintosh HD                   BBA37F10:"/>
          <p:cNvPicPr>
            <a:picLocks noGrp="1" noChangeAspect="1" noChangeArrowheads="1"/>
          </p:cNvPicPr>
          <p:nvPr>
            <p:ph idx="1"/>
          </p:nvPr>
        </p:nvPicPr>
        <p:blipFill>
          <a:blip r:embed="rId3"/>
          <a:srcRect/>
          <a:stretch>
            <a:fillRect/>
          </a:stretch>
        </p:blipFill>
        <p:spPr>
          <a:xfrm>
            <a:off x="1066800" y="1066800"/>
            <a:ext cx="7162800" cy="5791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0"/>
            <a:ext cx="8229600" cy="715963"/>
          </a:xfrm>
        </p:spPr>
        <p:txBody>
          <a:bodyPr>
            <a:noAutofit/>
          </a:bodyPr>
          <a:lstStyle/>
          <a:p>
            <a:r>
              <a:rPr lang="en-US" sz="2400" b="1" dirty="0" smtClean="0">
                <a:solidFill>
                  <a:srgbClr val="FFFF00"/>
                </a:solidFill>
                <a:ea typeface="ＭＳ Ｐゴシック" charset="-128"/>
                <a:cs typeface="ＭＳ Ｐゴシック" charset="-128"/>
              </a:rPr>
              <a:t>Example of Methane Release from Arctic Continental Shelf.</a:t>
            </a:r>
            <a:br>
              <a:rPr lang="en-US" sz="2400" b="1" dirty="0" smtClean="0">
                <a:solidFill>
                  <a:srgbClr val="FFFF00"/>
                </a:solidFill>
                <a:ea typeface="ＭＳ Ｐゴシック" charset="-128"/>
                <a:cs typeface="ＭＳ Ｐゴシック" charset="-128"/>
              </a:rPr>
            </a:br>
            <a:r>
              <a:rPr lang="en-US" sz="2400" b="1" dirty="0" smtClean="0">
                <a:solidFill>
                  <a:srgbClr val="FFFF00"/>
                </a:solidFill>
                <a:ea typeface="ＭＳ Ｐゴシック" charset="-128"/>
                <a:cs typeface="ＭＳ Ｐゴシック" charset="-128"/>
              </a:rPr>
              <a:t>Most of the Methane is NOT Reaching the Atmosphere, </a:t>
            </a:r>
            <a:r>
              <a:rPr lang="en-US" sz="2400" b="1" i="1" cap="all" dirty="0" smtClean="0">
                <a:solidFill>
                  <a:srgbClr val="FFFF00"/>
                </a:solidFill>
                <a:ea typeface="ＭＳ Ｐゴシック" charset="-128"/>
                <a:cs typeface="ＭＳ Ｐゴシック" charset="-128"/>
              </a:rPr>
              <a:t>yet</a:t>
            </a:r>
            <a:r>
              <a:rPr lang="en-US" sz="2400" b="1" dirty="0" smtClean="0">
                <a:solidFill>
                  <a:srgbClr val="FFFF00"/>
                </a:solidFill>
                <a:ea typeface="ＭＳ Ｐゴシック" charset="-128"/>
                <a:cs typeface="ＭＳ Ｐゴシック" charset="-128"/>
              </a:rPr>
              <a:t>.</a:t>
            </a:r>
          </a:p>
        </p:txBody>
      </p:sp>
      <p:pic>
        <p:nvPicPr>
          <p:cNvPr id="5" name="Content Placeholder 4" descr="Plumes-example-c2.jpg"/>
          <p:cNvPicPr>
            <a:picLocks noGrp="1" noChangeAspect="1"/>
          </p:cNvPicPr>
          <p:nvPr>
            <p:ph idx="1"/>
          </p:nvPr>
        </p:nvPicPr>
        <p:blipFill>
          <a:blip r:embed="rId3"/>
          <a:srcRect/>
          <a:stretch>
            <a:fillRect/>
          </a:stretch>
        </p:blipFill>
        <p:spPr>
          <a:xfrm>
            <a:off x="0" y="898869"/>
            <a:ext cx="9144000" cy="595913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52400"/>
            <a:ext cx="7772400" cy="762000"/>
          </a:xfrm>
        </p:spPr>
        <p:txBody>
          <a:bodyPr>
            <a:normAutofit fontScale="90000"/>
          </a:bodyPr>
          <a:lstStyle/>
          <a:p>
            <a:pPr eaLnBrk="1" hangingPunct="1"/>
            <a:r>
              <a:rPr lang="en-US" sz="5900" b="1" smtClean="0">
                <a:solidFill>
                  <a:srgbClr val="FFF522"/>
                </a:solidFill>
                <a:ea typeface="ＭＳ Ｐゴシック" charset="0"/>
                <a:cs typeface="ＭＳ Ｐゴシック" charset="0"/>
              </a:rPr>
              <a:t>Ocean Acidification</a:t>
            </a:r>
            <a:endParaRPr lang="en-US" sz="4000" smtClean="0">
              <a:ea typeface="ＭＳ Ｐゴシック" charset="0"/>
              <a:cs typeface="ＭＳ Ｐゴシック" charset="0"/>
            </a:endParaRPr>
          </a:p>
        </p:txBody>
      </p:sp>
      <p:sp>
        <p:nvSpPr>
          <p:cNvPr id="74755" name="Rectangle 3"/>
          <p:cNvSpPr>
            <a:spLocks noGrp="1" noChangeArrowheads="1"/>
          </p:cNvSpPr>
          <p:nvPr>
            <p:ph type="body" idx="1"/>
          </p:nvPr>
        </p:nvSpPr>
        <p:spPr>
          <a:xfrm>
            <a:off x="609600" y="990600"/>
            <a:ext cx="7772400" cy="5638800"/>
          </a:xfrm>
        </p:spPr>
        <p:txBody>
          <a:bodyPr>
            <a:noAutofit/>
          </a:bodyPr>
          <a:lstStyle/>
          <a:p>
            <a:pPr eaLnBrk="1" hangingPunct="1">
              <a:lnSpc>
                <a:spcPct val="90000"/>
              </a:lnSpc>
            </a:pPr>
            <a:r>
              <a:rPr lang="en-US" sz="2400" b="1" cap="small" dirty="0" smtClean="0">
                <a:ea typeface="ＭＳ Ｐゴシック" charset="0"/>
                <a:cs typeface="ＭＳ Ｐゴシック" charset="0"/>
              </a:rPr>
              <a:t>Currently, the ocean absorbs about eight billion tons of CO</a:t>
            </a:r>
            <a:r>
              <a:rPr lang="en-US" sz="2400" b="1" cap="small" baseline="-25000" dirty="0" smtClean="0">
                <a:ea typeface="ＭＳ Ｐゴシック" charset="0"/>
                <a:cs typeface="ＭＳ Ｐゴシック" charset="0"/>
              </a:rPr>
              <a:t>2</a:t>
            </a:r>
            <a:r>
              <a:rPr lang="en-US" sz="2400" b="1" cap="small" dirty="0" smtClean="0">
                <a:ea typeface="ＭＳ Ｐゴシック" charset="0"/>
                <a:cs typeface="ＭＳ Ｐゴシック" charset="0"/>
              </a:rPr>
              <a:t> annually that would otherwise stay in the atmosphere.</a:t>
            </a:r>
          </a:p>
          <a:p>
            <a:pPr eaLnBrk="1" hangingPunct="1">
              <a:lnSpc>
                <a:spcPct val="90000"/>
              </a:lnSpc>
            </a:pPr>
            <a:r>
              <a:rPr lang="en-US" sz="2400" b="1" cap="small" dirty="0" smtClean="0">
                <a:ea typeface="ＭＳ Ｐゴシック" charset="0"/>
                <a:cs typeface="ＭＳ Ｐゴシック" charset="0"/>
              </a:rPr>
              <a:t>The additional absorbed CO</a:t>
            </a:r>
            <a:r>
              <a:rPr lang="en-US" sz="2400" b="1" cap="small" baseline="-25000" dirty="0" smtClean="0">
                <a:ea typeface="ＭＳ Ｐゴシック" charset="0"/>
                <a:cs typeface="ＭＳ Ｐゴシック" charset="0"/>
              </a:rPr>
              <a:t>2</a:t>
            </a:r>
            <a:r>
              <a:rPr lang="en-US" sz="2400" b="1" cap="small" dirty="0" smtClean="0">
                <a:ea typeface="ＭＳ Ｐゴシック" charset="0"/>
                <a:cs typeface="ＭＳ Ｐゴシック" charset="0"/>
              </a:rPr>
              <a:t> from the increase in atmospheric CO</a:t>
            </a:r>
            <a:r>
              <a:rPr lang="en-US" sz="2400" b="1" cap="small" baseline="-25000" dirty="0" smtClean="0">
                <a:ea typeface="ＭＳ Ｐゴシック" charset="0"/>
                <a:cs typeface="ＭＳ Ｐゴシック" charset="0"/>
              </a:rPr>
              <a:t>2</a:t>
            </a:r>
            <a:r>
              <a:rPr lang="en-US" sz="2400" b="1" cap="small" dirty="0" smtClean="0">
                <a:ea typeface="ＭＳ Ｐゴシック" charset="0"/>
                <a:cs typeface="ＭＳ Ｐゴシック" charset="0"/>
              </a:rPr>
              <a:t> is reacting with the water (H</a:t>
            </a:r>
            <a:r>
              <a:rPr lang="en-US" sz="2400" b="1" cap="small" baseline="-25000" dirty="0" smtClean="0">
                <a:ea typeface="ＭＳ Ｐゴシック" charset="0"/>
                <a:cs typeface="ＭＳ Ｐゴシック" charset="0"/>
              </a:rPr>
              <a:t>2</a:t>
            </a:r>
            <a:r>
              <a:rPr lang="en-US" sz="2400" b="1" cap="small" dirty="0" smtClean="0">
                <a:ea typeface="ＭＳ Ｐゴシック" charset="0"/>
                <a:cs typeface="ＭＳ Ｐゴシック" charset="0"/>
              </a:rPr>
              <a:t>O) to produce carbonic acid. </a:t>
            </a:r>
          </a:p>
          <a:p>
            <a:pPr eaLnBrk="1" hangingPunct="1">
              <a:lnSpc>
                <a:spcPct val="90000"/>
              </a:lnSpc>
            </a:pPr>
            <a:r>
              <a:rPr lang="en-US" sz="2400" b="1" cap="small" dirty="0" smtClean="0">
                <a:ea typeface="ＭＳ Ｐゴシック" charset="0"/>
                <a:cs typeface="ＭＳ Ｐゴシック" charset="0"/>
              </a:rPr>
              <a:t>The oceans are becoming more acidic which destroys chlorophyll and organism’s shells (coral, plankton, etc.) disrupting the food chain.</a:t>
            </a:r>
          </a:p>
          <a:p>
            <a:pPr eaLnBrk="1" hangingPunct="1">
              <a:lnSpc>
                <a:spcPct val="90000"/>
              </a:lnSpc>
            </a:pPr>
            <a:r>
              <a:rPr lang="en-US" sz="2400" b="1" cap="small" dirty="0" smtClean="0">
                <a:ea typeface="ＭＳ Ｐゴシック" charset="0"/>
                <a:cs typeface="ＭＳ Ｐゴシック" charset="0"/>
              </a:rPr>
              <a:t>Since the industrial revolution, the acidity of ocean surface waters has increased by 30 percent. This change is greater and happening about 100 times faster than for previous acidification events during the past millions of years.</a:t>
            </a:r>
          </a:p>
          <a:p>
            <a:pPr eaLnBrk="1" hangingPunct="1">
              <a:lnSpc>
                <a:spcPct val="90000"/>
              </a:lnSpc>
            </a:pPr>
            <a:r>
              <a:rPr lang="en-US" sz="2400" b="1" cap="small" dirty="0" smtClean="0">
                <a:ea typeface="ＭＳ Ｐゴシック" charset="0"/>
                <a:cs typeface="ＭＳ Ｐゴシック" charset="0"/>
              </a:rPr>
              <a:t> This has serious consequences for humans and other species who depend on the oceanic food chain for their existence.</a:t>
            </a:r>
            <a:r>
              <a:rPr lang="en-US" sz="2400" cap="small" dirty="0" smtClean="0">
                <a:ea typeface="ＭＳ Ｐゴシック" charset="0"/>
                <a:cs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152400" y="152400"/>
            <a:ext cx="8839200" cy="453446"/>
          </a:xfrm>
        </p:spPr>
        <p:txBody>
          <a:bodyPr>
            <a:noAutofit/>
          </a:bodyPr>
          <a:lstStyle/>
          <a:p>
            <a:pPr eaLnBrk="1" hangingPunct="1"/>
            <a:r>
              <a:rPr lang="en-US" sz="3200" b="1" dirty="0" smtClean="0">
                <a:solidFill>
                  <a:srgbClr val="FFFF00"/>
                </a:solidFill>
                <a:ea typeface="ＭＳ Ｐゴシック" charset="-128"/>
                <a:cs typeface="ＭＳ Ｐゴシック" charset="-128"/>
              </a:rPr>
              <a:t>Methane Increasing After 8 Years of Stability</a:t>
            </a:r>
          </a:p>
        </p:txBody>
      </p:sp>
      <p:sp>
        <p:nvSpPr>
          <p:cNvPr id="35843" name="Rectangle 1027"/>
          <p:cNvSpPr>
            <a:spLocks noGrp="1" noChangeArrowheads="1"/>
          </p:cNvSpPr>
          <p:nvPr>
            <p:ph type="body" sz="half" idx="2"/>
          </p:nvPr>
        </p:nvSpPr>
        <p:spPr>
          <a:xfrm>
            <a:off x="685800" y="4648200"/>
            <a:ext cx="7772400" cy="2133600"/>
          </a:xfrm>
        </p:spPr>
        <p:txBody>
          <a:bodyPr>
            <a:normAutofit lnSpcReduction="10000"/>
          </a:bodyPr>
          <a:lstStyle/>
          <a:p>
            <a:pPr eaLnBrk="1" hangingPunct="1">
              <a:lnSpc>
                <a:spcPct val="90000"/>
              </a:lnSpc>
            </a:pPr>
            <a:r>
              <a:rPr lang="en-US" sz="1600" b="1" dirty="0" smtClean="0">
                <a:ea typeface="ＭＳ Ｐゴシック" charset="-128"/>
                <a:cs typeface="ＭＳ Ｐゴシック" charset="-128"/>
              </a:rPr>
              <a:t>From 1999 to 2006 (8 years) the methane abundance has been relatively stable due to industrial changes in Russia, changes in the methods of rice farming, and methane capture from landfill sites.</a:t>
            </a:r>
          </a:p>
          <a:p>
            <a:pPr eaLnBrk="1" hangingPunct="1">
              <a:lnSpc>
                <a:spcPct val="90000"/>
              </a:lnSpc>
            </a:pPr>
            <a:r>
              <a:rPr lang="en-US" sz="1600" b="1" dirty="0" smtClean="0">
                <a:ea typeface="ＭＳ Ｐゴシック" charset="-128"/>
                <a:cs typeface="ＭＳ Ｐゴシック" charset="-128"/>
              </a:rPr>
              <a:t>In 2007 the world methane abundance began to increase.</a:t>
            </a:r>
          </a:p>
          <a:p>
            <a:pPr eaLnBrk="1" hangingPunct="1">
              <a:lnSpc>
                <a:spcPct val="90000"/>
              </a:lnSpc>
            </a:pPr>
            <a:r>
              <a:rPr lang="en-US" sz="1600" b="1" dirty="0" smtClean="0">
                <a:ea typeface="ＭＳ Ｐゴシック" charset="-128"/>
                <a:cs typeface="ＭＳ Ｐゴシック" charset="-128"/>
              </a:rPr>
              <a:t>Based on carbon isotope analyses the methane is of biogenic origin.</a:t>
            </a:r>
          </a:p>
          <a:p>
            <a:pPr eaLnBrk="1" hangingPunct="1">
              <a:lnSpc>
                <a:spcPct val="90000"/>
              </a:lnSpc>
            </a:pPr>
            <a:r>
              <a:rPr lang="en-US" sz="1600" b="1" dirty="0" smtClean="0">
                <a:ea typeface="ＭＳ Ｐゴシック" charset="-128"/>
                <a:cs typeface="ＭＳ Ｐゴシック" charset="-128"/>
              </a:rPr>
              <a:t>The source is probably the release from melting permafrost, but the Arctic continental slope methane hydrates may eventually contribute. [</a:t>
            </a:r>
            <a:r>
              <a:rPr lang="en-US" sz="1600" b="1" i="1" dirty="0" smtClean="0">
                <a:solidFill>
                  <a:srgbClr val="FF6600"/>
                </a:solidFill>
                <a:ea typeface="ＭＳ Ｐゴシック" charset="-128"/>
                <a:cs typeface="ＭＳ Ｐゴシック" charset="-128"/>
              </a:rPr>
              <a:t>More research needed</a:t>
            </a:r>
            <a:r>
              <a:rPr lang="en-US" sz="1600" b="1" dirty="0" smtClean="0">
                <a:ea typeface="ＭＳ Ｐゴシック" charset="-128"/>
                <a:cs typeface="ＭＳ Ｐゴシック" charset="-128"/>
              </a:rPr>
              <a:t>]</a:t>
            </a:r>
          </a:p>
          <a:p>
            <a:pPr eaLnBrk="1" hangingPunct="1">
              <a:lnSpc>
                <a:spcPct val="90000"/>
              </a:lnSpc>
            </a:pPr>
            <a:r>
              <a:rPr lang="en-US" sz="1600" b="1" i="1" u="sng" dirty="0" smtClean="0">
                <a:solidFill>
                  <a:srgbClr val="FF6600"/>
                </a:solidFill>
                <a:ea typeface="ＭＳ Ｐゴシック" charset="-128"/>
                <a:cs typeface="ＭＳ Ｐゴシック" charset="-128"/>
              </a:rPr>
              <a:t>We may eventually reach a tipping point primarily caused by CO</a:t>
            </a:r>
            <a:r>
              <a:rPr lang="en-US" sz="1600" b="1" i="1" u="sng" baseline="-25000" dirty="0" smtClean="0">
                <a:solidFill>
                  <a:srgbClr val="FF6600"/>
                </a:solidFill>
                <a:ea typeface="ＭＳ Ｐゴシック" charset="-128"/>
                <a:cs typeface="ＭＳ Ｐゴシック" charset="-128"/>
              </a:rPr>
              <a:t>2</a:t>
            </a:r>
            <a:r>
              <a:rPr lang="en-US" sz="1600" b="1" i="1" u="sng" dirty="0" smtClean="0">
                <a:solidFill>
                  <a:srgbClr val="FF6600"/>
                </a:solidFill>
                <a:ea typeface="ＭＳ Ｐゴシック" charset="-128"/>
                <a:cs typeface="ＭＳ Ｐゴシック" charset="-128"/>
              </a:rPr>
              <a:t> and enter a non-linear climate response.</a:t>
            </a:r>
            <a:endParaRPr lang="en-US" sz="1600" b="1" dirty="0" smtClean="0">
              <a:solidFill>
                <a:srgbClr val="FF6600"/>
              </a:solidFill>
              <a:ea typeface="ＭＳ Ｐゴシック" charset="-128"/>
              <a:cs typeface="ＭＳ Ｐゴシック" charset="-128"/>
            </a:endParaRPr>
          </a:p>
          <a:p>
            <a:pPr eaLnBrk="1" hangingPunct="1">
              <a:lnSpc>
                <a:spcPct val="90000"/>
              </a:lnSpc>
            </a:pPr>
            <a:endParaRPr lang="en-US" sz="900" dirty="0" smtClean="0">
              <a:ea typeface="ＭＳ Ｐゴシック" charset="-128"/>
              <a:cs typeface="ＭＳ Ｐゴシック" charset="-128"/>
            </a:endParaRPr>
          </a:p>
          <a:p>
            <a:pPr eaLnBrk="1" hangingPunct="1">
              <a:lnSpc>
                <a:spcPct val="90000"/>
              </a:lnSpc>
            </a:pPr>
            <a:endParaRPr lang="en-US" sz="1600" dirty="0" smtClean="0">
              <a:ea typeface="ＭＳ Ｐゴシック" charset="-128"/>
              <a:cs typeface="ＭＳ Ｐゴシック" charset="-128"/>
            </a:endParaRPr>
          </a:p>
        </p:txBody>
      </p:sp>
      <p:pic>
        <p:nvPicPr>
          <p:cNvPr id="7" name="Content Placeholder 6" descr="Methane Increase.jpg"/>
          <p:cNvPicPr>
            <a:picLocks noGrp="1" noChangeAspect="1"/>
          </p:cNvPicPr>
          <p:nvPr>
            <p:ph sz="half" idx="1"/>
          </p:nvPr>
        </p:nvPicPr>
        <p:blipFill>
          <a:blip r:embed="rId3"/>
          <a:srcRect/>
          <a:stretch>
            <a:fillRect/>
          </a:stretch>
        </p:blipFill>
        <p:spPr>
          <a:xfrm>
            <a:off x="1887643" y="762000"/>
            <a:ext cx="5138583" cy="3886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092200"/>
          </a:xfrm>
        </p:spPr>
        <p:txBody>
          <a:bodyPr>
            <a:noAutofit/>
          </a:bodyPr>
          <a:lstStyle/>
          <a:p>
            <a:r>
              <a:rPr lang="en-US" dirty="0" smtClean="0"/>
              <a:t/>
            </a:r>
            <a:br>
              <a:rPr lang="en-US" dirty="0" smtClean="0"/>
            </a:br>
            <a:r>
              <a:rPr lang="en-US" sz="2400" b="1" dirty="0" smtClean="0">
                <a:solidFill>
                  <a:srgbClr val="FFFF00"/>
                </a:solidFill>
              </a:rPr>
              <a:t>Carbon Emission (billions of tons per year) from Thawing Permafrost </a:t>
            </a:r>
            <a:r>
              <a:rPr lang="en-US" sz="2400" dirty="0" smtClean="0"/>
              <a:t>[Schaefer et al., 2011]</a:t>
            </a:r>
            <a:r>
              <a:rPr lang="en-US" dirty="0" smtClean="0"/>
              <a:t/>
            </a:r>
            <a:br>
              <a:rPr lang="en-US" dirty="0" smtClean="0"/>
            </a:br>
            <a:endParaRPr lang="en-US" dirty="0"/>
          </a:p>
        </p:txBody>
      </p:sp>
      <p:pic>
        <p:nvPicPr>
          <p:cNvPr id="7" name="Content Placeholder 6" descr="NSDIC-Permafrost-New.gif"/>
          <p:cNvPicPr>
            <a:picLocks noGrp="1" noChangeAspect="1"/>
          </p:cNvPicPr>
          <p:nvPr>
            <p:ph idx="1"/>
          </p:nvPr>
        </p:nvPicPr>
        <p:blipFill>
          <a:blip r:embed="rId3"/>
          <a:srcRect/>
          <a:stretch>
            <a:fillRect/>
          </a:stretch>
        </p:blipFill>
        <p:spPr>
          <a:xfrm>
            <a:off x="0" y="1168400"/>
            <a:ext cx="9144000" cy="5689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52400"/>
            <a:ext cx="8839200" cy="989386"/>
          </a:xfrm>
        </p:spPr>
        <p:txBody>
          <a:bodyPr>
            <a:noAutofit/>
          </a:bodyPr>
          <a:lstStyle/>
          <a:p>
            <a:pPr eaLnBrk="1" hangingPunct="1"/>
            <a:r>
              <a:rPr lang="en-US" sz="4000" b="1" dirty="0" smtClean="0">
                <a:solidFill>
                  <a:srgbClr val="FFFF00"/>
                </a:solidFill>
                <a:ea typeface="ＭＳ Ｐゴシック" charset="-128"/>
                <a:cs typeface="ＭＳ Ｐゴシック" charset="-128"/>
              </a:rPr>
              <a:t>Positive Feedbacks Can Lead to a Non-linear Climate Response</a:t>
            </a:r>
            <a:endParaRPr lang="en-US" sz="4000" dirty="0" smtClean="0">
              <a:solidFill>
                <a:srgbClr val="FFFF00"/>
              </a:solidFill>
              <a:ea typeface="ＭＳ Ｐゴシック" charset="-128"/>
              <a:cs typeface="ＭＳ Ｐゴシック" charset="-128"/>
            </a:endParaRPr>
          </a:p>
        </p:txBody>
      </p:sp>
      <p:pic>
        <p:nvPicPr>
          <p:cNvPr id="20483" name="Picture 10" descr="Non-linear Response.jpg                                        00038833Macintosh HD                   BCFC62BF:"/>
          <p:cNvPicPr>
            <a:picLocks noGrp="1" noChangeAspect="1" noChangeArrowheads="1"/>
          </p:cNvPicPr>
          <p:nvPr>
            <p:ph idx="1"/>
          </p:nvPr>
        </p:nvPicPr>
        <p:blipFill>
          <a:blip r:embed="rId3"/>
          <a:srcRect/>
          <a:stretch>
            <a:fillRect/>
          </a:stretch>
        </p:blipFill>
        <p:spPr>
          <a:xfrm>
            <a:off x="0" y="1295400"/>
            <a:ext cx="9144000" cy="5562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Content Placeholder 3" descr="_46912095_ocean_acidification02_466in.gif"/>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274638"/>
            <a:ext cx="8763000" cy="1143000"/>
          </a:xfrm>
        </p:spPr>
        <p:txBody>
          <a:bodyPr>
            <a:normAutofit fontScale="90000"/>
          </a:bodyPr>
          <a:lstStyle/>
          <a:p>
            <a:pPr eaLnBrk="1" hangingPunct="1"/>
            <a:r>
              <a:rPr lang="en-US" b="1" dirty="0" smtClean="0">
                <a:solidFill>
                  <a:srgbClr val="FFFF00"/>
                </a:solidFill>
                <a:ea typeface="ＭＳ Ｐゴシック" charset="0"/>
                <a:cs typeface="ＭＳ Ｐゴシック" charset="0"/>
              </a:rPr>
              <a:t>Ocean pH levels for the past 24 million years and projected to 2100</a:t>
            </a:r>
          </a:p>
        </p:txBody>
      </p:sp>
      <p:pic>
        <p:nvPicPr>
          <p:cNvPr id="58371" name="Content Placeholder 3" descr="Ocean pH.jpg"/>
          <p:cNvPicPr>
            <a:picLocks noGrp="1" noChangeAspect="1"/>
          </p:cNvPicPr>
          <p:nvPr>
            <p:ph idx="1"/>
          </p:nvPr>
        </p:nvPicPr>
        <p:blipFill>
          <a:blip r:embed="rId3"/>
          <a:srcRect/>
          <a:stretch>
            <a:fillRect/>
          </a:stretch>
        </p:blipFill>
        <p:spPr>
          <a:xfrm>
            <a:off x="0" y="1607822"/>
            <a:ext cx="9144000" cy="525017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305800" cy="685800"/>
          </a:xfrm>
        </p:spPr>
        <p:txBody>
          <a:bodyPr>
            <a:normAutofit/>
          </a:bodyPr>
          <a:lstStyle/>
          <a:p>
            <a:pPr eaLnBrk="1" hangingPunct="1"/>
            <a:r>
              <a:rPr lang="en-US" sz="3200" b="1" smtClean="0">
                <a:solidFill>
                  <a:srgbClr val="FFF522"/>
                </a:solidFill>
                <a:ea typeface="ＭＳ Ｐゴシック" charset="0"/>
                <a:cs typeface="ＭＳ Ｐゴシック" charset="0"/>
              </a:rPr>
              <a:t>Decrease in Ocean Productivity (1998-2006)</a:t>
            </a:r>
            <a:endParaRPr lang="en-US" sz="3200" smtClean="0">
              <a:ea typeface="ＭＳ Ｐゴシック" charset="0"/>
              <a:cs typeface="ＭＳ Ｐゴシック" charset="0"/>
            </a:endParaRPr>
          </a:p>
        </p:txBody>
      </p:sp>
      <p:sp>
        <p:nvSpPr>
          <p:cNvPr id="56323" name="Rectangle 3"/>
          <p:cNvSpPr>
            <a:spLocks noGrp="1" noChangeArrowheads="1"/>
          </p:cNvSpPr>
          <p:nvPr>
            <p:ph type="body" sz="half" idx="1"/>
          </p:nvPr>
        </p:nvSpPr>
        <p:spPr>
          <a:xfrm>
            <a:off x="228600" y="1066800"/>
            <a:ext cx="3810000" cy="5486400"/>
          </a:xfrm>
        </p:spPr>
        <p:txBody>
          <a:bodyPr/>
          <a:lstStyle/>
          <a:p>
            <a:pPr eaLnBrk="1" hangingPunct="1"/>
            <a:r>
              <a:rPr lang="en-US" sz="2800" dirty="0" smtClean="0">
                <a:ea typeface="ＭＳ Ｐゴシック" charset="0"/>
                <a:cs typeface="ＭＳ Ｐゴシック" charset="0"/>
              </a:rPr>
              <a:t>The decrease in chlorophyll and productivity are estimated to have expanded 6.6 million km</a:t>
            </a:r>
            <a:r>
              <a:rPr lang="en-US" sz="2800" baseline="30000" dirty="0" smtClean="0">
                <a:ea typeface="ＭＳ Ｐゴシック" charset="0"/>
                <a:cs typeface="ＭＳ Ｐゴシック" charset="0"/>
              </a:rPr>
              <a:t>2</a:t>
            </a:r>
            <a:r>
              <a:rPr lang="en-US" sz="2800" dirty="0" smtClean="0">
                <a:ea typeface="ＭＳ Ｐゴシック" charset="0"/>
                <a:cs typeface="ＭＳ Ｐゴシック" charset="0"/>
              </a:rPr>
              <a:t> or 15% from 1998 to 2006.</a:t>
            </a:r>
          </a:p>
          <a:p>
            <a:pPr eaLnBrk="1" hangingPunct="1"/>
            <a:r>
              <a:rPr lang="en-US" sz="2800" dirty="0" smtClean="0">
                <a:ea typeface="ＭＳ Ｐゴシック" charset="0"/>
                <a:cs typeface="ＭＳ Ｐゴシック" charset="0"/>
              </a:rPr>
              <a:t>The observed decrease greatly exceeds model predictions.</a:t>
            </a:r>
          </a:p>
          <a:p>
            <a:pPr eaLnBrk="1" hangingPunct="1"/>
            <a:endParaRPr lang="en-US" sz="2000" dirty="0" smtClean="0">
              <a:ea typeface="ＭＳ Ｐゴシック" charset="0"/>
              <a:cs typeface="ＭＳ Ｐゴシック" charset="0"/>
            </a:endParaRPr>
          </a:p>
          <a:p>
            <a:pPr eaLnBrk="1" hangingPunct="1"/>
            <a:r>
              <a:rPr lang="en-US" sz="1200" dirty="0" smtClean="0">
                <a:ea typeface="ＭＳ Ｐゴシック" charset="0"/>
                <a:cs typeface="ＭＳ Ｐゴシック" charset="0"/>
              </a:rPr>
              <a:t>From </a:t>
            </a:r>
            <a:r>
              <a:rPr lang="en-US" sz="1200" dirty="0" err="1" smtClean="0">
                <a:ea typeface="ＭＳ Ｐゴシック" charset="0"/>
                <a:cs typeface="ＭＳ Ｐゴシック" charset="0"/>
              </a:rPr>
              <a:t>Polovina</a:t>
            </a:r>
            <a:r>
              <a:rPr lang="en-US" sz="1200" dirty="0" smtClean="0">
                <a:ea typeface="ＭＳ Ｐゴシック" charset="0"/>
                <a:cs typeface="ＭＳ Ｐゴシック" charset="0"/>
              </a:rPr>
              <a:t>, et al., GRL, 35, 2008.</a:t>
            </a:r>
            <a:endParaRPr lang="en-US" sz="2000" dirty="0" smtClean="0">
              <a:ea typeface="ＭＳ Ｐゴシック" charset="0"/>
              <a:cs typeface="ＭＳ Ｐゴシック" charset="0"/>
            </a:endParaRPr>
          </a:p>
        </p:txBody>
      </p:sp>
      <p:pic>
        <p:nvPicPr>
          <p:cNvPr id="60420" name="Picture 5" descr="Ocean Productivity                                             00031A6CMacintosh HD                   BBA37F10:"/>
          <p:cNvPicPr>
            <a:picLocks noGrp="1" noChangeAspect="1" noChangeArrowheads="1"/>
          </p:cNvPicPr>
          <p:nvPr>
            <p:ph sz="half" idx="2"/>
          </p:nvPr>
        </p:nvPicPr>
        <p:blipFill>
          <a:blip r:embed="rId2"/>
          <a:srcRect/>
          <a:stretch>
            <a:fillRect/>
          </a:stretch>
        </p:blipFill>
        <p:spPr>
          <a:xfrm>
            <a:off x="4038600" y="1066800"/>
            <a:ext cx="5105400" cy="5791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42185"/>
          </a:xfrm>
        </p:spPr>
        <p:txBody>
          <a:bodyPr>
            <a:normAutofit fontScale="90000"/>
          </a:bodyPr>
          <a:lstStyle/>
          <a:p>
            <a:r>
              <a:rPr lang="en-US" sz="1556" b="1" dirty="0" smtClean="0">
                <a:solidFill>
                  <a:srgbClr val="FFFF00"/>
                </a:solidFill>
              </a:rPr>
              <a:t/>
            </a:r>
            <a:br>
              <a:rPr lang="en-US" sz="1556" b="1" dirty="0" smtClean="0">
                <a:solidFill>
                  <a:srgbClr val="FFFF00"/>
                </a:solidFill>
              </a:rPr>
            </a:br>
            <a:r>
              <a:rPr lang="en-US" sz="1556" b="1" dirty="0" smtClean="0">
                <a:solidFill>
                  <a:srgbClr val="FFFF00"/>
                </a:solidFill>
              </a:rPr>
              <a:t/>
            </a:r>
            <a:br>
              <a:rPr lang="en-US" sz="1556" b="1" dirty="0" smtClean="0">
                <a:solidFill>
                  <a:srgbClr val="FFFF00"/>
                </a:solidFill>
              </a:rPr>
            </a:br>
            <a:r>
              <a:rPr lang="en-US" sz="1556" b="1" dirty="0" smtClean="0">
                <a:solidFill>
                  <a:srgbClr val="FFFF00"/>
                </a:solidFill>
              </a:rPr>
              <a:t/>
            </a:r>
            <a:br>
              <a:rPr lang="en-US" sz="1556" b="1" dirty="0" smtClean="0">
                <a:solidFill>
                  <a:srgbClr val="FFFF00"/>
                </a:solidFill>
              </a:rPr>
            </a:br>
            <a:r>
              <a:rPr lang="en-US" sz="2222" b="1" dirty="0" smtClean="0">
                <a:solidFill>
                  <a:srgbClr val="FFFF00"/>
                </a:solidFill>
              </a:rPr>
              <a:t>The Cedar Rapids, Iowa “100-Year” flood of </a:t>
            </a:r>
            <a:r>
              <a:rPr lang="en-US" sz="2222" b="1" u="sng" dirty="0" smtClean="0">
                <a:solidFill>
                  <a:srgbClr val="FFFF00"/>
                </a:solidFill>
              </a:rPr>
              <a:t>1993</a:t>
            </a:r>
            <a:r>
              <a:rPr lang="en-US" sz="2222" b="1" dirty="0" smtClean="0">
                <a:solidFill>
                  <a:srgbClr val="FFFF00"/>
                </a:solidFill>
              </a:rPr>
              <a:t> was followed 15 years later by this “500-Year” flood of June 12, </a:t>
            </a:r>
            <a:r>
              <a:rPr lang="en-US" sz="2222" b="1" u="sng" dirty="0" smtClean="0">
                <a:solidFill>
                  <a:srgbClr val="FFFF00"/>
                </a:solidFill>
              </a:rPr>
              <a:t>2008</a:t>
            </a:r>
            <a:r>
              <a:rPr lang="en-US" sz="2222" b="1" dirty="0" smtClean="0">
                <a:solidFill>
                  <a:srgbClr val="FFFF00"/>
                </a:solidFill>
              </a:rPr>
              <a:t>.</a:t>
            </a:r>
            <a:br>
              <a:rPr lang="en-US" sz="2222" b="1" dirty="0" smtClean="0">
                <a:solidFill>
                  <a:srgbClr val="FFFF00"/>
                </a:solidFill>
              </a:rPr>
            </a:br>
            <a:endParaRPr lang="en-US" sz="2222" b="1" dirty="0" smtClean="0">
              <a:solidFill>
                <a:srgbClr val="FFFF00"/>
              </a:solidFill>
              <a:ea typeface="ＭＳ Ｐゴシック" charset="-128"/>
              <a:cs typeface="ＭＳ Ｐゴシック" charset="-128"/>
            </a:endParaRPr>
          </a:p>
        </p:txBody>
      </p:sp>
      <p:pic>
        <p:nvPicPr>
          <p:cNvPr id="27651" name="Content Placeholder 3" descr="Iowa Flooding.jpg"/>
          <p:cNvPicPr>
            <a:picLocks noGrp="1" noChangeAspect="1"/>
          </p:cNvPicPr>
          <p:nvPr>
            <p:ph idx="1"/>
          </p:nvPr>
        </p:nvPicPr>
        <p:blipFill>
          <a:blip r:embed="rId3"/>
          <a:srcRect/>
          <a:stretch>
            <a:fillRect/>
          </a:stretch>
        </p:blipFill>
        <p:spPr>
          <a:xfrm>
            <a:off x="0" y="1083532"/>
            <a:ext cx="9144000" cy="577446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solidFill>
                  <a:srgbClr val="FFFF00"/>
                </a:solidFill>
              </a:rPr>
              <a:t>Colder Winters at Lower Latitudes and Warmer Winters in the Arctic</a:t>
            </a:r>
            <a:endParaRPr lang="en-US" sz="3600" b="1" dirty="0">
              <a:solidFill>
                <a:srgbClr val="FFFF00"/>
              </a:solidFill>
            </a:endParaRPr>
          </a:p>
        </p:txBody>
      </p:sp>
      <p:pic>
        <p:nvPicPr>
          <p:cNvPr id="5" name="Content Placeholder 4" descr="nao.jpg"/>
          <p:cNvPicPr>
            <a:picLocks noGrp="1" noChangeAspect="1"/>
          </p:cNvPicPr>
          <p:nvPr>
            <p:ph idx="1"/>
          </p:nvPr>
        </p:nvPicPr>
        <p:blipFill>
          <a:blip r:embed="rId3"/>
          <a:srcRect/>
          <a:stretch>
            <a:fillRect/>
          </a:stretch>
        </p:blipFill>
        <p:spPr>
          <a:xfrm>
            <a:off x="0" y="1600200"/>
            <a:ext cx="9143999" cy="5257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4876800"/>
            <a:ext cx="8610600" cy="1371600"/>
          </a:xfrm>
        </p:spPr>
        <p:txBody>
          <a:bodyPr>
            <a:normAutofit/>
          </a:bodyPr>
          <a:lstStyle/>
          <a:p>
            <a:pPr algn="l" eaLnBrk="1" hangingPunct="1"/>
            <a:r>
              <a:rPr lang="en-US" sz="1800">
                <a:ea typeface="ＭＳ Ｐゴシック" charset="-128"/>
                <a:cs typeface="ＭＳ Ｐゴシック" charset="-128"/>
              </a:rPr>
              <a:t>Surface temperature anomalies in (a) Dec and (b) Jun-Jul-Aug 2009 relative to 1951-1980</a:t>
            </a:r>
            <a:br>
              <a:rPr lang="en-US" sz="1800">
                <a:ea typeface="ＭＳ Ｐゴシック" charset="-128"/>
                <a:cs typeface="ＭＳ Ｐゴシック" charset="-128"/>
              </a:rPr>
            </a:br>
            <a:r>
              <a:rPr lang="en-US" sz="800">
                <a:ea typeface="ＭＳ Ｐゴシック" charset="-128"/>
                <a:cs typeface="ＭＳ Ｐゴシック" charset="-128"/>
              </a:rPr>
              <a:t/>
            </a:r>
            <a:br>
              <a:rPr lang="en-US" sz="800">
                <a:ea typeface="ＭＳ Ｐゴシック" charset="-128"/>
                <a:cs typeface="ＭＳ Ｐゴシック" charset="-128"/>
              </a:rPr>
            </a:br>
            <a:r>
              <a:rPr lang="en-US" sz="1400">
                <a:ea typeface="ＭＳ Ｐゴシック" charset="-128"/>
                <a:cs typeface="ＭＳ Ｐゴシック" charset="-128"/>
              </a:rPr>
              <a:t>Source: Hansen et al., GISS analysis of surface temperature change. </a:t>
            </a:r>
            <a:r>
              <a:rPr lang="en-US" sz="1400" i="1">
                <a:ea typeface="ＭＳ Ｐゴシック" charset="-128"/>
                <a:cs typeface="ＭＳ Ｐゴシック" charset="-128"/>
              </a:rPr>
              <a:t>J. Geophys. Res.</a:t>
            </a:r>
            <a:r>
              <a:rPr lang="en-US" sz="1400" b="1">
                <a:ea typeface="ＭＳ Ｐゴシック" charset="-128"/>
                <a:cs typeface="ＭＳ Ｐゴシック" charset="-128"/>
              </a:rPr>
              <a:t>104</a:t>
            </a:r>
            <a:r>
              <a:rPr lang="en-US" sz="1400">
                <a:ea typeface="ＭＳ Ｐゴシック" charset="-128"/>
                <a:cs typeface="ＭＳ Ｐゴシック" charset="-128"/>
              </a:rPr>
              <a:t>, 30997-31022, 1999.</a:t>
            </a:r>
            <a:br>
              <a:rPr lang="en-US" sz="1400">
                <a:ea typeface="ＭＳ Ｐゴシック" charset="-128"/>
                <a:cs typeface="ＭＳ Ｐゴシック" charset="-128"/>
              </a:rPr>
            </a:br>
            <a:endParaRPr lang="en-US" sz="1400">
              <a:ea typeface="ＭＳ Ｐゴシック" charset="-128"/>
              <a:cs typeface="ＭＳ Ｐゴシック" charset="-128"/>
            </a:endParaRPr>
          </a:p>
        </p:txBody>
      </p:sp>
      <p:pic>
        <p:nvPicPr>
          <p:cNvPr id="45059" name="Picture 2"/>
          <p:cNvPicPr>
            <a:picLocks noChangeAspect="1" noChangeArrowheads="1"/>
          </p:cNvPicPr>
          <p:nvPr/>
        </p:nvPicPr>
        <p:blipFill>
          <a:blip r:embed="rId2"/>
          <a:srcRect/>
          <a:stretch>
            <a:fillRect/>
          </a:stretch>
        </p:blipFill>
        <p:spPr bwMode="auto">
          <a:xfrm>
            <a:off x="0" y="1295400"/>
            <a:ext cx="9144000" cy="3355975"/>
          </a:xfrm>
          <a:prstGeom prst="rect">
            <a:avLst/>
          </a:prstGeom>
          <a:noFill/>
          <a:ln w="9525">
            <a:noFill/>
            <a:miter lim="800000"/>
            <a:headEnd/>
            <a:tailEnd/>
          </a:ln>
        </p:spPr>
      </p:pic>
      <p:sp>
        <p:nvSpPr>
          <p:cNvPr id="45060" name="TextBox 3"/>
          <p:cNvSpPr txBox="1">
            <a:spLocks noChangeArrowheads="1"/>
          </p:cNvSpPr>
          <p:nvPr/>
        </p:nvSpPr>
        <p:spPr bwMode="auto">
          <a:xfrm>
            <a:off x="381000" y="392113"/>
            <a:ext cx="8204200" cy="646112"/>
          </a:xfrm>
          <a:prstGeom prst="rect">
            <a:avLst/>
          </a:prstGeom>
          <a:noFill/>
          <a:ln w="9525">
            <a:noFill/>
            <a:miter lim="800000"/>
            <a:headEnd/>
            <a:tailEnd/>
          </a:ln>
        </p:spPr>
        <p:txBody>
          <a:bodyPr wrap="none">
            <a:prstTxWarp prst="textNoShape">
              <a:avLst/>
            </a:prstTxWarp>
            <a:spAutoFit/>
          </a:bodyPr>
          <a:lstStyle/>
          <a:p>
            <a:r>
              <a:rPr lang="en-US"/>
              <a:t>In December 2009 the Arctic Oscillation was an extreme negative causing cold</a:t>
            </a:r>
          </a:p>
          <a:p>
            <a:r>
              <a:rPr lang="en-US"/>
              <a:t>Arctic air to move to low latitudes and the Arctic to be abnormally warm.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0"/>
            <a:ext cx="8229600" cy="1371600"/>
          </a:xfrm>
        </p:spPr>
        <p:txBody>
          <a:bodyPr>
            <a:normAutofit/>
          </a:bodyPr>
          <a:lstStyle/>
          <a:p>
            <a:r>
              <a:rPr lang="en-US" sz="2400" b="1" smtClean="0">
                <a:solidFill>
                  <a:srgbClr val="FFFF00"/>
                </a:solidFill>
                <a:ea typeface="ＭＳ Ｐゴシック" charset="-128"/>
                <a:cs typeface="ＭＳ Ｐゴシック" charset="-128"/>
              </a:rPr>
              <a:t>Variations of the Arctic Oscillation that are responsible for cold Arctic air reaching lower latitudes (negative values). The extreme negative oscillation for Dec. 2009 is indicated.   </a:t>
            </a:r>
          </a:p>
        </p:txBody>
      </p:sp>
      <p:pic>
        <p:nvPicPr>
          <p:cNvPr id="46083" name="Content Placeholder 4" descr="Arctic Oscillation Index.jpg"/>
          <p:cNvPicPr>
            <a:picLocks noGrp="1" noChangeAspect="1"/>
          </p:cNvPicPr>
          <p:nvPr>
            <p:ph idx="1"/>
          </p:nvPr>
        </p:nvPicPr>
        <p:blipFill>
          <a:blip r:embed="rId3"/>
          <a:srcRect/>
          <a:stretch>
            <a:fillRect/>
          </a:stretch>
        </p:blipFill>
        <p:spPr>
          <a:xfrm>
            <a:off x="0" y="1600200"/>
            <a:ext cx="9144000" cy="5257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TotalTime>
  <Words>2858</Words>
  <Application>Microsoft Macintosh PowerPoint</Application>
  <PresentationFormat>On-screen Show (4:3)</PresentationFormat>
  <Paragraphs>95</Paragraphs>
  <Slides>22</Slides>
  <Notes>17</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Part 7</vt:lpstr>
      <vt:lpstr>Ocean Acidification</vt:lpstr>
      <vt:lpstr>Slide 3</vt:lpstr>
      <vt:lpstr>Ocean pH levels for the past 24 million years and projected to 2100</vt:lpstr>
      <vt:lpstr>Decrease in Ocean Productivity (1998-2006)</vt:lpstr>
      <vt:lpstr>   The Cedar Rapids, Iowa “100-Year” flood of 1993 was followed 15 years later by this “500-Year” flood of June 12, 2008. </vt:lpstr>
      <vt:lpstr>Colder Winters at Lower Latitudes and Warmer Winters in the Arctic</vt:lpstr>
      <vt:lpstr>Surface temperature anomalies in (a) Dec and (b) Jun-Jul-Aug 2009 relative to 1951-1980  Source: Hansen et al., GISS analysis of surface temperature change. J. Geophys. Res.104, 30997-31022, 1999. </vt:lpstr>
      <vt:lpstr>Variations of the Arctic Oscillation that are responsible for cold Arctic air reaching lower latitudes (negative values). The extreme negative oscillation for Dec. 2009 is indicated.   </vt:lpstr>
      <vt:lpstr>Worldwide Natural Disasters, 1980-2010</vt:lpstr>
      <vt:lpstr>U.S. Thunderstorm Losses Since 1980</vt:lpstr>
      <vt:lpstr>Slide 12</vt:lpstr>
      <vt:lpstr>Record Draught in the U.S.  (Nov. 2012)</vt:lpstr>
      <vt:lpstr>Percentage of Average Precipitation (Nov. 2012)</vt:lpstr>
      <vt:lpstr>Positive Feedbacks of Global Warming</vt:lpstr>
      <vt:lpstr>Melting Permafrost in the Arctic</vt:lpstr>
      <vt:lpstr>Arctic Ocean Depths</vt:lpstr>
      <vt:lpstr>Warming of the Arctic Ocean 2000 to 2007</vt:lpstr>
      <vt:lpstr>Example of Methane Release from Arctic Continental Shelf. Most of the Methane is NOT Reaching the Atmosphere, yet.</vt:lpstr>
      <vt:lpstr>Methane Increasing After 8 Years of Stability</vt:lpstr>
      <vt:lpstr> Carbon Emission (billions of tons per year) from Thawing Permafrost [Schaefer et al., 2011] </vt:lpstr>
      <vt:lpstr>Positive Feedbacks Can Lead to a Non-linear Climate Response</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7</dc:title>
  <dc:creator>_x001b_Robert Strom</dc:creator>
  <cp:lastModifiedBy>_x001b_Robert Strom</cp:lastModifiedBy>
  <cp:revision>12</cp:revision>
  <dcterms:created xsi:type="dcterms:W3CDTF">2013-07-21T22:50:23Z</dcterms:created>
  <dcterms:modified xsi:type="dcterms:W3CDTF">2013-07-21T22:54:22Z</dcterms:modified>
</cp:coreProperties>
</file>