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Default Extension="tiff" ContentType="image/tiff"/>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9"/>
  </p:notesMasterIdLst>
  <p:sldIdLst>
    <p:sldId id="257" r:id="rId2"/>
    <p:sldId id="258" r:id="rId3"/>
    <p:sldId id="259" r:id="rId4"/>
    <p:sldId id="260" r:id="rId5"/>
    <p:sldId id="261" r:id="rId6"/>
    <p:sldId id="262" r:id="rId7"/>
    <p:sldId id="274"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42" d="100"/>
          <a:sy n="42" d="100"/>
        </p:scale>
        <p:origin x="-104" y="-25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DB0E99-3877-40ED-BA3A-B8E3BEE1C44A}" type="datetimeFigureOut">
              <a:rPr lang="en-US" smtClean="0"/>
              <a:pPr/>
              <a:t>7/21/13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2782F8-D98F-42F6-97D3-CB641472176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a:lstStyle/>
          <a:p>
            <a:fld id="{3B86C5CB-AE20-BC46-8389-514B6601F6B7}" type="slidenum">
              <a:rPr lang="en-US" smtClean="0">
                <a:latin typeface="Times" charset="0"/>
              </a:rPr>
              <a:pPr/>
              <a:t>2</a:t>
            </a:fld>
            <a:endParaRPr lang="en-US" smtClean="0">
              <a:latin typeface="Times"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a:lstStyle/>
          <a:p>
            <a:pPr eaLnBrk="1" hangingPunct="1">
              <a:spcBef>
                <a:spcPct val="0"/>
              </a:spcBef>
            </a:pPr>
            <a:r>
              <a:rPr lang="en-US" dirty="0" smtClean="0">
                <a:latin typeface="Times" charset="0"/>
                <a:ea typeface="ＭＳ Ｐゴシック" charset="-128"/>
                <a:cs typeface="ＭＳ Ｐゴシック" charset="-128"/>
              </a:rPr>
              <a:t>This graph shows the projected atmospheric CO</a:t>
            </a:r>
            <a:r>
              <a:rPr lang="en-US" baseline="-25000" dirty="0" smtClean="0">
                <a:latin typeface="Times" charset="0"/>
                <a:ea typeface="ＭＳ Ｐゴシック" charset="-128"/>
                <a:cs typeface="ＭＳ Ｐゴシック" charset="-128"/>
              </a:rPr>
              <a:t>2</a:t>
            </a:r>
            <a:r>
              <a:rPr lang="en-US" dirty="0" smtClean="0">
                <a:latin typeface="Times" charset="0"/>
                <a:ea typeface="ＭＳ Ｐゴシック" charset="-128"/>
                <a:cs typeface="ＭＳ Ｐゴシック" charset="-128"/>
              </a:rPr>
              <a:t> abundance from 2007 to </a:t>
            </a:r>
            <a:r>
              <a:rPr lang="en-US" dirty="0" smtClean="0">
                <a:latin typeface="Times" charset="0"/>
                <a:ea typeface="ＭＳ Ｐゴシック" charset="-128"/>
                <a:cs typeface="ＭＳ Ｐゴシック" charset="-128"/>
              </a:rPr>
              <a:t>2030 (dark</a:t>
            </a:r>
            <a:r>
              <a:rPr lang="en-US" baseline="0" dirty="0" smtClean="0">
                <a:latin typeface="Times" charset="0"/>
                <a:ea typeface="ＭＳ Ｐゴシック" charset="-128"/>
                <a:cs typeface="ＭＳ Ｐゴシック" charset="-128"/>
              </a:rPr>
              <a:t> blue)</a:t>
            </a:r>
            <a:r>
              <a:rPr lang="en-US" dirty="0" smtClean="0">
                <a:latin typeface="Times" charset="0"/>
                <a:ea typeface="ＭＳ Ｐゴシック" charset="-128"/>
                <a:cs typeface="ＭＳ Ｐゴシック" charset="-128"/>
              </a:rPr>
              <a:t>. </a:t>
            </a:r>
            <a:r>
              <a:rPr lang="en-US" dirty="0" smtClean="0">
                <a:latin typeface="Times" charset="0"/>
                <a:ea typeface="ＭＳ Ｐゴシック" charset="-128"/>
                <a:cs typeface="ＭＳ Ｐゴシック" charset="-128"/>
              </a:rPr>
              <a:t>This projection is based on the growth rates between 1990 </a:t>
            </a:r>
            <a:r>
              <a:rPr lang="en-US" dirty="0" smtClean="0">
                <a:latin typeface="Times" charset="0"/>
                <a:ea typeface="ＭＳ Ｐゴシック" charset="-128"/>
                <a:cs typeface="ＭＳ Ｐゴシック" charset="-128"/>
              </a:rPr>
              <a:t>and. 2007.</a:t>
            </a:r>
            <a:r>
              <a:rPr lang="en-US" baseline="0" dirty="0" smtClean="0">
                <a:latin typeface="Times" charset="0"/>
                <a:ea typeface="ＭＳ Ｐゴシック" charset="-128"/>
                <a:cs typeface="ＭＳ Ｐゴシック" charset="-128"/>
              </a:rPr>
              <a:t> </a:t>
            </a:r>
            <a:r>
              <a:rPr lang="en-US" dirty="0" smtClean="0">
                <a:latin typeface="Times" charset="0"/>
                <a:ea typeface="ＭＳ Ｐゴシック" charset="-128"/>
                <a:cs typeface="ＭＳ Ｐゴシック" charset="-128"/>
              </a:rPr>
              <a:t> </a:t>
            </a:r>
            <a:r>
              <a:rPr lang="en-US" dirty="0" smtClean="0">
                <a:latin typeface="Times" charset="0"/>
                <a:ea typeface="ＭＳ Ｐゴシック" charset="-128"/>
                <a:cs typeface="ＭＳ Ｐゴシック" charset="-128"/>
              </a:rPr>
              <a:t>The historical data is from the Mauna Loa Observatory, Hawaii. The projected growth rate depends on projected emissions shown on a previous slide, the contribution from positive feedbacks, and the actions to cut greenhouse gas emissions by the world community. Currently this projection is probably underestimated.  The projection suggests that by 2030 the CO</a:t>
            </a:r>
            <a:r>
              <a:rPr lang="en-US" baseline="-25000" dirty="0" smtClean="0">
                <a:latin typeface="Times" charset="0"/>
                <a:ea typeface="ＭＳ Ｐゴシック" charset="-128"/>
                <a:cs typeface="ＭＳ Ｐゴシック" charset="-128"/>
              </a:rPr>
              <a:t>2</a:t>
            </a:r>
            <a:r>
              <a:rPr lang="en-US" dirty="0" smtClean="0">
                <a:latin typeface="Times" charset="0"/>
                <a:ea typeface="ＭＳ Ｐゴシック" charset="-128"/>
                <a:cs typeface="ＭＳ Ｐゴシック" charset="-128"/>
              </a:rPr>
              <a:t> abundance (~454 </a:t>
            </a:r>
            <a:r>
              <a:rPr lang="en-US" dirty="0" err="1" smtClean="0">
                <a:latin typeface="Times" charset="0"/>
                <a:ea typeface="ＭＳ Ｐゴシック" charset="-128"/>
                <a:cs typeface="ＭＳ Ｐゴシック" charset="-128"/>
              </a:rPr>
              <a:t>ppm</a:t>
            </a:r>
            <a:r>
              <a:rPr lang="en-US" dirty="0" smtClean="0">
                <a:latin typeface="Times" charset="0"/>
                <a:ea typeface="ＭＳ Ｐゴシック" charset="-128"/>
                <a:cs typeface="ＭＳ Ｐゴシック" charset="-128"/>
              </a:rPr>
              <a:t>) will be within the critical level, and that the average global temperature anomaly will eventually reach 2° C (currently it is 0.6° C). However, we have already crossed the level where long-term (100’s of years) danger (the critical temperature) will occur unless we extract CO</a:t>
            </a:r>
            <a:r>
              <a:rPr lang="en-US" baseline="-25000" dirty="0" smtClean="0">
                <a:latin typeface="Times" charset="0"/>
                <a:ea typeface="ＭＳ Ｐゴシック" charset="-128"/>
                <a:cs typeface="ＭＳ Ｐゴシック" charset="-128"/>
              </a:rPr>
              <a:t>2</a:t>
            </a:r>
            <a:r>
              <a:rPr lang="en-US" dirty="0" smtClean="0">
                <a:latin typeface="Times" charset="0"/>
                <a:ea typeface="ＭＳ Ｐゴシック" charset="-128"/>
                <a:cs typeface="ＭＳ Ｐゴシック" charset="-128"/>
              </a:rPr>
              <a:t> from the atmosphere. We have also crossed the level where harmful effects are occurring (see previous slides), and these will only get worse as we approach the critical level in about 2025 or sooner. This is the reason that we must start today to drastically reduce our greenhouse gas emissions.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main highlights of the 2011 meeting in Durban,</a:t>
            </a:r>
            <a:r>
              <a:rPr lang="en-US" baseline="0" dirty="0" smtClean="0"/>
              <a:t> South Africa.</a:t>
            </a:r>
            <a:endParaRPr lang="en-US" dirty="0"/>
          </a:p>
        </p:txBody>
      </p:sp>
      <p:sp>
        <p:nvSpPr>
          <p:cNvPr id="4" name="Slide Number Placeholder 3"/>
          <p:cNvSpPr>
            <a:spLocks noGrp="1"/>
          </p:cNvSpPr>
          <p:nvPr>
            <p:ph type="sldNum" sz="quarter" idx="10"/>
          </p:nvPr>
        </p:nvSpPr>
        <p:spPr/>
        <p:txBody>
          <a:bodyPr/>
          <a:lstStyle/>
          <a:p>
            <a:fld id="{29149FB8-E012-4822-9046-38C1FA08E262}"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scenarios</a:t>
            </a:r>
            <a:r>
              <a:rPr lang="en-US" baseline="0" dirty="0" smtClean="0"/>
              <a:t>, each of which would limit the total global emission of CO</a:t>
            </a:r>
            <a:r>
              <a:rPr lang="en-US" baseline="-25000" dirty="0" smtClean="0"/>
              <a:t>2</a:t>
            </a:r>
            <a:r>
              <a:rPr lang="en-US" baseline="0" dirty="0" smtClean="0"/>
              <a:t> from fossil fuel burning and industrial processes to 750 </a:t>
            </a:r>
            <a:r>
              <a:rPr lang="en-US" baseline="0" dirty="0" err="1" smtClean="0"/>
              <a:t>Gt</a:t>
            </a:r>
            <a:r>
              <a:rPr lang="en-US" baseline="0" dirty="0" smtClean="0"/>
              <a:t> over the period 2010-50. If emissions remain negligible after 2050, that limit yields an estimated 67% probability of capping global warming at 2 degrees C above pre-industrial temperatures. As indicated by the color-keyed table, the later the year of peak emission, the higher would have to be the maximum rate of annual reduction, which would begin in the early 2030s. (Adapted from the German Advisory Council on Global Change factsheet 2/2009)</a:t>
            </a:r>
            <a:endParaRPr lang="en-US" dirty="0"/>
          </a:p>
        </p:txBody>
      </p:sp>
      <p:sp>
        <p:nvSpPr>
          <p:cNvPr id="4" name="Slide Number Placeholder 3"/>
          <p:cNvSpPr>
            <a:spLocks noGrp="1"/>
          </p:cNvSpPr>
          <p:nvPr>
            <p:ph type="sldNum" sz="quarter" idx="10"/>
          </p:nvPr>
        </p:nvSpPr>
        <p:spPr/>
        <p:txBody>
          <a:bodyPr/>
          <a:lstStyle/>
          <a:p>
            <a:fld id="{F1560704-B18F-2B45-9619-516464607686}"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the present</a:t>
            </a:r>
            <a:r>
              <a:rPr lang="en-US" baseline="0" dirty="0" smtClean="0"/>
              <a:t> increase in world CO</a:t>
            </a:r>
            <a:r>
              <a:rPr lang="en-US" baseline="-25000" dirty="0" smtClean="0"/>
              <a:t>2</a:t>
            </a:r>
            <a:r>
              <a:rPr lang="en-US" baseline="0" dirty="0" smtClean="0"/>
              <a:t> emissions continues to increase at about an annual rate of 3% then the emissions will be at 43 billion metric tons in 2020 when the UNFCCC recommends the world start reducing CO</a:t>
            </a:r>
            <a:r>
              <a:rPr lang="en-US" baseline="-25000" dirty="0" smtClean="0"/>
              <a:t>2</a:t>
            </a:r>
            <a:r>
              <a:rPr lang="en-US" baseline="0" dirty="0" smtClean="0"/>
              <a:t> emissions.  At this point it will be almost impossible  to keep the temperature from reaching the </a:t>
            </a:r>
            <a:r>
              <a:rPr lang="en-US" cap="all" baseline="0" dirty="0" smtClean="0"/>
              <a:t>critical level </a:t>
            </a:r>
            <a:r>
              <a:rPr lang="en-US" cap="none" baseline="0" dirty="0" smtClean="0"/>
              <a:t>of</a:t>
            </a:r>
            <a:r>
              <a:rPr lang="en-US" cap="all" baseline="0" dirty="0" smtClean="0"/>
              <a:t> </a:t>
            </a:r>
            <a:r>
              <a:rPr lang="en-US" baseline="0" dirty="0" smtClean="0"/>
              <a:t>2° C</a:t>
            </a:r>
            <a:r>
              <a:rPr lang="en-US" cap="all" baseline="0" dirty="0" smtClean="0"/>
              <a:t>, </a:t>
            </a:r>
            <a:r>
              <a:rPr lang="en-US" baseline="0" dirty="0" smtClean="0"/>
              <a:t>and VERY DIFFICULT to keep below the </a:t>
            </a:r>
            <a:r>
              <a:rPr lang="en-US" cap="all" baseline="0" dirty="0" smtClean="0"/>
              <a:t>catastrophic level </a:t>
            </a:r>
            <a:r>
              <a:rPr lang="en-US" cap="none" baseline="0" dirty="0" smtClean="0"/>
              <a:t>of 4° C</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FB54024-DCFA-4858-9E9A-59E71C0CF88C}"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the U.K. Met Office, the Walker</a:t>
            </a:r>
            <a:r>
              <a:rPr lang="en-US" baseline="0" dirty="0" smtClean="0"/>
              <a:t> Institute, the Tyndall Centre, and the Grantham Institute: “Development of Emissions Pathways Meeting a Range of Long-term Temperature Targets”</a:t>
            </a:r>
            <a:endParaRPr lang="en-US" dirty="0"/>
          </a:p>
        </p:txBody>
      </p:sp>
      <p:sp>
        <p:nvSpPr>
          <p:cNvPr id="4" name="Slide Number Placeholder 3"/>
          <p:cNvSpPr>
            <a:spLocks noGrp="1"/>
          </p:cNvSpPr>
          <p:nvPr>
            <p:ph type="sldNum" sz="quarter" idx="10"/>
          </p:nvPr>
        </p:nvSpPr>
        <p:spPr/>
        <p:txBody>
          <a:bodyPr/>
          <a:lstStyle/>
          <a:p>
            <a:fld id="{8F2782F8-D98F-42F6-97D3-CB6414721768}"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Calibri" charset="0"/>
              </a:rPr>
              <a:t>Reference: The Age of Consequences: The Foreign Policy and National Security Implications of Global Climate Change,</a:t>
            </a:r>
            <a:r>
              <a:rPr lang="en-US" dirty="0" smtClean="0">
                <a:latin typeface="Calibri" charset="0"/>
              </a:rPr>
              <a:t> </a:t>
            </a:r>
            <a:r>
              <a:rPr lang="en-US" sz="1200" dirty="0" smtClean="0">
                <a:latin typeface="Calibri" charset="0"/>
              </a:rPr>
              <a:t>Center for Strategic and International Studies, Washington, DC , November 2007.</a:t>
            </a:r>
          </a:p>
          <a:p>
            <a:endParaRPr lang="en-US" dirty="0"/>
          </a:p>
        </p:txBody>
      </p:sp>
      <p:sp>
        <p:nvSpPr>
          <p:cNvPr id="4" name="Slide Number Placeholder 3"/>
          <p:cNvSpPr>
            <a:spLocks noGrp="1"/>
          </p:cNvSpPr>
          <p:nvPr>
            <p:ph type="sldNum" sz="quarter" idx="10"/>
          </p:nvPr>
        </p:nvSpPr>
        <p:spPr/>
        <p:txBody>
          <a:bodyPr/>
          <a:lstStyle/>
          <a:p>
            <a:fld id="{F1560704-B18F-2B45-9619-516464607686}"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CEB998-0138-4436-A63B-12D504AFD804}" type="datetimeFigureOut">
              <a:rPr lang="en-US" smtClean="0"/>
              <a:pPr/>
              <a:t>7/21/13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7D5D6-C823-48D2-9CC8-FD62FF76218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CEB998-0138-4436-A63B-12D504AFD804}" type="datetimeFigureOut">
              <a:rPr lang="en-US" smtClean="0"/>
              <a:pPr/>
              <a:t>7/21/13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7D5D6-C823-48D2-9CC8-FD62FF7621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CEB998-0138-4436-A63B-12D504AFD804}" type="datetimeFigureOut">
              <a:rPr lang="en-US" smtClean="0"/>
              <a:pPr/>
              <a:t>7/21/13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7D5D6-C823-48D2-9CC8-FD62FF76218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9F750D83-55CF-EC4A-B933-E955B188914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CEB998-0138-4436-A63B-12D504AFD804}" type="datetimeFigureOut">
              <a:rPr lang="en-US" smtClean="0"/>
              <a:pPr/>
              <a:t>7/21/13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7D5D6-C823-48D2-9CC8-FD62FF76218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CEB998-0138-4436-A63B-12D504AFD804}" type="datetimeFigureOut">
              <a:rPr lang="en-US" smtClean="0"/>
              <a:pPr/>
              <a:t>7/21/13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7D5D6-C823-48D2-9CC8-FD62FF76218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CEB998-0138-4436-A63B-12D504AFD804}" type="datetimeFigureOut">
              <a:rPr lang="en-US" smtClean="0"/>
              <a:pPr/>
              <a:t>7/21/13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7D5D6-C823-48D2-9CC8-FD62FF7621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CEB998-0138-4436-A63B-12D504AFD804}" type="datetimeFigureOut">
              <a:rPr lang="en-US" smtClean="0"/>
              <a:pPr/>
              <a:t>7/21/13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77D5D6-C823-48D2-9CC8-FD62FF7621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CEB998-0138-4436-A63B-12D504AFD804}" type="datetimeFigureOut">
              <a:rPr lang="en-US" smtClean="0"/>
              <a:pPr/>
              <a:t>7/21/13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77D5D6-C823-48D2-9CC8-FD62FF7621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EB998-0138-4436-A63B-12D504AFD804}" type="datetimeFigureOut">
              <a:rPr lang="en-US" smtClean="0"/>
              <a:pPr/>
              <a:t>7/21/13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77D5D6-C823-48D2-9CC8-FD62FF7621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CEB998-0138-4436-A63B-12D504AFD804}" type="datetimeFigureOut">
              <a:rPr lang="en-US" smtClean="0"/>
              <a:pPr/>
              <a:t>7/21/13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7D5D6-C823-48D2-9CC8-FD62FF76218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CEB998-0138-4436-A63B-12D504AFD804}" type="datetimeFigureOut">
              <a:rPr lang="en-US" smtClean="0"/>
              <a:pPr/>
              <a:t>7/21/13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7D5D6-C823-48D2-9CC8-FD62FF76218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CEB998-0138-4436-A63B-12D504AFD804}" type="datetimeFigureOut">
              <a:rPr lang="en-US" smtClean="0"/>
              <a:pPr/>
              <a:t>7/21/13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7D5D6-C823-48D2-9CC8-FD62FF76218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395412"/>
            <a:ext cx="7772400" cy="1470025"/>
          </a:xfrm>
        </p:spPr>
        <p:txBody>
          <a:bodyPr/>
          <a:lstStyle/>
          <a:p>
            <a:r>
              <a:rPr lang="en-US" b="1" dirty="0" smtClean="0"/>
              <a:t>Part 8</a:t>
            </a:r>
            <a:endParaRPr lang="en-US" b="1" dirty="0"/>
          </a:p>
        </p:txBody>
      </p:sp>
      <p:sp>
        <p:nvSpPr>
          <p:cNvPr id="5" name="Subtitle 4"/>
          <p:cNvSpPr>
            <a:spLocks noGrp="1"/>
          </p:cNvSpPr>
          <p:nvPr>
            <p:ph type="subTitle" idx="1"/>
          </p:nvPr>
        </p:nvSpPr>
        <p:spPr>
          <a:xfrm>
            <a:off x="0" y="3238130"/>
            <a:ext cx="9144000" cy="970995"/>
          </a:xfrm>
        </p:spPr>
        <p:txBody>
          <a:bodyPr>
            <a:noAutofit/>
          </a:bodyPr>
          <a:lstStyle/>
          <a:p>
            <a:r>
              <a:rPr lang="en-US" sz="7200" b="1" dirty="0" smtClean="0">
                <a:solidFill>
                  <a:srgbClr val="FFFF00"/>
                </a:solidFill>
              </a:rPr>
              <a:t>Future Consequences of Global Warming</a:t>
            </a:r>
            <a:endParaRPr lang="en-US" sz="7200" b="1"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228600"/>
            <a:ext cx="7772400" cy="1143000"/>
          </a:xfrm>
        </p:spPr>
        <p:txBody>
          <a:bodyPr>
            <a:noAutofit/>
          </a:bodyPr>
          <a:lstStyle/>
          <a:p>
            <a:pPr eaLnBrk="1" hangingPunct="1"/>
            <a:r>
              <a:rPr lang="en-US" b="1" dirty="0" smtClean="0">
                <a:solidFill>
                  <a:srgbClr val="FFFF00"/>
                </a:solidFill>
                <a:ea typeface="ＭＳ Ｐゴシック" charset="-128"/>
                <a:cs typeface="ＭＳ Ｐゴシック" charset="-128"/>
              </a:rPr>
              <a:t>Environmental Stresses</a:t>
            </a:r>
            <a:endParaRPr lang="en-US" dirty="0" smtClean="0">
              <a:solidFill>
                <a:srgbClr val="FFFF00"/>
              </a:solidFill>
              <a:ea typeface="ＭＳ Ｐゴシック" charset="-128"/>
              <a:cs typeface="ＭＳ Ｐゴシック" charset="-128"/>
            </a:endParaRPr>
          </a:p>
        </p:txBody>
      </p:sp>
      <p:sp>
        <p:nvSpPr>
          <p:cNvPr id="40963" name="Rectangle 3"/>
          <p:cNvSpPr>
            <a:spLocks noGrp="1" noChangeArrowheads="1"/>
          </p:cNvSpPr>
          <p:nvPr>
            <p:ph type="body" idx="1"/>
          </p:nvPr>
        </p:nvSpPr>
        <p:spPr>
          <a:xfrm>
            <a:off x="685800" y="1371600"/>
            <a:ext cx="7772400" cy="5181600"/>
          </a:xfrm>
        </p:spPr>
        <p:txBody>
          <a:bodyPr/>
          <a:lstStyle/>
          <a:p>
            <a:pPr eaLnBrk="1" hangingPunct="1">
              <a:lnSpc>
                <a:spcPct val="90000"/>
              </a:lnSpc>
            </a:pPr>
            <a:r>
              <a:rPr lang="en-US" sz="4000" cap="all" dirty="0" smtClean="0">
                <a:ea typeface="ＭＳ Ｐゴシック" charset="-128"/>
                <a:cs typeface="ＭＳ Ｐゴシック" charset="-128"/>
              </a:rPr>
              <a:t>Water Scarcity for ~1.7 billion people</a:t>
            </a:r>
          </a:p>
          <a:p>
            <a:pPr eaLnBrk="1" hangingPunct="1">
              <a:lnSpc>
                <a:spcPct val="90000"/>
              </a:lnSpc>
            </a:pPr>
            <a:r>
              <a:rPr lang="en-US" sz="4000" cap="all" dirty="0" smtClean="0">
                <a:ea typeface="ＭＳ Ｐゴシック" charset="-128"/>
                <a:cs typeface="ＭＳ Ｐゴシック" charset="-128"/>
              </a:rPr>
              <a:t>Tropical Infectious Diseases Spread North</a:t>
            </a:r>
          </a:p>
          <a:p>
            <a:pPr eaLnBrk="1" hangingPunct="1">
              <a:lnSpc>
                <a:spcPct val="90000"/>
              </a:lnSpc>
            </a:pPr>
            <a:r>
              <a:rPr lang="en-US" sz="4000" cap="all" dirty="0" smtClean="0">
                <a:ea typeface="ＭＳ Ｐゴシック" charset="-128"/>
                <a:cs typeface="ＭＳ Ｐゴシック" charset="-128"/>
              </a:rPr>
              <a:t>Frequent Flooding for over 3 million people</a:t>
            </a:r>
          </a:p>
          <a:p>
            <a:pPr eaLnBrk="1" hangingPunct="1">
              <a:lnSpc>
                <a:spcPct val="90000"/>
              </a:lnSpc>
            </a:pPr>
            <a:r>
              <a:rPr lang="en-US" sz="4000" cap="all" dirty="0" smtClean="0">
                <a:ea typeface="ＭＳ Ｐゴシック" charset="-128"/>
                <a:cs typeface="ＭＳ Ｐゴシック" charset="-128"/>
              </a:rPr>
              <a:t>About 30 million people subject to starvation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52400" y="228600"/>
            <a:ext cx="8839200" cy="990600"/>
          </a:xfrm>
        </p:spPr>
        <p:txBody>
          <a:bodyPr>
            <a:normAutofit/>
          </a:bodyPr>
          <a:lstStyle/>
          <a:p>
            <a:pPr eaLnBrk="1" hangingPunct="1"/>
            <a:r>
              <a:rPr lang="en-US" sz="3600" b="1" dirty="0" smtClean="0">
                <a:solidFill>
                  <a:srgbClr val="FFFF00"/>
                </a:solidFill>
                <a:ea typeface="ＭＳ Ｐゴシック" charset="-128"/>
                <a:cs typeface="ＭＳ Ｐゴシック" charset="-128"/>
              </a:rPr>
              <a:t>Political and Societal Stresses</a:t>
            </a:r>
            <a:endParaRPr lang="en-US" sz="3600" dirty="0" smtClean="0">
              <a:solidFill>
                <a:srgbClr val="FFFF00"/>
              </a:solidFill>
              <a:ea typeface="ＭＳ Ｐゴシック" charset="-128"/>
              <a:cs typeface="ＭＳ Ｐゴシック" charset="-128"/>
            </a:endParaRPr>
          </a:p>
        </p:txBody>
      </p:sp>
      <p:sp>
        <p:nvSpPr>
          <p:cNvPr id="41987" name="Rectangle 3"/>
          <p:cNvSpPr>
            <a:spLocks noGrp="1" noChangeArrowheads="1"/>
          </p:cNvSpPr>
          <p:nvPr>
            <p:ph type="body" idx="1"/>
          </p:nvPr>
        </p:nvSpPr>
        <p:spPr>
          <a:xfrm>
            <a:off x="685800" y="1219200"/>
            <a:ext cx="7772400" cy="5410200"/>
          </a:xfrm>
        </p:spPr>
        <p:txBody>
          <a:bodyPr/>
          <a:lstStyle/>
          <a:p>
            <a:pPr eaLnBrk="1" hangingPunct="1">
              <a:lnSpc>
                <a:spcPct val="90000"/>
              </a:lnSpc>
            </a:pPr>
            <a:r>
              <a:rPr lang="en-US" cap="all" dirty="0" smtClean="0">
                <a:ea typeface="ＭＳ Ｐゴシック" charset="-128"/>
                <a:cs typeface="ＭＳ Ｐゴシック" charset="-128"/>
              </a:rPr>
              <a:t>Conflicts over resources</a:t>
            </a:r>
          </a:p>
          <a:p>
            <a:pPr eaLnBrk="1" hangingPunct="1">
              <a:lnSpc>
                <a:spcPct val="90000"/>
              </a:lnSpc>
            </a:pPr>
            <a:r>
              <a:rPr lang="en-US" cap="all" dirty="0" smtClean="0">
                <a:ea typeface="ＭＳ Ｐゴシック" charset="-128"/>
                <a:cs typeface="ＭＳ Ｐゴシック" charset="-128"/>
              </a:rPr>
              <a:t>About 25 million people displaced from coastal areas</a:t>
            </a:r>
          </a:p>
          <a:p>
            <a:pPr eaLnBrk="1" hangingPunct="1">
              <a:lnSpc>
                <a:spcPct val="90000"/>
              </a:lnSpc>
            </a:pPr>
            <a:r>
              <a:rPr lang="en-US" cap="all" dirty="0" smtClean="0">
                <a:ea typeface="ＭＳ Ｐゴシック" charset="-128"/>
                <a:cs typeface="ＭＳ Ｐゴシック" charset="-128"/>
              </a:rPr>
              <a:t>Immigrations from countries with widespread disease causes political unrest</a:t>
            </a:r>
          </a:p>
          <a:p>
            <a:pPr eaLnBrk="1" hangingPunct="1">
              <a:lnSpc>
                <a:spcPct val="90000"/>
              </a:lnSpc>
            </a:pPr>
            <a:r>
              <a:rPr lang="en-US" cap="all" dirty="0" smtClean="0">
                <a:ea typeface="ＭＳ Ｐゴシック" charset="-128"/>
                <a:cs typeface="ＭＳ Ｐゴシック" charset="-128"/>
              </a:rPr>
              <a:t>Dissatisfaction with governments may radicalize internal politics</a:t>
            </a:r>
          </a:p>
          <a:p>
            <a:pPr eaLnBrk="1" hangingPunct="1">
              <a:lnSpc>
                <a:spcPct val="90000"/>
              </a:lnSpc>
            </a:pPr>
            <a:r>
              <a:rPr lang="en-US" cap="all" dirty="0" smtClean="0">
                <a:ea typeface="ＭＳ Ｐゴシック" charset="-128"/>
                <a:cs typeface="ＭＳ Ｐゴシック" charset="-128"/>
              </a:rPr>
              <a:t>Social services become burden to governments</a:t>
            </a:r>
          </a:p>
          <a:p>
            <a:pPr eaLnBrk="1" hangingPunct="1">
              <a:lnSpc>
                <a:spcPct val="90000"/>
              </a:lnSpc>
            </a:pPr>
            <a:r>
              <a:rPr lang="en-US" cap="all" dirty="0" smtClean="0">
                <a:ea typeface="ＭＳ Ｐゴシック" charset="-128"/>
                <a:cs typeface="ＭＳ Ｐゴシック" charset="-128"/>
              </a:rPr>
              <a:t>Large decrease in world GDP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304800"/>
            <a:ext cx="7772400" cy="1143000"/>
          </a:xfrm>
        </p:spPr>
        <p:txBody>
          <a:bodyPr>
            <a:normAutofit/>
          </a:bodyPr>
          <a:lstStyle/>
          <a:p>
            <a:pPr eaLnBrk="1" hangingPunct="1"/>
            <a:r>
              <a:rPr lang="en-US" sz="6500" b="1" dirty="0" smtClean="0">
                <a:solidFill>
                  <a:srgbClr val="FF8113"/>
                </a:solidFill>
                <a:ea typeface="ＭＳ Ｐゴシック" charset="-128"/>
                <a:cs typeface="ＭＳ Ｐゴシック" charset="-128"/>
              </a:rPr>
              <a:t>Scenario 2 (Severe)</a:t>
            </a:r>
            <a:endParaRPr lang="en-US" sz="6500" dirty="0" smtClean="0">
              <a:ea typeface="ＭＳ Ｐゴシック" charset="-128"/>
              <a:cs typeface="ＭＳ Ｐゴシック" charset="-128"/>
            </a:endParaRPr>
          </a:p>
        </p:txBody>
      </p:sp>
      <p:sp>
        <p:nvSpPr>
          <p:cNvPr id="43011" name="Rectangle 3"/>
          <p:cNvSpPr>
            <a:spLocks noGrp="1" noChangeArrowheads="1"/>
          </p:cNvSpPr>
          <p:nvPr>
            <p:ph type="body" idx="1"/>
          </p:nvPr>
        </p:nvSpPr>
        <p:spPr>
          <a:xfrm>
            <a:off x="254000" y="1600200"/>
            <a:ext cx="8890000" cy="4525963"/>
          </a:xfrm>
        </p:spPr>
        <p:txBody>
          <a:bodyPr/>
          <a:lstStyle/>
          <a:p>
            <a:pPr eaLnBrk="1" hangingPunct="1">
              <a:lnSpc>
                <a:spcPct val="90000"/>
              </a:lnSpc>
            </a:pPr>
            <a:r>
              <a:rPr lang="en-US" sz="3600" b="1" cap="all" dirty="0" smtClean="0">
                <a:ea typeface="ＭＳ Ｐゴシック" charset="-128"/>
                <a:cs typeface="ＭＳ Ｐゴシック" charset="-128"/>
              </a:rPr>
              <a:t>Global Temperature Anomaly = 2.6° C</a:t>
            </a:r>
          </a:p>
          <a:p>
            <a:pPr eaLnBrk="1" hangingPunct="1">
              <a:lnSpc>
                <a:spcPct val="90000"/>
              </a:lnSpc>
            </a:pPr>
            <a:r>
              <a:rPr lang="en-US" sz="3600" b="1" cap="all" dirty="0" smtClean="0">
                <a:ea typeface="ＭＳ Ｐゴシック" charset="-128"/>
                <a:cs typeface="ＭＳ Ｐゴシック" charset="-128"/>
              </a:rPr>
              <a:t>Sea level rise of &gt;0.5 meter</a:t>
            </a:r>
          </a:p>
          <a:p>
            <a:pPr eaLnBrk="1" hangingPunct="1">
              <a:lnSpc>
                <a:spcPct val="90000"/>
              </a:lnSpc>
            </a:pPr>
            <a:r>
              <a:rPr lang="en-US" sz="3600" b="1" cap="all" dirty="0" smtClean="0">
                <a:ea typeface="ＭＳ Ｐゴシック" charset="-128"/>
                <a:cs typeface="ＭＳ Ｐゴシック" charset="-128"/>
              </a:rPr>
              <a:t>This scenario looks more and more probable.</a:t>
            </a:r>
          </a:p>
          <a:p>
            <a:pPr eaLnBrk="1" hangingPunct="1">
              <a:lnSpc>
                <a:spcPct val="90000"/>
              </a:lnSpc>
            </a:pPr>
            <a:r>
              <a:rPr lang="en-US" sz="3600" b="1" cap="all" dirty="0" smtClean="0">
                <a:ea typeface="ＭＳ Ｐゴシック" charset="-128"/>
                <a:cs typeface="ＭＳ Ｐゴシック" charset="-128"/>
              </a:rPr>
              <a:t>The time for this condition may be about 2060-2100.</a:t>
            </a:r>
          </a:p>
          <a:p>
            <a:pPr eaLnBrk="1" hangingPunct="1">
              <a:lnSpc>
                <a:spcPct val="90000"/>
              </a:lnSpc>
            </a:pPr>
            <a:endParaRPr lang="en-US" sz="2800" dirty="0" smtClean="0">
              <a:ea typeface="ＭＳ Ｐゴシック" charset="-128"/>
              <a:cs typeface="ＭＳ Ｐゴシック" charset="-128"/>
            </a:endParaRPr>
          </a:p>
          <a:p>
            <a:pPr eaLnBrk="1" hangingPunct="1">
              <a:lnSpc>
                <a:spcPct val="90000"/>
              </a:lnSpc>
            </a:pPr>
            <a:endParaRPr lang="en-US" sz="2800" dirty="0" smtClean="0">
              <a:ea typeface="ＭＳ Ｐゴシック" charset="-128"/>
              <a:cs typeface="ＭＳ Ｐゴシック" charset="-128"/>
            </a:endParaRPr>
          </a:p>
          <a:p>
            <a:pPr eaLnBrk="1" hangingPunct="1">
              <a:lnSpc>
                <a:spcPct val="90000"/>
              </a:lnSpc>
            </a:pPr>
            <a:endParaRPr lang="en-US" sz="2800" dirty="0" smtClean="0">
              <a:ea typeface="ＭＳ Ｐゴシック"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152400"/>
            <a:ext cx="7772400" cy="914400"/>
          </a:xfrm>
        </p:spPr>
        <p:txBody>
          <a:bodyPr/>
          <a:lstStyle/>
          <a:p>
            <a:pPr eaLnBrk="1" hangingPunct="1"/>
            <a:r>
              <a:rPr lang="en-US" sz="4900" b="1" smtClean="0">
                <a:solidFill>
                  <a:srgbClr val="FF8113"/>
                </a:solidFill>
                <a:ea typeface="ＭＳ Ｐゴシック" charset="-128"/>
                <a:cs typeface="ＭＳ Ｐゴシック" charset="-128"/>
              </a:rPr>
              <a:t>Environmental Stresses</a:t>
            </a:r>
            <a:endParaRPr lang="en-US" sz="4900" b="1" smtClean="0">
              <a:solidFill>
                <a:srgbClr val="FFFC61"/>
              </a:solidFill>
              <a:ea typeface="ＭＳ Ｐゴシック" charset="-128"/>
              <a:cs typeface="ＭＳ Ｐゴシック" charset="-128"/>
            </a:endParaRPr>
          </a:p>
        </p:txBody>
      </p:sp>
      <p:sp>
        <p:nvSpPr>
          <p:cNvPr id="44035" name="Rectangle 3"/>
          <p:cNvSpPr>
            <a:spLocks noGrp="1" noChangeArrowheads="1"/>
          </p:cNvSpPr>
          <p:nvPr>
            <p:ph type="body" idx="1"/>
          </p:nvPr>
        </p:nvSpPr>
        <p:spPr>
          <a:xfrm>
            <a:off x="685800" y="1143000"/>
            <a:ext cx="7772400" cy="5410200"/>
          </a:xfrm>
        </p:spPr>
        <p:txBody>
          <a:bodyPr>
            <a:normAutofit lnSpcReduction="10000"/>
          </a:bodyPr>
          <a:lstStyle/>
          <a:p>
            <a:pPr eaLnBrk="1" hangingPunct="1">
              <a:lnSpc>
                <a:spcPct val="90000"/>
              </a:lnSpc>
            </a:pPr>
            <a:r>
              <a:rPr lang="en-US" cap="all" dirty="0" smtClean="0">
                <a:ea typeface="ＭＳ Ｐゴシック" charset="-128"/>
                <a:cs typeface="ＭＳ Ｐゴシック" charset="-128"/>
              </a:rPr>
              <a:t>Sea level rise of ~0.5 meter</a:t>
            </a:r>
          </a:p>
          <a:p>
            <a:pPr eaLnBrk="1" hangingPunct="1">
              <a:lnSpc>
                <a:spcPct val="90000"/>
              </a:lnSpc>
            </a:pPr>
            <a:r>
              <a:rPr lang="en-US" cap="all" dirty="0" smtClean="0">
                <a:ea typeface="ＭＳ Ｐゴシック" charset="-128"/>
                <a:cs typeface="ＭＳ Ｐゴシック" charset="-128"/>
              </a:rPr>
              <a:t>Water scarcity affects over 2 billion people</a:t>
            </a:r>
          </a:p>
          <a:p>
            <a:pPr eaLnBrk="1" hangingPunct="1">
              <a:lnSpc>
                <a:spcPct val="90000"/>
              </a:lnSpc>
            </a:pPr>
            <a:r>
              <a:rPr lang="en-US" cap="all" dirty="0" smtClean="0">
                <a:ea typeface="ＭＳ Ｐゴシック" charset="-128"/>
                <a:cs typeface="ＭＳ Ｐゴシック" charset="-128"/>
              </a:rPr>
              <a:t>About 50 million people displaced from coastal areas</a:t>
            </a:r>
          </a:p>
          <a:p>
            <a:pPr eaLnBrk="1" hangingPunct="1">
              <a:lnSpc>
                <a:spcPct val="90000"/>
              </a:lnSpc>
            </a:pPr>
            <a:r>
              <a:rPr lang="en-US" cap="all" dirty="0" smtClean="0">
                <a:ea typeface="ＭＳ Ｐゴシック" charset="-128"/>
                <a:cs typeface="ＭＳ Ｐゴシック" charset="-128"/>
              </a:rPr>
              <a:t>Up to 15 million people face severe flooding</a:t>
            </a:r>
          </a:p>
          <a:p>
            <a:pPr eaLnBrk="1" hangingPunct="1">
              <a:lnSpc>
                <a:spcPct val="90000"/>
              </a:lnSpc>
            </a:pPr>
            <a:r>
              <a:rPr lang="en-US" cap="all" dirty="0" smtClean="0">
                <a:ea typeface="ＭＳ Ｐゴシック" charset="-128"/>
                <a:cs typeface="ＭＳ Ｐゴシック" charset="-128"/>
              </a:rPr>
              <a:t>Significant increase in diseases including malnutrition and infectious diseases</a:t>
            </a:r>
          </a:p>
          <a:p>
            <a:pPr eaLnBrk="1" hangingPunct="1">
              <a:lnSpc>
                <a:spcPct val="90000"/>
              </a:lnSpc>
            </a:pPr>
            <a:r>
              <a:rPr lang="en-US" cap="all" dirty="0" smtClean="0">
                <a:ea typeface="ＭＳ Ｐゴシック" charset="-128"/>
                <a:cs typeface="ＭＳ Ｐゴシック" charset="-128"/>
              </a:rPr>
              <a:t>Major changes in marine ecosystems due to ocean acidification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28600" y="76200"/>
            <a:ext cx="8763000" cy="838200"/>
          </a:xfrm>
        </p:spPr>
        <p:txBody>
          <a:bodyPr>
            <a:normAutofit/>
          </a:bodyPr>
          <a:lstStyle/>
          <a:p>
            <a:pPr eaLnBrk="1" hangingPunct="1"/>
            <a:r>
              <a:rPr lang="en-US" sz="4800" b="1" smtClean="0">
                <a:solidFill>
                  <a:srgbClr val="FF8113"/>
                </a:solidFill>
                <a:ea typeface="ＭＳ Ｐゴシック" charset="-128"/>
                <a:cs typeface="ＭＳ Ｐゴシック" charset="-128"/>
              </a:rPr>
              <a:t>Political and Societal Stresses</a:t>
            </a:r>
            <a:endParaRPr lang="en-US" sz="5400" b="1" smtClean="0">
              <a:solidFill>
                <a:srgbClr val="FFFC61"/>
              </a:solidFill>
              <a:ea typeface="ＭＳ Ｐゴシック" charset="-128"/>
              <a:cs typeface="ＭＳ Ｐゴシック" charset="-128"/>
            </a:endParaRPr>
          </a:p>
        </p:txBody>
      </p:sp>
      <p:sp>
        <p:nvSpPr>
          <p:cNvPr id="45059" name="Rectangle 3"/>
          <p:cNvSpPr>
            <a:spLocks noGrp="1" noChangeArrowheads="1"/>
          </p:cNvSpPr>
          <p:nvPr>
            <p:ph type="body" idx="1"/>
          </p:nvPr>
        </p:nvSpPr>
        <p:spPr>
          <a:xfrm>
            <a:off x="304800" y="990600"/>
            <a:ext cx="8534400" cy="5715000"/>
          </a:xfrm>
        </p:spPr>
        <p:txBody>
          <a:bodyPr/>
          <a:lstStyle/>
          <a:p>
            <a:pPr eaLnBrk="1" hangingPunct="1">
              <a:lnSpc>
                <a:spcPct val="90000"/>
              </a:lnSpc>
            </a:pPr>
            <a:r>
              <a:rPr lang="en-US" sz="2800" cap="all" dirty="0" smtClean="0">
                <a:ea typeface="ＭＳ Ｐゴシック" charset="-128"/>
                <a:cs typeface="ＭＳ Ｐゴシック" charset="-128"/>
              </a:rPr>
              <a:t>Wealthier nations provoke poorer highly stressed nations to abandon democracy and increase aggressive behavior to neighbors</a:t>
            </a:r>
          </a:p>
          <a:p>
            <a:pPr eaLnBrk="1" hangingPunct="1">
              <a:lnSpc>
                <a:spcPct val="90000"/>
              </a:lnSpc>
            </a:pPr>
            <a:r>
              <a:rPr lang="en-US" sz="2800" cap="all" dirty="0" smtClean="0">
                <a:ea typeface="ＭＳ Ｐゴシック" charset="-128"/>
                <a:cs typeface="ＭＳ Ｐゴシック" charset="-128"/>
              </a:rPr>
              <a:t>Global fish stocks crash causing conflicts among nations for food.</a:t>
            </a:r>
          </a:p>
          <a:p>
            <a:pPr eaLnBrk="1" hangingPunct="1">
              <a:lnSpc>
                <a:spcPct val="90000"/>
              </a:lnSpc>
            </a:pPr>
            <a:r>
              <a:rPr lang="en-US" sz="2800" cap="all" dirty="0" smtClean="0">
                <a:ea typeface="ＭＳ Ｐゴシック" charset="-128"/>
                <a:cs typeface="ＭＳ Ｐゴシック" charset="-128"/>
              </a:rPr>
              <a:t>Many nations may privatize water resources causing internal upheavals</a:t>
            </a:r>
          </a:p>
          <a:p>
            <a:pPr eaLnBrk="1" hangingPunct="1">
              <a:lnSpc>
                <a:spcPct val="90000"/>
              </a:lnSpc>
            </a:pPr>
            <a:r>
              <a:rPr lang="en-US" sz="2800" cap="all" dirty="0" smtClean="0">
                <a:ea typeface="ＭＳ Ｐゴシック" charset="-128"/>
                <a:cs typeface="ＭＳ Ｐゴシック" charset="-128"/>
              </a:rPr>
              <a:t>Globalization will probably end and rapid economic decline will occur.</a:t>
            </a:r>
          </a:p>
          <a:p>
            <a:pPr eaLnBrk="1" hangingPunct="1">
              <a:lnSpc>
                <a:spcPct val="90000"/>
              </a:lnSpc>
            </a:pPr>
            <a:r>
              <a:rPr lang="en-US" sz="2800" cap="all" dirty="0" smtClean="0">
                <a:ea typeface="ＭＳ Ｐゴシック" charset="-128"/>
                <a:cs typeface="ＭＳ Ｐゴシック" charset="-128"/>
              </a:rPr>
              <a:t>Alliance systems and multinational institutions may end.</a:t>
            </a:r>
          </a:p>
          <a:p>
            <a:pPr eaLnBrk="1" hangingPunct="1">
              <a:lnSpc>
                <a:spcPct val="90000"/>
              </a:lnSpc>
            </a:pPr>
            <a:r>
              <a:rPr lang="en-US" sz="2800" cap="all" dirty="0" smtClean="0">
                <a:ea typeface="ＭＳ Ｐゴシック" charset="-128"/>
                <a:cs typeface="ＭＳ Ｐゴシック" charset="-128"/>
              </a:rPr>
              <a:t>Private corporations may become more important than governments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52400" y="152400"/>
            <a:ext cx="8839200" cy="914400"/>
          </a:xfrm>
        </p:spPr>
        <p:txBody>
          <a:bodyPr>
            <a:normAutofit fontScale="90000"/>
          </a:bodyPr>
          <a:lstStyle/>
          <a:p>
            <a:pPr eaLnBrk="1" hangingPunct="1"/>
            <a:r>
              <a:rPr lang="en-US" sz="5400" b="1" dirty="0" smtClean="0">
                <a:solidFill>
                  <a:srgbClr val="FF0000"/>
                </a:solidFill>
                <a:ea typeface="ＭＳ Ｐゴシック" charset="-128"/>
                <a:cs typeface="ＭＳ Ｐゴシック" charset="-128"/>
              </a:rPr>
              <a:t>Scenario 3 (Catastrophic)</a:t>
            </a:r>
            <a:endParaRPr lang="en-US" sz="6500" b="1" dirty="0" smtClean="0">
              <a:solidFill>
                <a:srgbClr val="FF0000"/>
              </a:solidFill>
              <a:ea typeface="ＭＳ Ｐゴシック" charset="-128"/>
              <a:cs typeface="ＭＳ Ｐゴシック" charset="-128"/>
            </a:endParaRPr>
          </a:p>
        </p:txBody>
      </p:sp>
      <p:sp>
        <p:nvSpPr>
          <p:cNvPr id="46083" name="Rectangle 3"/>
          <p:cNvSpPr>
            <a:spLocks noGrp="1" noChangeArrowheads="1"/>
          </p:cNvSpPr>
          <p:nvPr>
            <p:ph type="body" idx="1"/>
          </p:nvPr>
        </p:nvSpPr>
        <p:spPr>
          <a:xfrm>
            <a:off x="381000" y="1371600"/>
            <a:ext cx="8077200" cy="5105400"/>
          </a:xfrm>
        </p:spPr>
        <p:txBody>
          <a:bodyPr>
            <a:normAutofit/>
          </a:bodyPr>
          <a:lstStyle/>
          <a:p>
            <a:pPr eaLnBrk="1" hangingPunct="1">
              <a:lnSpc>
                <a:spcPct val="90000"/>
              </a:lnSpc>
            </a:pPr>
            <a:r>
              <a:rPr lang="en-US" sz="5400" cap="all" dirty="0" smtClean="0">
                <a:ea typeface="ＭＳ Ｐゴシック" charset="-128"/>
                <a:cs typeface="ＭＳ Ｐゴシック" charset="-128"/>
              </a:rPr>
              <a:t>Global Temperature Anomaly = 5.6° C</a:t>
            </a:r>
          </a:p>
          <a:p>
            <a:pPr eaLnBrk="1" hangingPunct="1">
              <a:lnSpc>
                <a:spcPct val="90000"/>
              </a:lnSpc>
            </a:pPr>
            <a:r>
              <a:rPr lang="en-US" sz="5400" cap="all" dirty="0" smtClean="0">
                <a:ea typeface="ＭＳ Ｐゴシック" charset="-128"/>
                <a:cs typeface="ＭＳ Ｐゴシック" charset="-128"/>
              </a:rPr>
              <a:t>Sea level rise = &gt;4 </a:t>
            </a:r>
            <a:r>
              <a:rPr lang="en-US" sz="5400" cap="all" dirty="0" err="1" smtClean="0">
                <a:ea typeface="ＭＳ Ｐゴシック" charset="-128"/>
                <a:cs typeface="ＭＳ Ｐゴシック" charset="-128"/>
              </a:rPr>
              <a:t>m</a:t>
            </a:r>
            <a:endParaRPr lang="en-US" sz="5400" cap="all" dirty="0" smtClean="0">
              <a:ea typeface="ＭＳ Ｐゴシック" charset="-128"/>
              <a:cs typeface="ＭＳ Ｐゴシック" charset="-128"/>
            </a:endParaRPr>
          </a:p>
          <a:p>
            <a:pPr eaLnBrk="1" hangingPunct="1">
              <a:lnSpc>
                <a:spcPct val="90000"/>
              </a:lnSpc>
            </a:pPr>
            <a:r>
              <a:rPr lang="en-US" sz="5400" cap="all" dirty="0" smtClean="0">
                <a:ea typeface="ＭＳ Ｐゴシック" charset="-128"/>
                <a:cs typeface="ＭＳ Ｐゴシック" charset="-128"/>
              </a:rPr>
              <a:t>This condition may occur about the end of the century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152400"/>
            <a:ext cx="7772400" cy="838200"/>
          </a:xfrm>
        </p:spPr>
        <p:txBody>
          <a:bodyPr/>
          <a:lstStyle/>
          <a:p>
            <a:pPr eaLnBrk="1" hangingPunct="1"/>
            <a:r>
              <a:rPr lang="en-US" sz="4900" b="1" smtClean="0">
                <a:solidFill>
                  <a:srgbClr val="F4331C"/>
                </a:solidFill>
                <a:ea typeface="ＭＳ Ｐゴシック" charset="-128"/>
                <a:cs typeface="ＭＳ Ｐゴシック" charset="-128"/>
              </a:rPr>
              <a:t>Environmental Stresses</a:t>
            </a:r>
            <a:endParaRPr lang="en-US" sz="4900" b="1" smtClean="0">
              <a:solidFill>
                <a:srgbClr val="FFFC61"/>
              </a:solidFill>
              <a:ea typeface="ＭＳ Ｐゴシック" charset="-128"/>
              <a:cs typeface="ＭＳ Ｐゴシック" charset="-128"/>
            </a:endParaRPr>
          </a:p>
        </p:txBody>
      </p:sp>
      <p:sp>
        <p:nvSpPr>
          <p:cNvPr id="47107" name="Rectangle 3"/>
          <p:cNvSpPr>
            <a:spLocks noGrp="1" noChangeArrowheads="1"/>
          </p:cNvSpPr>
          <p:nvPr>
            <p:ph type="body" idx="1"/>
          </p:nvPr>
        </p:nvSpPr>
        <p:spPr>
          <a:xfrm>
            <a:off x="685800" y="1143000"/>
            <a:ext cx="7772400" cy="5486400"/>
          </a:xfrm>
        </p:spPr>
        <p:txBody>
          <a:bodyPr/>
          <a:lstStyle/>
          <a:p>
            <a:pPr eaLnBrk="1" hangingPunct="1">
              <a:lnSpc>
                <a:spcPct val="90000"/>
              </a:lnSpc>
            </a:pPr>
            <a:r>
              <a:rPr lang="en-US" sz="3000" cap="all" dirty="0" smtClean="0">
                <a:ea typeface="ＭＳ Ｐゴシック" charset="-128"/>
                <a:cs typeface="ＭＳ Ｐゴシック" charset="-128"/>
              </a:rPr>
              <a:t>About 170 million people displaced because of sea level rise</a:t>
            </a:r>
          </a:p>
          <a:p>
            <a:pPr eaLnBrk="1" hangingPunct="1">
              <a:lnSpc>
                <a:spcPct val="90000"/>
              </a:lnSpc>
            </a:pPr>
            <a:r>
              <a:rPr lang="en-US" sz="3000" cap="all" dirty="0" smtClean="0">
                <a:ea typeface="ＭＳ Ｐゴシック" charset="-128"/>
                <a:cs typeface="ＭＳ Ｐゴシック" charset="-128"/>
              </a:rPr>
              <a:t>Water scarcity affects about 3.5 billion people (half today’s population)</a:t>
            </a:r>
          </a:p>
          <a:p>
            <a:pPr eaLnBrk="1" hangingPunct="1">
              <a:lnSpc>
                <a:spcPct val="90000"/>
              </a:lnSpc>
            </a:pPr>
            <a:r>
              <a:rPr lang="en-US" sz="3000" cap="all" dirty="0" smtClean="0">
                <a:ea typeface="ＭＳ Ｐゴシック" charset="-128"/>
                <a:cs typeface="ＭＳ Ｐゴシック" charset="-128"/>
              </a:rPr>
              <a:t>Collapse of the marine ecosystem</a:t>
            </a:r>
          </a:p>
          <a:p>
            <a:pPr eaLnBrk="1" hangingPunct="1">
              <a:lnSpc>
                <a:spcPct val="90000"/>
              </a:lnSpc>
            </a:pPr>
            <a:r>
              <a:rPr lang="en-US" sz="3000" cap="all" dirty="0" smtClean="0">
                <a:ea typeface="ＭＳ Ｐゴシック" charset="-128"/>
                <a:cs typeface="ＭＳ Ｐゴシック" charset="-128"/>
              </a:rPr>
              <a:t>Mass starvation due to crop failures and fish depletion</a:t>
            </a:r>
          </a:p>
          <a:p>
            <a:pPr eaLnBrk="1" hangingPunct="1">
              <a:lnSpc>
                <a:spcPct val="90000"/>
              </a:lnSpc>
            </a:pPr>
            <a:r>
              <a:rPr lang="en-US" sz="3000" cap="all" dirty="0" smtClean="0">
                <a:ea typeface="ＭＳ Ｐゴシック" charset="-128"/>
                <a:cs typeface="ＭＳ Ｐゴシック" charset="-128"/>
              </a:rPr>
              <a:t>Large increase in deaths due to high temperatures, spread of diseases and malnutrition</a:t>
            </a:r>
          </a:p>
          <a:p>
            <a:pPr eaLnBrk="1" hangingPunct="1">
              <a:lnSpc>
                <a:spcPct val="90000"/>
              </a:lnSpc>
            </a:pPr>
            <a:r>
              <a:rPr lang="en-US" sz="3000" cap="all" dirty="0" smtClean="0">
                <a:ea typeface="ＭＳ Ｐゴシック" charset="-128"/>
                <a:cs typeface="ＭＳ Ｐゴシック" charset="-128"/>
              </a:rPr>
              <a:t>Mass extinction of over 50% of existing species</a:t>
            </a:r>
            <a:endParaRPr lang="en-US" sz="2800" cap="all" dirty="0" smtClean="0">
              <a:ea typeface="ＭＳ Ｐゴシック" charset="-128"/>
              <a:cs typeface="ＭＳ Ｐゴシック" charset="-128"/>
            </a:endParaRPr>
          </a:p>
          <a:p>
            <a:pPr eaLnBrk="1" hangingPunct="1">
              <a:lnSpc>
                <a:spcPct val="90000"/>
              </a:lnSpc>
            </a:pPr>
            <a:endParaRPr lang="en-US" sz="2800" dirty="0" smtClean="0">
              <a:ea typeface="ＭＳ Ｐゴシック"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1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28600" y="152400"/>
            <a:ext cx="8763000" cy="762000"/>
          </a:xfrm>
        </p:spPr>
        <p:txBody>
          <a:bodyPr/>
          <a:lstStyle/>
          <a:p>
            <a:pPr eaLnBrk="1" hangingPunct="1"/>
            <a:r>
              <a:rPr lang="en-US" sz="4300" b="1" dirty="0" smtClean="0">
                <a:solidFill>
                  <a:srgbClr val="F4331C"/>
                </a:solidFill>
                <a:ea typeface="ＭＳ Ｐゴシック" charset="-128"/>
                <a:cs typeface="ＭＳ Ｐゴシック" charset="-128"/>
              </a:rPr>
              <a:t>Political and Societal Stresses</a:t>
            </a:r>
            <a:endParaRPr lang="en-US" sz="4900" b="1" dirty="0" smtClean="0">
              <a:solidFill>
                <a:srgbClr val="FFFC61"/>
              </a:solidFill>
              <a:ea typeface="ＭＳ Ｐゴシック" charset="-128"/>
              <a:cs typeface="ＭＳ Ｐゴシック" charset="-128"/>
            </a:endParaRPr>
          </a:p>
        </p:txBody>
      </p:sp>
      <p:sp>
        <p:nvSpPr>
          <p:cNvPr id="48131" name="Rectangle 3"/>
          <p:cNvSpPr>
            <a:spLocks noGrp="1" noChangeArrowheads="1"/>
          </p:cNvSpPr>
          <p:nvPr>
            <p:ph type="body" idx="1"/>
          </p:nvPr>
        </p:nvSpPr>
        <p:spPr>
          <a:xfrm>
            <a:off x="685800" y="1066800"/>
            <a:ext cx="7772400" cy="5562600"/>
          </a:xfrm>
        </p:spPr>
        <p:txBody>
          <a:bodyPr>
            <a:normAutofit fontScale="92500" lnSpcReduction="10000"/>
          </a:bodyPr>
          <a:lstStyle/>
          <a:p>
            <a:pPr eaLnBrk="1" hangingPunct="1"/>
            <a:r>
              <a:rPr lang="en-US" cap="all" dirty="0" smtClean="0">
                <a:ea typeface="ＭＳ Ｐゴシック" charset="-128"/>
                <a:cs typeface="ＭＳ Ｐゴシック" charset="-128"/>
              </a:rPr>
              <a:t>Massive migration to the north (U.S., Canada, Russia and Europe) leads to chaos in these regions</a:t>
            </a:r>
          </a:p>
          <a:p>
            <a:pPr eaLnBrk="1" hangingPunct="1"/>
            <a:r>
              <a:rPr lang="en-US" cap="all" dirty="0" smtClean="0">
                <a:ea typeface="ＭＳ Ｐゴシック" charset="-128"/>
                <a:cs typeface="ＭＳ Ｐゴシック" charset="-128"/>
              </a:rPr>
              <a:t>Rage at governments, rise in religious radicalism, and hostility and violence toward immigrants leads to political chaos</a:t>
            </a:r>
          </a:p>
          <a:p>
            <a:pPr eaLnBrk="1" hangingPunct="1"/>
            <a:r>
              <a:rPr lang="en-US" cap="all" dirty="0" smtClean="0">
                <a:ea typeface="ＭＳ Ｐゴシック" charset="-128"/>
                <a:cs typeface="ＭＳ Ｐゴシック" charset="-128"/>
              </a:rPr>
              <a:t>Economic collapse is a distinct possibility</a:t>
            </a:r>
          </a:p>
          <a:p>
            <a:pPr eaLnBrk="1" hangingPunct="1"/>
            <a:r>
              <a:rPr lang="en-US" cap="all" dirty="0" smtClean="0">
                <a:ea typeface="ＭＳ Ｐゴシック" charset="-128"/>
                <a:cs typeface="ＭＳ Ｐゴシック" charset="-128"/>
              </a:rPr>
              <a:t>Nuclear war is also a possibility</a:t>
            </a:r>
          </a:p>
          <a:p>
            <a:pPr eaLnBrk="1" hangingPunct="1"/>
            <a:r>
              <a:rPr lang="en-US" b="1" i="1" cap="all" dirty="0" smtClean="0">
                <a:solidFill>
                  <a:srgbClr val="F4331C"/>
                </a:solidFill>
                <a:ea typeface="ＭＳ Ｐゴシック" charset="-128"/>
                <a:cs typeface="ＭＳ Ｐゴシック" charset="-128"/>
              </a:rPr>
              <a:t>Probably the end of civilization as we know it</a:t>
            </a:r>
            <a:r>
              <a:rPr lang="en-US" cap="all" dirty="0" smtClean="0">
                <a:ea typeface="ＭＳ Ｐゴシック" charset="-128"/>
                <a:cs typeface="ＭＳ Ｐゴシック" charset="-128"/>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C02 projection.tif"/>
          <p:cNvPicPr>
            <a:picLocks noGrp="1" noChangeAspect="1"/>
          </p:cNvPicPr>
          <p:nvPr>
            <p:ph/>
          </p:nvPr>
        </p:nvPicPr>
        <p:blipFill>
          <a:blip r:embed="rId3"/>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482669"/>
          </a:xfrm>
        </p:spPr>
        <p:txBody>
          <a:bodyPr>
            <a:normAutofit/>
          </a:bodyPr>
          <a:lstStyle/>
          <a:p>
            <a:r>
              <a:rPr lang="en-US" sz="2400" b="1" dirty="0" smtClean="0">
                <a:solidFill>
                  <a:srgbClr val="FFFF00"/>
                </a:solidFill>
              </a:rPr>
              <a:t>United Nations Framework Convention on Climate Change (UNFCCC)</a:t>
            </a:r>
            <a:endParaRPr lang="en-US" sz="2400" dirty="0"/>
          </a:p>
        </p:txBody>
      </p:sp>
      <p:sp>
        <p:nvSpPr>
          <p:cNvPr id="3" name="Content Placeholder 2"/>
          <p:cNvSpPr>
            <a:spLocks noGrp="1"/>
          </p:cNvSpPr>
          <p:nvPr>
            <p:ph idx="1"/>
          </p:nvPr>
        </p:nvSpPr>
        <p:spPr>
          <a:xfrm>
            <a:off x="457200" y="1600200"/>
            <a:ext cx="8229600" cy="5040802"/>
          </a:xfrm>
        </p:spPr>
        <p:txBody>
          <a:bodyPr>
            <a:normAutofit/>
          </a:bodyPr>
          <a:lstStyle/>
          <a:p>
            <a:r>
              <a:rPr lang="en-US" sz="3600" cap="small" dirty="0" smtClean="0"/>
              <a:t>The Kyoto Protocol will be extended 5 years (Canada refused)</a:t>
            </a:r>
          </a:p>
          <a:p>
            <a:r>
              <a:rPr lang="en-US" sz="3600" cap="small" dirty="0" smtClean="0"/>
              <a:t>A new legally binding agreement for the reduction of CO</a:t>
            </a:r>
            <a:r>
              <a:rPr lang="en-US" sz="3600" cap="small" baseline="-25000" dirty="0" smtClean="0"/>
              <a:t>2</a:t>
            </a:r>
            <a:r>
              <a:rPr lang="en-US" sz="3600" cap="small" dirty="0" smtClean="0"/>
              <a:t> emissions will be formulated by </a:t>
            </a:r>
            <a:r>
              <a:rPr lang="en-US" sz="3600" cap="small" dirty="0" smtClean="0">
                <a:solidFill>
                  <a:srgbClr val="FF6600"/>
                </a:solidFill>
              </a:rPr>
              <a:t>2015</a:t>
            </a:r>
            <a:r>
              <a:rPr lang="en-US" sz="3600" cap="small" dirty="0" smtClean="0"/>
              <a:t>.</a:t>
            </a:r>
          </a:p>
          <a:p>
            <a:r>
              <a:rPr lang="en-US" sz="3600" cap="small" dirty="0" smtClean="0"/>
              <a:t>The signatories to that agreement will begin reducing their emissions starting in </a:t>
            </a:r>
            <a:r>
              <a:rPr lang="en-US" sz="3600" cap="small" dirty="0" smtClean="0">
                <a:solidFill>
                  <a:srgbClr val="FF6600"/>
                </a:solidFill>
              </a:rPr>
              <a:t>2020</a:t>
            </a:r>
            <a:r>
              <a:rPr lang="en-US" sz="3600" cap="small" dirty="0" smtClean="0"/>
              <a:t>. </a:t>
            </a:r>
          </a:p>
          <a:p>
            <a:endParaRPr lang="en-US" dirty="0" smtClean="0"/>
          </a:p>
          <a:p>
            <a:endParaRPr lang="en-US" dirty="0"/>
          </a:p>
        </p:txBody>
      </p:sp>
      <p:sp>
        <p:nvSpPr>
          <p:cNvPr id="4" name="TextBox 3"/>
          <p:cNvSpPr txBox="1"/>
          <p:nvPr/>
        </p:nvSpPr>
        <p:spPr>
          <a:xfrm>
            <a:off x="457200" y="761678"/>
            <a:ext cx="8229600" cy="830997"/>
          </a:xfrm>
          <a:prstGeom prst="rect">
            <a:avLst/>
          </a:prstGeom>
          <a:noFill/>
        </p:spPr>
        <p:txBody>
          <a:bodyPr wrap="square" rtlCol="0">
            <a:spAutoFit/>
          </a:bodyPr>
          <a:lstStyle/>
          <a:p>
            <a:pPr algn="ctr"/>
            <a:r>
              <a:rPr lang="en-US" sz="2400" b="1" dirty="0" smtClean="0">
                <a:solidFill>
                  <a:srgbClr val="FF6600"/>
                </a:solidFill>
              </a:rPr>
              <a:t>Highlights of the Durban, South Africa Meeting in Dec. 2011</a:t>
            </a:r>
            <a:endParaRPr lang="en-US" sz="2400" b="1" dirty="0">
              <a:solidFill>
                <a:srgbClr val="FF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205"/>
            <a:ext cx="8229600" cy="747929"/>
          </a:xfrm>
        </p:spPr>
        <p:txBody>
          <a:bodyPr>
            <a:normAutofit fontScale="90000"/>
          </a:bodyPr>
          <a:lstStyle/>
          <a:p>
            <a:r>
              <a:rPr lang="en-US" b="1" dirty="0" smtClean="0">
                <a:solidFill>
                  <a:srgbClr val="FFFF00"/>
                </a:solidFill>
              </a:rPr>
              <a:t>Projected Emissions by 2020</a:t>
            </a:r>
            <a:endParaRPr lang="en-US" b="1" dirty="0">
              <a:solidFill>
                <a:srgbClr val="FFFF00"/>
              </a:solidFill>
            </a:endParaRPr>
          </a:p>
        </p:txBody>
      </p:sp>
      <p:pic>
        <p:nvPicPr>
          <p:cNvPr id="9" name="Content Placeholder 8" descr="Projected Emission to 2020.jpg"/>
          <p:cNvPicPr>
            <a:picLocks noGrp="1" noChangeAspect="1"/>
          </p:cNvPicPr>
          <p:nvPr>
            <p:ph idx="1"/>
          </p:nvPr>
        </p:nvPicPr>
        <p:blipFill>
          <a:blip r:embed="rId2"/>
          <a:srcRect/>
          <a:stretch>
            <a:fillRect/>
          </a:stretch>
        </p:blipFill>
        <p:spPr>
          <a:xfrm>
            <a:off x="0" y="855134"/>
            <a:ext cx="9143999" cy="6002866"/>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2400" b="1" dirty="0" smtClean="0">
                <a:solidFill>
                  <a:srgbClr val="FFFF00"/>
                </a:solidFill>
              </a:rPr>
              <a:t>CO</a:t>
            </a:r>
            <a:r>
              <a:rPr lang="en-US" sz="2400" b="1" baseline="-25000" dirty="0" smtClean="0">
                <a:solidFill>
                  <a:srgbClr val="FFFF00"/>
                </a:solidFill>
              </a:rPr>
              <a:t>2</a:t>
            </a:r>
            <a:r>
              <a:rPr lang="en-US" sz="2400" b="1" dirty="0" smtClean="0">
                <a:solidFill>
                  <a:srgbClr val="FFFF00"/>
                </a:solidFill>
              </a:rPr>
              <a:t> Emission Reduction to Limit the Rise in Global Average Temperature to the Critical  2° C (3.6° F)—2009 analysis</a:t>
            </a:r>
            <a:endParaRPr lang="en-US" sz="2400" b="1" dirty="0">
              <a:solidFill>
                <a:srgbClr val="FFFF00"/>
              </a:solidFill>
            </a:endParaRPr>
          </a:p>
        </p:txBody>
      </p:sp>
      <p:sp>
        <p:nvSpPr>
          <p:cNvPr id="5" name="TextBox 4"/>
          <p:cNvSpPr txBox="1"/>
          <p:nvPr/>
        </p:nvSpPr>
        <p:spPr>
          <a:xfrm>
            <a:off x="4032844" y="1525601"/>
            <a:ext cx="1174570" cy="307777"/>
          </a:xfrm>
          <a:prstGeom prst="rect">
            <a:avLst/>
          </a:prstGeom>
          <a:noFill/>
        </p:spPr>
        <p:txBody>
          <a:bodyPr wrap="none" rtlCol="0">
            <a:spAutoFit/>
          </a:bodyPr>
          <a:lstStyle/>
          <a:p>
            <a:r>
              <a:rPr lang="en-US" sz="1400" dirty="0" smtClean="0">
                <a:solidFill>
                  <a:schemeClr val="bg1"/>
                </a:solidFill>
              </a:rPr>
              <a:t>UNFCCC Goal</a:t>
            </a:r>
            <a:endParaRPr lang="en-US" sz="1400" dirty="0">
              <a:solidFill>
                <a:schemeClr val="bg1"/>
              </a:solidFill>
            </a:endParaRPr>
          </a:p>
        </p:txBody>
      </p:sp>
      <p:pic>
        <p:nvPicPr>
          <p:cNvPr id="7" name="Content Placeholder 6" descr="Peak Emissions.jpg"/>
          <p:cNvPicPr>
            <a:picLocks noGrp="1" noChangeAspect="1"/>
          </p:cNvPicPr>
          <p:nvPr>
            <p:ph idx="1"/>
          </p:nvPr>
        </p:nvPicPr>
        <p:blipFill>
          <a:blip r:embed="rId3"/>
          <a:srcRect/>
          <a:stretch>
            <a:fillRect/>
          </a:stretch>
        </p:blipFill>
        <p:spPr>
          <a:xfrm>
            <a:off x="1" y="1143000"/>
            <a:ext cx="9144000" cy="5715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01"/>
            <a:ext cx="9144000" cy="529273"/>
          </a:xfrm>
        </p:spPr>
        <p:txBody>
          <a:bodyPr>
            <a:normAutofit/>
          </a:bodyPr>
          <a:lstStyle/>
          <a:p>
            <a:r>
              <a:rPr lang="en-US" sz="2300" b="1" dirty="0" smtClean="0">
                <a:solidFill>
                  <a:srgbClr val="FFFF00"/>
                </a:solidFill>
              </a:rPr>
              <a:t>Projected Emissions to 2020 if the Average Annual Increase is 3%</a:t>
            </a:r>
            <a:endParaRPr lang="en-US" sz="2300" b="1" dirty="0">
              <a:solidFill>
                <a:srgbClr val="FFFF00"/>
              </a:solidFill>
            </a:endParaRPr>
          </a:p>
        </p:txBody>
      </p:sp>
      <p:pic>
        <p:nvPicPr>
          <p:cNvPr id="5" name="Content Placeholder 4" descr="Projected Emissions.jpg"/>
          <p:cNvPicPr>
            <a:picLocks noGrp="1" noChangeAspect="1"/>
          </p:cNvPicPr>
          <p:nvPr>
            <p:ph idx="1"/>
          </p:nvPr>
        </p:nvPicPr>
        <p:blipFill>
          <a:blip r:embed="rId3"/>
          <a:srcRect/>
          <a:stretch>
            <a:fillRect/>
          </a:stretch>
        </p:blipFill>
        <p:spPr>
          <a:xfrm>
            <a:off x="0" y="643228"/>
            <a:ext cx="9144000" cy="6214772"/>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23343"/>
          </a:xfrm>
        </p:spPr>
        <p:txBody>
          <a:bodyPr>
            <a:normAutofit/>
          </a:bodyPr>
          <a:lstStyle/>
          <a:p>
            <a:r>
              <a:rPr lang="en-US" sz="3600" b="1" dirty="0" smtClean="0">
                <a:solidFill>
                  <a:srgbClr val="FFFF00"/>
                </a:solidFill>
              </a:rPr>
              <a:t>Can We Avoid Dangerous Global Warming?</a:t>
            </a:r>
            <a:br>
              <a:rPr lang="en-US" sz="3600" b="1" dirty="0" smtClean="0">
                <a:solidFill>
                  <a:srgbClr val="FFFF00"/>
                </a:solidFill>
              </a:rPr>
            </a:br>
            <a:r>
              <a:rPr lang="en-US" sz="3600" b="1" dirty="0" smtClean="0">
                <a:solidFill>
                  <a:srgbClr val="FFFF00"/>
                </a:solidFill>
              </a:rPr>
              <a:t>(2° C above pre-industrial)</a:t>
            </a:r>
            <a:endParaRPr lang="en-US" sz="3600" b="1" dirty="0">
              <a:solidFill>
                <a:srgbClr val="FFFF00"/>
              </a:solidFill>
            </a:endParaRPr>
          </a:p>
        </p:txBody>
      </p:sp>
      <p:sp>
        <p:nvSpPr>
          <p:cNvPr id="3" name="Content Placeholder 2"/>
          <p:cNvSpPr>
            <a:spLocks noGrp="1"/>
          </p:cNvSpPr>
          <p:nvPr>
            <p:ph idx="1"/>
          </p:nvPr>
        </p:nvSpPr>
        <p:spPr>
          <a:xfrm>
            <a:off x="457200" y="1600200"/>
            <a:ext cx="8229600" cy="4900992"/>
          </a:xfrm>
        </p:spPr>
        <p:txBody>
          <a:bodyPr>
            <a:normAutofit fontScale="92500" lnSpcReduction="10000"/>
          </a:bodyPr>
          <a:lstStyle/>
          <a:p>
            <a:r>
              <a:rPr lang="en-US" sz="2400" cap="small" dirty="0" smtClean="0"/>
              <a:t>It depends on (1) the year global greenhouse gases peak, (2) the rate at which they subsequently decline, and (3) the possibility of </a:t>
            </a:r>
            <a:r>
              <a:rPr lang="en-US" sz="2400" i="1" cap="small" dirty="0" smtClean="0"/>
              <a:t>negative</a:t>
            </a:r>
            <a:r>
              <a:rPr lang="en-US" sz="2400" cap="small" dirty="0" smtClean="0"/>
              <a:t> emissions (carbon sequestration) later.</a:t>
            </a:r>
          </a:p>
          <a:p>
            <a:r>
              <a:rPr lang="en-US" sz="2400" cap="small" dirty="0" smtClean="0"/>
              <a:t>Only if emissions peak in 2014 and then decline at 3.5% per year with massive sequestration later in the century can we prevent a dangerous level at 1.8° C increase above pre-industrial levels. </a:t>
            </a:r>
          </a:p>
          <a:p>
            <a:r>
              <a:rPr lang="en-US" sz="2400" cap="small" dirty="0" smtClean="0"/>
              <a:t>Without sequestration, peak emissions must occur in 2016 and decline by 3.5% per year to limit temperature rise to the dangerous level  of 2.0° C above pre-industrial levels.</a:t>
            </a:r>
          </a:p>
          <a:p>
            <a:r>
              <a:rPr lang="en-US" sz="2400" cap="small" dirty="0" smtClean="0"/>
              <a:t>This would require a level of</a:t>
            </a:r>
            <a:r>
              <a:rPr lang="en-US" sz="2400" b="1" cap="small" dirty="0" smtClean="0">
                <a:solidFill>
                  <a:srgbClr val="FF0000"/>
                </a:solidFill>
              </a:rPr>
              <a:t> </a:t>
            </a:r>
            <a:r>
              <a:rPr lang="en-US" sz="2400" b="1" cap="small" dirty="0" smtClean="0">
                <a:solidFill>
                  <a:srgbClr val="FF6600"/>
                </a:solidFill>
              </a:rPr>
              <a:t>immediate, global, coordinated action never seen in human history</a:t>
            </a:r>
            <a:r>
              <a:rPr lang="en-US" sz="2400" cap="small" dirty="0" smtClean="0"/>
              <a:t>.</a:t>
            </a:r>
          </a:p>
          <a:p>
            <a:r>
              <a:rPr lang="en-US" sz="2400" b="1" cap="small" dirty="0" smtClean="0">
                <a:solidFill>
                  <a:srgbClr val="FFFF00"/>
                </a:solidFill>
              </a:rPr>
              <a:t>It is highly unlikely that we will stay below the dangerous level.</a:t>
            </a:r>
          </a:p>
          <a:p>
            <a:r>
              <a:rPr lang="en-US" sz="2400" cap="small" dirty="0" smtClean="0"/>
              <a:t>It is more likely we will experience global warming at or near the  catastrophic level.</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152400" y="228600"/>
            <a:ext cx="8839200" cy="1752600"/>
          </a:xfrm>
        </p:spPr>
        <p:txBody>
          <a:bodyPr/>
          <a:lstStyle/>
          <a:p>
            <a:pPr eaLnBrk="1" hangingPunct="1"/>
            <a:r>
              <a:rPr lang="en-US" sz="5400" b="1" smtClean="0">
                <a:solidFill>
                  <a:srgbClr val="FFFF00"/>
                </a:solidFill>
                <a:ea typeface="ＭＳ Ｐゴシック" charset="-128"/>
                <a:cs typeface="ＭＳ Ｐゴシック" charset="-128"/>
              </a:rPr>
              <a:t>Possible Political and Societal Consequences</a:t>
            </a:r>
            <a:endParaRPr lang="en-US" sz="4000" smtClean="0">
              <a:solidFill>
                <a:srgbClr val="FFFF00"/>
              </a:solidFill>
              <a:ea typeface="ＭＳ Ｐゴシック" charset="-128"/>
              <a:cs typeface="ＭＳ Ｐゴシック" charset="-128"/>
            </a:endParaRPr>
          </a:p>
        </p:txBody>
      </p:sp>
      <p:sp>
        <p:nvSpPr>
          <p:cNvPr id="49155" name="Rectangle 3"/>
          <p:cNvSpPr>
            <a:spLocks noGrp="1" noChangeArrowheads="1"/>
          </p:cNvSpPr>
          <p:nvPr>
            <p:ph type="subTitle" idx="1"/>
          </p:nvPr>
        </p:nvSpPr>
        <p:spPr>
          <a:xfrm>
            <a:off x="457200" y="2743200"/>
            <a:ext cx="8305800" cy="2667000"/>
          </a:xfrm>
        </p:spPr>
        <p:txBody>
          <a:bodyPr/>
          <a:lstStyle/>
          <a:p>
            <a:pPr eaLnBrk="1" hangingPunct="1"/>
            <a:r>
              <a:rPr lang="en-US" sz="4000" b="1" i="1" u="sng" dirty="0" smtClean="0">
                <a:solidFill>
                  <a:srgbClr val="FFFFFF"/>
                </a:solidFill>
                <a:ea typeface="ＭＳ Ｐゴシック" charset="-128"/>
                <a:cs typeface="ＭＳ Ｐゴシック" charset="-128"/>
              </a:rPr>
              <a:t>Three Climate Change Scenarios</a:t>
            </a:r>
            <a:r>
              <a:rPr lang="en-US" sz="4000" b="1" i="1" dirty="0" smtClean="0">
                <a:solidFill>
                  <a:srgbClr val="FFFFFF"/>
                </a:solidFill>
                <a:ea typeface="ＭＳ Ｐゴシック" charset="-128"/>
                <a:cs typeface="ＭＳ Ｐゴシック" charset="-128"/>
              </a:rPr>
              <a:t>:</a:t>
            </a:r>
            <a:endParaRPr lang="en-US" sz="4000" b="1" dirty="0" smtClean="0">
              <a:solidFill>
                <a:srgbClr val="F4331C"/>
              </a:solidFill>
              <a:ea typeface="ＭＳ Ｐゴシック" charset="-128"/>
              <a:cs typeface="ＭＳ Ｐゴシック" charset="-128"/>
            </a:endParaRPr>
          </a:p>
          <a:p>
            <a:pPr eaLnBrk="1" hangingPunct="1"/>
            <a:r>
              <a:rPr lang="en-US" b="1" dirty="0" smtClean="0">
                <a:solidFill>
                  <a:srgbClr val="FFFF00"/>
                </a:solidFill>
                <a:ea typeface="ＭＳ Ｐゴシック" charset="-128"/>
                <a:cs typeface="ＭＳ Ｐゴシック" charset="-128"/>
              </a:rPr>
              <a:t>Expected (1.3° C Increase)</a:t>
            </a:r>
          </a:p>
          <a:p>
            <a:pPr eaLnBrk="1" hangingPunct="1"/>
            <a:r>
              <a:rPr lang="en-US" b="1" dirty="0" smtClean="0">
                <a:solidFill>
                  <a:srgbClr val="FF8113"/>
                </a:solidFill>
                <a:ea typeface="ＭＳ Ｐゴシック" charset="-128"/>
                <a:cs typeface="ＭＳ Ｐゴシック" charset="-128"/>
              </a:rPr>
              <a:t>Severe (2.6° C Increase)</a:t>
            </a:r>
            <a:endParaRPr lang="en-US" b="1" dirty="0" smtClean="0">
              <a:solidFill>
                <a:srgbClr val="FFFC61"/>
              </a:solidFill>
              <a:ea typeface="ＭＳ Ｐゴシック" charset="-128"/>
              <a:cs typeface="ＭＳ Ｐゴシック" charset="-128"/>
            </a:endParaRPr>
          </a:p>
          <a:p>
            <a:pPr eaLnBrk="1" hangingPunct="1"/>
            <a:r>
              <a:rPr lang="en-US" b="1" dirty="0" smtClean="0">
                <a:solidFill>
                  <a:srgbClr val="F4331C"/>
                </a:solidFill>
                <a:ea typeface="ＭＳ Ｐゴシック" charset="-128"/>
                <a:cs typeface="ＭＳ Ｐゴシック" charset="-128"/>
              </a:rPr>
              <a:t>Catastrophic (5.6° C Increase)</a:t>
            </a:r>
            <a:endParaRPr lang="en-US" b="1" dirty="0" smtClean="0">
              <a:solidFill>
                <a:srgbClr val="FFFC61"/>
              </a:solidFill>
              <a:ea typeface="ＭＳ Ｐゴシック" charset="-128"/>
              <a:cs typeface="ＭＳ Ｐゴシック" charset="-128"/>
            </a:endParaRPr>
          </a:p>
        </p:txBody>
      </p:sp>
      <p:sp>
        <p:nvSpPr>
          <p:cNvPr id="49156" name="Text Box 4"/>
          <p:cNvSpPr txBox="1">
            <a:spLocks noChangeArrowheads="1"/>
          </p:cNvSpPr>
          <p:nvPr/>
        </p:nvSpPr>
        <p:spPr bwMode="auto">
          <a:xfrm>
            <a:off x="457200" y="5610225"/>
            <a:ext cx="8145463" cy="1077218"/>
          </a:xfrm>
          <a:prstGeom prst="rect">
            <a:avLst/>
          </a:prstGeom>
          <a:noFill/>
          <a:ln w="9525">
            <a:noFill/>
            <a:miter lim="800000"/>
            <a:headEnd/>
            <a:tailEnd/>
          </a:ln>
        </p:spPr>
        <p:txBody>
          <a:bodyPr wrap="square">
            <a:prstTxWarp prst="textNoShape">
              <a:avLst/>
            </a:prstTxWarp>
            <a:spAutoFit/>
          </a:bodyPr>
          <a:lstStyle/>
          <a:p>
            <a:r>
              <a:rPr lang="en-US" sz="1400" dirty="0">
                <a:latin typeface="Calibri" charset="0"/>
              </a:rPr>
              <a:t>Reference: The Age of Consequences: The Foreign Policy and National Security Implications of Global Climate Change,</a:t>
            </a:r>
            <a:r>
              <a:rPr lang="en-US" dirty="0">
                <a:latin typeface="Calibri" charset="0"/>
              </a:rPr>
              <a:t> </a:t>
            </a:r>
            <a:r>
              <a:rPr lang="en-US" sz="1400" dirty="0">
                <a:latin typeface="Calibri" charset="0"/>
              </a:rPr>
              <a:t>Center for Strategic and International Studies, Washington, DC , November 2007.</a:t>
            </a:r>
          </a:p>
          <a:p>
            <a:r>
              <a:rPr lang="en-US" sz="1400" dirty="0">
                <a:latin typeface="Calibri" charset="0"/>
              </a:rPr>
              <a:t> </a:t>
            </a:r>
          </a:p>
          <a:p>
            <a:endParaRPr lang="en-US" dirty="0">
              <a:latin typeface="Calibri"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28600" y="533400"/>
            <a:ext cx="8763000" cy="838200"/>
          </a:xfrm>
        </p:spPr>
        <p:txBody>
          <a:bodyPr/>
          <a:lstStyle/>
          <a:p>
            <a:pPr eaLnBrk="1" hangingPunct="1"/>
            <a:r>
              <a:rPr lang="en-US" sz="4800" b="1" dirty="0" smtClean="0">
                <a:solidFill>
                  <a:srgbClr val="FFFF00"/>
                </a:solidFill>
                <a:ea typeface="ＭＳ Ｐゴシック" charset="-128"/>
                <a:cs typeface="ＭＳ Ｐゴシック" charset="-128"/>
              </a:rPr>
              <a:t>Scenario 1 (Expected)</a:t>
            </a:r>
            <a:endParaRPr lang="en-US" sz="2900" dirty="0" smtClean="0">
              <a:solidFill>
                <a:srgbClr val="FFFF00"/>
              </a:solidFill>
              <a:ea typeface="ＭＳ Ｐゴシック" charset="-128"/>
              <a:cs typeface="ＭＳ Ｐゴシック" charset="-128"/>
            </a:endParaRPr>
          </a:p>
        </p:txBody>
      </p:sp>
      <p:sp>
        <p:nvSpPr>
          <p:cNvPr id="39939" name="Rectangle 3"/>
          <p:cNvSpPr>
            <a:spLocks noGrp="1" noChangeArrowheads="1"/>
          </p:cNvSpPr>
          <p:nvPr>
            <p:ph type="body" idx="1"/>
          </p:nvPr>
        </p:nvSpPr>
        <p:spPr>
          <a:xfrm>
            <a:off x="381000" y="2133600"/>
            <a:ext cx="8610600" cy="4419600"/>
          </a:xfrm>
        </p:spPr>
        <p:txBody>
          <a:bodyPr/>
          <a:lstStyle/>
          <a:p>
            <a:pPr eaLnBrk="1" hangingPunct="1">
              <a:lnSpc>
                <a:spcPct val="90000"/>
              </a:lnSpc>
            </a:pPr>
            <a:r>
              <a:rPr lang="en-US" sz="3600" b="1" cap="all" dirty="0" smtClean="0">
                <a:ea typeface="ＭＳ Ｐゴシック" charset="-128"/>
                <a:cs typeface="ＭＳ Ｐゴシック" charset="-128"/>
              </a:rPr>
              <a:t>Global Temperature Anomaly = 1.3° C</a:t>
            </a:r>
          </a:p>
          <a:p>
            <a:pPr eaLnBrk="1" hangingPunct="1">
              <a:lnSpc>
                <a:spcPct val="90000"/>
              </a:lnSpc>
            </a:pPr>
            <a:r>
              <a:rPr lang="en-US" sz="3600" b="1" cap="all" dirty="0" smtClean="0">
                <a:ea typeface="ＭＳ Ｐゴシック" charset="-128"/>
                <a:cs typeface="ＭＳ Ｐゴシック" charset="-128"/>
              </a:rPr>
              <a:t>Sea level rise of about 0.23 meter</a:t>
            </a:r>
          </a:p>
          <a:p>
            <a:pPr eaLnBrk="1" hangingPunct="1">
              <a:lnSpc>
                <a:spcPct val="90000"/>
              </a:lnSpc>
            </a:pPr>
            <a:r>
              <a:rPr lang="en-US" sz="3600" b="1" cap="all" dirty="0" smtClean="0">
                <a:ea typeface="ＭＳ Ｐゴシック" charset="-128"/>
                <a:cs typeface="ＭＳ Ｐゴシック" charset="-128"/>
              </a:rPr>
              <a:t>This temperature anomaly is certain because of the inertia of the system.</a:t>
            </a:r>
          </a:p>
          <a:p>
            <a:pPr eaLnBrk="1" hangingPunct="1">
              <a:lnSpc>
                <a:spcPct val="90000"/>
              </a:lnSpc>
            </a:pPr>
            <a:r>
              <a:rPr lang="en-US" sz="3600" b="1" cap="all" dirty="0" smtClean="0">
                <a:ea typeface="ＭＳ Ｐゴシック" charset="-128"/>
                <a:cs typeface="ＭＳ Ｐゴシック" charset="-128"/>
              </a:rPr>
              <a:t>The time for this condition is probably about the year 2030.</a:t>
            </a:r>
          </a:p>
          <a:p>
            <a:pPr eaLnBrk="1" hangingPunct="1">
              <a:lnSpc>
                <a:spcPct val="90000"/>
              </a:lnSpc>
            </a:pPr>
            <a:endParaRPr lang="en-US" dirty="0" smtClean="0">
              <a:ea typeface="ＭＳ Ｐゴシック"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405</TotalTime>
  <Words>1273</Words>
  <Application>Microsoft Macintosh PowerPoint</Application>
  <PresentationFormat>On-screen Show (4:3)</PresentationFormat>
  <Paragraphs>91</Paragraphs>
  <Slides>17</Slides>
  <Notes>6</Notes>
  <HiddenSlides>0</HiddenSlides>
  <MMClips>0</MMClips>
  <ScaleCrop>false</ScaleCrop>
  <HeadingPairs>
    <vt:vector size="4" baseType="variant">
      <vt:variant>
        <vt:lpstr>Design Template</vt:lpstr>
      </vt:variant>
      <vt:variant>
        <vt:i4>1</vt:i4>
      </vt:variant>
      <vt:variant>
        <vt:lpstr>Slide Titles</vt:lpstr>
      </vt:variant>
      <vt:variant>
        <vt:i4>17</vt:i4>
      </vt:variant>
    </vt:vector>
  </HeadingPairs>
  <TitlesOfParts>
    <vt:vector size="18" baseType="lpstr">
      <vt:lpstr>Office Theme</vt:lpstr>
      <vt:lpstr>Part 8</vt:lpstr>
      <vt:lpstr>Slide 2</vt:lpstr>
      <vt:lpstr>United Nations Framework Convention on Climate Change (UNFCCC)</vt:lpstr>
      <vt:lpstr>Projected Emissions by 2020</vt:lpstr>
      <vt:lpstr>CO2 Emission Reduction to Limit the Rise in Global Average Temperature to the Critical  2° C (3.6° F)—2009 analysis</vt:lpstr>
      <vt:lpstr>Projected Emissions to 2020 if the Average Annual Increase is 3%</vt:lpstr>
      <vt:lpstr>Can We Avoid Dangerous Global Warming? (2° C above pre-industrial)</vt:lpstr>
      <vt:lpstr>Possible Political and Societal Consequences</vt:lpstr>
      <vt:lpstr>Scenario 1 (Expected)</vt:lpstr>
      <vt:lpstr>Environmental Stresses</vt:lpstr>
      <vt:lpstr>Political and Societal Stresses</vt:lpstr>
      <vt:lpstr>Scenario 2 (Severe)</vt:lpstr>
      <vt:lpstr>Environmental Stresses</vt:lpstr>
      <vt:lpstr>Political and Societal Stresses</vt:lpstr>
      <vt:lpstr>Scenario 3 (Catastrophic)</vt:lpstr>
      <vt:lpstr>Environmental Stresses</vt:lpstr>
      <vt:lpstr>Political and Societal Stresses</vt:lpstr>
    </vt:vector>
  </TitlesOfParts>
  <Company>University of Arizona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6</dc:title>
  <dc:creator>Bob Strom</dc:creator>
  <cp:lastModifiedBy>_x001b_Robert Strom</cp:lastModifiedBy>
  <cp:revision>24</cp:revision>
  <cp:lastPrinted>2013-01-23T16:43:18Z</cp:lastPrinted>
  <dcterms:created xsi:type="dcterms:W3CDTF">2013-07-21T22:54:54Z</dcterms:created>
  <dcterms:modified xsi:type="dcterms:W3CDTF">2013-07-21T23:03:02Z</dcterms:modified>
</cp:coreProperties>
</file>