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61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9F24-D9BB-4AA0-9D9A-2ADAD26FD046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E87C1-69C0-4D74-ADB4-0FA96E057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Quote from---Solomon, et al., Irreversible climate change due to carbon dioxide emissions, Proc. National Academy of Science, 106, no. 6, 1704-1709, Feb. 10, 2009.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E87C1-69C0-4D74-ADB4-0FA96E0574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1952E-A969-451A-BC16-6A8CA9CCE0BD}" type="datetimeFigureOut">
              <a:rPr lang="en-US" smtClean="0"/>
              <a:pPr/>
              <a:t>7/21/13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EAA16-0CB9-4185-BEC3-3B2BE2343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702607"/>
            <a:ext cx="7772400" cy="855635"/>
          </a:xfrm>
        </p:spPr>
        <p:txBody>
          <a:bodyPr/>
          <a:lstStyle/>
          <a:p>
            <a:r>
              <a:rPr lang="en-US" b="1" dirty="0" smtClean="0"/>
              <a:t>Part 9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6023" y="3228435"/>
            <a:ext cx="8802281" cy="84496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FF00"/>
                </a:solidFill>
              </a:rPr>
              <a:t>Requirements to Mitigate the Problem</a:t>
            </a:r>
            <a:endParaRPr lang="en-US" sz="7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818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Conclusions of the International Energy Agency (June 10, 2013)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8180"/>
            <a:ext cx="8229600" cy="612818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The world is not on track to meet the target agreed by governments to limit the long-term rise in the average global temperature to 2 degrees Celsius (°C).</a:t>
            </a:r>
          </a:p>
          <a:p>
            <a:r>
              <a:rPr lang="en-US" sz="2000" b="1" dirty="0" smtClean="0">
                <a:solidFill>
                  <a:srgbClr val="FF6600"/>
                </a:solidFill>
              </a:rPr>
              <a:t>Despite positive developments in some countries, global energy-related C0</a:t>
            </a:r>
            <a:r>
              <a:rPr lang="en-US" sz="2000" b="1" baseline="-25000" dirty="0" smtClean="0">
                <a:solidFill>
                  <a:srgbClr val="FF6600"/>
                </a:solidFill>
              </a:rPr>
              <a:t>2</a:t>
            </a:r>
            <a:r>
              <a:rPr lang="en-US" sz="2000" b="1" dirty="0" smtClean="0">
                <a:solidFill>
                  <a:srgbClr val="FF6600"/>
                </a:solidFill>
              </a:rPr>
              <a:t> emissions increased by 1.4% to reach 31.6 </a:t>
            </a:r>
            <a:r>
              <a:rPr lang="en-US" sz="2000" b="1" dirty="0" err="1" smtClean="0">
                <a:solidFill>
                  <a:srgbClr val="FF6600"/>
                </a:solidFill>
              </a:rPr>
              <a:t>gigatonnes</a:t>
            </a:r>
            <a:r>
              <a:rPr lang="en-US" sz="2000" b="1" dirty="0" smtClean="0">
                <a:solidFill>
                  <a:srgbClr val="FF6600"/>
                </a:solidFill>
              </a:rPr>
              <a:t> (</a:t>
            </a:r>
            <a:r>
              <a:rPr lang="en-US" sz="2000" b="1" dirty="0" err="1" smtClean="0">
                <a:solidFill>
                  <a:srgbClr val="FF6600"/>
                </a:solidFill>
              </a:rPr>
              <a:t>Gt</a:t>
            </a:r>
            <a:r>
              <a:rPr lang="en-US" sz="2000" b="1" dirty="0" smtClean="0">
                <a:solidFill>
                  <a:srgbClr val="FF6600"/>
                </a:solidFill>
              </a:rPr>
              <a:t>) in 2012, a historic high.</a:t>
            </a:r>
          </a:p>
          <a:p>
            <a:r>
              <a:rPr lang="en-US" sz="2000" b="1" dirty="0" smtClean="0"/>
              <a:t>The following is a scenario for the implementation of four policies that can help keep the door open to the 2 °C target through to 2020 at no net economic cost.</a:t>
            </a:r>
          </a:p>
          <a:p>
            <a:pPr>
              <a:buNone/>
            </a:pPr>
            <a:r>
              <a:rPr lang="en-US" sz="1800" b="1" dirty="0" smtClean="0"/>
              <a:t>		</a:t>
            </a:r>
            <a:r>
              <a:rPr lang="en-US" sz="1600" b="1" dirty="0" smtClean="0"/>
              <a:t>1. </a:t>
            </a:r>
            <a:r>
              <a:rPr lang="en-US" sz="1600" dirty="0" smtClean="0"/>
              <a:t>Adopting specific energy efficiency measures (49% of the emissions savings).</a:t>
            </a:r>
          </a:p>
          <a:p>
            <a:pPr>
              <a:buNone/>
            </a:pPr>
            <a:r>
              <a:rPr lang="en-US" sz="1600" dirty="0" smtClean="0"/>
              <a:t>		2. Limiting the construction and use of the least-</a:t>
            </a:r>
            <a:r>
              <a:rPr lang="en-US" sz="1600" dirty="0" err="1" smtClean="0"/>
              <a:t>effcient</a:t>
            </a:r>
            <a:r>
              <a:rPr lang="en-US" sz="1600" dirty="0" smtClean="0"/>
              <a:t> coal-</a:t>
            </a:r>
            <a:r>
              <a:rPr lang="en-US" sz="1600" dirty="0" err="1" smtClean="0"/>
              <a:t>fred</a:t>
            </a:r>
            <a:r>
              <a:rPr lang="en-US" sz="1600" dirty="0" smtClean="0"/>
              <a:t> power plants 	(21%).</a:t>
            </a:r>
          </a:p>
          <a:p>
            <a:pPr>
              <a:buNone/>
            </a:pPr>
            <a:r>
              <a:rPr lang="en-US" sz="1600" dirty="0" smtClean="0"/>
              <a:t>		3. </a:t>
            </a:r>
            <a:r>
              <a:rPr lang="en-US" sz="1600" dirty="0" err="1" smtClean="0"/>
              <a:t>Minimising</a:t>
            </a:r>
            <a:r>
              <a:rPr lang="en-US" sz="1600" dirty="0" smtClean="0"/>
              <a:t> methane (CH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) emissions from upstream oil and gas production 	(18%).</a:t>
            </a:r>
          </a:p>
          <a:p>
            <a:pPr>
              <a:buNone/>
            </a:pPr>
            <a:r>
              <a:rPr lang="en-US" sz="1600" dirty="0" smtClean="0"/>
              <a:t>		4. Accelerating the (partial) phase-out of subsidies to fossil-fuel consumption 	(12%).</a:t>
            </a:r>
          </a:p>
          <a:p>
            <a:r>
              <a:rPr lang="en-US" sz="2000" b="1" dirty="0" smtClean="0"/>
              <a:t>The energy sector is not immune from the physical impacts of climate change and must adapt.</a:t>
            </a:r>
          </a:p>
          <a:p>
            <a:r>
              <a:rPr lang="en-US" sz="2000" b="1" dirty="0" smtClean="0"/>
              <a:t>The financial implications of stronger climate policies are not uniform across the energy industry and corporate strategy will need to adjust accordingly.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We Must Make  the World Governments Aware of the Seriousness of our Problem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cap="small" dirty="0" smtClean="0"/>
              <a:t>The 100 Nation Science Academies and Science Societies must issue a non-technical report on global warming understandable to non-science politicians. (A technical report is also required)</a:t>
            </a:r>
          </a:p>
          <a:p>
            <a:r>
              <a:rPr lang="en-US" cap="small" dirty="0" smtClean="0"/>
              <a:t>In the report they must DEMAND that primarily developed countries reduce greenhouse gas emissions to prevent a global catastrophe.</a:t>
            </a:r>
          </a:p>
          <a:p>
            <a:r>
              <a:rPr lang="en-US" cap="small" dirty="0" smtClean="0"/>
              <a:t>Failure to do this will doom future generations to a horrible future or possibly no future at all.</a:t>
            </a:r>
            <a:endParaRPr lang="en-US" cap="smal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698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A Permanent Long-term Fix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781" y="1417638"/>
            <a:ext cx="8896081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000" b="1" cap="small" dirty="0" smtClean="0">
                <a:solidFill>
                  <a:srgbClr val="FF6600"/>
                </a:solidFill>
              </a:rPr>
              <a:t>Decrease World CO</a:t>
            </a:r>
            <a:r>
              <a:rPr lang="en-US" sz="4000" b="1" cap="small" baseline="-25000" dirty="0" smtClean="0">
                <a:solidFill>
                  <a:srgbClr val="FF6600"/>
                </a:solidFill>
              </a:rPr>
              <a:t>2</a:t>
            </a:r>
            <a:r>
              <a:rPr lang="en-US" sz="4000" b="1" cap="small" dirty="0" smtClean="0">
                <a:solidFill>
                  <a:srgbClr val="FF6600"/>
                </a:solidFill>
              </a:rPr>
              <a:t> emissions 90 to 95%</a:t>
            </a:r>
          </a:p>
          <a:p>
            <a:pPr algn="ctr">
              <a:buNone/>
            </a:pPr>
            <a:endParaRPr lang="en-US" b="1" cap="small" dirty="0" smtClean="0"/>
          </a:p>
          <a:p>
            <a:pPr algn="ctr">
              <a:buNone/>
            </a:pPr>
            <a:r>
              <a:rPr lang="en-US" sz="6600" b="1" cap="small" dirty="0" smtClean="0"/>
              <a:t>AND</a:t>
            </a:r>
          </a:p>
          <a:p>
            <a:pPr algn="ctr">
              <a:buNone/>
            </a:pPr>
            <a:endParaRPr lang="en-US" sz="4000" b="1" cap="small" dirty="0" smtClean="0"/>
          </a:p>
          <a:p>
            <a:pPr algn="ctr">
              <a:buNone/>
            </a:pPr>
            <a:r>
              <a:rPr lang="en-US" sz="4000" b="1" i="1" cap="small" dirty="0" smtClean="0">
                <a:solidFill>
                  <a:srgbClr val="FF6600"/>
                </a:solidFill>
              </a:rPr>
              <a:t>Artificially Extract CO</a:t>
            </a:r>
            <a:r>
              <a:rPr lang="en-US" sz="4000" b="1" i="1" cap="small" baseline="-25000" dirty="0" smtClean="0">
                <a:solidFill>
                  <a:srgbClr val="FF6600"/>
                </a:solidFill>
              </a:rPr>
              <a:t>2</a:t>
            </a:r>
            <a:r>
              <a:rPr lang="en-US" sz="4000" b="1" i="1" cap="small" dirty="0" smtClean="0">
                <a:solidFill>
                  <a:srgbClr val="FF6600"/>
                </a:solidFill>
              </a:rPr>
              <a:t> from the atmosphere to lower its abundance from 400 </a:t>
            </a:r>
            <a:r>
              <a:rPr lang="en-US" sz="4000" b="1" i="1" cap="small" dirty="0" err="1" smtClean="0">
                <a:solidFill>
                  <a:srgbClr val="FF6600"/>
                </a:solidFill>
              </a:rPr>
              <a:t>ppm</a:t>
            </a:r>
            <a:r>
              <a:rPr lang="en-US" sz="4000" b="1" i="1" cap="small" dirty="0" smtClean="0">
                <a:solidFill>
                  <a:srgbClr val="FF6600"/>
                </a:solidFill>
              </a:rPr>
              <a:t> to 350 </a:t>
            </a:r>
            <a:r>
              <a:rPr lang="en-US" sz="4000" b="1" i="1" cap="small" dirty="0" err="1" smtClean="0">
                <a:solidFill>
                  <a:srgbClr val="FF6600"/>
                </a:solidFill>
              </a:rPr>
              <a:t>ppm</a:t>
            </a:r>
            <a:endParaRPr lang="en-US" sz="4000" b="1" i="1" cap="small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716" y="5828722"/>
            <a:ext cx="8786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“Following cessation of emissions, (NATURAL) removal of atmospheric carbon dioxide decreases </a:t>
            </a:r>
            <a:r>
              <a:rPr lang="en-US" sz="1600" b="1" dirty="0" err="1" smtClean="0"/>
              <a:t>radiative</a:t>
            </a:r>
            <a:r>
              <a:rPr lang="en-US" sz="1600" b="1" dirty="0" smtClean="0"/>
              <a:t> forcing, but is largely compensated by slower loss of heat to the ocean, so that atmospheric temperatures do not drop significantly for </a:t>
            </a:r>
            <a:r>
              <a:rPr lang="en-US" sz="1600" b="1" dirty="0" smtClean="0">
                <a:solidFill>
                  <a:srgbClr val="FFFF00"/>
                </a:solidFill>
              </a:rPr>
              <a:t>at least 1,000 years</a:t>
            </a:r>
            <a:r>
              <a:rPr lang="en-US" sz="1600" b="1" dirty="0" smtClean="0"/>
              <a:t>.”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65658" y="288636"/>
            <a:ext cx="8793702" cy="1787236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solidFill>
                  <a:srgbClr val="FFFF00"/>
                </a:solidFill>
              </a:rPr>
              <a:t>Global Warming: 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sz="5333" b="1" dirty="0" smtClean="0">
                <a:solidFill>
                  <a:srgbClr val="FF6600"/>
                </a:solidFill>
              </a:rPr>
              <a:t>How Serious Is It?</a:t>
            </a:r>
            <a:endParaRPr lang="en-US" sz="5333" b="1" dirty="0">
              <a:solidFill>
                <a:srgbClr val="FF66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65658" y="2440966"/>
            <a:ext cx="8793702" cy="4180978"/>
          </a:xfrm>
        </p:spPr>
        <p:txBody>
          <a:bodyPr>
            <a:noAutofit/>
          </a:bodyPr>
          <a:lstStyle/>
          <a:p>
            <a:pPr algn="l"/>
            <a:r>
              <a:rPr lang="en-US" sz="3600" b="1" cap="small" dirty="0" smtClean="0">
                <a:solidFill>
                  <a:srgbClr val="FFFF00"/>
                </a:solidFill>
              </a:rPr>
              <a:t>The most serious problem facing humanity since civilization began 11,000 years ago. </a:t>
            </a:r>
          </a:p>
          <a:p>
            <a:pPr algn="l"/>
            <a:r>
              <a:rPr lang="en-US" sz="3600" b="1" cap="small" dirty="0" smtClean="0">
                <a:solidFill>
                  <a:srgbClr val="FF6600"/>
                </a:solidFill>
              </a:rPr>
              <a:t>It could be the end of civilization if we do not act </a:t>
            </a:r>
            <a:r>
              <a:rPr lang="en-US" sz="3600" b="1" i="1" u="sng" cap="small" dirty="0" smtClean="0">
                <a:solidFill>
                  <a:srgbClr val="FF6600"/>
                </a:solidFill>
              </a:rPr>
              <a:t>now</a:t>
            </a:r>
            <a:r>
              <a:rPr lang="en-US" sz="3600" b="1" cap="small" dirty="0" smtClean="0">
                <a:solidFill>
                  <a:srgbClr val="FF6600"/>
                </a:solidFill>
              </a:rPr>
              <a:t>. “Now” is </a:t>
            </a:r>
            <a:r>
              <a:rPr lang="en-US" sz="3600" b="1" i="1" u="sng" cap="small" dirty="0" smtClean="0">
                <a:solidFill>
                  <a:srgbClr val="FFFF00"/>
                </a:solidFill>
              </a:rPr>
              <a:t>NOT</a:t>
            </a:r>
            <a:r>
              <a:rPr lang="en-US" sz="3600" b="1" cap="small" dirty="0" smtClean="0">
                <a:solidFill>
                  <a:srgbClr val="FF6600"/>
                </a:solidFill>
              </a:rPr>
              <a:t> 2020 as proposed by the Dec. 2011 Durban, S. Africa Climate Conference.</a:t>
            </a:r>
            <a:endParaRPr lang="en-US" sz="3600" b="1" cap="small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510</Words>
  <Application>Microsoft Macintosh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Part 9</vt:lpstr>
      <vt:lpstr>Conclusions of the International Energy Agency (June 10, 2013)</vt:lpstr>
      <vt:lpstr>We Must Make  the World Governments Aware of the Seriousness of our Problem</vt:lpstr>
      <vt:lpstr>A Permanent Long-term Fix</vt:lpstr>
      <vt:lpstr>Global Warming:  How Serious Is It?</vt:lpstr>
    </vt:vector>
  </TitlesOfParts>
  <Company>University of Arizona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7</dc:title>
  <dc:creator>Bob Strom</dc:creator>
  <cp:lastModifiedBy>_x001b_Robert Strom</cp:lastModifiedBy>
  <cp:revision>18</cp:revision>
  <cp:lastPrinted>2013-01-23T16:44:45Z</cp:lastPrinted>
  <dcterms:created xsi:type="dcterms:W3CDTF">2013-07-21T23:03:20Z</dcterms:created>
  <dcterms:modified xsi:type="dcterms:W3CDTF">2013-07-21T23:03:57Z</dcterms:modified>
</cp:coreProperties>
</file>