
<file path=[Content_Types].xml><?xml version="1.0" encoding="utf-8"?>
<Types xmlns="http://schemas.openxmlformats.org/package/2006/content-types">
  <Override PartName="/ppt/slideLayouts/slideLayout8.xml" ContentType="application/vnd.openxmlformats-officedocument.presentationml.slideLayout+xml"/>
  <Override PartName="/ppt/notesSlides/notesSlide22.xml" ContentType="application/vnd.openxmlformats-officedocument.presentationml.notesSlide+xml"/>
  <Override PartName="/ppt/notesSlides/notesSlide31.xml" ContentType="application/vnd.openxmlformats-officedocument.presentationml.notesSlide+xml"/>
  <Override PartName="/ppt/slides/slide22.xml" ContentType="application/vnd.openxmlformats-officedocument.presentationml.slide+xml"/>
  <Override PartName="/ppt/slides/slide28.xml" ContentType="application/vnd.openxmlformats-officedocument.presentationml.slide+xml"/>
  <Override PartName="/ppt/notesSlides/notesSlide11.xml" ContentType="application/vnd.openxmlformats-officedocument.presentationml.notesSlide+xml"/>
  <Override PartName="/docProps/app.xml" ContentType="application/vnd.openxmlformats-officedocument.extended-properties+xml"/>
  <Override PartName="/ppt/slides/slide30.xml" ContentType="application/vnd.openxmlformats-officedocument.presentationml.slide+xml"/>
  <Override PartName="/ppt/notesSlides/notesSlide9.xml" ContentType="application/vnd.openxmlformats-officedocument.presentationml.notesSlide+xml"/>
  <Override PartName="/ppt/slides/slide36.xml" ContentType="application/vnd.openxmlformats-officedocument.presentationml.slide+xml"/>
  <Override PartName="/ppt/slides/slide11.xml" ContentType="application/vnd.openxmlformats-officedocument.presentationml.slide+xml"/>
  <Override PartName="/ppt/slides/slide18.xml" ContentType="application/vnd.openxmlformats-officedocument.presentationml.slide+xml"/>
  <Override PartName="/ppt/slides/slide47.xml" ContentType="application/vnd.openxmlformats-officedocument.presentationml.slide+xml"/>
  <Override PartName="/ppt/notesSlides/notesSlide32.xml" ContentType="application/vnd.openxmlformats-officedocument.presentationml.notesSlide+xml"/>
  <Override PartName="/ppt/notesSlides/notesSlide16.xml" ContentType="application/vnd.openxmlformats-officedocument.presentationml.notesSlide+xml"/>
  <Override PartName="/ppt/slideLayouts/slideLayout3.xml" ContentType="application/vnd.openxmlformats-officedocument.presentationml.slideLayout+xml"/>
  <Override PartName="/ppt/slides/slide21.xml" ContentType="application/vnd.openxmlformats-officedocument.presentationml.slide+xml"/>
  <Override PartName="/ppt/slides/slide23.xml" ContentType="application/vnd.openxmlformats-officedocument.presentationml.slide+xml"/>
  <Override PartName="/ppt/slideLayouts/slideLayout9.xml" ContentType="application/vnd.openxmlformats-officedocument.presentationml.slideLayout+xml"/>
  <Override PartName="/ppt/slides/slide52.xml" ContentType="application/vnd.openxmlformats-officedocument.presentationml.slide+xml"/>
  <Override PartName="/ppt/slides/slide1.xml" ContentType="application/vnd.openxmlformats-officedocument.presentationml.slide+xml"/>
  <Override PartName="/ppt/slides/slide51.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viewProps.xml" ContentType="application/vnd.openxmlformats-officedocument.presentationml.viewProps+xml"/>
  <Override PartName="/ppt/tableStyles.xml" ContentType="application/vnd.openxmlformats-officedocument.presentationml.tableStyles+xml"/>
  <Override PartName="/ppt/notesSlides/notesSlide15.xml" ContentType="application/vnd.openxmlformats-officedocument.presentationml.notesSlide+xml"/>
  <Override PartName="/ppt/notesSlides/notesSlide4.xml" ContentType="application/vnd.openxmlformats-officedocument.presentationml.notesSlide+xml"/>
  <Override PartName="/ppt/notesSlides/notesSlide41.xml" ContentType="application/vnd.openxmlformats-officedocument.presentationml.notesSlide+xml"/>
  <Override PartName="/ppt/slides/slide13.xml" ContentType="application/vnd.openxmlformats-officedocument.presentationml.slide+xml"/>
  <Override PartName="/ppt/notesSlides/notesSlide23.xml" ContentType="application/vnd.openxmlformats-officedocument.presentationml.notesSlide+xml"/>
  <Override PartName="/ppt/notesSlides/notesSlide17.xml" ContentType="application/vnd.openxmlformats-officedocument.presentationml.notesSlide+xml"/>
  <Override PartName="/ppt/notesSlides/notesSlide42.xml" ContentType="application/vnd.openxmlformats-officedocument.presentationml.notesSlide+xml"/>
  <Override PartName="/ppt/notesSlides/notesSlide35.xml" ContentType="application/vnd.openxmlformats-officedocument.presentationml.notesSlide+xml"/>
  <Override PartName="/ppt/notesSlides/notesSlide6.xml" ContentType="application/vnd.openxmlformats-officedocument.presentationml.notesSlide+xml"/>
  <Override PartName="/ppt/slides/slide20.xml" ContentType="application/vnd.openxmlformats-officedocument.presentationml.slide+xml"/>
  <Override PartName="/ppt/slides/slide17.xml" ContentType="application/vnd.openxmlformats-officedocument.presentationml.slide+xml"/>
  <Override PartName="/ppt/slideLayouts/slideLayout4.xml" ContentType="application/vnd.openxmlformats-officedocument.presentationml.slideLayout+xml"/>
  <Override PartName="/ppt/notesSlides/notesSlide13.xml" ContentType="application/vnd.openxmlformats-officedocument.presentationml.notesSlide+xml"/>
  <Override PartName="/ppt/slideLayouts/slideLayout2.xml" ContentType="application/vnd.openxmlformats-officedocument.presentationml.slideLayout+xml"/>
  <Override PartName="/ppt/notesSlides/notesSlide1.xml" ContentType="application/vnd.openxmlformats-officedocument.presentationml.notesSlide+xml"/>
  <Override PartName="/ppt/slides/slide43.xml" ContentType="application/vnd.openxmlformats-officedocument.presentationml.slide+xml"/>
  <Override PartName="/ppt/slideLayouts/slideLayout6.xml" ContentType="application/vnd.openxmlformats-officedocument.presentationml.slideLayout+xml"/>
  <Default Extension="emf" ContentType="image/x-emf"/>
  <Override PartName="/ppt/slides/slide37.xml" ContentType="application/vnd.openxmlformats-officedocument.presentationml.slide+xml"/>
  <Override PartName="/ppt/slideLayouts/slideLayout14.xml" ContentType="application/vnd.openxmlformats-officedocument.presentationml.slideLayout+xml"/>
  <Override PartName="/ppt/slides/slide10.xml" ContentType="application/vnd.openxmlformats-officedocument.presentationml.slide+xml"/>
  <Override PartName="/ppt/notesSlides/notesSlide43.xml" ContentType="application/vnd.openxmlformats-officedocument.presentationml.notesSlide+xml"/>
  <Override PartName="/ppt/slides/slide33.xml" ContentType="application/vnd.openxmlformats-officedocument.presentationml.slide+xml"/>
  <Override PartName="/ppt/presProps.xml" ContentType="application/vnd.openxmlformats-officedocument.presentationml.presProps+xml"/>
  <Override PartName="/ppt/notesSlides/notesSlide18.xml" ContentType="application/vnd.openxmlformats-officedocument.presentationml.notesSlide+xml"/>
  <Default Extension="png" ContentType="image/png"/>
  <Override PartName="/ppt/slides/slide27.xml" ContentType="application/vnd.openxmlformats-officedocument.presentationml.slide+xml"/>
  <Override PartName="/docProps/core.xml" ContentType="application/vnd.openxmlformats-package.core-properties+xml"/>
  <Override PartName="/ppt/slides/slide31.xml" ContentType="application/vnd.openxmlformats-officedocument.presentationml.slide+xml"/>
  <Default Extension="bin" ContentType="application/vnd.openxmlformats-officedocument.presentationml.printerSettings"/>
  <Override PartName="/ppt/notesSlides/notesSlide10.xml" ContentType="application/vnd.openxmlformats-officedocument.presentationml.notesSlide+xml"/>
  <Override PartName="/ppt/notesSlides/notesSlide39.xml" ContentType="application/vnd.openxmlformats-officedocument.presentationml.notesSlide+xml"/>
  <Override PartName="/ppt/slides/slide53.xml" ContentType="application/vnd.openxmlformats-officedocument.presentationml.slide+xml"/>
  <Override PartName="/ppt/notesSlides/notesSlide24.xml" ContentType="application/vnd.openxmlformats-officedocument.presentationml.notesSlide+xml"/>
  <Override PartName="/ppt/slides/slide12.xml" ContentType="application/vnd.openxmlformats-officedocument.presentationml.slide+xml"/>
  <Override PartName="/ppt/slides/slide19.xml" ContentType="application/vnd.openxmlformats-officedocument.presentationml.slide+xml"/>
  <Override PartName="/ppt/slides/slide41.xml" ContentType="application/vnd.openxmlformats-officedocument.presentationml.slide+xml"/>
  <Override PartName="/ppt/slides/slide46.xml" ContentType="application/vnd.openxmlformats-officedocument.presentationml.slide+xml"/>
  <Override PartName="/ppt/notesSlides/notesSlide2.xml" ContentType="application/vnd.openxmlformats-officedocument.presentationml.notesSlide+xml"/>
  <Override PartName="/ppt/notesSlides/notesSlide14.xml" ContentType="application/vnd.openxmlformats-officedocument.presentationml.notesSlide+xml"/>
  <Override PartName="/ppt/notesSlides/notesSlide28.xml" ContentType="application/vnd.openxmlformats-officedocument.presentationml.notesSlide+xml"/>
  <Override PartName="/ppt/theme/theme2.xml" ContentType="application/vnd.openxmlformats-officedocument.theme+xml"/>
  <Override PartName="/ppt/notesSlides/notesSlide27.xml" ContentType="application/vnd.openxmlformats-officedocument.presentationml.notesSlide+xml"/>
  <Override PartName="/ppt/slides/slide2.xml" ContentType="application/vnd.openxmlformats-officedocument.presentationml.slide+xml"/>
  <Override PartName="/ppt/notesSlides/notesSlide25.xml" ContentType="application/vnd.openxmlformats-officedocument.presentationml.notesSlide+xml"/>
  <Override PartName="/ppt/slides/slide35.xml" ContentType="application/vnd.openxmlformats-officedocument.presentationml.slide+xml"/>
  <Override PartName="/ppt/slides/slide42.xml" ContentType="application/vnd.openxmlformats-officedocument.presentationml.slide+xml"/>
  <Override PartName="/ppt/notesSlides/notesSlide40.xml" ContentType="application/vnd.openxmlformats-officedocument.presentationml.notesSlide+xml"/>
  <Override PartName="/ppt/slides/slide45.xml" ContentType="application/vnd.openxmlformats-officedocument.presentationml.slide+xml"/>
  <Override PartName="/ppt/notesSlides/notesSlide34.xml" ContentType="application/vnd.openxmlformats-officedocument.presentationml.notesSlide+xml"/>
  <Override PartName="/ppt/notesSlides/notesSlide38.xml" ContentType="application/vnd.openxmlformats-officedocument.presentationml.notesSlide+xml"/>
  <Override PartName="/ppt/notesSlides/notesSlide21.xml" ContentType="application/vnd.openxmlformats-officedocument.presentationml.notesSlide+xml"/>
  <Override PartName="/ppt/slideLayouts/slideLayout5.xml" ContentType="application/vnd.openxmlformats-officedocument.presentationml.slideLayout+xml"/>
  <Override PartName="/ppt/slideLayouts/slideLayout10.xml" ContentType="application/vnd.openxmlformats-officedocument.presentationml.slideLayout+xml"/>
  <Override PartName="/ppt/slides/slide50.xml" ContentType="application/vnd.openxmlformats-officedocument.presentationml.slide+xml"/>
  <Override PartName="/ppt/notesSlides/notesSlide3.xml" ContentType="application/vnd.openxmlformats-officedocument.presentationml.notesSlide+xml"/>
  <Override PartName="/ppt/notesSlides/notesSlide29.xml" ContentType="application/vnd.openxmlformats-officedocument.presentationml.notesSlide+xml"/>
  <Override PartName="/ppt/notesSlides/notesSlide36.xml" ContentType="application/vnd.openxmlformats-officedocument.presentationml.notesSlide+xml"/>
  <Default Extension="xml" ContentType="application/xml"/>
  <Override PartName="/ppt/slides/slide26.xml" ContentType="application/vnd.openxmlformats-officedocument.presentationml.slide+xml"/>
  <Override PartName="/ppt/slideMasters/slideMaster1.xml" ContentType="application/vnd.openxmlformats-officedocument.presentationml.slideMaster+xml"/>
  <Override PartName="/ppt/notesSlides/notesSlide7.xml" ContentType="application/vnd.openxmlformats-officedocument.presentationml.notesSlide+xml"/>
  <Override PartName="/ppt/slides/slide25.xml" ContentType="application/vnd.openxmlformats-officedocument.presentationml.slide+xml"/>
  <Override PartName="/ppt/notesSlides/notesSlide19.xml" ContentType="application/vnd.openxmlformats-officedocument.presentationml.notesSlide+xml"/>
  <Override PartName="/ppt/slides/slide14.xml" ContentType="application/vnd.openxmlformats-officedocument.presentationml.slide+xml"/>
  <Override PartName="/ppt/slides/slide40.xml" ContentType="application/vnd.openxmlformats-officedocument.presentationml.slide+xml"/>
  <Override PartName="/ppt/slides/slide34.xml" ContentType="application/vnd.openxmlformats-officedocument.presentationml.slide+xml"/>
  <Override PartName="/ppt/notesSlides/notesSlide26.xml" ContentType="application/vnd.openxmlformats-officedocument.presentationml.notesSlide+xml"/>
  <Override PartName="/ppt/slides/slide44.xml" ContentType="application/vnd.openxmlformats-officedocument.presentationml.slide+xml"/>
  <Override PartName="/ppt/notesSlides/notesSlide12.xml" ContentType="application/vnd.openxmlformats-officedocument.presentationml.notesSlide+xml"/>
  <Override PartName="/ppt/notesSlides/notesSlide37.xml" ContentType="application/vnd.openxmlformats-officedocument.presentationml.notesSlide+xml"/>
  <Override PartName="/ppt/notesSlides/notesSlide44.xml" ContentType="application/vnd.openxmlformats-officedocument.presentationml.notesSlide+xml"/>
  <Override PartName="/ppt/notesSlides/notesSlide5.xml" ContentType="application/vnd.openxmlformats-officedocument.presentationml.notesSlide+xml"/>
  <Override PartName="/ppt/slides/slide49.xml" ContentType="application/vnd.openxmlformats-officedocument.presentationml.slide+xml"/>
  <Override PartName="/ppt/slideLayouts/slideLayout1.xml" ContentType="application/vnd.openxmlformats-officedocument.presentationml.slideLayout+xml"/>
  <Override PartName="/ppt/slides/slide48.xml" ContentType="application/vnd.openxmlformats-officedocument.presentationml.slide+xml"/>
  <Override PartName="/ppt/theme/theme1.xml" ContentType="application/vnd.openxmlformats-officedocument.theme+xml"/>
  <Override PartName="/ppt/presentation.xml" ContentType="application/vnd.openxmlformats-officedocument.presentationml.presentation.main+xml"/>
  <Override PartName="/ppt/slides/slide5.xml" ContentType="application/vnd.openxmlformats-officedocument.presentationml.slide+xml"/>
  <Override PartName="/ppt/slideLayouts/slideLayout7.xml" ContentType="application/vnd.openxmlformats-officedocument.presentationml.slideLayout+xml"/>
  <Default Extension="jpeg" ContentType="image/jpeg"/>
  <Override PartName="/ppt/notesSlides/notesSlide33.xml" ContentType="application/vnd.openxmlformats-officedocument.presentationml.notesSlide+xml"/>
  <Override PartName="/ppt/slides/slide3.xml" ContentType="application/vnd.openxmlformats-officedocument.presentationml.slide+xml"/>
  <Override PartName="/ppt/slides/slide4.xml" ContentType="application/vnd.openxmlformats-officedocument.presentationml.slide+xml"/>
  <Default Extension="tiff" ContentType="image/tiff"/>
  <Override PartName="/ppt/slideLayouts/slideLayout11.xml" ContentType="application/vnd.openxmlformats-officedocument.presentationml.slideLayout+xml"/>
  <Override PartName="/ppt/notesSlides/notesSlide8.xml" ContentType="application/vnd.openxmlformats-officedocument.presentationml.notesSlide+xml"/>
  <Override PartName="/ppt/slideLayouts/slideLayout13.xml" ContentType="application/vnd.openxmlformats-officedocument.presentationml.slideLayout+xml"/>
  <Override PartName="/ppt/slides/slide8.xml" ContentType="application/vnd.openxmlformats-officedocument.presentationml.slide+xml"/>
  <Override PartName="/ppt/slides/slide15.xml" ContentType="application/vnd.openxmlformats-officedocument.presentationml.slide+xml"/>
  <Default Extension="rels" ContentType="application/vnd.openxmlformats-package.relationships+xml"/>
  <Override PartName="/ppt/slideLayouts/slideLayout15.xml" ContentType="application/vnd.openxmlformats-officedocument.presentationml.slideLayout+xml"/>
  <Override PartName="/ppt/slides/slide9.xml" ContentType="application/vnd.openxmlformats-officedocument.presentationml.slide+xml"/>
  <Override PartName="/ppt/slides/slide24.xml" ContentType="application/vnd.openxmlformats-officedocument.presentationml.slide+xml"/>
  <Override PartName="/ppt/slides/slide39.xml" ContentType="application/vnd.openxmlformats-officedocument.presentationml.slide+xml"/>
  <Override PartName="/ppt/slides/slide32.xml" ContentType="application/vnd.openxmlformats-officedocument.presentationml.slide+xml"/>
  <Override PartName="/ppt/notesSlides/notesSlide30.xml" ContentType="application/vnd.openxmlformats-officedocument.presentationml.notesSlide+xml"/>
  <Override PartName="/ppt/slides/slide6.xml" ContentType="application/vnd.openxmlformats-officedocument.presentationml.slide+xml"/>
  <Override PartName="/ppt/slides/slide16.xml" ContentType="application/vnd.openxmlformats-officedocument.presentationml.slide+xml"/>
  <Override PartName="/ppt/slides/slide38.xml" ContentType="application/vnd.openxmlformats-officedocument.presentationml.slide+xml"/>
  <Override PartName="/ppt/slideLayouts/slideLayout12.xml" ContentType="application/vnd.openxmlformats-officedocument.presentationml.slideLayout+xml"/>
  <Override PartName="/ppt/notesSlides/notesSlide20.xml" ContentType="application/vnd.openxmlformats-officedocument.presentationml.notesSlide+xml"/>
  <Override PartName="/ppt/slides/slide29.xml" ContentType="application/vnd.openxmlformats-officedocument.presentationml.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55"/>
  </p:notesMasterIdLst>
  <p:sldIdLst>
    <p:sldId id="285" r:id="rId2"/>
    <p:sldId id="286" r:id="rId3"/>
    <p:sldId id="288" r:id="rId4"/>
    <p:sldId id="257" r:id="rId5"/>
    <p:sldId id="258" r:id="rId6"/>
    <p:sldId id="298" r:id="rId7"/>
    <p:sldId id="259" r:id="rId8"/>
    <p:sldId id="260" r:id="rId9"/>
    <p:sldId id="289" r:id="rId10"/>
    <p:sldId id="287" r:id="rId11"/>
    <p:sldId id="290" r:id="rId12"/>
    <p:sldId id="301" r:id="rId13"/>
    <p:sldId id="262" r:id="rId14"/>
    <p:sldId id="263" r:id="rId15"/>
    <p:sldId id="313" r:id="rId16"/>
    <p:sldId id="266" r:id="rId17"/>
    <p:sldId id="267" r:id="rId18"/>
    <p:sldId id="302" r:id="rId19"/>
    <p:sldId id="312" r:id="rId20"/>
    <p:sldId id="291" r:id="rId21"/>
    <p:sldId id="269" r:id="rId22"/>
    <p:sldId id="292" r:id="rId23"/>
    <p:sldId id="295" r:id="rId24"/>
    <p:sldId id="271" r:id="rId25"/>
    <p:sldId id="272" r:id="rId26"/>
    <p:sldId id="268" r:id="rId27"/>
    <p:sldId id="296" r:id="rId28"/>
    <p:sldId id="294" r:id="rId29"/>
    <p:sldId id="297" r:id="rId30"/>
    <p:sldId id="303" r:id="rId31"/>
    <p:sldId id="270" r:id="rId32"/>
    <p:sldId id="299" r:id="rId33"/>
    <p:sldId id="273" r:id="rId34"/>
    <p:sldId id="275" r:id="rId35"/>
    <p:sldId id="276" r:id="rId36"/>
    <p:sldId id="304" r:id="rId37"/>
    <p:sldId id="305" r:id="rId38"/>
    <p:sldId id="274" r:id="rId39"/>
    <p:sldId id="306" r:id="rId40"/>
    <p:sldId id="277" r:id="rId41"/>
    <p:sldId id="284" r:id="rId42"/>
    <p:sldId id="278" r:id="rId43"/>
    <p:sldId id="279" r:id="rId44"/>
    <p:sldId id="300" r:id="rId45"/>
    <p:sldId id="280" r:id="rId46"/>
    <p:sldId id="308" r:id="rId47"/>
    <p:sldId id="307" r:id="rId48"/>
    <p:sldId id="309" r:id="rId49"/>
    <p:sldId id="310" r:id="rId50"/>
    <p:sldId id="281" r:id="rId51"/>
    <p:sldId id="282" r:id="rId52"/>
    <p:sldId id="311" r:id="rId53"/>
    <p:sldId id="283" r:id="rId5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94660"/>
  </p:normalViewPr>
  <p:slideViewPr>
    <p:cSldViewPr snapToGrid="0" snapToObjects="1">
      <p:cViewPr varScale="1">
        <p:scale>
          <a:sx n="154" d="100"/>
          <a:sy n="154" d="100"/>
        </p:scale>
        <p:origin x="-1144"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60" Type="http://schemas.openxmlformats.org/officeDocument/2006/relationships/tableStyles" Target="tableStyles.xml"/><Relationship Id="rId39" Type="http://schemas.openxmlformats.org/officeDocument/2006/relationships/slide" Target="slides/slide38.xml"/><Relationship Id="rId7" Type="http://schemas.openxmlformats.org/officeDocument/2006/relationships/slide" Target="slides/slide6.xml"/><Relationship Id="rId43" Type="http://schemas.openxmlformats.org/officeDocument/2006/relationships/slide" Target="slides/slide42.xml"/><Relationship Id="rId25" Type="http://schemas.openxmlformats.org/officeDocument/2006/relationships/slide" Target="slides/slide24.xml"/><Relationship Id="rId10" Type="http://schemas.openxmlformats.org/officeDocument/2006/relationships/slide" Target="slides/slide9.xml"/><Relationship Id="rId50" Type="http://schemas.openxmlformats.org/officeDocument/2006/relationships/slide" Target="slides/slide49.xml"/><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27" Type="http://schemas.openxmlformats.org/officeDocument/2006/relationships/slide" Target="slides/slide26.xml"/><Relationship Id="rId14" Type="http://schemas.openxmlformats.org/officeDocument/2006/relationships/slide" Target="slides/slide13.xml"/><Relationship Id="rId4" Type="http://schemas.openxmlformats.org/officeDocument/2006/relationships/slide" Target="slides/slide3.xml"/><Relationship Id="rId28" Type="http://schemas.openxmlformats.org/officeDocument/2006/relationships/slide" Target="slides/slide27.xml"/><Relationship Id="rId45" Type="http://schemas.openxmlformats.org/officeDocument/2006/relationships/slide" Target="slides/slide44.xml"/><Relationship Id="rId58" Type="http://schemas.openxmlformats.org/officeDocument/2006/relationships/viewProps" Target="viewProps.xml"/><Relationship Id="rId42" Type="http://schemas.openxmlformats.org/officeDocument/2006/relationships/slide" Target="slides/slide41.xml"/><Relationship Id="rId6" Type="http://schemas.openxmlformats.org/officeDocument/2006/relationships/slide" Target="slides/slide5.xml"/><Relationship Id="rId49" Type="http://schemas.openxmlformats.org/officeDocument/2006/relationships/slide" Target="slides/slide48.xml"/><Relationship Id="rId44" Type="http://schemas.openxmlformats.org/officeDocument/2006/relationships/slide" Target="slides/slide43.xml"/><Relationship Id="rId19" Type="http://schemas.openxmlformats.org/officeDocument/2006/relationships/slide" Target="slides/slide18.xml"/><Relationship Id="rId38" Type="http://schemas.openxmlformats.org/officeDocument/2006/relationships/slide" Target="slides/slide37.xml"/><Relationship Id="rId20" Type="http://schemas.openxmlformats.org/officeDocument/2006/relationships/slide" Target="slides/slide19.xml"/><Relationship Id="rId2" Type="http://schemas.openxmlformats.org/officeDocument/2006/relationships/slide" Target="slides/slide1.xml"/><Relationship Id="rId46" Type="http://schemas.openxmlformats.org/officeDocument/2006/relationships/slide" Target="slides/slide45.xml"/><Relationship Id="rId57" Type="http://schemas.openxmlformats.org/officeDocument/2006/relationships/presProps" Target="presProps.xml"/><Relationship Id="rId59" Type="http://schemas.openxmlformats.org/officeDocument/2006/relationships/theme" Target="theme/theme1.xml"/><Relationship Id="rId35" Type="http://schemas.openxmlformats.org/officeDocument/2006/relationships/slide" Target="slides/slide34.xml"/><Relationship Id="rId51" Type="http://schemas.openxmlformats.org/officeDocument/2006/relationships/slide" Target="slides/slide50.xml"/><Relationship Id="rId55" Type="http://schemas.openxmlformats.org/officeDocument/2006/relationships/notesMaster" Target="notesMasters/notesMaster1.xml"/><Relationship Id="rId31" Type="http://schemas.openxmlformats.org/officeDocument/2006/relationships/slide" Target="slides/slide30.xml"/><Relationship Id="rId34" Type="http://schemas.openxmlformats.org/officeDocument/2006/relationships/slide" Target="slides/slide33.xml"/><Relationship Id="rId40" Type="http://schemas.openxmlformats.org/officeDocument/2006/relationships/slide" Target="slides/slide39.xml"/><Relationship Id="rId36" Type="http://schemas.openxmlformats.org/officeDocument/2006/relationships/slide" Target="slides/slide35.xml"/><Relationship Id="rId1" Type="http://schemas.openxmlformats.org/officeDocument/2006/relationships/slideMaster" Target="slideMasters/slideMaster1.xml"/><Relationship Id="rId24" Type="http://schemas.openxmlformats.org/officeDocument/2006/relationships/slide" Target="slides/slide23.xml"/><Relationship Id="rId47" Type="http://schemas.openxmlformats.org/officeDocument/2006/relationships/slide" Target="slides/slide46.xml"/><Relationship Id="rId56" Type="http://schemas.openxmlformats.org/officeDocument/2006/relationships/printerSettings" Target="printerSettings/printerSettings1.bin"/><Relationship Id="rId48" Type="http://schemas.openxmlformats.org/officeDocument/2006/relationships/slide" Target="slides/slide47.xml"/><Relationship Id="rId8" Type="http://schemas.openxmlformats.org/officeDocument/2006/relationships/slide" Target="slides/slide7.xml"/><Relationship Id="rId13" Type="http://schemas.openxmlformats.org/officeDocument/2006/relationships/slide" Target="slides/slide12.xml"/><Relationship Id="rId32" Type="http://schemas.openxmlformats.org/officeDocument/2006/relationships/slide" Target="slides/slide31.xml"/><Relationship Id="rId37" Type="http://schemas.openxmlformats.org/officeDocument/2006/relationships/slide" Target="slides/slide36.xml"/><Relationship Id="rId52" Type="http://schemas.openxmlformats.org/officeDocument/2006/relationships/slide" Target="slides/slide51.xml"/><Relationship Id="rId54" Type="http://schemas.openxmlformats.org/officeDocument/2006/relationships/slide" Target="slides/slide53.xml"/><Relationship Id="rId12" Type="http://schemas.openxmlformats.org/officeDocument/2006/relationships/slide" Target="slides/slide11.xml"/><Relationship Id="rId3" Type="http://schemas.openxmlformats.org/officeDocument/2006/relationships/slide" Target="slides/slide2.xml"/><Relationship Id="rId23" Type="http://schemas.openxmlformats.org/officeDocument/2006/relationships/slide" Target="slides/slide22.xml"/><Relationship Id="rId53" Type="http://schemas.openxmlformats.org/officeDocument/2006/relationships/slide" Target="slides/slide52.xml"/><Relationship Id="rId26" Type="http://schemas.openxmlformats.org/officeDocument/2006/relationships/slide" Target="slides/slide25.xml"/><Relationship Id="rId30" Type="http://schemas.openxmlformats.org/officeDocument/2006/relationships/slide" Target="slides/slide29.xml"/><Relationship Id="rId11" Type="http://schemas.openxmlformats.org/officeDocument/2006/relationships/slide" Target="slides/slide10.xml"/><Relationship Id="rId29" Type="http://schemas.openxmlformats.org/officeDocument/2006/relationships/slide" Target="slides/slide28.xml"/><Relationship Id="rId16" Type="http://schemas.openxmlformats.org/officeDocument/2006/relationships/slide" Target="slides/slide15.xml"/><Relationship Id="rId33" Type="http://schemas.openxmlformats.org/officeDocument/2006/relationships/slide" Target="slides/slide32.xml"/><Relationship Id="rId41" Type="http://schemas.openxmlformats.org/officeDocument/2006/relationships/slide" Target="slides/slide40.xml"/><Relationship Id="rId5" Type="http://schemas.openxmlformats.org/officeDocument/2006/relationships/slide" Target="slides/slide4.xml"/><Relationship Id="rId15" Type="http://schemas.openxmlformats.org/officeDocument/2006/relationships/slide" Target="slides/slide14.xml"/><Relationship Id="rId22" Type="http://schemas.openxmlformats.org/officeDocument/2006/relationships/slide" Target="slides/slide21.xml"/><Relationship Id="rId21" Type="http://schemas.openxmlformats.org/officeDocument/2006/relationships/slide" Target="slides/slide2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470F39D-8296-4C91-A47C-9FA3D6C4C48C}" type="datetimeFigureOut">
              <a:rPr lang="en-US" smtClean="0"/>
              <a:pPr/>
              <a:t>7/24/13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6F0FAD2-374C-4309-BB99-C0F248DA7BC2}"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6" Type="http://schemas.openxmlformats.org/officeDocument/2006/relationships/hyperlink" Target="http://www.bbc.co.uk/news/science-environment-19410444" TargetMode="External"/><Relationship Id="rId4" Type="http://schemas.openxmlformats.org/officeDocument/2006/relationships/hyperlink" Target="http://www.bbc.co.uk/news/science-environment-20410942" TargetMode="External"/><Relationship Id="rId1" Type="http://schemas.openxmlformats.org/officeDocument/2006/relationships/notesMaster" Target="../notesMasters/notesMaster1.xml"/><Relationship Id="rId2" Type="http://schemas.openxmlformats.org/officeDocument/2006/relationships/slide" Target="../slides/slide21.xml"/><Relationship Id="rId3" Type="http://schemas.openxmlformats.org/officeDocument/2006/relationships/hyperlink" Target="http://www.bbc.co.uk/news/science-environment-20556703%23story_continues_1" TargetMode="External"/><Relationship Id="rId5" Type="http://schemas.openxmlformats.org/officeDocument/2006/relationships/hyperlink" Target="http://www.bbc.co.uk/news/science-environment-17611404"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These are the key findings</a:t>
            </a:r>
            <a:r>
              <a:rPr lang="en-US" baseline="0" dirty="0" smtClean="0"/>
              <a:t> of the Intergovernmental Panel on Climate Change (IPCC) and other governmental committees.</a:t>
            </a:r>
            <a:endParaRPr lang="en-US" dirty="0"/>
          </a:p>
        </p:txBody>
      </p:sp>
      <p:sp>
        <p:nvSpPr>
          <p:cNvPr id="4" name="Slide Number Placeholder 3"/>
          <p:cNvSpPr>
            <a:spLocks noGrp="1"/>
          </p:cNvSpPr>
          <p:nvPr>
            <p:ph type="sldNum" sz="quarter" idx="10"/>
          </p:nvPr>
        </p:nvSpPr>
        <p:spPr/>
        <p:txBody>
          <a:bodyPr/>
          <a:lstStyle/>
          <a:p>
            <a:fld id="{EFB54024-DCFA-4858-9E9A-59E71C0CF88C}" type="slidenum">
              <a:rPr lang="en-US" smtClean="0"/>
              <a:pPr/>
              <a:t>5</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movie</a:t>
            </a:r>
            <a:r>
              <a:rPr lang="en-US" baseline="0" dirty="0" smtClean="0"/>
              <a:t> is from the NASA Goddard Institute for Space Studies (GISS) and shows the increase in global temperature from 1884 to 2011. The baseline value is the mean global average temperature between 1951 and 1980 when the temperature was about the same due to aerosols (See slide 21). In this movie the white and blue areas are anomalies at or below the 1951-1980 baseline and yellow to red areas are anomalies above that baseline (See temperature bar). Global warming actually started about 1920 (See slide 21).</a:t>
            </a:r>
            <a:endParaRPr lang="en-US" dirty="0"/>
          </a:p>
        </p:txBody>
      </p:sp>
      <p:sp>
        <p:nvSpPr>
          <p:cNvPr id="4" name="Slide Number Placeholder 3"/>
          <p:cNvSpPr>
            <a:spLocks noGrp="1"/>
          </p:cNvSpPr>
          <p:nvPr>
            <p:ph type="sldNum" sz="quarter" idx="10"/>
          </p:nvPr>
        </p:nvSpPr>
        <p:spPr/>
        <p:txBody>
          <a:bodyPr/>
          <a:lstStyle/>
          <a:p>
            <a:fld id="{29149FB8-E012-4822-9046-38C1FA08E262}" type="slidenum">
              <a:rPr lang="en-US" smtClean="0"/>
              <a:pPr/>
              <a:t>15</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Slide Image Placeholder 1"/>
          <p:cNvSpPr>
            <a:spLocks noGrp="1" noRot="1" noChangeAspect="1"/>
          </p:cNvSpPr>
          <p:nvPr>
            <p:ph type="sldImg"/>
          </p:nvPr>
        </p:nvSpPr>
        <p:spPr bwMode="auto">
          <a:noFill/>
          <a:ln>
            <a:solidFill>
              <a:srgbClr val="000000"/>
            </a:solidFill>
            <a:miter lim="800000"/>
            <a:headEnd/>
            <a:tailEnd/>
          </a:ln>
        </p:spPr>
      </p:sp>
      <p:sp>
        <p:nvSpPr>
          <p:cNvPr id="27651" name="Notes Placeholder 2"/>
          <p:cNvSpPr>
            <a:spLocks noGrp="1"/>
          </p:cNvSpPr>
          <p:nvPr>
            <p:ph type="body" idx="1"/>
          </p:nvPr>
        </p:nvSpPr>
        <p:spPr bwMode="auto">
          <a:noFill/>
        </p:spPr>
        <p:txBody>
          <a:bodyPr/>
          <a:lstStyle/>
          <a:p>
            <a:r>
              <a:rPr lang="en-US" dirty="0" smtClean="0">
                <a:ea typeface="ＭＳ Ｐゴシック" pitchFamily="-106" charset="-128"/>
                <a:cs typeface="ＭＳ Ｐゴシック" pitchFamily="-106" charset="-128"/>
              </a:rPr>
              <a:t>Analysis of air bubbles trapped in an Antarctic ice core extending back 800,000 years documents the Earth’s changing CO</a:t>
            </a:r>
            <a:r>
              <a:rPr lang="en-US" baseline="-25000" dirty="0" smtClean="0">
                <a:ea typeface="ＭＳ Ｐゴシック" pitchFamily="-106" charset="-128"/>
                <a:cs typeface="ＭＳ Ｐゴシック" pitchFamily="-106" charset="-128"/>
              </a:rPr>
              <a:t>2</a:t>
            </a:r>
            <a:r>
              <a:rPr lang="en-US" dirty="0" smtClean="0">
                <a:ea typeface="ＭＳ Ｐゴシック" pitchFamily="-106" charset="-128"/>
                <a:cs typeface="ＭＳ Ｐゴシック" pitchFamily="-106" charset="-128"/>
              </a:rPr>
              <a:t> concentration. Over this long period natural factors</a:t>
            </a:r>
            <a:r>
              <a:rPr lang="en-US" baseline="0" dirty="0" smtClean="0">
                <a:ea typeface="ＭＳ Ｐゴシック" pitchFamily="-106" charset="-128"/>
                <a:cs typeface="ＭＳ Ｐゴシック" pitchFamily="-106" charset="-128"/>
              </a:rPr>
              <a:t> (</a:t>
            </a:r>
            <a:r>
              <a:rPr lang="en-US" baseline="0" dirty="0" err="1" smtClean="0">
                <a:ea typeface="ＭＳ Ｐゴシック" pitchFamily="-106" charset="-128"/>
                <a:cs typeface="ＭＳ Ｐゴシック" pitchFamily="-106" charset="-128"/>
              </a:rPr>
              <a:t>Milankovitch</a:t>
            </a:r>
            <a:r>
              <a:rPr lang="en-US" baseline="0" dirty="0" smtClean="0">
                <a:ea typeface="ＭＳ Ｐゴシック" pitchFamily="-106" charset="-128"/>
                <a:cs typeface="ＭＳ Ｐゴシック" pitchFamily="-106" charset="-128"/>
              </a:rPr>
              <a:t> cycles)</a:t>
            </a:r>
            <a:r>
              <a:rPr lang="en-US" dirty="0" smtClean="0">
                <a:ea typeface="ＭＳ Ｐゴシック" pitchFamily="-106" charset="-128"/>
                <a:cs typeface="ＭＳ Ｐゴシック" pitchFamily="-106" charset="-128"/>
              </a:rPr>
              <a:t> have caused the atmospheric CO</a:t>
            </a:r>
            <a:r>
              <a:rPr lang="en-US" baseline="-25000" dirty="0" smtClean="0">
                <a:ea typeface="ＭＳ Ｐゴシック" pitchFamily="-106" charset="-128"/>
                <a:cs typeface="ＭＳ Ｐゴシック" pitchFamily="-106" charset="-128"/>
              </a:rPr>
              <a:t>2</a:t>
            </a:r>
            <a:r>
              <a:rPr lang="en-US" dirty="0" smtClean="0">
                <a:ea typeface="ＭＳ Ｐゴシック" pitchFamily="-106" charset="-128"/>
                <a:cs typeface="ＭＳ Ｐゴシック" pitchFamily="-106" charset="-128"/>
              </a:rPr>
              <a:t> concentration to vary within a range of about 170 </a:t>
            </a:r>
            <a:r>
              <a:rPr lang="en-US" smtClean="0">
                <a:ea typeface="ＭＳ Ｐゴシック" pitchFamily="-106" charset="-128"/>
                <a:cs typeface="ＭＳ Ｐゴシック" pitchFamily="-106" charset="-128"/>
              </a:rPr>
              <a:t>to 280 </a:t>
            </a:r>
            <a:r>
              <a:rPr lang="en-US" dirty="0" err="1" smtClean="0">
                <a:ea typeface="ＭＳ Ｐゴシック" pitchFamily="-106" charset="-128"/>
                <a:cs typeface="ＭＳ Ｐゴシック" pitchFamily="-106" charset="-128"/>
              </a:rPr>
              <a:t>ppm</a:t>
            </a:r>
            <a:r>
              <a:rPr lang="en-US" dirty="0" smtClean="0">
                <a:ea typeface="ＭＳ Ｐゴシック" pitchFamily="-106" charset="-128"/>
                <a:cs typeface="ＭＳ Ｐゴシック" pitchFamily="-106" charset="-128"/>
              </a:rPr>
              <a:t>. Temperature related data make clear that these variations have played a central role in determining the global climate. As a result of human activities, the present CO</a:t>
            </a:r>
            <a:r>
              <a:rPr lang="en-US" baseline="-25000" dirty="0" smtClean="0">
                <a:ea typeface="ＭＳ Ｐゴシック" pitchFamily="-106" charset="-128"/>
                <a:cs typeface="ＭＳ Ｐゴシック" pitchFamily="-106" charset="-128"/>
              </a:rPr>
              <a:t>2</a:t>
            </a:r>
            <a:r>
              <a:rPr lang="en-US" dirty="0" smtClean="0">
                <a:ea typeface="ＭＳ Ｐゴシック" pitchFamily="-106" charset="-128"/>
                <a:cs typeface="ＭＳ Ｐゴシック" pitchFamily="-106" charset="-128"/>
              </a:rPr>
              <a:t> concentration of about 396 </a:t>
            </a:r>
            <a:r>
              <a:rPr lang="en-US" dirty="0" err="1" smtClean="0">
                <a:ea typeface="ＭＳ Ｐゴシック" pitchFamily="-106" charset="-128"/>
                <a:cs typeface="ＭＳ Ｐゴシック" pitchFamily="-106" charset="-128"/>
              </a:rPr>
              <a:t>ppm</a:t>
            </a:r>
            <a:r>
              <a:rPr lang="en-US" dirty="0" smtClean="0">
                <a:ea typeface="ＭＳ Ｐゴシック" pitchFamily="-106" charset="-128"/>
                <a:cs typeface="ＭＳ Ｐゴシック" pitchFamily="-106" charset="-128"/>
              </a:rPr>
              <a:t> is about 35% above its highest level over at least the last 800,000 years. In the absence of strong control measures, emissions projected for this century would result in the CO</a:t>
            </a:r>
            <a:r>
              <a:rPr lang="en-US" baseline="-25000" dirty="0" smtClean="0">
                <a:ea typeface="ＭＳ Ｐゴシック" pitchFamily="-106" charset="-128"/>
                <a:cs typeface="ＭＳ Ｐゴシック" pitchFamily="-106" charset="-128"/>
              </a:rPr>
              <a:t>2</a:t>
            </a:r>
            <a:r>
              <a:rPr lang="en-US" dirty="0" smtClean="0">
                <a:ea typeface="ＭＳ Ｐゴシック" pitchFamily="-106" charset="-128"/>
                <a:cs typeface="ＭＳ Ｐゴシック" pitchFamily="-106" charset="-128"/>
              </a:rPr>
              <a:t> concentration increasing to a level that is roughly 2 to 3 times the highest level occurring over the glacial-interglacial era that spans the last 800,000 years or more. </a:t>
            </a:r>
          </a:p>
        </p:txBody>
      </p:sp>
      <p:sp>
        <p:nvSpPr>
          <p:cNvPr id="27652" name="Slide Number Placeholder 3"/>
          <p:cNvSpPr>
            <a:spLocks noGrp="1"/>
          </p:cNvSpPr>
          <p:nvPr>
            <p:ph type="sldNum" sz="quarter" idx="5"/>
          </p:nvPr>
        </p:nvSpPr>
        <p:spPr bwMode="auto">
          <a:noFill/>
          <a:ln>
            <a:miter lim="800000"/>
            <a:headEnd/>
            <a:tailEnd/>
          </a:ln>
        </p:spPr>
        <p:txBody>
          <a:bodyPr/>
          <a:lstStyle/>
          <a:p>
            <a:fld id="{B807F461-555E-3E40-BE23-2464A81F282C}" type="slidenum">
              <a:rPr lang="en-US" smtClean="0">
                <a:latin typeface="Calibri" pitchFamily="-106" charset="0"/>
                <a:ea typeface="ＭＳ Ｐゴシック" pitchFamily="-106" charset="-128"/>
                <a:cs typeface="ＭＳ Ｐゴシック" pitchFamily="-106" charset="-128"/>
              </a:rPr>
              <a:pPr/>
              <a:t>16</a:t>
            </a:fld>
            <a:endParaRPr lang="en-US" smtClean="0">
              <a:latin typeface="Calibri" pitchFamily="-106" charset="0"/>
              <a:ea typeface="ＭＳ Ｐゴシック" pitchFamily="-106" charset="-128"/>
              <a:cs typeface="ＭＳ Ｐゴシック" pitchFamily="-106"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bwMode="auto">
          <a:noFill/>
          <a:ln>
            <a:miter lim="800000"/>
            <a:headEnd/>
            <a:tailEnd/>
          </a:ln>
        </p:spPr>
        <p:txBody>
          <a:bodyPr/>
          <a:lstStyle/>
          <a:p>
            <a:fld id="{B5B5C06B-FCE9-A54F-8365-A7C1082C8D07}" type="slidenum">
              <a:rPr lang="en-US" smtClean="0">
                <a:latin typeface="Times" charset="0"/>
              </a:rPr>
              <a:pPr/>
              <a:t>17</a:t>
            </a:fld>
            <a:endParaRPr lang="en-US" smtClean="0">
              <a:latin typeface="Times" charset="0"/>
            </a:endParaRPr>
          </a:p>
        </p:txBody>
      </p:sp>
      <p:sp>
        <p:nvSpPr>
          <p:cNvPr id="79875" name="Rectangle 1026"/>
          <p:cNvSpPr>
            <a:spLocks noGrp="1" noRot="1" noChangeAspect="1" noChangeArrowheads="1" noTextEdit="1"/>
          </p:cNvSpPr>
          <p:nvPr>
            <p:ph type="sldImg"/>
          </p:nvPr>
        </p:nvSpPr>
        <p:spPr bwMode="auto">
          <a:noFill/>
          <a:ln>
            <a:solidFill>
              <a:srgbClr val="000000"/>
            </a:solidFill>
            <a:miter lim="800000"/>
            <a:headEnd/>
            <a:tailEnd/>
          </a:ln>
        </p:spPr>
      </p:sp>
      <p:sp>
        <p:nvSpPr>
          <p:cNvPr id="79876" name="Rectangle 1027"/>
          <p:cNvSpPr>
            <a:spLocks noGrp="1" noChangeArrowheads="1"/>
          </p:cNvSpPr>
          <p:nvPr>
            <p:ph type="body" idx="1"/>
          </p:nvPr>
        </p:nvSpPr>
        <p:spPr bwMode="auto">
          <a:noFill/>
        </p:spPr>
        <p:txBody>
          <a:bodyPr/>
          <a:lstStyle/>
          <a:p>
            <a:pPr eaLnBrk="1" hangingPunct="1">
              <a:spcBef>
                <a:spcPct val="0"/>
              </a:spcBef>
            </a:pPr>
            <a:r>
              <a:rPr lang="en-US" dirty="0" smtClean="0">
                <a:latin typeface="Times" charset="0"/>
                <a:ea typeface="ＭＳ Ｐゴシック" charset="-128"/>
                <a:cs typeface="ＭＳ Ｐゴシック" charset="-128"/>
              </a:rPr>
              <a:t>All of Earth’s systems show a heat gain. Most of that gain has been in the oceans and the least has been in the atmosphere. These heat gains show that global warming is indeed global in scope. The large amount of warming</a:t>
            </a:r>
            <a:r>
              <a:rPr lang="en-US" baseline="0" dirty="0" smtClean="0">
                <a:latin typeface="Times" charset="0"/>
                <a:ea typeface="ＭＳ Ｐゴシック" charset="-128"/>
                <a:cs typeface="ＭＳ Ｐゴシック" charset="-128"/>
              </a:rPr>
              <a:t> of the oceans will result in continued global warming even if we stopped all emissions today.</a:t>
            </a:r>
            <a:endParaRPr lang="en-US" dirty="0" smtClean="0">
              <a:latin typeface="Times" charset="0"/>
              <a:ea typeface="ＭＳ Ｐゴシック" charset="-128"/>
              <a:cs typeface="ＭＳ Ｐゴシック"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a:t>
            </a:r>
            <a:r>
              <a:rPr lang="en-US" baseline="0" dirty="0" smtClean="0"/>
              <a:t> the year 2000 the </a:t>
            </a:r>
            <a:r>
              <a:rPr lang="en-US" baseline="0" dirty="0" err="1" smtClean="0"/>
              <a:t>Land+Ice+Atmosphere</a:t>
            </a:r>
            <a:r>
              <a:rPr lang="en-US" baseline="0" dirty="0" smtClean="0"/>
              <a:t> was ~13% and the Ocean (0-2 km depth) was ~87%. Ten years later (2010) the </a:t>
            </a:r>
            <a:r>
              <a:rPr lang="en-US" baseline="0" dirty="0" err="1" smtClean="0"/>
              <a:t>Land+Ice+Atmosphere</a:t>
            </a:r>
            <a:r>
              <a:rPr lang="en-US" baseline="0" dirty="0" smtClean="0"/>
              <a:t> was 9% and the Ocean (0-2 km depth) was 91%. This is the main reason that the global average temperature has been about the same during the past 10 years. </a:t>
            </a:r>
            <a:endParaRPr lang="en-US" dirty="0"/>
          </a:p>
        </p:txBody>
      </p:sp>
      <p:sp>
        <p:nvSpPr>
          <p:cNvPr id="4" name="Slide Number Placeholder 3"/>
          <p:cNvSpPr>
            <a:spLocks noGrp="1"/>
          </p:cNvSpPr>
          <p:nvPr>
            <p:ph type="sldNum" sz="quarter" idx="10"/>
          </p:nvPr>
        </p:nvSpPr>
        <p:spPr/>
        <p:txBody>
          <a:bodyPr/>
          <a:lstStyle/>
          <a:p>
            <a:fld id="{C94BFA16-FCE7-426D-A8DD-827C96A99493}" type="slidenum">
              <a:rPr lang="en-US" smtClean="0"/>
              <a:pPr/>
              <a:t>18</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bwMode="auto">
          <a:noFill/>
          <a:ln>
            <a:miter lim="800000"/>
            <a:headEnd/>
            <a:tailEnd/>
          </a:ln>
        </p:spPr>
        <p:txBody>
          <a:bodyPr/>
          <a:lstStyle/>
          <a:p>
            <a:fld id="{11CC7DB8-D721-DE40-B0E0-B219E70E0724}" type="slidenum">
              <a:rPr lang="en-US" smtClean="0"/>
              <a:pPr/>
              <a:t>19</a:t>
            </a:fld>
            <a:endParaRPr lang="en-US" smtClean="0"/>
          </a:p>
        </p:txBody>
      </p:sp>
      <p:sp>
        <p:nvSpPr>
          <p:cNvPr id="1945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9460" name="Rectangle 3"/>
          <p:cNvSpPr>
            <a:spLocks noGrp="1" noChangeArrowheads="1"/>
          </p:cNvSpPr>
          <p:nvPr>
            <p:ph type="body" idx="1"/>
          </p:nvPr>
        </p:nvSpPr>
        <p:spPr bwMode="auto">
          <a:noFill/>
        </p:spPr>
        <p:txBody>
          <a:bodyPr/>
          <a:lstStyle/>
          <a:p>
            <a:pPr eaLnBrk="1" hangingPunct="1">
              <a:spcBef>
                <a:spcPct val="0"/>
              </a:spcBef>
            </a:pPr>
            <a:r>
              <a:rPr lang="en-US" dirty="0" err="1" smtClean="0">
                <a:ea typeface="ＭＳ Ｐゴシック" charset="-128"/>
                <a:cs typeface="ＭＳ Ｐゴシック" charset="-128"/>
              </a:rPr>
              <a:t>Radiative</a:t>
            </a:r>
            <a:r>
              <a:rPr lang="en-US" dirty="0" smtClean="0">
                <a:ea typeface="ＭＳ Ｐゴシック" charset="-128"/>
                <a:cs typeface="ＭＳ Ｐゴシック" charset="-128"/>
              </a:rPr>
              <a:t> forcing is the quantity used to measure the amount of climate change. It is expressed in terms of watts per square meter (Wm</a:t>
            </a:r>
            <a:r>
              <a:rPr lang="en-US" baseline="30000" dirty="0" smtClean="0">
                <a:ea typeface="ＭＳ Ｐゴシック" charset="-128"/>
                <a:cs typeface="ＭＳ Ｐゴシック" charset="-128"/>
              </a:rPr>
              <a:t>-2</a:t>
            </a:r>
            <a:r>
              <a:rPr lang="en-US" dirty="0" smtClean="0">
                <a:ea typeface="ＭＳ Ｐゴシック" charset="-128"/>
                <a:cs typeface="ＭＳ Ｐゴシック" charset="-128"/>
              </a:rPr>
              <a:t>). A positive value heats the Earth, and a negative value cools the Earth. </a:t>
            </a:r>
            <a:r>
              <a:rPr lang="en-US" dirty="0" err="1" smtClean="0">
                <a:ea typeface="ＭＳ Ｐゴシック" charset="-128"/>
                <a:cs typeface="ＭＳ Ｐゴシック" charset="-128"/>
              </a:rPr>
              <a:t>Radiative</a:t>
            </a:r>
            <a:r>
              <a:rPr lang="en-US" dirty="0" smtClean="0">
                <a:ea typeface="ＭＳ Ｐゴシック" charset="-128"/>
                <a:cs typeface="ＭＳ Ｐゴシック" charset="-128"/>
              </a:rPr>
              <a:t> </a:t>
            </a:r>
            <a:r>
              <a:rPr lang="en-US" dirty="0" err="1" smtClean="0">
                <a:ea typeface="ＭＳ Ｐゴシック" charset="-128"/>
                <a:cs typeface="ＭＳ Ｐゴシック" charset="-128"/>
              </a:rPr>
              <a:t>forcings</a:t>
            </a:r>
            <a:r>
              <a:rPr lang="en-US" dirty="0" smtClean="0">
                <a:ea typeface="ＭＳ Ｐゴシック" charset="-128"/>
                <a:cs typeface="ＭＳ Ｐゴシック" charset="-128"/>
              </a:rPr>
              <a:t> (climate drivers) due to various causes are shown in this diagram (the numbers are in watts per square meter). The red </a:t>
            </a:r>
            <a:r>
              <a:rPr lang="en-US" dirty="0" err="1" smtClean="0">
                <a:ea typeface="ＭＳ Ｐゴシック" charset="-128"/>
                <a:cs typeface="ＭＳ Ｐゴシック" charset="-128"/>
              </a:rPr>
              <a:t>forcings</a:t>
            </a:r>
            <a:r>
              <a:rPr lang="en-US" dirty="0" smtClean="0">
                <a:ea typeface="ＭＳ Ｐゴシック" charset="-128"/>
                <a:cs typeface="ＭＳ Ｐゴシック" charset="-128"/>
              </a:rPr>
              <a:t> (right) heat the Earth, and the blue </a:t>
            </a:r>
            <a:r>
              <a:rPr lang="en-US" dirty="0" err="1" smtClean="0">
                <a:ea typeface="ＭＳ Ｐゴシック" charset="-128"/>
                <a:cs typeface="ＭＳ Ｐゴシック" charset="-128"/>
              </a:rPr>
              <a:t>forcings</a:t>
            </a:r>
            <a:r>
              <a:rPr lang="en-US" dirty="0" smtClean="0">
                <a:ea typeface="ＭＳ Ｐゴシック" charset="-128"/>
                <a:cs typeface="ＭＳ Ｐゴシック" charset="-128"/>
              </a:rPr>
              <a:t> (left) cool the Earth. Greenhouse gases are mainly responsible for the current warming and far outweigh the others. However, the human-caused aerosols have produced a significant cooling which has kept the temperature from reaching even higher levels than today. Those aerosols now appear to be decreasing. (UN IPCC 4th Assessment, 2007)</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bwMode="auto">
          <a:noFill/>
          <a:ln>
            <a:miter lim="800000"/>
            <a:headEnd/>
            <a:tailEnd/>
          </a:ln>
        </p:spPr>
        <p:txBody>
          <a:bodyPr/>
          <a:lstStyle/>
          <a:p>
            <a:fld id="{7647ED26-1C58-6E42-9270-6D51AC2C92D8}" type="slidenum">
              <a:rPr lang="en-US" smtClean="0">
                <a:latin typeface="Calibri" pitchFamily="-106" charset="0"/>
                <a:ea typeface="ＭＳ Ｐゴシック" pitchFamily="-106" charset="-128"/>
                <a:cs typeface="ＭＳ Ｐゴシック" pitchFamily="-106" charset="-128"/>
              </a:rPr>
              <a:pPr/>
              <a:t>20</a:t>
            </a:fld>
            <a:endParaRPr lang="en-US" smtClean="0">
              <a:latin typeface="Calibri" pitchFamily="-106" charset="0"/>
              <a:ea typeface="ＭＳ Ｐゴシック" pitchFamily="-106" charset="-128"/>
              <a:cs typeface="ＭＳ Ｐゴシック" pitchFamily="-106" charset="-128"/>
            </a:endParaRPr>
          </a:p>
        </p:txBody>
      </p:sp>
      <p:sp>
        <p:nvSpPr>
          <p:cNvPr id="38915"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38916"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r>
              <a:rPr lang="en-US" dirty="0" smtClean="0">
                <a:ea typeface="ＭＳ Ｐゴシック" pitchFamily="-106" charset="-128"/>
                <a:cs typeface="ＭＳ Ｐゴシック" pitchFamily="-106" charset="-128"/>
              </a:rPr>
              <a:t>The rapid rise in atmospheric CO</a:t>
            </a:r>
            <a:r>
              <a:rPr lang="en-US" baseline="-25000" dirty="0" smtClean="0">
                <a:ea typeface="ＭＳ Ｐゴシック" pitchFamily="-106" charset="-128"/>
                <a:cs typeface="ＭＳ Ｐゴシック" pitchFamily="-106" charset="-128"/>
              </a:rPr>
              <a:t>2</a:t>
            </a:r>
            <a:r>
              <a:rPr lang="en-US" dirty="0" smtClean="0">
                <a:ea typeface="ＭＳ Ｐゴシック" pitchFamily="-106" charset="-128"/>
                <a:cs typeface="ＭＳ Ｐゴシック" pitchFamily="-106" charset="-128"/>
              </a:rPr>
              <a:t> from direct systematic measurements begun on the Island of Hawaii in 1958. The rise is shown in this graph of the mean annual CO</a:t>
            </a:r>
            <a:r>
              <a:rPr lang="en-US" baseline="-25000" dirty="0" smtClean="0">
                <a:ea typeface="ＭＳ Ｐゴシック" pitchFamily="-106" charset="-128"/>
                <a:cs typeface="ＭＳ Ｐゴシック" pitchFamily="-106" charset="-128"/>
              </a:rPr>
              <a:t>2</a:t>
            </a:r>
            <a:r>
              <a:rPr lang="en-US" dirty="0" smtClean="0">
                <a:ea typeface="ＭＳ Ｐゴシック" pitchFamily="-106" charset="-128"/>
                <a:cs typeface="ＭＳ Ｐゴシック" pitchFamily="-106" charset="-128"/>
              </a:rPr>
              <a:t> abundance, and is called the Keeling Curve. The “Safe Upper Limit” is the CO2 abundance level where the</a:t>
            </a:r>
            <a:r>
              <a:rPr lang="en-US" baseline="0" dirty="0" smtClean="0">
                <a:ea typeface="ＭＳ Ｐゴシック" pitchFamily="-106" charset="-128"/>
                <a:cs typeface="ＭＳ Ｐゴシック" pitchFamily="-106" charset="-128"/>
              </a:rPr>
              <a:t> ice sheets do not disappear entirely. At this limit all of the Greenland ice sheet an most of the Antarctic ice sheet will melt eventually (several thousand years). Emissions of other more powerful greenhouse gases (halocarbons, methane, etc) have pushed the equivalent concentration of CO2 in the atmosphere to about 478 </a:t>
            </a:r>
            <a:r>
              <a:rPr lang="en-US" baseline="0" dirty="0" err="1" smtClean="0">
                <a:ea typeface="ＭＳ Ｐゴシック" pitchFamily="-106" charset="-128"/>
                <a:cs typeface="ＭＳ Ｐゴシック" pitchFamily="-106" charset="-128"/>
              </a:rPr>
              <a:t>ppm</a:t>
            </a:r>
            <a:r>
              <a:rPr lang="en-US" baseline="0" smtClean="0">
                <a:ea typeface="ＭＳ Ｐゴシック" pitchFamily="-106" charset="-128"/>
                <a:cs typeface="ＭＳ Ｐゴシック" pitchFamily="-106" charset="-128"/>
              </a:rPr>
              <a:t>. </a:t>
            </a:r>
            <a:endParaRPr lang="en-US" dirty="0" smtClean="0">
              <a:ea typeface="ＭＳ Ｐゴシック" pitchFamily="-106" charset="-128"/>
              <a:cs typeface="ＭＳ Ｐゴシック" pitchFamily="-106"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Carbon emissions are 'too high' to curb climate change</a:t>
            </a:r>
          </a:p>
          <a:p>
            <a:r>
              <a:rPr lang="en-US" dirty="0" smtClean="0"/>
              <a:t>By Mark </a:t>
            </a:r>
            <a:r>
              <a:rPr lang="en-US" dirty="0" err="1" smtClean="0"/>
              <a:t>Kinver</a:t>
            </a:r>
            <a:r>
              <a:rPr lang="en-US" dirty="0" smtClean="0"/>
              <a:t> Environment reporter, BBC News The concentration of CO2 continues to rise, despite global efforts to curb future increases </a:t>
            </a:r>
          </a:p>
          <a:p>
            <a:r>
              <a:rPr lang="en-US" dirty="0" smtClean="0">
                <a:hlinkClick r:id="rId3"/>
              </a:rPr>
              <a:t>Continue reading the main story</a:t>
            </a:r>
            <a:r>
              <a:rPr lang="en-US" dirty="0" smtClean="0"/>
              <a:t> </a:t>
            </a:r>
            <a:r>
              <a:rPr lang="en-US" b="1" dirty="0" smtClean="0"/>
              <a:t>Related Stories</a:t>
            </a:r>
          </a:p>
          <a:p>
            <a:r>
              <a:rPr lang="en-US" dirty="0" smtClean="0">
                <a:hlinkClick r:id="rId4"/>
              </a:rPr>
              <a:t>Greenhouse gases hit record high</a:t>
            </a:r>
            <a:r>
              <a:rPr lang="en-US" dirty="0" smtClean="0"/>
              <a:t> </a:t>
            </a:r>
          </a:p>
          <a:p>
            <a:r>
              <a:rPr lang="en-US" dirty="0" smtClean="0">
                <a:hlinkClick r:id="rId5"/>
              </a:rPr>
              <a:t>CO2 'drove end to last ice age'</a:t>
            </a:r>
            <a:r>
              <a:rPr lang="en-US" dirty="0" smtClean="0"/>
              <a:t> </a:t>
            </a:r>
          </a:p>
          <a:p>
            <a:r>
              <a:rPr lang="en-US" dirty="0" smtClean="0">
                <a:hlinkClick r:id="rId6"/>
              </a:rPr>
              <a:t>Antarctic may host methane stores</a:t>
            </a:r>
            <a:r>
              <a:rPr lang="en-US" dirty="0" smtClean="0"/>
              <a:t> </a:t>
            </a:r>
          </a:p>
          <a:p>
            <a:r>
              <a:rPr lang="en-US" dirty="0" smtClean="0"/>
              <a:t>It is increasingly unlikely that global warming will be kept below an increase of 2C (3.6F) above pre-industrial levels, a study suggests.</a:t>
            </a:r>
          </a:p>
          <a:p>
            <a:r>
              <a:rPr lang="en-US" dirty="0" smtClean="0"/>
              <a:t>Data show that global CO2 emissions in 2012 hit 35.6bn </a:t>
            </a:r>
            <a:r>
              <a:rPr lang="en-US" dirty="0" err="1" smtClean="0"/>
              <a:t>tonnes</a:t>
            </a:r>
            <a:r>
              <a:rPr lang="en-US" dirty="0" smtClean="0"/>
              <a:t>, a 2.6% increase from 2011 and 58% above 1990 levels.</a:t>
            </a:r>
          </a:p>
          <a:p>
            <a:r>
              <a:rPr lang="en-US" dirty="0" smtClean="0"/>
              <a:t>The researchers say that emissions are the largest contributor to future climate change and a strong indicator of potential future warming.</a:t>
            </a:r>
          </a:p>
          <a:p>
            <a:r>
              <a:rPr lang="en-US" dirty="0" smtClean="0"/>
              <a:t>The findings have been published in the journal Nature Climate Change.</a:t>
            </a:r>
          </a:p>
          <a:p>
            <a:r>
              <a:rPr lang="en-US" dirty="0" smtClean="0"/>
              <a:t>Meanwhile, the data has been published in the journal Earth System Science Data Discussions.</a:t>
            </a:r>
          </a:p>
          <a:p>
            <a:endParaRPr lang="en-US" dirty="0"/>
          </a:p>
        </p:txBody>
      </p:sp>
      <p:sp>
        <p:nvSpPr>
          <p:cNvPr id="4" name="Slide Number Placeholder 3"/>
          <p:cNvSpPr>
            <a:spLocks noGrp="1"/>
          </p:cNvSpPr>
          <p:nvPr>
            <p:ph type="sldNum" sz="quarter" idx="10"/>
          </p:nvPr>
        </p:nvSpPr>
        <p:spPr/>
        <p:txBody>
          <a:bodyPr/>
          <a:lstStyle/>
          <a:p>
            <a:fld id="{EFB54024-DCFA-4858-9E9A-59E71C0CF88C}" type="slidenum">
              <a:rPr lang="en-US" smtClean="0"/>
              <a:pPr/>
              <a:t>21</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Kyoto Protocol</a:t>
            </a:r>
            <a:r>
              <a:rPr lang="en-US" baseline="0" dirty="0" smtClean="0"/>
              <a:t> was a failure. In order to stabilize the atmospheric CO2 atmospheric abundance at the 2010 level we must decrease the emissions to the level shown.</a:t>
            </a:r>
            <a:endParaRPr lang="en-US" dirty="0"/>
          </a:p>
        </p:txBody>
      </p:sp>
      <p:sp>
        <p:nvSpPr>
          <p:cNvPr id="4" name="Slide Number Placeholder 3"/>
          <p:cNvSpPr>
            <a:spLocks noGrp="1"/>
          </p:cNvSpPr>
          <p:nvPr>
            <p:ph type="sldNum" sz="quarter" idx="10"/>
          </p:nvPr>
        </p:nvSpPr>
        <p:spPr/>
        <p:txBody>
          <a:bodyPr/>
          <a:lstStyle/>
          <a:p>
            <a:fld id="{F1560704-B18F-2B45-9619-516464607686}" type="slidenum">
              <a:rPr lang="en-US" smtClean="0"/>
              <a:pPr/>
              <a:t>22</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above are only some the reasons we know that humans are the primary cause</a:t>
            </a:r>
            <a:r>
              <a:rPr lang="en-US" baseline="0" dirty="0" smtClean="0"/>
              <a:t> of global warming. There about 6 other indications that we are responsible.</a:t>
            </a:r>
            <a:endParaRPr lang="en-US" dirty="0"/>
          </a:p>
        </p:txBody>
      </p:sp>
      <p:sp>
        <p:nvSpPr>
          <p:cNvPr id="4" name="Slide Number Placeholder 3"/>
          <p:cNvSpPr>
            <a:spLocks noGrp="1"/>
          </p:cNvSpPr>
          <p:nvPr>
            <p:ph type="sldNum" sz="quarter" idx="10"/>
          </p:nvPr>
        </p:nvSpPr>
        <p:spPr/>
        <p:txBody>
          <a:bodyPr/>
          <a:lstStyle/>
          <a:p>
            <a:fld id="{F1560704-B18F-2B45-9619-516464607686}" type="slidenum">
              <a:rPr lang="en-US" smtClean="0"/>
              <a:pPr/>
              <a:t>23</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bwMode="auto">
          <a:noFill/>
          <a:ln>
            <a:miter lim="800000"/>
            <a:headEnd/>
            <a:tailEnd/>
          </a:ln>
        </p:spPr>
        <p:txBody>
          <a:bodyPr/>
          <a:lstStyle/>
          <a:p>
            <a:fld id="{8A649180-A530-FB4C-ABA1-C45D228BBD69}" type="slidenum">
              <a:rPr lang="en-US" smtClean="0">
                <a:latin typeface="Times" charset="0"/>
              </a:rPr>
              <a:pPr/>
              <a:t>24</a:t>
            </a:fld>
            <a:endParaRPr lang="en-US" smtClean="0">
              <a:latin typeface="Times" charset="0"/>
            </a:endParaRPr>
          </a:p>
        </p:txBody>
      </p:sp>
      <p:sp>
        <p:nvSpPr>
          <p:cNvPr id="25603" name="Rectangle 1026"/>
          <p:cNvSpPr>
            <a:spLocks noGrp="1" noRot="1" noChangeAspect="1" noChangeArrowheads="1" noTextEdit="1"/>
          </p:cNvSpPr>
          <p:nvPr>
            <p:ph type="sldImg"/>
          </p:nvPr>
        </p:nvSpPr>
        <p:spPr bwMode="auto">
          <a:noFill/>
          <a:ln>
            <a:solidFill>
              <a:srgbClr val="000000"/>
            </a:solidFill>
            <a:miter lim="800000"/>
            <a:headEnd/>
            <a:tailEnd/>
          </a:ln>
        </p:spPr>
      </p:sp>
      <p:sp>
        <p:nvSpPr>
          <p:cNvPr id="25604" name="Rectangle 1027"/>
          <p:cNvSpPr>
            <a:spLocks noGrp="1" noChangeArrowheads="1"/>
          </p:cNvSpPr>
          <p:nvPr>
            <p:ph type="body" idx="1"/>
          </p:nvPr>
        </p:nvSpPr>
        <p:spPr bwMode="auto">
          <a:noFill/>
        </p:spPr>
        <p:txBody>
          <a:bodyPr/>
          <a:lstStyle/>
          <a:p>
            <a:pPr eaLnBrk="1" hangingPunct="1">
              <a:spcBef>
                <a:spcPct val="0"/>
              </a:spcBef>
            </a:pPr>
            <a:r>
              <a:rPr lang="en-US" dirty="0" smtClean="0">
                <a:latin typeface="Times" charset="0"/>
                <a:ea typeface="ＭＳ Ｐゴシック" charset="-128"/>
                <a:cs typeface="ＭＳ Ｐゴシック" charset="-128"/>
              </a:rPr>
              <a:t>This graph shows the human-caused CO</a:t>
            </a:r>
            <a:r>
              <a:rPr lang="en-US" baseline="-25000" dirty="0" smtClean="0">
                <a:latin typeface="Times" charset="0"/>
                <a:ea typeface="ＭＳ Ｐゴシック" charset="-128"/>
                <a:cs typeface="ＭＳ Ｐゴシック" charset="-128"/>
              </a:rPr>
              <a:t>2</a:t>
            </a:r>
            <a:r>
              <a:rPr lang="en-US" dirty="0" smtClean="0">
                <a:latin typeface="Times" charset="0"/>
                <a:ea typeface="ＭＳ Ｐゴシック" charset="-128"/>
                <a:cs typeface="ＭＳ Ｐゴシック" charset="-128"/>
              </a:rPr>
              <a:t> emissions and the atmospheric concentration of CO</a:t>
            </a:r>
            <a:r>
              <a:rPr lang="en-US" baseline="-25000" dirty="0" smtClean="0">
                <a:latin typeface="Times" charset="0"/>
                <a:ea typeface="ＭＳ Ｐゴシック" charset="-128"/>
                <a:cs typeface="ＭＳ Ｐゴシック" charset="-128"/>
              </a:rPr>
              <a:t>2</a:t>
            </a:r>
            <a:r>
              <a:rPr lang="en-US" dirty="0" smtClean="0">
                <a:latin typeface="Times" charset="0"/>
                <a:ea typeface="ＭＳ Ｐゴシック" charset="-128"/>
                <a:cs typeface="ＭＳ Ｐゴシック" charset="-128"/>
              </a:rPr>
              <a:t> from 1959 to 2010. The increase in emissions and atmospheric concentration is very similar, indicating a causal relationship.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Gallop poll 2011</a:t>
            </a:r>
            <a:endParaRPr lang="en-US" dirty="0"/>
          </a:p>
        </p:txBody>
      </p:sp>
      <p:sp>
        <p:nvSpPr>
          <p:cNvPr id="4" name="Slide Number Placeholder 3"/>
          <p:cNvSpPr>
            <a:spLocks noGrp="1"/>
          </p:cNvSpPr>
          <p:nvPr>
            <p:ph type="sldNum" sz="quarter" idx="10"/>
          </p:nvPr>
        </p:nvSpPr>
        <p:spPr/>
        <p:txBody>
          <a:bodyPr/>
          <a:lstStyle/>
          <a:p>
            <a:fld id="{F1560704-B18F-2B45-9619-516464607686}" type="slidenum">
              <a:rPr lang="en-US" smtClean="0"/>
              <a:pPr/>
              <a:t>6</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bwMode="auto">
          <a:noFill/>
          <a:ln>
            <a:miter lim="800000"/>
            <a:headEnd/>
            <a:tailEnd/>
          </a:ln>
        </p:spPr>
        <p:txBody>
          <a:bodyPr/>
          <a:lstStyle/>
          <a:p>
            <a:fld id="{620226F6-4223-0F4A-9580-96B5F2663EE5}" type="slidenum">
              <a:rPr lang="en-US" smtClean="0">
                <a:latin typeface="Times" charset="0"/>
              </a:rPr>
              <a:pPr/>
              <a:t>25</a:t>
            </a:fld>
            <a:endParaRPr lang="en-US" smtClean="0">
              <a:latin typeface="Times" charset="0"/>
            </a:endParaRPr>
          </a:p>
        </p:txBody>
      </p:sp>
      <p:sp>
        <p:nvSpPr>
          <p:cNvPr id="399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9940" name="Rectangle 3"/>
          <p:cNvSpPr>
            <a:spLocks noGrp="1" noChangeArrowheads="1"/>
          </p:cNvSpPr>
          <p:nvPr>
            <p:ph type="body" idx="1"/>
          </p:nvPr>
        </p:nvSpPr>
        <p:spPr bwMode="auto">
          <a:noFill/>
        </p:spPr>
        <p:txBody>
          <a:bodyPr/>
          <a:lstStyle/>
          <a:p>
            <a:pPr eaLnBrk="1" hangingPunct="1">
              <a:spcBef>
                <a:spcPct val="0"/>
              </a:spcBef>
            </a:pPr>
            <a:r>
              <a:rPr lang="en-US" dirty="0" smtClean="0">
                <a:latin typeface="Times" charset="0"/>
                <a:ea typeface="ＭＳ Ｐゴシック" charset="-128"/>
                <a:cs typeface="ＭＳ Ｐゴシック" charset="-128"/>
              </a:rPr>
              <a:t>This graph shows the population growth and the increase in human-caused CO</a:t>
            </a:r>
            <a:r>
              <a:rPr lang="en-US" baseline="-25000" dirty="0" smtClean="0">
                <a:latin typeface="Times" charset="0"/>
                <a:ea typeface="ＭＳ Ｐゴシック" charset="-128"/>
                <a:cs typeface="ＭＳ Ｐゴシック" charset="-128"/>
              </a:rPr>
              <a:t>2</a:t>
            </a:r>
            <a:r>
              <a:rPr lang="en-US" dirty="0" smtClean="0">
                <a:latin typeface="Times" charset="0"/>
                <a:ea typeface="ＭＳ Ｐゴシック" charset="-128"/>
                <a:cs typeface="ＭＳ Ｐゴシック" charset="-128"/>
              </a:rPr>
              <a:t> emissions from 1850 to 2010. The good correlation indicates that the rate of increase of human-caused CO</a:t>
            </a:r>
            <a:r>
              <a:rPr lang="en-US" baseline="-25000" dirty="0" smtClean="0">
                <a:latin typeface="Times" charset="0"/>
                <a:ea typeface="ＭＳ Ｐゴシック" charset="-128"/>
                <a:cs typeface="ＭＳ Ｐゴシック" charset="-128"/>
              </a:rPr>
              <a:t>2</a:t>
            </a:r>
            <a:r>
              <a:rPr lang="en-US" dirty="0" smtClean="0">
                <a:latin typeface="Times" charset="0"/>
                <a:ea typeface="ＭＳ Ｐゴシック" charset="-128"/>
                <a:cs typeface="ＭＳ Ｐゴシック" charset="-128"/>
              </a:rPr>
              <a:t> emissions and population growth are very</a:t>
            </a:r>
            <a:r>
              <a:rPr lang="en-US" baseline="0" dirty="0" smtClean="0">
                <a:latin typeface="Times" charset="0"/>
                <a:ea typeface="ＭＳ Ｐゴシック" charset="-128"/>
                <a:cs typeface="ＭＳ Ｐゴシック" charset="-128"/>
              </a:rPr>
              <a:t> similar</a:t>
            </a:r>
            <a:r>
              <a:rPr lang="en-US" dirty="0" smtClean="0">
                <a:latin typeface="Times" charset="0"/>
                <a:ea typeface="ＭＳ Ｐゴシック" charset="-128"/>
                <a:cs typeface="ＭＳ Ｐゴシック" charset="-128"/>
              </a:rPr>
              <a:t>.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bwMode="auto">
          <a:noFill/>
          <a:ln>
            <a:miter lim="800000"/>
            <a:headEnd/>
            <a:tailEnd/>
          </a:ln>
        </p:spPr>
        <p:txBody>
          <a:bodyPr/>
          <a:lstStyle/>
          <a:p>
            <a:fld id="{FA22C943-E26F-4240-859B-C3BC92810B87}" type="slidenum">
              <a:rPr lang="en-US" smtClean="0">
                <a:latin typeface="Times" pitchFamily="-106" charset="0"/>
                <a:ea typeface="ＭＳ Ｐゴシック" pitchFamily="-106" charset="-128"/>
                <a:cs typeface="ＭＳ Ｐゴシック" pitchFamily="-106" charset="-128"/>
              </a:rPr>
              <a:pPr/>
              <a:t>26</a:t>
            </a:fld>
            <a:endParaRPr lang="en-US" smtClean="0">
              <a:latin typeface="Times" pitchFamily="-106" charset="0"/>
              <a:ea typeface="ＭＳ Ｐゴシック" pitchFamily="-106" charset="-128"/>
              <a:cs typeface="ＭＳ Ｐゴシック" pitchFamily="-106" charset="-128"/>
            </a:endParaRPr>
          </a:p>
        </p:txBody>
      </p:sp>
      <p:sp>
        <p:nvSpPr>
          <p:cNvPr id="56323" name="Rectangle 1026"/>
          <p:cNvSpPr>
            <a:spLocks noGrp="1" noRot="1" noChangeAspect="1" noChangeArrowheads="1" noTextEdit="1"/>
          </p:cNvSpPr>
          <p:nvPr>
            <p:ph type="sldImg"/>
          </p:nvPr>
        </p:nvSpPr>
        <p:spPr bwMode="auto">
          <a:noFill/>
          <a:ln>
            <a:solidFill>
              <a:srgbClr val="000000"/>
            </a:solidFill>
            <a:miter lim="800000"/>
            <a:headEnd/>
            <a:tailEnd/>
          </a:ln>
        </p:spPr>
      </p:sp>
      <p:sp>
        <p:nvSpPr>
          <p:cNvPr id="56324" name="Rectangle 1027"/>
          <p:cNvSpPr>
            <a:spLocks noGrp="1" noChangeArrowheads="1"/>
          </p:cNvSpPr>
          <p:nvPr>
            <p:ph type="body" idx="1"/>
          </p:nvPr>
        </p:nvSpPr>
        <p:spPr bwMode="auto">
          <a:noFill/>
        </p:spPr>
        <p:txBody>
          <a:bodyPr/>
          <a:lstStyle/>
          <a:p>
            <a:pPr eaLnBrk="1" hangingPunct="1">
              <a:spcBef>
                <a:spcPct val="0"/>
              </a:spcBef>
            </a:pPr>
            <a:r>
              <a:rPr lang="en-US" smtClean="0">
                <a:latin typeface="Times" pitchFamily="-106" charset="0"/>
                <a:ea typeface="ＭＳ Ｐゴシック" pitchFamily="-106" charset="-128"/>
                <a:cs typeface="ＭＳ Ｐゴシック" pitchFamily="-106" charset="-128"/>
              </a:rPr>
              <a:t>This graph shows the relationship between the temperature change, the change in atmospheric carbon dioxide concentration, and the change in human-caused carbon emissions. All three increase sharply at the same time indicating human-caused greenhouse gas emissions is the main cause of global warming. </a:t>
            </a:r>
            <a:r>
              <a:rPr lang="en-US" i="1" smtClean="0">
                <a:latin typeface="Times" pitchFamily="-106" charset="0"/>
                <a:ea typeface="ＭＳ Ｐゴシック" pitchFamily="-106" charset="-128"/>
                <a:cs typeface="ＭＳ Ｐゴシック" pitchFamily="-106" charset="-128"/>
              </a:rPr>
              <a:t>From Arctic Climate Impact Assessment, Impact of the Warming Arctic: Artic Climate Impact Assessment, 2005)</a:t>
            </a:r>
            <a:endParaRPr lang="en-US" smtClean="0">
              <a:latin typeface="Times" pitchFamily="-106" charset="0"/>
              <a:ea typeface="ＭＳ Ｐゴシック" pitchFamily="-106" charset="-128"/>
              <a:cs typeface="ＭＳ Ｐゴシック" pitchFamily="-106"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bwMode="auto">
          <a:noFill/>
          <a:ln>
            <a:miter lim="800000"/>
            <a:headEnd/>
            <a:tailEnd/>
          </a:ln>
        </p:spPr>
        <p:txBody>
          <a:bodyPr/>
          <a:lstStyle/>
          <a:p>
            <a:fld id="{FEAC2279-FD55-2144-B534-E293700456BE}" type="slidenum">
              <a:rPr lang="en-US" smtClean="0">
                <a:latin typeface="Times" charset="0"/>
              </a:rPr>
              <a:pPr/>
              <a:t>27</a:t>
            </a:fld>
            <a:endParaRPr lang="en-US" smtClean="0">
              <a:latin typeface="Times" charset="0"/>
            </a:endParaRPr>
          </a:p>
        </p:txBody>
      </p:sp>
      <p:sp>
        <p:nvSpPr>
          <p:cNvPr id="27651" name="Rectangle 1026"/>
          <p:cNvSpPr>
            <a:spLocks noGrp="1" noRot="1" noChangeAspect="1" noChangeArrowheads="1" noTextEdit="1"/>
          </p:cNvSpPr>
          <p:nvPr>
            <p:ph type="sldImg"/>
          </p:nvPr>
        </p:nvSpPr>
        <p:spPr bwMode="auto">
          <a:noFill/>
          <a:ln>
            <a:solidFill>
              <a:srgbClr val="000000"/>
            </a:solidFill>
            <a:miter lim="800000"/>
            <a:headEnd/>
            <a:tailEnd/>
          </a:ln>
        </p:spPr>
      </p:sp>
      <p:sp>
        <p:nvSpPr>
          <p:cNvPr id="27652" name="Rectangle 1027"/>
          <p:cNvSpPr>
            <a:spLocks noGrp="1" noChangeArrowheads="1"/>
          </p:cNvSpPr>
          <p:nvPr>
            <p:ph type="body" idx="1"/>
          </p:nvPr>
        </p:nvSpPr>
        <p:spPr bwMode="auto">
          <a:noFill/>
        </p:spPr>
        <p:txBody>
          <a:bodyPr/>
          <a:lstStyle/>
          <a:p>
            <a:pPr eaLnBrk="1" hangingPunct="1">
              <a:spcBef>
                <a:spcPct val="0"/>
              </a:spcBef>
            </a:pPr>
            <a:r>
              <a:rPr lang="en-US" smtClean="0">
                <a:latin typeface="Times" charset="0"/>
                <a:ea typeface="ＭＳ Ｐゴシック" charset="-128"/>
                <a:cs typeface="ＭＳ Ｐゴシック" charset="-128"/>
              </a:rPr>
              <a:t>This is a comparison of computer simulations of global average temperature anomalies and the observed temperatures (black line) from 1900 to the 2005. The upper graph shows all forcings (red) including human-caused greenhouse gases, and the lower graph is only natural forcing by solar irradiance and volcanism (blue). They show that only human-caused greenhouse gases can account for the observed warming.  The named vertical lines are major volcanic eruptions that lower the temperature. These computer simulations are additional evidence that humans are the primary cause of global warming. </a:t>
            </a:r>
            <a:r>
              <a:rPr lang="en-US" i="1" smtClean="0">
                <a:latin typeface="Times" charset="0"/>
                <a:ea typeface="ＭＳ Ｐゴシック" charset="-128"/>
                <a:cs typeface="ＭＳ Ｐゴシック" charset="-128"/>
              </a:rPr>
              <a:t>From the UN IPCC 4</a:t>
            </a:r>
            <a:r>
              <a:rPr lang="en-US" i="1" baseline="30000" smtClean="0">
                <a:latin typeface="Times" charset="0"/>
                <a:ea typeface="ＭＳ Ｐゴシック" charset="-128"/>
                <a:cs typeface="ＭＳ Ｐゴシック" charset="-128"/>
              </a:rPr>
              <a:t>th</a:t>
            </a:r>
            <a:r>
              <a:rPr lang="en-US" i="1" smtClean="0">
                <a:latin typeface="Times" charset="0"/>
                <a:ea typeface="ＭＳ Ｐゴシック" charset="-128"/>
                <a:cs typeface="ＭＳ Ｐゴシック" charset="-128"/>
              </a:rPr>
              <a:t> assessment 2007</a:t>
            </a:r>
            <a:r>
              <a:rPr lang="en-US" smtClean="0">
                <a:latin typeface="Times" charset="0"/>
                <a:ea typeface="ＭＳ Ｐゴシック" charset="-128"/>
                <a:cs typeface="ＭＳ Ｐゴシック" charset="-128"/>
              </a:rPr>
              <a:t>.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bwMode="auto">
          <a:noFill/>
          <a:ln>
            <a:miter lim="800000"/>
            <a:headEnd/>
            <a:tailEnd/>
          </a:ln>
        </p:spPr>
        <p:txBody>
          <a:bodyPr/>
          <a:lstStyle/>
          <a:p>
            <a:fld id="{8B435A7D-0A5F-4642-BE7C-1E4BA9D7C0B5}" type="slidenum">
              <a:rPr lang="en-US" smtClean="0">
                <a:latin typeface="Times" charset="0"/>
              </a:rPr>
              <a:pPr/>
              <a:t>28</a:t>
            </a:fld>
            <a:endParaRPr lang="en-US" smtClean="0">
              <a:latin typeface="Times" charset="0"/>
            </a:endParaRPr>
          </a:p>
        </p:txBody>
      </p:sp>
      <p:sp>
        <p:nvSpPr>
          <p:cNvPr id="81923" name="Rectangle 1026"/>
          <p:cNvSpPr>
            <a:spLocks noGrp="1" noRot="1" noChangeAspect="1" noChangeArrowheads="1" noTextEdit="1"/>
          </p:cNvSpPr>
          <p:nvPr>
            <p:ph type="sldImg"/>
          </p:nvPr>
        </p:nvSpPr>
        <p:spPr bwMode="auto">
          <a:noFill/>
          <a:ln>
            <a:solidFill>
              <a:srgbClr val="000000"/>
            </a:solidFill>
            <a:miter lim="800000"/>
            <a:headEnd/>
            <a:tailEnd/>
          </a:ln>
        </p:spPr>
      </p:sp>
      <p:sp>
        <p:nvSpPr>
          <p:cNvPr id="81924" name="Rectangle 1027"/>
          <p:cNvSpPr>
            <a:spLocks noGrp="1" noChangeArrowheads="1"/>
          </p:cNvSpPr>
          <p:nvPr>
            <p:ph type="body" idx="1"/>
          </p:nvPr>
        </p:nvSpPr>
        <p:spPr bwMode="auto">
          <a:noFill/>
        </p:spPr>
        <p:txBody>
          <a:bodyPr/>
          <a:lstStyle/>
          <a:p>
            <a:pPr eaLnBrk="1" hangingPunct="1">
              <a:spcBef>
                <a:spcPct val="0"/>
              </a:spcBef>
            </a:pPr>
            <a:r>
              <a:rPr lang="en-US" dirty="0" smtClean="0">
                <a:latin typeface="Times" charset="0"/>
                <a:ea typeface="ＭＳ Ｐゴシック" charset="-128"/>
                <a:cs typeface="ＭＳ Ｐゴシック" charset="-128"/>
              </a:rPr>
              <a:t>The greenhouse gas levels and temperatures constituting dangerous interference with the climate system are difficult to predict. It depends not only on the intensity of the climate changes but also on the human response to them. When food and water become scarce in certain parts of the world the response could be drastic such as widespread war making the situation even worse, particularly if atomic weapons were involved. In this slide the current best estimates are given, but they could be overestimated or underestimated because it is almost impossible to predict the human</a:t>
            </a:r>
            <a:r>
              <a:rPr lang="en-US" baseline="0" dirty="0" smtClean="0">
                <a:latin typeface="Times" charset="0"/>
                <a:ea typeface="ＭＳ Ｐゴシック" charset="-128"/>
                <a:cs typeface="ＭＳ Ｐゴシック" charset="-128"/>
              </a:rPr>
              <a:t> response to catastrophic environmental changes</a:t>
            </a:r>
            <a:r>
              <a:rPr lang="en-US" dirty="0" smtClean="0">
                <a:latin typeface="Times" charset="0"/>
                <a:ea typeface="ＭＳ Ｐゴシック" charset="-128"/>
                <a:cs typeface="ＭＳ Ｐゴシック" charset="-128"/>
              </a:rPr>
              <a:t>. The uncertainty makes it even more urgent to begin major reductions in greenhouse gases now. The consequences that are currently occurring are due to only a 0.6 degree C temperature rise above</a:t>
            </a:r>
            <a:r>
              <a:rPr lang="en-US" baseline="0" dirty="0" smtClean="0">
                <a:latin typeface="Times" charset="0"/>
                <a:ea typeface="ＭＳ Ｐゴシック" charset="-128"/>
                <a:cs typeface="ＭＳ Ｐゴシック" charset="-128"/>
              </a:rPr>
              <a:t> the pre-industrial average</a:t>
            </a:r>
            <a:r>
              <a:rPr lang="en-US" dirty="0" smtClean="0">
                <a:latin typeface="Times" charset="0"/>
                <a:ea typeface="ＭＳ Ｐゴシック" charset="-128"/>
                <a:cs typeface="ＭＳ Ｐゴシック" charset="-128"/>
              </a:rPr>
              <a:t>. </a:t>
            </a:r>
          </a:p>
          <a:p>
            <a:pPr eaLnBrk="1" hangingPunct="1">
              <a:spcBef>
                <a:spcPct val="0"/>
              </a:spcBef>
            </a:pPr>
            <a:r>
              <a:rPr lang="en-US" dirty="0" smtClean="0">
                <a:latin typeface="Times" charset="0"/>
                <a:ea typeface="ＭＳ Ｐゴシック" charset="-128"/>
                <a:cs typeface="ＭＳ Ｐゴシック" charset="-128"/>
              </a:rPr>
              <a:t>	The finding that we will reach the critical temperature by the end of the century no</a:t>
            </a:r>
            <a:r>
              <a:rPr lang="en-US" baseline="0" dirty="0" smtClean="0">
                <a:latin typeface="Times" charset="0"/>
                <a:ea typeface="ＭＳ Ｐゴシック" charset="-128"/>
                <a:cs typeface="ＭＳ Ｐゴシック" charset="-128"/>
              </a:rPr>
              <a:t> matter what we due it from the following papers: </a:t>
            </a:r>
            <a:r>
              <a:rPr lang="en-US" baseline="0" dirty="0" err="1" smtClean="0">
                <a:latin typeface="Times" charset="0"/>
                <a:ea typeface="ＭＳ Ｐゴシック" charset="-128"/>
                <a:cs typeface="ＭＳ Ｐゴシック" charset="-128"/>
              </a:rPr>
              <a:t>Armour</a:t>
            </a:r>
            <a:r>
              <a:rPr lang="en-US" baseline="0" dirty="0" smtClean="0">
                <a:latin typeface="Times" charset="0"/>
                <a:ea typeface="ＭＳ Ｐゴシック" charset="-128"/>
                <a:cs typeface="ＭＳ Ｐゴシック" charset="-128"/>
              </a:rPr>
              <a:t> and Roe, Climate commitment in an uncertain world, GRL, 38, L01707, 2011; and </a:t>
            </a:r>
            <a:r>
              <a:rPr lang="en-US" baseline="0" dirty="0" err="1" smtClean="0">
                <a:latin typeface="Times" charset="0"/>
                <a:ea typeface="ＭＳ Ｐゴシック" charset="-128"/>
                <a:cs typeface="ＭＳ Ｐゴシック" charset="-128"/>
              </a:rPr>
              <a:t>Arora</a:t>
            </a:r>
            <a:r>
              <a:rPr lang="en-US" baseline="0" dirty="0" smtClean="0">
                <a:latin typeface="Times" charset="0"/>
                <a:ea typeface="ＭＳ Ｐゴシック" charset="-128"/>
                <a:cs typeface="ＭＳ Ｐゴシック" charset="-128"/>
              </a:rPr>
              <a:t>, et al., Carbon emission limits required to satisfy future representative</a:t>
            </a:r>
            <a:r>
              <a:rPr lang="en-US" dirty="0" smtClean="0">
                <a:latin typeface="Times" charset="0"/>
                <a:ea typeface="ＭＳ Ｐゴシック" charset="-128"/>
                <a:cs typeface="ＭＳ Ｐゴシック" charset="-128"/>
              </a:rPr>
              <a:t> pathways of greenhouse gases, GRL, 38, L05805, 2011.</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bwMode="auto">
          <a:noFill/>
          <a:ln>
            <a:miter lim="800000"/>
            <a:headEnd/>
            <a:tailEnd/>
          </a:ln>
        </p:spPr>
        <p:txBody>
          <a:bodyPr/>
          <a:lstStyle/>
          <a:p>
            <a:fld id="{0A8A05BB-F95C-A14F-B6BF-261FC03C6772}" type="slidenum">
              <a:rPr lang="en-US" smtClean="0">
                <a:latin typeface="Times" charset="0"/>
              </a:rPr>
              <a:pPr/>
              <a:t>29</a:t>
            </a:fld>
            <a:endParaRPr lang="en-US" smtClean="0">
              <a:latin typeface="Times" charset="0"/>
            </a:endParaRPr>
          </a:p>
        </p:txBody>
      </p:sp>
      <p:sp>
        <p:nvSpPr>
          <p:cNvPr id="83971" name="Rectangle 1026"/>
          <p:cNvSpPr>
            <a:spLocks noGrp="1" noRot="1" noChangeAspect="1" noChangeArrowheads="1" noTextEdit="1"/>
          </p:cNvSpPr>
          <p:nvPr>
            <p:ph type="sldImg"/>
          </p:nvPr>
        </p:nvSpPr>
        <p:spPr bwMode="auto">
          <a:noFill/>
          <a:ln>
            <a:solidFill>
              <a:srgbClr val="000000"/>
            </a:solidFill>
            <a:miter lim="800000"/>
            <a:headEnd/>
            <a:tailEnd/>
          </a:ln>
        </p:spPr>
      </p:sp>
      <p:sp>
        <p:nvSpPr>
          <p:cNvPr id="83972" name="Rectangle 1027"/>
          <p:cNvSpPr>
            <a:spLocks noGrp="1" noChangeArrowheads="1"/>
          </p:cNvSpPr>
          <p:nvPr>
            <p:ph type="body" idx="1"/>
          </p:nvPr>
        </p:nvSpPr>
        <p:spPr bwMode="auto">
          <a:noFill/>
        </p:spPr>
        <p:txBody>
          <a:bodyPr/>
          <a:lstStyle/>
          <a:p>
            <a:pPr eaLnBrk="1" hangingPunct="1">
              <a:spcBef>
                <a:spcPct val="0"/>
              </a:spcBef>
            </a:pPr>
            <a:r>
              <a:rPr lang="en-US" dirty="0" smtClean="0">
                <a:latin typeface="Times" charset="0"/>
                <a:ea typeface="ＭＳ Ｐゴシック" charset="-128"/>
                <a:cs typeface="ＭＳ Ｐゴシック" charset="-128"/>
              </a:rPr>
              <a:t>These consequences are obviously generalized estimates based on a variety of studies. Some scientists consider the possibilities are so dire that very few humans survive. For example, the eminent and highly respected scientist James Lovelock who is responsible for the Gaia Hypothesis says that global warming is irreversible -- and that more than 6 billion people will perish by the end of the century. Most other scientists feel that we can prevent very serious disruptions, but only if we act now with very large reduction in greenhouse emissions. </a:t>
            </a:r>
          </a:p>
          <a:p>
            <a:pPr eaLnBrk="1" hangingPunct="1">
              <a:spcBef>
                <a:spcPct val="0"/>
              </a:spcBef>
            </a:pPr>
            <a:endParaRPr lang="en-US" dirty="0" smtClean="0">
              <a:latin typeface="Times" charset="0"/>
              <a:ea typeface="ＭＳ Ｐゴシック" charset="-128"/>
              <a:cs typeface="ＭＳ Ｐゴシック"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diagram shows the source and destination of the the CO2 emitted</a:t>
            </a:r>
            <a:r>
              <a:rPr lang="en-US" baseline="0" dirty="0" smtClean="0"/>
              <a:t> by humans. Half of the CO2 accumulates in the atmosphere and the rest goes to the land and oceans.</a:t>
            </a:r>
            <a:endParaRPr lang="en-US" dirty="0"/>
          </a:p>
        </p:txBody>
      </p:sp>
      <p:sp>
        <p:nvSpPr>
          <p:cNvPr id="4" name="Slide Number Placeholder 3"/>
          <p:cNvSpPr>
            <a:spLocks noGrp="1"/>
          </p:cNvSpPr>
          <p:nvPr>
            <p:ph type="sldNum" sz="quarter" idx="10"/>
          </p:nvPr>
        </p:nvSpPr>
        <p:spPr/>
        <p:txBody>
          <a:bodyPr/>
          <a:lstStyle/>
          <a:p>
            <a:fld id="{06F0FAD2-374C-4309-BB99-C0F248DA7BC2}" type="slidenum">
              <a:rPr lang="en-US" smtClean="0"/>
              <a:pPr/>
              <a:t>30</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bar chart shows the percentage CO</a:t>
            </a:r>
            <a:r>
              <a:rPr lang="en-US" baseline="-25000" dirty="0" smtClean="0"/>
              <a:t>2</a:t>
            </a:r>
            <a:r>
              <a:rPr lang="en-US" baseline="0" dirty="0" smtClean="0"/>
              <a:t> emissions of the top 4 countries</a:t>
            </a:r>
            <a:r>
              <a:rPr lang="en-US" baseline="0" smtClean="0"/>
              <a:t>. </a:t>
            </a:r>
            <a:endParaRPr lang="en-US" dirty="0"/>
          </a:p>
        </p:txBody>
      </p:sp>
      <p:sp>
        <p:nvSpPr>
          <p:cNvPr id="4" name="Slide Number Placeholder 3"/>
          <p:cNvSpPr>
            <a:spLocks noGrp="1"/>
          </p:cNvSpPr>
          <p:nvPr>
            <p:ph type="sldNum" sz="quarter" idx="10"/>
          </p:nvPr>
        </p:nvSpPr>
        <p:spPr/>
        <p:txBody>
          <a:bodyPr/>
          <a:lstStyle/>
          <a:p>
            <a:fld id="{29149FB8-E012-4822-9046-38C1FA08E262}" type="slidenum">
              <a:rPr lang="en-US" smtClean="0"/>
              <a:pPr/>
              <a:t>31</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Source: Long-term Trend</a:t>
            </a:r>
            <a:r>
              <a:rPr lang="en-US" baseline="0" dirty="0" smtClean="0"/>
              <a:t> in Global CO2 Emissions. 2011 Report, PBL Netherlands Environmental Assessment Agency, The Hague, European Union, 2011.</a:t>
            </a:r>
            <a:endParaRPr lang="en-US" dirty="0" smtClean="0"/>
          </a:p>
          <a:p>
            <a:endParaRPr lang="en-US" dirty="0"/>
          </a:p>
        </p:txBody>
      </p:sp>
      <p:sp>
        <p:nvSpPr>
          <p:cNvPr id="4" name="Slide Number Placeholder 3"/>
          <p:cNvSpPr>
            <a:spLocks noGrp="1"/>
          </p:cNvSpPr>
          <p:nvPr>
            <p:ph type="sldNum" sz="quarter" idx="10"/>
          </p:nvPr>
        </p:nvSpPr>
        <p:spPr/>
        <p:txBody>
          <a:bodyPr/>
          <a:lstStyle/>
          <a:p>
            <a:fld id="{F1560704-B18F-2B45-9619-516464607686}" type="slidenum">
              <a:rPr lang="en-US" smtClean="0"/>
              <a:pPr/>
              <a:t>32</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bwMode="auto">
          <a:noFill/>
          <a:ln>
            <a:miter lim="800000"/>
            <a:headEnd/>
            <a:tailEnd/>
          </a:ln>
        </p:spPr>
        <p:txBody>
          <a:bodyPr/>
          <a:lstStyle/>
          <a:p>
            <a:fld id="{4656C417-DD8F-124B-B3D1-D1B88FCED852}" type="slidenum">
              <a:rPr lang="en-US" smtClean="0">
                <a:latin typeface="Times" charset="0"/>
              </a:rPr>
              <a:pPr/>
              <a:t>33</a:t>
            </a:fld>
            <a:endParaRPr lang="en-US" smtClean="0">
              <a:latin typeface="Times" charset="0"/>
            </a:endParaRPr>
          </a:p>
        </p:txBody>
      </p:sp>
      <p:sp>
        <p:nvSpPr>
          <p:cNvPr id="27651" name="Rectangle 1026"/>
          <p:cNvSpPr>
            <a:spLocks noGrp="1" noRot="1" noChangeAspect="1" noChangeArrowheads="1" noTextEdit="1"/>
          </p:cNvSpPr>
          <p:nvPr>
            <p:ph type="sldImg"/>
          </p:nvPr>
        </p:nvSpPr>
        <p:spPr bwMode="auto">
          <a:noFill/>
          <a:ln>
            <a:solidFill>
              <a:srgbClr val="000000"/>
            </a:solidFill>
            <a:miter lim="800000"/>
            <a:headEnd/>
            <a:tailEnd/>
          </a:ln>
        </p:spPr>
      </p:sp>
      <p:sp>
        <p:nvSpPr>
          <p:cNvPr id="27652" name="Rectangle 1027"/>
          <p:cNvSpPr>
            <a:spLocks noGrp="1" noChangeArrowheads="1"/>
          </p:cNvSpPr>
          <p:nvPr>
            <p:ph type="body" idx="1"/>
          </p:nvPr>
        </p:nvSpPr>
        <p:spPr bwMode="auto">
          <a:noFill/>
        </p:spPr>
        <p:txBody>
          <a:bodyPr/>
          <a:lstStyle/>
          <a:p>
            <a:pPr eaLnBrk="1" hangingPunct="1">
              <a:spcBef>
                <a:spcPct val="0"/>
              </a:spcBef>
            </a:pPr>
            <a:r>
              <a:rPr lang="en-US" smtClean="0">
                <a:latin typeface="Times" charset="0"/>
                <a:ea typeface="ＭＳ Ｐゴシック" charset="-128"/>
                <a:cs typeface="ＭＳ Ｐゴシック" charset="-128"/>
              </a:rPr>
              <a:t>Because of the large absorption of CO</a:t>
            </a:r>
            <a:r>
              <a:rPr lang="en-US" baseline="-25000" smtClean="0">
                <a:latin typeface="Times" charset="0"/>
                <a:ea typeface="ＭＳ Ｐゴシック" charset="-128"/>
                <a:cs typeface="ＭＳ Ｐゴシック" charset="-128"/>
              </a:rPr>
              <a:t>2</a:t>
            </a:r>
            <a:r>
              <a:rPr lang="en-US" smtClean="0">
                <a:latin typeface="Times" charset="0"/>
                <a:ea typeface="ＭＳ Ｐゴシック" charset="-128"/>
                <a:cs typeface="ＭＳ Ｐゴシック" charset="-128"/>
              </a:rPr>
              <a:t> , the oceans are producing large quantities of carbonic acid. The oceans are, therefore, becoming acidic. If CO</a:t>
            </a:r>
            <a:r>
              <a:rPr lang="en-US" baseline="-25000" smtClean="0">
                <a:latin typeface="Times" charset="0"/>
                <a:ea typeface="ＭＳ Ｐゴシック" charset="-128"/>
                <a:cs typeface="ＭＳ Ｐゴシック" charset="-128"/>
              </a:rPr>
              <a:t>2</a:t>
            </a:r>
            <a:r>
              <a:rPr lang="en-US" smtClean="0">
                <a:latin typeface="Times" charset="0"/>
                <a:ea typeface="ＭＳ Ｐゴシック" charset="-128"/>
                <a:cs typeface="ＭＳ Ｐゴシック" charset="-128"/>
              </a:rPr>
              <a:t> emissions are not drastically reduced now, the acidity of the oceans will violate EPA Quality Criteria (1976) by mid century or sooner (</a:t>
            </a:r>
            <a:r>
              <a:rPr lang="en-US" i="1" smtClean="0">
                <a:latin typeface="Times" charset="0"/>
                <a:ea typeface="ＭＳ Ｐゴシック" charset="-128"/>
                <a:cs typeface="ＭＳ Ｐゴシック" charset="-128"/>
              </a:rPr>
              <a:t>Geophys. Res. Letters</a:t>
            </a:r>
            <a:r>
              <a:rPr lang="en-US" smtClean="0">
                <a:latin typeface="Times" charset="0"/>
                <a:ea typeface="ＭＳ Ｐゴシック" charset="-128"/>
                <a:cs typeface="ＭＳ Ｐゴシック" charset="-128"/>
              </a:rPr>
              <a:t>, Sept. 25, 2007). This will significantly risk marine biota and adversely impact the food webs and key biogeochemical processes.</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bwMode="auto">
          <a:noFill/>
          <a:ln>
            <a:miter lim="800000"/>
            <a:headEnd/>
            <a:tailEnd/>
          </a:ln>
        </p:spPr>
        <p:txBody>
          <a:bodyPr/>
          <a:lstStyle/>
          <a:p>
            <a:fld id="{CAA9334A-502E-8346-9E64-A4C0EFE6A976}" type="slidenum">
              <a:rPr lang="en-US" smtClean="0">
                <a:latin typeface="Times" charset="0"/>
              </a:rPr>
              <a:pPr/>
              <a:t>34</a:t>
            </a:fld>
            <a:endParaRPr lang="en-US" smtClean="0">
              <a:latin typeface="Times" charset="0"/>
            </a:endParaRPr>
          </a:p>
        </p:txBody>
      </p:sp>
      <p:sp>
        <p:nvSpPr>
          <p:cNvPr id="419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1988" name="Rectangle 3"/>
          <p:cNvSpPr>
            <a:spLocks noGrp="1" noChangeArrowheads="1"/>
          </p:cNvSpPr>
          <p:nvPr>
            <p:ph type="body" idx="1"/>
          </p:nvPr>
        </p:nvSpPr>
        <p:spPr bwMode="auto">
          <a:noFill/>
        </p:spPr>
        <p:txBody>
          <a:bodyPr/>
          <a:lstStyle/>
          <a:p>
            <a:pPr eaLnBrk="1" hangingPunct="1">
              <a:spcBef>
                <a:spcPct val="0"/>
              </a:spcBef>
            </a:pPr>
            <a:r>
              <a:rPr lang="en-US" dirty="0" smtClean="0">
                <a:latin typeface="Times" charset="0"/>
                <a:ea typeface="ＭＳ Ｐゴシック" charset="-128"/>
                <a:cs typeface="ＭＳ Ｐゴシック" charset="-128"/>
              </a:rPr>
              <a:t>The comparisons on the left are various glaciers around the world. The comparisons on the right are for three Alaskan glaciers. Notice the vegetation differences in the top two Alaskan comparisons due to climate change. </a:t>
            </a:r>
            <a:r>
              <a:rPr lang="en-US" b="1" dirty="0" smtClean="0">
                <a:latin typeface="Times" charset="0"/>
                <a:ea typeface="ＭＳ Ｐゴシック" charset="-128"/>
                <a:cs typeface="ＭＳ Ｐゴシック" charset="-128"/>
              </a:rPr>
              <a:t>The rate at which some of the world's glaciers are melting has more than doubled, data from the United Nations Environment </a:t>
            </a:r>
            <a:r>
              <a:rPr lang="en-US" b="1" dirty="0" err="1" smtClean="0">
                <a:latin typeface="Times" charset="0"/>
                <a:ea typeface="ＭＳ Ｐゴシック" charset="-128"/>
                <a:cs typeface="ＭＳ Ｐゴシック" charset="-128"/>
              </a:rPr>
              <a:t>Programme</a:t>
            </a:r>
            <a:r>
              <a:rPr lang="en-US" b="1" dirty="0" smtClean="0">
                <a:latin typeface="Times" charset="0"/>
                <a:ea typeface="ＭＳ Ｐゴシック" charset="-128"/>
                <a:cs typeface="ＭＳ Ｐゴシック" charset="-128"/>
              </a:rPr>
              <a:t> has shown.</a:t>
            </a:r>
            <a:r>
              <a:rPr lang="en-US" dirty="0" smtClean="0">
                <a:latin typeface="Times" charset="0"/>
                <a:ea typeface="ＭＳ Ｐゴシック" charset="-128"/>
                <a:cs typeface="ＭＳ Ｐゴシック" charset="-128"/>
              </a:rPr>
              <a:t> Average glacial shrinkage has risen from 30 centimeters per year between 1980 and 1999, to 1.5 meters in 2006. Some of the biggest losses have occurred in the Alps and Pyrenees mountain ranges in Europe.</a:t>
            </a:r>
          </a:p>
          <a:p>
            <a:pPr eaLnBrk="1" hangingPunct="1">
              <a:spcBef>
                <a:spcPct val="0"/>
              </a:spcBef>
            </a:pPr>
            <a:r>
              <a:rPr lang="en-US" dirty="0" smtClean="0">
                <a:latin typeface="Times" charset="0"/>
                <a:ea typeface="ＭＳ Ｐゴシック" charset="-128"/>
                <a:cs typeface="ＭＳ Ｐゴシック" charset="-128"/>
              </a:rPr>
              <a:t>Experts have called for "immediate action" to reverse the trend, which is seen as a key climate change indicator. Estimates for 2006 indicate shrinkage of 1.4 meters of 'water equivalent' compared to half a meter in 2005.</a:t>
            </a:r>
          </a:p>
          <a:p>
            <a:pPr eaLnBrk="1" hangingPunct="1">
              <a:spcBef>
                <a:spcPct val="0"/>
              </a:spcBef>
            </a:pPr>
            <a:r>
              <a:rPr lang="en-US" dirty="0" err="1" smtClean="0">
                <a:latin typeface="Times" charset="0"/>
                <a:ea typeface="ＭＳ Ｐゴシック" charset="-128"/>
                <a:cs typeface="ＭＳ Ｐゴシック" charset="-128"/>
              </a:rPr>
              <a:t>Achim</a:t>
            </a:r>
            <a:r>
              <a:rPr lang="en-US" dirty="0" smtClean="0">
                <a:latin typeface="Times" charset="0"/>
                <a:ea typeface="ＭＳ Ｐゴシック" charset="-128"/>
                <a:cs typeface="ＭＳ Ｐゴシック" charset="-128"/>
              </a:rPr>
              <a:t> Steiner, Under-Secretary General of the UN and executive director of its environment </a:t>
            </a:r>
            <a:r>
              <a:rPr lang="en-US" dirty="0" err="1" smtClean="0">
                <a:latin typeface="Times" charset="0"/>
                <a:ea typeface="ＭＳ Ｐゴシック" charset="-128"/>
                <a:cs typeface="ＭＳ Ｐゴシック" charset="-128"/>
              </a:rPr>
              <a:t>programme</a:t>
            </a:r>
            <a:r>
              <a:rPr lang="en-US" dirty="0" smtClean="0">
                <a:latin typeface="Times" charset="0"/>
                <a:ea typeface="ＭＳ Ｐゴシック" charset="-128"/>
                <a:cs typeface="ＭＳ Ｐゴシック" charset="-128"/>
              </a:rPr>
              <a:t> (UNEP), said: "Millions if not billions of people depend directly or indirectly on these natural water storage facilities for drinking water, agriculture, industry and power generation during key parts of the year.</a:t>
            </a:r>
          </a:p>
          <a:p>
            <a:pPr eaLnBrk="1" hangingPunct="1">
              <a:spcBef>
                <a:spcPct val="0"/>
              </a:spcBef>
            </a:pPr>
            <a:r>
              <a:rPr lang="en-US" dirty="0" smtClean="0">
                <a:latin typeface="Times" charset="0"/>
                <a:ea typeface="ＭＳ Ｐゴシック" charset="-128"/>
                <a:cs typeface="ＭＳ Ｐゴシック" charset="-128"/>
              </a:rPr>
              <a:t>"There are many canaries emerging in the climate change coal mine. The glaciers are perhaps among those making the most noise and it is absolutely essential that everyone sits up and takes notice.</a:t>
            </a:r>
          </a:p>
          <a:p>
            <a:pPr eaLnBrk="1" hangingPunct="1">
              <a:spcBef>
                <a:spcPct val="0"/>
              </a:spcBef>
              <a:spcAft>
                <a:spcPts val="1300"/>
              </a:spcAft>
            </a:pPr>
            <a:r>
              <a:rPr lang="en-US" b="1" dirty="0" smtClean="0">
                <a:latin typeface="Times" charset="0"/>
                <a:ea typeface="ＭＳ Ｐゴシック" charset="-128"/>
                <a:cs typeface="ＭＳ Ｐゴシック" charset="-128"/>
              </a:rPr>
              <a:t>Litmus test</a:t>
            </a:r>
            <a:endParaRPr lang="en-US" dirty="0" smtClean="0">
              <a:latin typeface="Times" charset="0"/>
              <a:ea typeface="ＭＳ Ｐゴシック" charset="-128"/>
              <a:cs typeface="ＭＳ Ｐゴシック" charset="-128"/>
            </a:endParaRPr>
          </a:p>
          <a:p>
            <a:pPr eaLnBrk="1" hangingPunct="1">
              <a:spcBef>
                <a:spcPct val="0"/>
              </a:spcBef>
              <a:spcAft>
                <a:spcPts val="1300"/>
              </a:spcAft>
            </a:pPr>
            <a:r>
              <a:rPr lang="en-US" dirty="0" smtClean="0">
                <a:latin typeface="Times" charset="0"/>
                <a:ea typeface="ＭＳ Ｐゴシック" charset="-128"/>
                <a:cs typeface="ＭＳ Ｐゴシック" charset="-128"/>
              </a:rPr>
              <a:t>He said that action was already being taken and pointed out that the elements of a green economy were emerging from the more the money invested in renewable energies.</a:t>
            </a:r>
          </a:p>
          <a:p>
            <a:pPr eaLnBrk="1" hangingPunct="1">
              <a:spcBef>
                <a:spcPct val="0"/>
              </a:spcBef>
              <a:spcAft>
                <a:spcPts val="1300"/>
              </a:spcAft>
            </a:pPr>
            <a:r>
              <a:rPr lang="en-US" dirty="0" err="1" smtClean="0">
                <a:latin typeface="Times" charset="0"/>
                <a:ea typeface="ＭＳ Ｐゴシック" charset="-128"/>
                <a:cs typeface="ＭＳ Ｐゴシック" charset="-128"/>
              </a:rPr>
              <a:t>Mr</a:t>
            </a:r>
            <a:r>
              <a:rPr lang="en-US" dirty="0" smtClean="0">
                <a:latin typeface="Times" charset="0"/>
                <a:ea typeface="ＭＳ Ｐゴシック" charset="-128"/>
                <a:cs typeface="ＭＳ Ｐゴシック" charset="-128"/>
              </a:rPr>
              <a:t> Steiner went on: "The litmus test will come in late 2009 at the climate convention meeting in Copenhagen.</a:t>
            </a:r>
          </a:p>
          <a:p>
            <a:pPr eaLnBrk="1" hangingPunct="1">
              <a:spcBef>
                <a:spcPct val="0"/>
              </a:spcBef>
              <a:spcAft>
                <a:spcPts val="1300"/>
              </a:spcAft>
            </a:pPr>
            <a:r>
              <a:rPr lang="en-US" dirty="0" smtClean="0">
                <a:latin typeface="Times" charset="0"/>
                <a:ea typeface="ＭＳ Ｐゴシック" charset="-128"/>
                <a:cs typeface="ＭＳ Ｐゴシック" charset="-128"/>
              </a:rPr>
              <a:t>"Here governments must agree on a decisive new emissions reduction and adaptation-focused regime. Otherwise, and like the glaciers, our room for </a:t>
            </a:r>
            <a:r>
              <a:rPr lang="en-US" dirty="0" err="1" smtClean="0">
                <a:latin typeface="Times" charset="0"/>
                <a:ea typeface="ＭＳ Ｐゴシック" charset="-128"/>
                <a:cs typeface="ＭＳ Ｐゴシック" charset="-128"/>
              </a:rPr>
              <a:t>manoeuvre</a:t>
            </a:r>
            <a:r>
              <a:rPr lang="en-US" dirty="0" smtClean="0">
                <a:latin typeface="Times" charset="0"/>
                <a:ea typeface="ＭＳ Ｐゴシック" charset="-128"/>
                <a:cs typeface="ＭＳ Ｐゴシック" charset="-128"/>
              </a:rPr>
              <a:t> and the opportunity to act may simply melt away."</a:t>
            </a:r>
          </a:p>
          <a:p>
            <a:pPr eaLnBrk="1" hangingPunct="1">
              <a:spcBef>
                <a:spcPct val="0"/>
              </a:spcBef>
              <a:spcAft>
                <a:spcPts val="1300"/>
              </a:spcAft>
            </a:pPr>
            <a:r>
              <a:rPr lang="en-US" dirty="0" smtClean="0">
                <a:latin typeface="Times" charset="0"/>
                <a:ea typeface="ＭＳ Ｐゴシック" charset="-128"/>
                <a:cs typeface="ＭＳ Ｐゴシック" charset="-128"/>
              </a:rPr>
              <a:t>Dr Ian Willis, of the Scott Polar Research Institute, said: "It is not too late to stop the shrinkage of these ice sheets but we need to take action immediately."</a:t>
            </a:r>
          </a:p>
          <a:p>
            <a:pPr eaLnBrk="1" hangingPunct="1">
              <a:spcBef>
                <a:spcPct val="0"/>
              </a:spcBef>
              <a:spcAft>
                <a:spcPts val="1300"/>
              </a:spcAft>
            </a:pPr>
            <a:r>
              <a:rPr lang="en-US" dirty="0" smtClean="0">
                <a:latin typeface="Times" charset="0"/>
                <a:ea typeface="ＭＳ Ｐゴシック" charset="-128"/>
                <a:cs typeface="ＭＳ Ｐゴシック" charset="-128"/>
              </a:rPr>
              <a:t>The findings were compiled by the World Glacier Monitoring Service which is supported by UNEP. Thickening and thinning is calculated in terms of 'water equivalent'.</a:t>
            </a:r>
          </a:p>
          <a:p>
            <a:pPr eaLnBrk="1" hangingPunct="1">
              <a:spcBef>
                <a:spcPct val="0"/>
              </a:spcBef>
            </a:pPr>
            <a:r>
              <a:rPr lang="en-US" dirty="0" smtClean="0">
                <a:latin typeface="Times" charset="0"/>
                <a:ea typeface="ＭＳ Ｐゴシック" charset="-128"/>
                <a:cs typeface="ＭＳ Ｐゴシック" charset="-128"/>
              </a:rPr>
              <a:t>Glaciers across nine mountain ranges were </a:t>
            </a:r>
            <a:r>
              <a:rPr lang="en-US" dirty="0" err="1" smtClean="0">
                <a:latin typeface="Times" charset="0"/>
                <a:ea typeface="ＭＳ Ｐゴシック" charset="-128"/>
                <a:cs typeface="ＭＳ Ｐゴシック" charset="-128"/>
              </a:rPr>
              <a:t>analysed</a:t>
            </a:r>
            <a:r>
              <a:rPr lang="en-US" dirty="0" smtClean="0">
                <a:latin typeface="Times" charset="0"/>
                <a:ea typeface="ＭＳ Ｐゴシック" charset="-128"/>
                <a:cs typeface="ＭＳ Ｐゴシック" charset="-128"/>
              </a:rPr>
              <a:t>. Dr. </a:t>
            </a:r>
            <a:r>
              <a:rPr lang="en-US" dirty="0" err="1" smtClean="0">
                <a:latin typeface="Times" charset="0"/>
                <a:ea typeface="ＭＳ Ｐゴシック" charset="-128"/>
                <a:cs typeface="ＭＳ Ｐゴシック" charset="-128"/>
              </a:rPr>
              <a:t>Wilfried</a:t>
            </a:r>
            <a:r>
              <a:rPr lang="en-US" dirty="0" smtClean="0">
                <a:latin typeface="Times" charset="0"/>
                <a:ea typeface="ＭＳ Ｐゴシック" charset="-128"/>
                <a:cs typeface="ＭＳ Ｐゴシック" charset="-128"/>
              </a:rPr>
              <a:t> </a:t>
            </a:r>
            <a:r>
              <a:rPr lang="en-US" dirty="0" err="1" smtClean="0">
                <a:latin typeface="Times" charset="0"/>
                <a:ea typeface="ＭＳ Ｐゴシック" charset="-128"/>
                <a:cs typeface="ＭＳ Ｐゴシック" charset="-128"/>
              </a:rPr>
              <a:t>Haeberli</a:t>
            </a:r>
            <a:r>
              <a:rPr lang="en-US" dirty="0" smtClean="0">
                <a:latin typeface="Times" charset="0"/>
                <a:ea typeface="ＭＳ Ｐゴシック" charset="-128"/>
                <a:cs typeface="ＭＳ Ｐゴシック" charset="-128"/>
              </a:rPr>
              <a:t>, director of the service, said: "The latest figures are part of what appears to be an accelerating trend with no apparent end in sight.</a:t>
            </a:r>
          </a:p>
          <a:p>
            <a:pPr eaLnBrk="1" hangingPunct="1">
              <a:spcBef>
                <a:spcPct val="0"/>
              </a:spcBef>
              <a:spcAft>
                <a:spcPts val="1300"/>
              </a:spcAft>
            </a:pPr>
            <a:r>
              <a:rPr lang="en-US" dirty="0" smtClean="0">
                <a:latin typeface="Times" charset="0"/>
                <a:ea typeface="ＭＳ Ｐゴシック" charset="-128"/>
                <a:cs typeface="ＭＳ Ｐゴシック" charset="-128"/>
              </a:rPr>
              <a:t>"This continues the trend in accelerated ice loss during the past two and a half decades and brings the total loss since 1980 to more than 10.5 </a:t>
            </a:r>
            <a:r>
              <a:rPr lang="en-US" dirty="0" err="1" smtClean="0">
                <a:latin typeface="Times" charset="0"/>
                <a:ea typeface="ＭＳ Ｐゴシック" charset="-128"/>
                <a:cs typeface="ＭＳ Ｐゴシック" charset="-128"/>
              </a:rPr>
              <a:t>metres</a:t>
            </a:r>
            <a:r>
              <a:rPr lang="en-US" dirty="0" smtClean="0">
                <a:latin typeface="Times" charset="0"/>
                <a:ea typeface="ＭＳ Ｐゴシック" charset="-128"/>
                <a:cs typeface="ＭＳ Ｐゴシック" charset="-128"/>
              </a:rPr>
              <a:t> of water equivalent."</a:t>
            </a:r>
          </a:p>
          <a:p>
            <a:pPr eaLnBrk="1" hangingPunct="1">
              <a:spcBef>
                <a:spcPct val="0"/>
              </a:spcBef>
              <a:spcAft>
                <a:spcPts val="1300"/>
              </a:spcAft>
            </a:pPr>
            <a:r>
              <a:rPr lang="en-US" dirty="0" smtClean="0">
                <a:latin typeface="Times" charset="0"/>
                <a:ea typeface="ＭＳ Ｐゴシック" charset="-128"/>
                <a:cs typeface="ＭＳ Ｐゴシック" charset="-128"/>
              </a:rPr>
              <a:t>During 1980-1999, average loss rates had been 0.3 </a:t>
            </a:r>
            <a:r>
              <a:rPr lang="en-US" dirty="0" err="1" smtClean="0">
                <a:latin typeface="Times" charset="0"/>
                <a:ea typeface="ＭＳ Ｐゴシック" charset="-128"/>
                <a:cs typeface="ＭＳ Ｐゴシック" charset="-128"/>
              </a:rPr>
              <a:t>metres</a:t>
            </a:r>
            <a:r>
              <a:rPr lang="en-US" dirty="0" smtClean="0">
                <a:latin typeface="Times" charset="0"/>
                <a:ea typeface="ＭＳ Ｐゴシック" charset="-128"/>
                <a:cs typeface="ＭＳ Ｐゴシック" charset="-128"/>
              </a:rPr>
              <a:t> per year. Since the turn of the millennium, this rate had increased to about half a </a:t>
            </a:r>
            <a:r>
              <a:rPr lang="en-US" dirty="0" err="1" smtClean="0">
                <a:latin typeface="Times" charset="0"/>
                <a:ea typeface="ＭＳ Ｐゴシック" charset="-128"/>
                <a:cs typeface="ＭＳ Ｐゴシック" charset="-128"/>
              </a:rPr>
              <a:t>metre</a:t>
            </a:r>
            <a:r>
              <a:rPr lang="en-US" dirty="0" smtClean="0">
                <a:latin typeface="Times" charset="0"/>
                <a:ea typeface="ＭＳ Ｐゴシック" charset="-128"/>
                <a:cs typeface="ＭＳ Ｐゴシック" charset="-128"/>
              </a:rPr>
              <a:t> per year.</a:t>
            </a:r>
          </a:p>
          <a:p>
            <a:pPr eaLnBrk="1" hangingPunct="1">
              <a:spcBef>
                <a:spcPct val="0"/>
              </a:spcBef>
              <a:spcAft>
                <a:spcPts val="1300"/>
              </a:spcAft>
            </a:pPr>
            <a:r>
              <a:rPr lang="en-US" dirty="0" smtClean="0">
                <a:latin typeface="Times" charset="0"/>
                <a:ea typeface="ＭＳ Ｐゴシック" charset="-128"/>
                <a:cs typeface="ＭＳ Ｐゴシック" charset="-128"/>
              </a:rPr>
              <a:t>The record annual loss during these two decades - 0.7 </a:t>
            </a:r>
            <a:r>
              <a:rPr lang="en-US" dirty="0" err="1" smtClean="0">
                <a:latin typeface="Times" charset="0"/>
                <a:ea typeface="ＭＳ Ｐゴシック" charset="-128"/>
                <a:cs typeface="ＭＳ Ｐゴシック" charset="-128"/>
              </a:rPr>
              <a:t>metres</a:t>
            </a:r>
            <a:r>
              <a:rPr lang="en-US" dirty="0" smtClean="0">
                <a:latin typeface="Times" charset="0"/>
                <a:ea typeface="ＭＳ Ｐゴシック" charset="-128"/>
                <a:cs typeface="ＭＳ Ｐゴシック" charset="-128"/>
              </a:rPr>
              <a:t> in 1998 - has now been exceeded by three out of the past six year (2003, 2004 and 2006).</a:t>
            </a:r>
          </a:p>
          <a:p>
            <a:pPr eaLnBrk="1" hangingPunct="1">
              <a:spcBef>
                <a:spcPct val="0"/>
              </a:spcBef>
              <a:spcAft>
                <a:spcPts val="1300"/>
              </a:spcAft>
            </a:pPr>
            <a:r>
              <a:rPr lang="en-US" dirty="0" smtClean="0">
                <a:latin typeface="Times" charset="0"/>
                <a:ea typeface="ＭＳ Ｐゴシック" charset="-128"/>
                <a:cs typeface="ＭＳ Ｐゴシック" charset="-128"/>
              </a:rPr>
              <a:t>On average, one </a:t>
            </a:r>
            <a:r>
              <a:rPr lang="en-US" dirty="0" err="1" smtClean="0">
                <a:latin typeface="Times" charset="0"/>
                <a:ea typeface="ＭＳ Ｐゴシック" charset="-128"/>
                <a:cs typeface="ＭＳ Ｐゴシック" charset="-128"/>
              </a:rPr>
              <a:t>metre</a:t>
            </a:r>
            <a:r>
              <a:rPr lang="en-US" dirty="0" smtClean="0">
                <a:latin typeface="Times" charset="0"/>
                <a:ea typeface="ＭＳ Ｐゴシック" charset="-128"/>
                <a:cs typeface="ＭＳ Ｐゴシック" charset="-128"/>
              </a:rPr>
              <a:t> water equivalent corresponds to 1.1 </a:t>
            </a:r>
            <a:r>
              <a:rPr lang="en-US" dirty="0" err="1" smtClean="0">
                <a:latin typeface="Times" charset="0"/>
                <a:ea typeface="ＭＳ Ｐゴシック" charset="-128"/>
                <a:cs typeface="ＭＳ Ｐゴシック" charset="-128"/>
              </a:rPr>
              <a:t>metres</a:t>
            </a:r>
            <a:r>
              <a:rPr lang="en-US" dirty="0" smtClean="0">
                <a:latin typeface="Times" charset="0"/>
                <a:ea typeface="ＭＳ Ｐゴシック" charset="-128"/>
                <a:cs typeface="ＭＳ Ｐゴシック" charset="-128"/>
              </a:rPr>
              <a:t> in ice thickness. That suggests a further shrinking in 2006 of 1.5 actual </a:t>
            </a:r>
            <a:r>
              <a:rPr lang="en-US" dirty="0" err="1" smtClean="0">
                <a:latin typeface="Times" charset="0"/>
                <a:ea typeface="ＭＳ Ｐゴシック" charset="-128"/>
                <a:cs typeface="ＭＳ Ｐゴシック" charset="-128"/>
              </a:rPr>
              <a:t>metres</a:t>
            </a:r>
            <a:r>
              <a:rPr lang="en-US" dirty="0" smtClean="0">
                <a:latin typeface="Times" charset="0"/>
                <a:ea typeface="ＭＳ Ｐゴシック" charset="-128"/>
                <a:cs typeface="ＭＳ Ｐゴシック" charset="-128"/>
              </a:rPr>
              <a:t> and since 1980 a total reduction in thickness of ice of just over 11.5 </a:t>
            </a:r>
            <a:r>
              <a:rPr lang="en-US" dirty="0" err="1" smtClean="0">
                <a:latin typeface="Times" charset="0"/>
                <a:ea typeface="ＭＳ Ｐゴシック" charset="-128"/>
                <a:cs typeface="ＭＳ Ｐゴシック" charset="-128"/>
              </a:rPr>
              <a:t>metres</a:t>
            </a:r>
            <a:r>
              <a:rPr lang="en-US" dirty="0" smtClean="0">
                <a:latin typeface="Times" charset="0"/>
                <a:ea typeface="ＭＳ Ｐゴシック" charset="-128"/>
                <a:cs typeface="ＭＳ Ｐゴシック" charset="-128"/>
              </a:rPr>
              <a:t> or almost 38 feet.</a:t>
            </a:r>
          </a:p>
          <a:p>
            <a:pPr eaLnBrk="1" hangingPunct="1">
              <a:spcBef>
                <a:spcPct val="0"/>
              </a:spcBef>
              <a:spcAft>
                <a:spcPts val="1300"/>
              </a:spcAft>
            </a:pPr>
            <a:r>
              <a:rPr lang="en-US" dirty="0" smtClean="0">
                <a:latin typeface="Times" charset="0"/>
                <a:ea typeface="ＭＳ Ｐゴシック" charset="-128"/>
                <a:cs typeface="ＭＳ Ｐゴシック" charset="-128"/>
              </a:rPr>
              <a:t>In its entirety, the research includes figures from around 100 glaciers, with data showing significant shrinkage taking place in European countries including Austria, Norway, Sweden, Italy, Spain and Switzerland.</a:t>
            </a:r>
          </a:p>
          <a:p>
            <a:pPr eaLnBrk="1" hangingPunct="1">
              <a:spcBef>
                <a:spcPct val="0"/>
              </a:spcBef>
            </a:pPr>
            <a:r>
              <a:rPr lang="en-US" dirty="0" smtClean="0">
                <a:latin typeface="Times" charset="0"/>
                <a:ea typeface="ＭＳ Ｐゴシック" charset="-128"/>
                <a:cs typeface="ＭＳ Ｐゴシック" charset="-128"/>
              </a:rPr>
              <a:t>Norway's </a:t>
            </a:r>
            <a:r>
              <a:rPr lang="en-US" dirty="0" err="1" smtClean="0">
                <a:latin typeface="Times" charset="0"/>
                <a:ea typeface="ＭＳ Ｐゴシック" charset="-128"/>
                <a:cs typeface="ＭＳ Ｐゴシック" charset="-128"/>
              </a:rPr>
              <a:t>Breidalblikkbrea</a:t>
            </a:r>
            <a:r>
              <a:rPr lang="en-US" dirty="0" smtClean="0">
                <a:latin typeface="Times" charset="0"/>
                <a:ea typeface="ＭＳ Ｐゴシック" charset="-128"/>
                <a:cs typeface="ＭＳ Ｐゴシック" charset="-128"/>
              </a:rPr>
              <a:t> glacier thinned by almost 3.1 </a:t>
            </a:r>
            <a:r>
              <a:rPr lang="en-US" dirty="0" err="1" smtClean="0">
                <a:latin typeface="Times" charset="0"/>
                <a:ea typeface="ＭＳ Ｐゴシック" charset="-128"/>
                <a:cs typeface="ＭＳ Ｐゴシック" charset="-128"/>
              </a:rPr>
              <a:t>metres</a:t>
            </a:r>
            <a:r>
              <a:rPr lang="en-US" dirty="0" smtClean="0">
                <a:latin typeface="Times" charset="0"/>
                <a:ea typeface="ＭＳ Ｐゴシック" charset="-128"/>
                <a:cs typeface="ＭＳ Ｐゴシック" charset="-128"/>
              </a:rPr>
              <a:t> in one of the largest reductions.</a:t>
            </a:r>
          </a:p>
          <a:p>
            <a:pPr eaLnBrk="1" hangingPunct="1">
              <a:spcBef>
                <a:spcPct val="0"/>
              </a:spcBef>
            </a:pPr>
            <a:endParaRPr lang="en-US" dirty="0" smtClean="0">
              <a:latin typeface="Times" charset="0"/>
              <a:ea typeface="ＭＳ Ｐゴシック" charset="-128"/>
              <a:cs typeface="ＭＳ Ｐゴシック"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Slide Image Placeholder 1"/>
          <p:cNvSpPr>
            <a:spLocks noGrp="1" noRot="1" noChangeAspect="1"/>
          </p:cNvSpPr>
          <p:nvPr>
            <p:ph type="sldImg"/>
          </p:nvPr>
        </p:nvSpPr>
        <p:spPr bwMode="auto">
          <a:noFill/>
          <a:ln>
            <a:solidFill>
              <a:srgbClr val="000000"/>
            </a:solidFill>
            <a:miter lim="800000"/>
            <a:headEnd/>
            <a:tailEnd/>
          </a:ln>
        </p:spPr>
      </p:sp>
      <p:sp>
        <p:nvSpPr>
          <p:cNvPr id="21507" name="Notes Placeholder 2"/>
          <p:cNvSpPr>
            <a:spLocks noGrp="1"/>
          </p:cNvSpPr>
          <p:nvPr>
            <p:ph type="body" idx="1"/>
          </p:nvPr>
        </p:nvSpPr>
        <p:spPr bwMode="auto">
          <a:noFill/>
        </p:spPr>
        <p:txBody>
          <a:bodyPr/>
          <a:lstStyle/>
          <a:p>
            <a:r>
              <a:rPr lang="en-US" dirty="0" smtClean="0">
                <a:ea typeface="ＭＳ Ｐゴシック" pitchFamily="-106" charset="-128"/>
                <a:cs typeface="ＭＳ Ｐゴシック" pitchFamily="-106" charset="-128"/>
              </a:rPr>
              <a:t>Relatively small changes in the atmospheric CO</a:t>
            </a:r>
            <a:r>
              <a:rPr lang="en-US" baseline="-25000" dirty="0" smtClean="0">
                <a:ea typeface="ＭＳ Ｐゴシック" pitchFamily="-106" charset="-128"/>
                <a:cs typeface="ＭＳ Ｐゴシック" pitchFamily="-106" charset="-128"/>
              </a:rPr>
              <a:t>2</a:t>
            </a:r>
            <a:r>
              <a:rPr lang="en-US" dirty="0" smtClean="0">
                <a:ea typeface="ＭＳ Ｐゴシック" pitchFamily="-106" charset="-128"/>
                <a:cs typeface="ＭＳ Ｐゴシック" pitchFamily="-106" charset="-128"/>
              </a:rPr>
              <a:t> content can cause significant changes in the global average temperature and major disruptions of the environment. The </a:t>
            </a:r>
            <a:r>
              <a:rPr lang="en-US" dirty="0" err="1" smtClean="0">
                <a:ea typeface="ＭＳ Ｐゴシック" pitchFamily="-106" charset="-128"/>
                <a:cs typeface="ＭＳ Ｐゴシック" pitchFamily="-106" charset="-128"/>
              </a:rPr>
              <a:t>Anthropocene</a:t>
            </a:r>
            <a:r>
              <a:rPr lang="en-US" baseline="0" dirty="0" smtClean="0">
                <a:ea typeface="ＭＳ Ｐゴシック" pitchFamily="-106" charset="-128"/>
                <a:cs typeface="ＭＳ Ｐゴシック" pitchFamily="-106" charset="-128"/>
              </a:rPr>
              <a:t> is a the new epoch of human influence on major environmental changes. </a:t>
            </a:r>
            <a:endParaRPr lang="en-US" dirty="0" smtClean="0">
              <a:ea typeface="ＭＳ Ｐゴシック" pitchFamily="-106" charset="-128"/>
              <a:cs typeface="ＭＳ Ｐゴシック" pitchFamily="-106" charset="-128"/>
            </a:endParaRPr>
          </a:p>
        </p:txBody>
      </p:sp>
      <p:sp>
        <p:nvSpPr>
          <p:cNvPr id="21508" name="Slide Number Placeholder 3"/>
          <p:cNvSpPr>
            <a:spLocks noGrp="1"/>
          </p:cNvSpPr>
          <p:nvPr>
            <p:ph type="sldNum" sz="quarter" idx="5"/>
          </p:nvPr>
        </p:nvSpPr>
        <p:spPr bwMode="auto">
          <a:noFill/>
          <a:ln>
            <a:miter lim="800000"/>
            <a:headEnd/>
            <a:tailEnd/>
          </a:ln>
        </p:spPr>
        <p:txBody>
          <a:bodyPr/>
          <a:lstStyle/>
          <a:p>
            <a:fld id="{7B0C0490-D3EE-A84B-8CD5-27A34DBA9F0B}" type="slidenum">
              <a:rPr lang="en-US" smtClean="0">
                <a:latin typeface="Calibri" pitchFamily="-106" charset="0"/>
                <a:ea typeface="ＭＳ Ｐゴシック" pitchFamily="-106" charset="-128"/>
                <a:cs typeface="ＭＳ Ｐゴシック" pitchFamily="-106" charset="-128"/>
              </a:rPr>
              <a:pPr/>
              <a:t>7</a:t>
            </a:fld>
            <a:endParaRPr lang="en-US" smtClean="0">
              <a:latin typeface="Calibri" pitchFamily="-106" charset="0"/>
              <a:ea typeface="ＭＳ Ｐゴシック" pitchFamily="-106" charset="-128"/>
              <a:cs typeface="ＭＳ Ｐゴシック" pitchFamily="-106"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a:t>
            </a:r>
            <a:r>
              <a:rPr lang="en-US" baseline="0" dirty="0" smtClean="0"/>
              <a:t> graph shows a dramatic increase in the loss of the Arctic summer sea ice. There has been a steady decline in the ratio of mean volume to area until 2010. At that time the rate of decrease has increased significantly. </a:t>
            </a:r>
            <a:endParaRPr lang="en-US" dirty="0"/>
          </a:p>
        </p:txBody>
      </p:sp>
      <p:sp>
        <p:nvSpPr>
          <p:cNvPr id="4" name="Slide Number Placeholder 3"/>
          <p:cNvSpPr>
            <a:spLocks noGrp="1"/>
          </p:cNvSpPr>
          <p:nvPr>
            <p:ph type="sldNum" sz="quarter" idx="10"/>
          </p:nvPr>
        </p:nvSpPr>
        <p:spPr/>
        <p:txBody>
          <a:bodyPr/>
          <a:lstStyle/>
          <a:p>
            <a:fld id="{EFB54024-DCFA-4858-9E9A-59E71C0CF88C}" type="slidenum">
              <a:rPr lang="en-US" smtClean="0"/>
              <a:pPr/>
              <a:t>35</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smtClean="0"/>
              <a:t>On August 26, 2012, Arctic sea ice extent shrank to 1.58 million square miles (4.1 million square kilometers), an area about half the size of the Lower 48 United States. That ice was melting was not news; after all, the Arctic ice pack undergoes an annual cycle of winter expansion and summer melting. The “news” was that the extent had broken the previous record low, set in summer 2007, and there were still several more weeks to go in the melt season. </a:t>
            </a:r>
          </a:p>
          <a:p>
            <a:r>
              <a:rPr lang="en-US" dirty="0" smtClean="0"/>
              <a:t>By the time the summer melt season came to an end in mid-September, the ice extent had shrunk down to just 1.3 million square miles (3.41 square kilometers), setting a new record low that was 18 percent smaller than the previous record and nearly 50 percent smaller than the long-term (1979-2000) average. This map shows ice concentration on September 16, along with the extent of the previous record low (yellow line) and the mid-September median extent (black line). </a:t>
            </a:r>
          </a:p>
          <a:p>
            <a:r>
              <a:rPr lang="en-US" dirty="0" smtClean="0"/>
              <a:t>It can be hard to imagine how radical a transformation the loss of so much ice is. Most of us live in a world where snow and ice are transient things, momentarily hiding the “real” landscape. In the Arctic, ice </a:t>
            </a:r>
            <a:r>
              <a:rPr lang="en-US" i="1" dirty="0" smtClean="0"/>
              <a:t>is</a:t>
            </a:r>
            <a:r>
              <a:rPr lang="en-US" dirty="0" smtClean="0"/>
              <a:t> the real landscape, and for it to have shrunk to half its historic summer extent is as much a transformation of the environment as if half the forests of New England had been replaced by Saguaro cactus. </a:t>
            </a:r>
          </a:p>
          <a:p>
            <a:r>
              <a:rPr lang="en-US" dirty="0" smtClean="0"/>
              <a:t>The transformation from icy to ice-free has ecological consequences and physical ones. The loss of sea ice directly affects polar bears, seals, walruses, and many birds, for which the sea ice is a raft, a place to haul out, rest, feed, and give birth. The “where, when, and what kind” of blooms of phytoplankton—the foundation of the marine food web—is changing, and those changes cascade through fish populations. </a:t>
            </a:r>
          </a:p>
          <a:p>
            <a:r>
              <a:rPr lang="en-US" dirty="0" smtClean="0"/>
              <a:t>The most profound physical impact ice loss is that the loss becomes a sort of “self-fulfilling prophecy.” Less ice turns Arctic latitudes from a bright white solar reflector into a dark expanse of open water: a black t-shirt on a summer day. The more ice that melts, the more sunlight the ocean absorbs. The more sunlight the ocean absorbs, the warmer it gets, and the more ice melts. </a:t>
            </a:r>
          </a:p>
          <a:p>
            <a:r>
              <a:rPr lang="en-US" dirty="0" smtClean="0"/>
              <a:t>That self-reinforcing feedback loop is the heart of the process that scientists refer to as “Arctic amplification” of global warming, and it explains why temperatures have risen faster in the Arctic than they have at temperate latitudes. </a:t>
            </a:r>
          </a:p>
          <a:p>
            <a:endParaRPr lang="en-US" dirty="0"/>
          </a:p>
        </p:txBody>
      </p:sp>
      <p:sp>
        <p:nvSpPr>
          <p:cNvPr id="4" name="Slide Number Placeholder 3"/>
          <p:cNvSpPr>
            <a:spLocks noGrp="1"/>
          </p:cNvSpPr>
          <p:nvPr>
            <p:ph type="sldNum" sz="quarter" idx="10"/>
          </p:nvPr>
        </p:nvSpPr>
        <p:spPr/>
        <p:txBody>
          <a:bodyPr/>
          <a:lstStyle/>
          <a:p>
            <a:fld id="{EFB54024-DCFA-4858-9E9A-59E71C0CF88C}" type="slidenum">
              <a:rPr lang="en-US" smtClean="0"/>
              <a:pPr/>
              <a:t>36</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rate of sea level increase is growing. </a:t>
            </a:r>
            <a:endParaRPr lang="en-US" dirty="0"/>
          </a:p>
        </p:txBody>
      </p:sp>
      <p:sp>
        <p:nvSpPr>
          <p:cNvPr id="4" name="Slide Number Placeholder 3"/>
          <p:cNvSpPr>
            <a:spLocks noGrp="1"/>
          </p:cNvSpPr>
          <p:nvPr>
            <p:ph type="sldNum" sz="quarter" idx="10"/>
          </p:nvPr>
        </p:nvSpPr>
        <p:spPr/>
        <p:txBody>
          <a:bodyPr/>
          <a:lstStyle/>
          <a:p>
            <a:fld id="{06F0FAD2-374C-4309-BB99-C0F248DA7BC2}" type="slidenum">
              <a:rPr lang="en-US" smtClean="0"/>
              <a:pPr/>
              <a:t>37</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diagram shows</a:t>
            </a:r>
            <a:r>
              <a:rPr lang="en-US" baseline="0" dirty="0" smtClean="0"/>
              <a:t> the area in the eastern part of the U.S. inundated by a rise in sea level of 1 and 6 meters. Courtesy of the Dept. of Environmental Science, Univ. of Arizona.</a:t>
            </a:r>
            <a:endParaRPr lang="en-US" dirty="0"/>
          </a:p>
        </p:txBody>
      </p:sp>
      <p:sp>
        <p:nvSpPr>
          <p:cNvPr id="4" name="Slide Number Placeholder 3"/>
          <p:cNvSpPr>
            <a:spLocks noGrp="1"/>
          </p:cNvSpPr>
          <p:nvPr>
            <p:ph type="sldNum" sz="quarter" idx="10"/>
          </p:nvPr>
        </p:nvSpPr>
        <p:spPr/>
        <p:txBody>
          <a:bodyPr/>
          <a:lstStyle/>
          <a:p>
            <a:fld id="{06F0FAD2-374C-4309-BB99-C0F248DA7BC2}" type="slidenum">
              <a:rPr lang="en-US" smtClean="0"/>
              <a:pPr/>
              <a:t>38</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a computer simulation shows the effect</a:t>
            </a:r>
            <a:r>
              <a:rPr lang="en-US" baseline="0" dirty="0" smtClean="0"/>
              <a:t> of a 6 meter rise of sea level on the city of London, England. The Houses of Parliament and Big Ben are shown in the middle foreground. </a:t>
            </a:r>
            <a:endParaRPr lang="en-US" dirty="0"/>
          </a:p>
        </p:txBody>
      </p:sp>
      <p:sp>
        <p:nvSpPr>
          <p:cNvPr id="4" name="Slide Number Placeholder 3"/>
          <p:cNvSpPr>
            <a:spLocks noGrp="1"/>
          </p:cNvSpPr>
          <p:nvPr>
            <p:ph type="sldNum" sz="quarter" idx="10"/>
          </p:nvPr>
        </p:nvSpPr>
        <p:spPr/>
        <p:txBody>
          <a:bodyPr/>
          <a:lstStyle/>
          <a:p>
            <a:fld id="{29149FB8-E012-4822-9046-38C1FA08E262}" type="slidenum">
              <a:rPr lang="en-US" smtClean="0"/>
              <a:pPr/>
              <a:t>39</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graph was produced Munich RE,</a:t>
            </a:r>
            <a:r>
              <a:rPr lang="en-US" baseline="0" dirty="0" smtClean="0"/>
              <a:t> the largest re-insurer in the world. They are very concerned about global warming the price they will have to pay for the damage it causes.</a:t>
            </a:r>
            <a:endParaRPr lang="en-US" dirty="0"/>
          </a:p>
        </p:txBody>
      </p:sp>
      <p:sp>
        <p:nvSpPr>
          <p:cNvPr id="4" name="Slide Number Placeholder 3"/>
          <p:cNvSpPr>
            <a:spLocks noGrp="1"/>
          </p:cNvSpPr>
          <p:nvPr>
            <p:ph type="sldNum" sz="quarter" idx="10"/>
          </p:nvPr>
        </p:nvSpPr>
        <p:spPr/>
        <p:txBody>
          <a:bodyPr/>
          <a:lstStyle/>
          <a:p>
            <a:fld id="{06F0FAD2-374C-4309-BB99-C0F248DA7BC2}" type="slidenum">
              <a:rPr lang="en-US" smtClean="0"/>
              <a:pPr/>
              <a:t>42</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6" name="Slide Image Placeholder 1"/>
          <p:cNvSpPr>
            <a:spLocks noGrp="1" noRot="1" noChangeAspect="1"/>
          </p:cNvSpPr>
          <p:nvPr>
            <p:ph type="sldImg"/>
          </p:nvPr>
        </p:nvSpPr>
        <p:spPr bwMode="auto">
          <a:noFill/>
          <a:ln>
            <a:solidFill>
              <a:srgbClr val="000000"/>
            </a:solidFill>
            <a:miter lim="800000"/>
            <a:headEnd/>
            <a:tailEnd/>
          </a:ln>
        </p:spPr>
      </p:sp>
      <p:sp>
        <p:nvSpPr>
          <p:cNvPr id="36867" name="Notes Placeholder 2"/>
          <p:cNvSpPr>
            <a:spLocks noGrp="1"/>
          </p:cNvSpPr>
          <p:nvPr>
            <p:ph type="body" idx="1"/>
          </p:nvPr>
        </p:nvSpPr>
        <p:spPr bwMode="auto">
          <a:noFill/>
        </p:spPr>
        <p:txBody>
          <a:bodyPr/>
          <a:lstStyle/>
          <a:p>
            <a:r>
              <a:rPr lang="en-US" dirty="0" smtClean="0">
                <a:ea typeface="ＭＳ Ｐゴシック" charset="-128"/>
                <a:cs typeface="ＭＳ Ｐゴシック" charset="-128"/>
              </a:rPr>
              <a:t>This graph shows the methane atmospheric abundance from 1979 through 2011. Beginning in 2007 the methane began to increase after 8 years of stability. Data from NOAA for the Baring Head Station.</a:t>
            </a:r>
          </a:p>
          <a:p>
            <a:endParaRPr lang="en-US" dirty="0" smtClean="0">
              <a:ea typeface="ＭＳ Ｐゴシック" charset="-128"/>
              <a:cs typeface="ＭＳ Ｐゴシック" charset="-128"/>
            </a:endParaRPr>
          </a:p>
        </p:txBody>
      </p:sp>
      <p:sp>
        <p:nvSpPr>
          <p:cNvPr id="36868" name="Slide Number Placeholder 3"/>
          <p:cNvSpPr>
            <a:spLocks noGrp="1"/>
          </p:cNvSpPr>
          <p:nvPr>
            <p:ph type="sldNum" sz="quarter" idx="5"/>
          </p:nvPr>
        </p:nvSpPr>
        <p:spPr bwMode="auto">
          <a:noFill/>
          <a:ln>
            <a:miter lim="800000"/>
            <a:headEnd/>
            <a:tailEnd/>
          </a:ln>
        </p:spPr>
        <p:txBody>
          <a:bodyPr/>
          <a:lstStyle/>
          <a:p>
            <a:fld id="{3C1ED025-3446-5A4E-A3D2-B48728F771CD}" type="slidenum">
              <a:rPr lang="en-US" smtClean="0"/>
              <a:pPr/>
              <a:t>43</a:t>
            </a:fld>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8066" name="Slide Image Placeholder 1"/>
          <p:cNvSpPr>
            <a:spLocks noGrp="1" noRot="1" noChangeAspect="1"/>
          </p:cNvSpPr>
          <p:nvPr>
            <p:ph type="sldImg"/>
          </p:nvPr>
        </p:nvSpPr>
        <p:spPr bwMode="auto">
          <a:noFill/>
          <a:ln>
            <a:solidFill>
              <a:srgbClr val="000000"/>
            </a:solidFill>
            <a:miter lim="800000"/>
            <a:headEnd/>
            <a:tailEnd/>
          </a:ln>
        </p:spPr>
      </p:sp>
      <p:sp>
        <p:nvSpPr>
          <p:cNvPr id="88067" name="Notes Placeholder 2"/>
          <p:cNvSpPr>
            <a:spLocks noGrp="1"/>
          </p:cNvSpPr>
          <p:nvPr>
            <p:ph type="body" idx="1"/>
          </p:nvPr>
        </p:nvSpPr>
        <p:spPr bwMode="auto">
          <a:noFill/>
        </p:spPr>
        <p:txBody>
          <a:bodyPr/>
          <a:lstStyle/>
          <a:p>
            <a:r>
              <a:rPr lang="en-US" dirty="0" smtClean="0">
                <a:ea typeface="ＭＳ Ｐゴシック" charset="-128"/>
                <a:cs typeface="ＭＳ Ｐゴシック" charset="-128"/>
              </a:rPr>
              <a:t>(a) Location of survey west of Svalbard. (</a:t>
            </a:r>
            <a:r>
              <a:rPr lang="en-US" dirty="0" err="1" smtClean="0">
                <a:ea typeface="ＭＳ Ｐゴシック" charset="-128"/>
                <a:cs typeface="ＭＳ Ｐゴシック" charset="-128"/>
              </a:rPr>
              <a:t>b</a:t>
            </a:r>
            <a:r>
              <a:rPr lang="en-US" dirty="0" smtClean="0">
                <a:ea typeface="ＭＳ Ｐゴシック" charset="-128"/>
                <a:cs typeface="ＭＳ Ｐゴシック" charset="-128"/>
              </a:rPr>
              <a:t>) Positions of plumes acoustically imaged with the EK60 sonar, depicted by “pins”, superimposed on perspective view of the bathymetry of part of the area of plume occurrence. Bathymetry is from EM120 </a:t>
            </a:r>
            <a:r>
              <a:rPr lang="en-US" dirty="0" err="1" smtClean="0">
                <a:ea typeface="ＭＳ Ｐゴシック" charset="-128"/>
                <a:cs typeface="ＭＳ Ｐゴシック" charset="-128"/>
              </a:rPr>
              <a:t>multibeam</a:t>
            </a:r>
            <a:r>
              <a:rPr lang="en-US" dirty="0" smtClean="0">
                <a:ea typeface="ＭＳ Ｐゴシック" charset="-128"/>
                <a:cs typeface="ＭＳ Ｐゴシック" charset="-128"/>
              </a:rPr>
              <a:t> survey of cruise JR211 gridded at 20-meter resolution, combined with high-resolution survey data from the Norwegian Hydrographic Service for the shallower-than-200 meter part of the map. (</a:t>
            </a:r>
            <a:r>
              <a:rPr lang="en-US" dirty="0" err="1" smtClean="0">
                <a:ea typeface="ＭＳ Ｐゴシック" charset="-128"/>
                <a:cs typeface="ＭＳ Ｐゴシック" charset="-128"/>
              </a:rPr>
              <a:t>c</a:t>
            </a:r>
            <a:r>
              <a:rPr lang="en-US" dirty="0" smtClean="0">
                <a:ea typeface="ＭＳ Ｐゴシック" charset="-128"/>
                <a:cs typeface="ＭＳ Ｐゴシック" charset="-128"/>
              </a:rPr>
              <a:t>) Part of the record from an EK60 acoustic survey from JR211, showing examples of observed plumes. Amplitude of the acoustic response is given by the color of the “bubbles”. All plumes show a deflection towards the north caused by the West Svalbard Current. The seabed, at about 240 meters depth, is shown by the strong (red) response. From; Westbrook, et al., Escape of methane gas from the seabed along the West Spitsbergen continental margin, </a:t>
            </a:r>
            <a:r>
              <a:rPr lang="en-US" dirty="0" err="1" smtClean="0">
                <a:ea typeface="ＭＳ Ｐゴシック" charset="-128"/>
                <a:cs typeface="ＭＳ Ｐゴシック" charset="-128"/>
              </a:rPr>
              <a:t>Geophys</a:t>
            </a:r>
            <a:r>
              <a:rPr lang="en-US" dirty="0" smtClean="0">
                <a:ea typeface="ＭＳ Ｐゴシック" charset="-128"/>
                <a:cs typeface="ＭＳ Ｐゴシック" charset="-128"/>
              </a:rPr>
              <a:t>. Res. Letters, Vol. 36, L15608, 2009.</a:t>
            </a:r>
          </a:p>
        </p:txBody>
      </p:sp>
      <p:sp>
        <p:nvSpPr>
          <p:cNvPr id="88068" name="Slide Number Placeholder 3"/>
          <p:cNvSpPr>
            <a:spLocks noGrp="1"/>
          </p:cNvSpPr>
          <p:nvPr>
            <p:ph type="sldNum" sz="quarter" idx="5"/>
          </p:nvPr>
        </p:nvSpPr>
        <p:spPr bwMode="auto">
          <a:noFill/>
          <a:ln>
            <a:miter lim="800000"/>
            <a:headEnd/>
            <a:tailEnd/>
          </a:ln>
        </p:spPr>
        <p:txBody>
          <a:bodyPr/>
          <a:lstStyle/>
          <a:p>
            <a:fld id="{79CC9FCF-4C95-7745-B3F3-320087469AFE}" type="slidenum">
              <a:rPr lang="en-US" smtClean="0"/>
              <a:pPr/>
              <a:t>44</a:t>
            </a:fld>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bwMode="auto">
          <a:noFill/>
          <a:ln>
            <a:miter lim="800000"/>
            <a:headEnd/>
            <a:tailEnd/>
          </a:ln>
        </p:spPr>
        <p:txBody>
          <a:bodyPr/>
          <a:lstStyle/>
          <a:p>
            <a:fld id="{13E98942-E35D-BA45-B5D2-4E7959EAEFBF}" type="slidenum">
              <a:rPr lang="en-US" smtClean="0">
                <a:latin typeface="Times" charset="0"/>
              </a:rPr>
              <a:pPr/>
              <a:t>45</a:t>
            </a:fld>
            <a:endParaRPr lang="en-US" smtClean="0">
              <a:latin typeface="Times" charset="0"/>
            </a:endParaRPr>
          </a:p>
        </p:txBody>
      </p:sp>
      <p:sp>
        <p:nvSpPr>
          <p:cNvPr id="2150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1508" name="Rectangle 3"/>
          <p:cNvSpPr>
            <a:spLocks noGrp="1" noChangeArrowheads="1"/>
          </p:cNvSpPr>
          <p:nvPr>
            <p:ph type="body" idx="1"/>
          </p:nvPr>
        </p:nvSpPr>
        <p:spPr bwMode="auto">
          <a:noFill/>
        </p:spPr>
        <p:txBody>
          <a:bodyPr/>
          <a:lstStyle/>
          <a:p>
            <a:pPr eaLnBrk="1" hangingPunct="1">
              <a:spcBef>
                <a:spcPct val="0"/>
              </a:spcBef>
            </a:pPr>
            <a:r>
              <a:rPr lang="en-US" smtClean="0">
                <a:latin typeface="Times" charset="0"/>
                <a:ea typeface="ＭＳ Ｐゴシック" charset="-128"/>
                <a:cs typeface="ＭＳ Ｐゴシック" charset="-128"/>
              </a:rPr>
              <a:t>A non-linear response of the climate system from positive feedbacks would probably be catastrophic. In the graph, the “Climate System Response” could consist of a combination of a  rise in temperature, an increased frequency and duration of extreme weather events, increased ice sheet collapse and rise in sea level, etc. Today we could be near or at the beginning of a non-linear change.  </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These are the main highlights of the 2011 meeting in Durban,</a:t>
            </a:r>
            <a:r>
              <a:rPr lang="en-US" baseline="0" dirty="0" smtClean="0"/>
              <a:t> South Africa.</a:t>
            </a:r>
            <a:endParaRPr lang="en-US" dirty="0"/>
          </a:p>
        </p:txBody>
      </p:sp>
      <p:sp>
        <p:nvSpPr>
          <p:cNvPr id="4" name="Slide Number Placeholder 3"/>
          <p:cNvSpPr>
            <a:spLocks noGrp="1"/>
          </p:cNvSpPr>
          <p:nvPr>
            <p:ph type="sldNum" sz="quarter" idx="10"/>
          </p:nvPr>
        </p:nvSpPr>
        <p:spPr/>
        <p:txBody>
          <a:bodyPr/>
          <a:lstStyle/>
          <a:p>
            <a:fld id="{29149FB8-E012-4822-9046-38C1FA08E262}" type="slidenum">
              <a:rPr lang="en-US" smtClean="0"/>
              <a:pPr/>
              <a:t>46</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Comparison</a:t>
            </a:r>
            <a:r>
              <a:rPr lang="en-US" baseline="0" dirty="0" smtClean="0"/>
              <a:t> of the effects of the rise in temperature of the human body and the same rise in the global average temperature of the Earth. It has been normalized so that the normal temperature of the human body and the “normal” pre-industrial temperature of the Earth is 0° C.</a:t>
            </a:r>
            <a:endParaRPr lang="en-US" dirty="0"/>
          </a:p>
        </p:txBody>
      </p:sp>
      <p:sp>
        <p:nvSpPr>
          <p:cNvPr id="4" name="Slide Number Placeholder 3"/>
          <p:cNvSpPr>
            <a:spLocks noGrp="1"/>
          </p:cNvSpPr>
          <p:nvPr>
            <p:ph type="sldNum" sz="quarter" idx="10"/>
          </p:nvPr>
        </p:nvSpPr>
        <p:spPr/>
        <p:txBody>
          <a:bodyPr/>
          <a:lstStyle/>
          <a:p>
            <a:fld id="{7F0660AB-A278-4FDA-ABB1-7465F7FFD30D}" type="slidenum">
              <a:rPr lang="en-US" smtClean="0"/>
              <a:pPr/>
              <a:t>8</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bwMode="auto">
          <a:noFill/>
          <a:ln>
            <a:miter lim="800000"/>
            <a:headEnd/>
            <a:tailEnd/>
          </a:ln>
        </p:spPr>
        <p:txBody>
          <a:bodyPr/>
          <a:lstStyle/>
          <a:p>
            <a:fld id="{3B86C5CB-AE20-BC46-8389-514B6601F6B7}" type="slidenum">
              <a:rPr lang="en-US" smtClean="0">
                <a:latin typeface="Times" charset="0"/>
              </a:rPr>
              <a:pPr/>
              <a:t>47</a:t>
            </a:fld>
            <a:endParaRPr lang="en-US" smtClean="0">
              <a:latin typeface="Times" charset="0"/>
            </a:endParaRPr>
          </a:p>
        </p:txBody>
      </p:sp>
      <p:sp>
        <p:nvSpPr>
          <p:cNvPr id="4710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7108" name="Rectangle 3"/>
          <p:cNvSpPr>
            <a:spLocks noGrp="1" noChangeArrowheads="1"/>
          </p:cNvSpPr>
          <p:nvPr>
            <p:ph type="body" idx="1"/>
          </p:nvPr>
        </p:nvSpPr>
        <p:spPr bwMode="auto">
          <a:noFill/>
        </p:spPr>
        <p:txBody>
          <a:bodyPr/>
          <a:lstStyle/>
          <a:p>
            <a:pPr eaLnBrk="1" hangingPunct="1">
              <a:spcBef>
                <a:spcPct val="0"/>
              </a:spcBef>
            </a:pPr>
            <a:r>
              <a:rPr lang="en-US" dirty="0" smtClean="0">
                <a:latin typeface="Times" charset="0"/>
                <a:ea typeface="ＭＳ Ｐゴシック" charset="-128"/>
                <a:cs typeface="ＭＳ Ｐゴシック" charset="-128"/>
              </a:rPr>
              <a:t>This graph shows the projected atmospheric CO</a:t>
            </a:r>
            <a:r>
              <a:rPr lang="en-US" baseline="-25000" dirty="0" smtClean="0">
                <a:latin typeface="Times" charset="0"/>
                <a:ea typeface="ＭＳ Ｐゴシック" charset="-128"/>
                <a:cs typeface="ＭＳ Ｐゴシック" charset="-128"/>
              </a:rPr>
              <a:t>2</a:t>
            </a:r>
            <a:r>
              <a:rPr lang="en-US" dirty="0" smtClean="0">
                <a:latin typeface="Times" charset="0"/>
                <a:ea typeface="ＭＳ Ｐゴシック" charset="-128"/>
                <a:cs typeface="ＭＳ Ｐゴシック" charset="-128"/>
              </a:rPr>
              <a:t> abundance from 2007 to 2030 (dark</a:t>
            </a:r>
            <a:r>
              <a:rPr lang="en-US" baseline="0" dirty="0" smtClean="0">
                <a:latin typeface="Times" charset="0"/>
                <a:ea typeface="ＭＳ Ｐゴシック" charset="-128"/>
                <a:cs typeface="ＭＳ Ｐゴシック" charset="-128"/>
              </a:rPr>
              <a:t> blue)</a:t>
            </a:r>
            <a:r>
              <a:rPr lang="en-US" dirty="0" smtClean="0">
                <a:latin typeface="Times" charset="0"/>
                <a:ea typeface="ＭＳ Ｐゴシック" charset="-128"/>
                <a:cs typeface="ＭＳ Ｐゴシック" charset="-128"/>
              </a:rPr>
              <a:t>. This projection is based on the growth rates between 1990 and 2007. The historical data is from the Mauna Loa Observatory, Hawaii. The projected growth rate depends on projected emissions shown on a previous slide, the contribution from positive feedbacks, and the actions to cut greenhouse gas emissions by the world community. Currently this projection is probably underestimated.  The projection suggests that by 2030 the CO</a:t>
            </a:r>
            <a:r>
              <a:rPr lang="en-US" baseline="-25000" dirty="0" smtClean="0">
                <a:latin typeface="Times" charset="0"/>
                <a:ea typeface="ＭＳ Ｐゴシック" charset="-128"/>
                <a:cs typeface="ＭＳ Ｐゴシック" charset="-128"/>
              </a:rPr>
              <a:t>2</a:t>
            </a:r>
            <a:r>
              <a:rPr lang="en-US" dirty="0" smtClean="0">
                <a:latin typeface="Times" charset="0"/>
                <a:ea typeface="ＭＳ Ｐゴシック" charset="-128"/>
                <a:cs typeface="ＭＳ Ｐゴシック" charset="-128"/>
              </a:rPr>
              <a:t> abundance (~454 </a:t>
            </a:r>
            <a:r>
              <a:rPr lang="en-US" dirty="0" err="1" smtClean="0">
                <a:latin typeface="Times" charset="0"/>
                <a:ea typeface="ＭＳ Ｐゴシック" charset="-128"/>
                <a:cs typeface="ＭＳ Ｐゴシック" charset="-128"/>
              </a:rPr>
              <a:t>ppm</a:t>
            </a:r>
            <a:r>
              <a:rPr lang="en-US" dirty="0" smtClean="0">
                <a:latin typeface="Times" charset="0"/>
                <a:ea typeface="ＭＳ Ｐゴシック" charset="-128"/>
                <a:cs typeface="ＭＳ Ｐゴシック" charset="-128"/>
              </a:rPr>
              <a:t>) will be within the critical level, and that the average global temperature anomaly will eventually reach 2° C (currently it is 0.8° C). However, we have already crossed the level where long-term (100’s of years) danger (the critical temperature) will occur unless we extract CO</a:t>
            </a:r>
            <a:r>
              <a:rPr lang="en-US" baseline="-25000" dirty="0" smtClean="0">
                <a:latin typeface="Times" charset="0"/>
                <a:ea typeface="ＭＳ Ｐゴシック" charset="-128"/>
                <a:cs typeface="ＭＳ Ｐゴシック" charset="-128"/>
              </a:rPr>
              <a:t>2</a:t>
            </a:r>
            <a:r>
              <a:rPr lang="en-US" dirty="0" smtClean="0">
                <a:latin typeface="Times" charset="0"/>
                <a:ea typeface="ＭＳ Ｐゴシック" charset="-128"/>
                <a:cs typeface="ＭＳ Ｐゴシック" charset="-128"/>
              </a:rPr>
              <a:t> from the atmosphere. We have also crossed the level where harmful effects are occurring (see previous slides), and these will only get worse as we approach the critical level in about 2025 or sooner. This is the reason that we must start today to drastically reduce our greenhouse gas emissions. </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Three scenarios</a:t>
            </a:r>
            <a:r>
              <a:rPr lang="en-US" baseline="0" dirty="0" smtClean="0"/>
              <a:t>, each of which would limit the total global emission of CO</a:t>
            </a:r>
            <a:r>
              <a:rPr lang="en-US" baseline="-25000" dirty="0" smtClean="0"/>
              <a:t>2</a:t>
            </a:r>
            <a:r>
              <a:rPr lang="en-US" baseline="0" dirty="0" smtClean="0"/>
              <a:t> from fossil fuel burning and industrial processes to 750 </a:t>
            </a:r>
            <a:r>
              <a:rPr lang="en-US" baseline="0" dirty="0" err="1" smtClean="0"/>
              <a:t>Gt</a:t>
            </a:r>
            <a:r>
              <a:rPr lang="en-US" baseline="0" dirty="0" smtClean="0"/>
              <a:t> over the period 2010-50. If emissions remain negligible after 2050, that limit yields an estimated 67% probability of capping global warming at 2 degrees C above pre-industrial temperatures. As indicated by the color-keyed table, the later the year of peak emission, the higher would have to be the maximum rate of annual reduction, which would begin in the early 2030s. (Adapted from the German Advisory Council on Global Change factsheet 2/2009)</a:t>
            </a:r>
            <a:endParaRPr lang="en-US" dirty="0"/>
          </a:p>
        </p:txBody>
      </p:sp>
      <p:sp>
        <p:nvSpPr>
          <p:cNvPr id="4" name="Slide Number Placeholder 3"/>
          <p:cNvSpPr>
            <a:spLocks noGrp="1"/>
          </p:cNvSpPr>
          <p:nvPr>
            <p:ph type="sldNum" sz="quarter" idx="10"/>
          </p:nvPr>
        </p:nvSpPr>
        <p:spPr/>
        <p:txBody>
          <a:bodyPr/>
          <a:lstStyle/>
          <a:p>
            <a:fld id="{F1560704-B18F-2B45-9619-516464607686}" type="slidenum">
              <a:rPr lang="en-US" smtClean="0"/>
              <a:pPr/>
              <a:t>48</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 the present</a:t>
            </a:r>
            <a:r>
              <a:rPr lang="en-US" baseline="0" dirty="0" smtClean="0"/>
              <a:t> increase in world CO</a:t>
            </a:r>
            <a:r>
              <a:rPr lang="en-US" baseline="-25000" dirty="0" smtClean="0"/>
              <a:t>2</a:t>
            </a:r>
            <a:r>
              <a:rPr lang="en-US" baseline="0" dirty="0" smtClean="0"/>
              <a:t> emissions continues to increase at about an annual rate of 3% then the emissions will be at 43 billion metric tons in 2020 when the UNFCCC recommends the world start reducing CO</a:t>
            </a:r>
            <a:r>
              <a:rPr lang="en-US" baseline="-25000" dirty="0" smtClean="0"/>
              <a:t>2</a:t>
            </a:r>
            <a:r>
              <a:rPr lang="en-US" baseline="0" dirty="0" smtClean="0"/>
              <a:t> emissions.  At this point it will be </a:t>
            </a:r>
            <a:r>
              <a:rPr lang="en-US" cap="all" baseline="0" dirty="0" smtClean="0"/>
              <a:t>almost impossible </a:t>
            </a:r>
            <a:r>
              <a:rPr lang="en-US" baseline="0" dirty="0" smtClean="0"/>
              <a:t>to keep the temperature from reaching the </a:t>
            </a:r>
            <a:r>
              <a:rPr lang="en-US" cap="all" baseline="0" dirty="0" smtClean="0"/>
              <a:t>DANGEROUS level </a:t>
            </a:r>
            <a:r>
              <a:rPr lang="en-US" cap="none" baseline="0" dirty="0" smtClean="0"/>
              <a:t>of</a:t>
            </a:r>
            <a:r>
              <a:rPr lang="en-US" cap="all" baseline="0" dirty="0" smtClean="0"/>
              <a:t> </a:t>
            </a:r>
            <a:r>
              <a:rPr lang="en-US" baseline="0" dirty="0" smtClean="0"/>
              <a:t>2° C</a:t>
            </a:r>
            <a:r>
              <a:rPr lang="en-US" cap="all" baseline="0" dirty="0" smtClean="0"/>
              <a:t>, </a:t>
            </a:r>
            <a:r>
              <a:rPr lang="en-US" baseline="0" dirty="0" smtClean="0"/>
              <a:t>and VERY DIFFICULT to keep below the </a:t>
            </a:r>
            <a:r>
              <a:rPr lang="en-US" cap="all" baseline="0" dirty="0" smtClean="0"/>
              <a:t>catastrophic level </a:t>
            </a:r>
            <a:r>
              <a:rPr lang="en-US" cap="none" baseline="0" dirty="0" smtClean="0"/>
              <a:t>of 4° C</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EFB54024-DCFA-4858-9E9A-59E71C0CF88C}" type="slidenum">
              <a:rPr lang="en-US" smtClean="0"/>
              <a:pPr/>
              <a:t>49</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From the U.K. Met Office, the Walker</a:t>
            </a:r>
            <a:r>
              <a:rPr lang="en-US" baseline="0" dirty="0" smtClean="0"/>
              <a:t> Institute, the Tyndall Centre, and the Grantham Institute: “Development of Emissions Pathways Meeting a Range of Long-term Temperature Targets”</a:t>
            </a:r>
            <a:endParaRPr lang="en-US" dirty="0"/>
          </a:p>
        </p:txBody>
      </p:sp>
      <p:sp>
        <p:nvSpPr>
          <p:cNvPr id="4" name="Slide Number Placeholder 3"/>
          <p:cNvSpPr>
            <a:spLocks noGrp="1"/>
          </p:cNvSpPr>
          <p:nvPr>
            <p:ph type="sldNum" sz="quarter" idx="10"/>
          </p:nvPr>
        </p:nvSpPr>
        <p:spPr/>
        <p:txBody>
          <a:bodyPr/>
          <a:lstStyle/>
          <a:p>
            <a:fld id="{8F2782F8-D98F-42F6-97D3-CB6414721768}" type="slidenum">
              <a:rPr lang="en-US" smtClean="0"/>
              <a:pPr/>
              <a:t>50</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Quote from---Solomon, et al., Irreversible climate change due to carbon dioxide emissions, Proc. National Academy of Science, 106, no. 6, 1704-1709, Feb. 10, 2009.</a:t>
            </a:r>
            <a:endParaRPr lang="en-US" dirty="0"/>
          </a:p>
        </p:txBody>
      </p:sp>
      <p:sp>
        <p:nvSpPr>
          <p:cNvPr id="4" name="Slide Number Placeholder 3"/>
          <p:cNvSpPr>
            <a:spLocks noGrp="1"/>
          </p:cNvSpPr>
          <p:nvPr>
            <p:ph type="sldNum" sz="quarter" idx="10"/>
          </p:nvPr>
        </p:nvSpPr>
        <p:spPr/>
        <p:txBody>
          <a:bodyPr/>
          <a:lstStyle/>
          <a:p>
            <a:fld id="{5AAE87C1-69C0-4D74-ADB4-0FA96E05749D}" type="slidenum">
              <a:rPr lang="en-US" smtClean="0"/>
              <a:pPr/>
              <a:t>52</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bwMode="auto">
          <a:noFill/>
          <a:ln>
            <a:miter lim="800000"/>
            <a:headEnd/>
            <a:tailEnd/>
          </a:ln>
        </p:spPr>
        <p:txBody>
          <a:bodyPr/>
          <a:lstStyle/>
          <a:p>
            <a:fld id="{B02A64AC-A2A0-D54D-A561-8310DC7B80B2}" type="slidenum">
              <a:rPr lang="en-US" smtClean="0"/>
              <a:pPr/>
              <a:t>9</a:t>
            </a:fld>
            <a:endParaRPr lang="en-US" smtClean="0"/>
          </a:p>
        </p:txBody>
      </p:sp>
      <p:sp>
        <p:nvSpPr>
          <p:cNvPr id="348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4820" name="Rectangle 3"/>
          <p:cNvSpPr>
            <a:spLocks noGrp="1" noChangeArrowheads="1"/>
          </p:cNvSpPr>
          <p:nvPr>
            <p:ph type="body" idx="1"/>
          </p:nvPr>
        </p:nvSpPr>
        <p:spPr bwMode="auto">
          <a:noFill/>
        </p:spPr>
        <p:txBody>
          <a:bodyPr/>
          <a:lstStyle/>
          <a:p>
            <a:pPr eaLnBrk="1" hangingPunct="1">
              <a:spcBef>
                <a:spcPct val="0"/>
              </a:spcBef>
            </a:pPr>
            <a:r>
              <a:rPr lang="en-US" smtClean="0">
                <a:ea typeface="ＭＳ Ｐゴシック" charset="-128"/>
                <a:cs typeface="ＭＳ Ｐゴシック" charset="-128"/>
              </a:rPr>
              <a:t>In the greenhouse effect, solar radiation is absorbed by the Earth’s surface resulting in surface warming (yellow wavy lines). Much of this absorbed energy is eventually re-radiated at longer infrared wavelengths as heat (red wavy lines). A portion of this heat is absorbed by greenhouse gases and re-radiated back to the Earth’s surface. This re-radiated energy further warms the surface. The more greenhouse gases that are present, the more heat is absorbed and re-radiated, and the hotter it gets.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climate</a:t>
            </a:r>
            <a:r>
              <a:rPr lang="en-US" baseline="0" dirty="0" smtClean="0"/>
              <a:t> changes that have occurred in the past 65 million years indicate that our current rate of climate change is catastrophic for humans and other species. We are drastically changing the planetary environment on a very short timescale relative to geological time. This graph shows the global deep ocean temperature over the past 65 million years derived from ocean sediment cores. The global average atmospheric temperature was, of course, much warmer. During the Holocene in the “Ice House” it was 14 degrees C, and at the top of the “Hot House” it was about 25 degrees C. About 3.5 million years ago in the Pliocene the atmospheric CO2 content was about the same as today (~400 </a:t>
            </a:r>
            <a:r>
              <a:rPr lang="en-US" baseline="0" dirty="0" err="1" smtClean="0"/>
              <a:t>ppm</a:t>
            </a:r>
            <a:r>
              <a:rPr lang="en-US" baseline="0" dirty="0" smtClean="0"/>
              <a:t>). The last time the CO2 content was this high there were no humans on Earth and sea level was about 5 </a:t>
            </a:r>
            <a:r>
              <a:rPr lang="en-US" baseline="0" dirty="0" err="1" smtClean="0"/>
              <a:t>m</a:t>
            </a:r>
            <a:r>
              <a:rPr lang="en-US" baseline="0" dirty="0" smtClean="0"/>
              <a:t> higher than today. If the current CO2 emission rate continues we will eventually reach the temperature indicated by the arrow showing the “Current Emission Outcome”. </a:t>
            </a:r>
            <a:endParaRPr lang="en-US" dirty="0"/>
          </a:p>
        </p:txBody>
      </p:sp>
      <p:sp>
        <p:nvSpPr>
          <p:cNvPr id="4" name="Slide Number Placeholder 3"/>
          <p:cNvSpPr>
            <a:spLocks noGrp="1"/>
          </p:cNvSpPr>
          <p:nvPr>
            <p:ph type="sldNum" sz="quarter" idx="10"/>
          </p:nvPr>
        </p:nvSpPr>
        <p:spPr/>
        <p:txBody>
          <a:bodyPr/>
          <a:lstStyle/>
          <a:p>
            <a:fld id="{29149FB8-E012-4822-9046-38C1FA08E262}" type="slidenum">
              <a:rPr lang="en-US" smtClean="0"/>
              <a:pPr/>
              <a:t>10</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From the National Geographic Magazine</a:t>
            </a:r>
            <a:endParaRPr lang="en-US" dirty="0"/>
          </a:p>
        </p:txBody>
      </p:sp>
      <p:sp>
        <p:nvSpPr>
          <p:cNvPr id="4" name="Slide Number Placeholder 3"/>
          <p:cNvSpPr>
            <a:spLocks noGrp="1"/>
          </p:cNvSpPr>
          <p:nvPr>
            <p:ph type="sldNum" sz="quarter" idx="10"/>
          </p:nvPr>
        </p:nvSpPr>
        <p:spPr/>
        <p:txBody>
          <a:bodyPr/>
          <a:lstStyle/>
          <a:p>
            <a:fld id="{F1560704-B18F-2B45-9619-516464607686}" type="slidenum">
              <a:rPr lang="en-US" smtClean="0"/>
              <a:pPr/>
              <a:t>11</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Modified from Hansen et</a:t>
            </a:r>
            <a:r>
              <a:rPr lang="en-US" baseline="0" dirty="0" smtClean="0"/>
              <a:t> al., Scientific Case for Avoiding Dangerous Climate Change to Protect Young People and Nature, 2011. We are currently at 0.8 degrees C above the 1880-1920 mean. It seems we are headed for a 4-6 </a:t>
            </a:r>
            <a:r>
              <a:rPr lang="en-US" baseline="0" dirty="0" err="1" smtClean="0"/>
              <a:t>m</a:t>
            </a:r>
            <a:r>
              <a:rPr lang="en-US" baseline="0" dirty="0" smtClean="0"/>
              <a:t> rise in sea level in the not too distant future. At the dangerous level of 2 degrees C we may eventually see a 15-25 </a:t>
            </a:r>
            <a:r>
              <a:rPr lang="en-US" baseline="0" dirty="0" err="1" smtClean="0"/>
              <a:t>m</a:t>
            </a:r>
            <a:r>
              <a:rPr lang="en-US" baseline="0" dirty="0" smtClean="0"/>
              <a:t> sea level rise.</a:t>
            </a:r>
            <a:endParaRPr lang="en-US" dirty="0"/>
          </a:p>
        </p:txBody>
      </p:sp>
      <p:sp>
        <p:nvSpPr>
          <p:cNvPr id="4" name="Slide Number Placeholder 3"/>
          <p:cNvSpPr>
            <a:spLocks noGrp="1"/>
          </p:cNvSpPr>
          <p:nvPr>
            <p:ph type="sldNum" sz="quarter" idx="10"/>
          </p:nvPr>
        </p:nvSpPr>
        <p:spPr/>
        <p:txBody>
          <a:bodyPr/>
          <a:lstStyle/>
          <a:p>
            <a:fld id="{29149FB8-E012-4822-9046-38C1FA08E262}" type="slidenum">
              <a:rPr lang="en-US" smtClean="0"/>
              <a:pPr/>
              <a:t>12</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6" name="Slide Image Placeholder 1"/>
          <p:cNvSpPr>
            <a:spLocks noGrp="1" noRot="1" noChangeAspect="1"/>
          </p:cNvSpPr>
          <p:nvPr>
            <p:ph type="sldImg"/>
          </p:nvPr>
        </p:nvSpPr>
        <p:spPr bwMode="auto">
          <a:noFill/>
          <a:ln>
            <a:solidFill>
              <a:srgbClr val="000000"/>
            </a:solidFill>
            <a:miter lim="800000"/>
            <a:headEnd/>
            <a:tailEnd/>
          </a:ln>
        </p:spPr>
      </p:sp>
      <p:sp>
        <p:nvSpPr>
          <p:cNvPr id="31747" name="Notes Placeholder 2"/>
          <p:cNvSpPr>
            <a:spLocks noGrp="1"/>
          </p:cNvSpPr>
          <p:nvPr>
            <p:ph type="body" idx="1"/>
          </p:nvPr>
        </p:nvSpPr>
        <p:spPr bwMode="auto">
          <a:noFill/>
        </p:spPr>
        <p:txBody>
          <a:bodyPr/>
          <a:lstStyle/>
          <a:p>
            <a:r>
              <a:rPr lang="en-US" dirty="0" smtClean="0">
                <a:ea typeface="ＭＳ Ｐゴシック" pitchFamily="-106" charset="-128"/>
                <a:cs typeface="ＭＳ Ｐゴシック" pitchFamily="-106" charset="-128"/>
              </a:rPr>
              <a:t>Land-Ocean Temperature anomaly for 1880-2010. The blue bars are the uncertainty limits at the 95% probability.  The relatively flat area between 1951 and about 1980 is because aerosols were dominating the temperature regime. The volcano</a:t>
            </a:r>
            <a:r>
              <a:rPr lang="en-US" baseline="0" dirty="0" smtClean="0">
                <a:ea typeface="ＭＳ Ｐゴシック" pitchFamily="-106" charset="-128"/>
                <a:cs typeface="ＭＳ Ｐゴシック" pitchFamily="-106" charset="-128"/>
              </a:rPr>
              <a:t> symbols indicate major volcanic eruptions that lowered the temperature. The El Nino (orange) and La Nina (blue) in the bottom chart indicate heating (orange) and cooling (blue) of the atmosphere by El Nino’s and La Nina’s.</a:t>
            </a:r>
            <a:r>
              <a:rPr lang="en-US" dirty="0" smtClean="0">
                <a:ea typeface="ＭＳ Ｐゴシック" pitchFamily="-106" charset="-128"/>
                <a:cs typeface="ＭＳ Ｐゴシック" pitchFamily="-106" charset="-128"/>
              </a:rPr>
              <a:t> The relatively flat area during the last 10 years</a:t>
            </a:r>
            <a:r>
              <a:rPr lang="en-US" baseline="0" dirty="0" smtClean="0">
                <a:ea typeface="ＭＳ Ｐゴシック" pitchFamily="-106" charset="-128"/>
                <a:cs typeface="ＭＳ Ｐゴシック" pitchFamily="-106" charset="-128"/>
              </a:rPr>
              <a:t> is due primarily to the higher rate of increased warming of the oceans (see slide 18), and also to a combination of La Nina’s and increased aerosol emissions from China. </a:t>
            </a:r>
            <a:r>
              <a:rPr lang="en-US" dirty="0" smtClean="0">
                <a:ea typeface="ＭＳ Ｐゴシック" pitchFamily="-106" charset="-128"/>
                <a:cs typeface="ＭＳ Ｐゴシック" pitchFamily="-106" charset="-128"/>
              </a:rPr>
              <a:t>Courtesy of NASA Goddard Institute of Space Studies.</a:t>
            </a:r>
          </a:p>
        </p:txBody>
      </p:sp>
      <p:sp>
        <p:nvSpPr>
          <p:cNvPr id="31748" name="Slide Number Placeholder 3"/>
          <p:cNvSpPr>
            <a:spLocks noGrp="1"/>
          </p:cNvSpPr>
          <p:nvPr>
            <p:ph type="sldNum" sz="quarter" idx="5"/>
          </p:nvPr>
        </p:nvSpPr>
        <p:spPr bwMode="auto">
          <a:noFill/>
          <a:ln>
            <a:miter lim="800000"/>
            <a:headEnd/>
            <a:tailEnd/>
          </a:ln>
        </p:spPr>
        <p:txBody>
          <a:bodyPr/>
          <a:lstStyle/>
          <a:p>
            <a:fld id="{40BEFE17-E208-B949-8469-5112F5CA96E4}" type="slidenum">
              <a:rPr lang="en-US" smtClean="0">
                <a:latin typeface="Calibri" pitchFamily="-106" charset="0"/>
                <a:ea typeface="ＭＳ Ｐゴシック" pitchFamily="-106" charset="-128"/>
                <a:cs typeface="ＭＳ Ｐゴシック" pitchFamily="-106" charset="-128"/>
              </a:rPr>
              <a:pPr/>
              <a:t>14</a:t>
            </a:fld>
            <a:endParaRPr lang="en-US" smtClean="0">
              <a:latin typeface="Calibri" pitchFamily="-106" charset="0"/>
              <a:ea typeface="ＭＳ Ｐゴシック" pitchFamily="-106" charset="-128"/>
              <a:cs typeface="ＭＳ Ｐゴシック" pitchFamily="-106"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44A2BB1-9D04-4021-A19F-B1D6A7EB2553}" type="datetimeFigureOut">
              <a:rPr lang="en-US" smtClean="0"/>
              <a:pPr/>
              <a:t>7/24/13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E091EC-2851-49BB-A9DD-F4A8C634AEF8}"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4A2BB1-9D04-4021-A19F-B1D6A7EB2553}" type="datetimeFigureOut">
              <a:rPr lang="en-US" smtClean="0"/>
              <a:pPr/>
              <a:t>7/24/13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E091EC-2851-49BB-A9DD-F4A8C634AEF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4A2BB1-9D04-4021-A19F-B1D6A7EB2553}" type="datetimeFigureOut">
              <a:rPr lang="en-US" smtClean="0"/>
              <a:pPr/>
              <a:t>7/24/13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E091EC-2851-49BB-A9DD-F4A8C634AEF8}"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rtlCol="0">
            <a:normAutofit/>
          </a:bodyPr>
          <a:lstStyle/>
          <a:p>
            <a:pPr lvl="0"/>
            <a:endParaRPr lang="en-US" noProof="0" smtClean="0"/>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2E53C6E-247D-DF4B-A510-CA0ACD5218E2}"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9F750D83-55CF-EC4A-B933-E955B188914D}"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A16C7F8D-375B-424A-BE43-8A70A2467468}"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8580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AB9CA552-55D2-8D47-9F16-403FA2F7F428}"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4A2BB1-9D04-4021-A19F-B1D6A7EB2553}" type="datetimeFigureOut">
              <a:rPr lang="en-US" smtClean="0"/>
              <a:pPr/>
              <a:t>7/24/13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E091EC-2851-49BB-A9DD-F4A8C634AEF8}"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44A2BB1-9D04-4021-A19F-B1D6A7EB2553}" type="datetimeFigureOut">
              <a:rPr lang="en-US" smtClean="0"/>
              <a:pPr/>
              <a:t>7/24/13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E091EC-2851-49BB-A9DD-F4A8C634AEF8}"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44A2BB1-9D04-4021-A19F-B1D6A7EB2553}" type="datetimeFigureOut">
              <a:rPr lang="en-US" smtClean="0"/>
              <a:pPr/>
              <a:t>7/24/13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E091EC-2851-49BB-A9DD-F4A8C634AEF8}"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44A2BB1-9D04-4021-A19F-B1D6A7EB2553}" type="datetimeFigureOut">
              <a:rPr lang="en-US" smtClean="0"/>
              <a:pPr/>
              <a:t>7/24/13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CE091EC-2851-49BB-A9DD-F4A8C634AEF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44A2BB1-9D04-4021-A19F-B1D6A7EB2553}" type="datetimeFigureOut">
              <a:rPr lang="en-US" smtClean="0"/>
              <a:pPr/>
              <a:t>7/24/13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CE091EC-2851-49BB-A9DD-F4A8C634AEF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4A2BB1-9D04-4021-A19F-B1D6A7EB2553}" type="datetimeFigureOut">
              <a:rPr lang="en-US" smtClean="0"/>
              <a:pPr/>
              <a:t>7/24/13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CE091EC-2851-49BB-A9DD-F4A8C634AEF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44A2BB1-9D04-4021-A19F-B1D6A7EB2553}" type="datetimeFigureOut">
              <a:rPr lang="en-US" smtClean="0"/>
              <a:pPr/>
              <a:t>7/24/13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E091EC-2851-49BB-A9DD-F4A8C634AEF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44A2BB1-9D04-4021-A19F-B1D6A7EB2553}" type="datetimeFigureOut">
              <a:rPr lang="en-US" smtClean="0"/>
              <a:pPr/>
              <a:t>7/24/13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E091EC-2851-49BB-A9DD-F4A8C634AEF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4" Type="http://schemas.openxmlformats.org/officeDocument/2006/relationships/slideLayout" Target="../slideLayouts/slideLayout14.xml"/><Relationship Id="rId4" Type="http://schemas.openxmlformats.org/officeDocument/2006/relationships/slideLayout" Target="../slideLayouts/slideLayout4.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 Type="http://schemas.openxmlformats.org/officeDocument/2006/relationships/slideLayout" Target="../slideLayouts/slideLayout1.xml"/><Relationship Id="rId6" Type="http://schemas.openxmlformats.org/officeDocument/2006/relationships/slideLayout" Target="../slideLayouts/slideLayout6.xml"/><Relationship Id="rId16" Type="http://schemas.openxmlformats.org/officeDocument/2006/relationships/theme" Target="../theme/theme1.xml"/><Relationship Id="rId8" Type="http://schemas.openxmlformats.org/officeDocument/2006/relationships/slideLayout" Target="../slideLayouts/slideLayout8.xml"/><Relationship Id="rId13" Type="http://schemas.openxmlformats.org/officeDocument/2006/relationships/slideLayout" Target="../slideLayouts/slideLayout13.xml"/><Relationship Id="rId10" Type="http://schemas.openxmlformats.org/officeDocument/2006/relationships/slideLayout" Target="../slideLayouts/slideLayout1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2" Type="http://schemas.openxmlformats.org/officeDocument/2006/relationships/slideLayout" Target="../slideLayouts/slideLayout12.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4A2BB1-9D04-4021-A19F-B1D6A7EB2553}" type="datetimeFigureOut">
              <a:rPr lang="en-US" smtClean="0"/>
              <a:pPr/>
              <a:t>7/24/13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E091EC-2851-49BB-A9DD-F4A8C634AEF8}"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3" Type="http://schemas.openxmlformats.org/officeDocument/2006/relationships/image" Target="../media/image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3" Type="http://schemas.openxmlformats.org/officeDocument/2006/relationships/image" Target="../media/image4.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3" Type="http://schemas.openxmlformats.org/officeDocument/2006/relationships/image" Target="../media/image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3" Type="http://schemas.openxmlformats.org/officeDocument/2006/relationships/image" Target="../media/image6.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4" Type="http://schemas.openxmlformats.org/officeDocument/2006/relationships/image" Target="../media/image7.png"/><Relationship Id="rId1" Type="http://schemas.openxmlformats.org/officeDocument/2006/relationships/video" Target="file://localhost/Users/robertstrom/Desktop/Global%20Warming%20MESSENGER%20Meeting/616923main_GISStemperature2011_withColorbar.mp4" TargetMode="External"/><Relationship Id="rId2" Type="http://schemas.openxmlformats.org/officeDocument/2006/relationships/slideLayout" Target="../slideLayouts/slideLayout13.xml"/><Relationship Id="rId3"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3" Type="http://schemas.openxmlformats.org/officeDocument/2006/relationships/image" Target="../media/image8.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3" Type="http://schemas.openxmlformats.org/officeDocument/2006/relationships/image" Target="../media/image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3"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3" Type="http://schemas.openxmlformats.org/officeDocument/2006/relationships/image" Target="../media/image1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3" Type="http://schemas.openxmlformats.org/officeDocument/2006/relationships/image" Target="../media/image12.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3" Type="http://schemas.openxmlformats.org/officeDocument/2006/relationships/image" Target="../media/image13.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3" Type="http://schemas.openxmlformats.org/officeDocument/2006/relationships/image" Target="../media/image14.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3" Type="http://schemas.openxmlformats.org/officeDocument/2006/relationships/image" Target="../media/image15.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3" Type="http://schemas.openxmlformats.org/officeDocument/2006/relationships/image" Target="../media/image1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3" Type="http://schemas.openxmlformats.org/officeDocument/2006/relationships/image" Target="../media/image17.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3" Type="http://schemas.openxmlformats.org/officeDocument/2006/relationships/image" Target="../media/image18.jpe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3" Type="http://schemas.openxmlformats.org/officeDocument/2006/relationships/image" Target="../media/image19.jpe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3" Type="http://schemas.openxmlformats.org/officeDocument/2006/relationships/image" Target="../media/image20.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4" Type="http://schemas.openxmlformats.org/officeDocument/2006/relationships/image" Target="../media/image22.jpeg"/><Relationship Id="rId1" Type="http://schemas.openxmlformats.org/officeDocument/2006/relationships/slideLayout" Target="../slideLayouts/slideLayout14.xml"/><Relationship Id="rId2" Type="http://schemas.openxmlformats.org/officeDocument/2006/relationships/notesSlide" Target="../notesSlides/notesSlide29.xml"/><Relationship Id="rId3" Type="http://schemas.openxmlformats.org/officeDocument/2006/relationships/image" Target="../media/image21.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3" Type="http://schemas.openxmlformats.org/officeDocument/2006/relationships/image" Target="../media/image2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3" Type="http://schemas.openxmlformats.org/officeDocument/2006/relationships/image" Target="../media/image2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3" Type="http://schemas.openxmlformats.org/officeDocument/2006/relationships/image" Target="../media/image2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3" Type="http://schemas.openxmlformats.org/officeDocument/2006/relationships/image" Target="../media/image26.emf"/><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3" Type="http://schemas.openxmlformats.org/officeDocument/2006/relationships/image" Target="../media/image2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5.xml"/><Relationship Id="rId3" Type="http://schemas.openxmlformats.org/officeDocument/2006/relationships/image" Target="../media/image28.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6.xml"/><Relationship Id="rId3" Type="http://schemas.openxmlformats.org/officeDocument/2006/relationships/image" Target="../media/image29.jpeg"/><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7.xml"/><Relationship Id="rId3" Type="http://schemas.openxmlformats.org/officeDocument/2006/relationships/image" Target="../media/image30.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8.xml"/><Relationship Id="rId3" Type="http://schemas.openxmlformats.org/officeDocument/2006/relationships/image" Target="../media/image3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0.xml"/><Relationship Id="rId3" Type="http://schemas.openxmlformats.org/officeDocument/2006/relationships/image" Target="../media/image32.tiff"/><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1.xml"/><Relationship Id="rId3" Type="http://schemas.openxmlformats.org/officeDocument/2006/relationships/image" Target="../media/image33.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2.xml"/><Relationship Id="rId3" Type="http://schemas.openxmlformats.org/officeDocument/2006/relationships/image" Target="../media/image3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3" Type="http://schemas.openxmlformats.org/officeDocument/2006/relationships/image" Target="../media/image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152400" y="0"/>
            <a:ext cx="8991600" cy="1219200"/>
          </a:xfrm>
        </p:spPr>
        <p:txBody>
          <a:bodyPr>
            <a:normAutofit fontScale="90000"/>
          </a:bodyPr>
          <a:lstStyle/>
          <a:p>
            <a:pPr eaLnBrk="1" hangingPunct="1"/>
            <a:r>
              <a:rPr lang="en-US" sz="6000" b="1" dirty="0" smtClean="0">
                <a:solidFill>
                  <a:srgbClr val="FF6600"/>
                </a:solidFill>
                <a:latin typeface="Times New Roman" pitchFamily="-106" charset="0"/>
                <a:ea typeface="ＭＳ Ｐゴシック" pitchFamily="-106" charset="-128"/>
                <a:cs typeface="ＭＳ Ｐゴシック" pitchFamily="-106" charset="-128"/>
              </a:rPr>
              <a:t>Global Warming</a:t>
            </a:r>
            <a:r>
              <a:rPr lang="en-US" sz="3200" dirty="0" smtClean="0">
                <a:ea typeface="ＭＳ Ｐゴシック" pitchFamily="-106" charset="-128"/>
                <a:cs typeface="ＭＳ Ｐゴシック" pitchFamily="-106" charset="-128"/>
              </a:rPr>
              <a:t/>
            </a:r>
            <a:br>
              <a:rPr lang="en-US" sz="3200" dirty="0" smtClean="0">
                <a:ea typeface="ＭＳ Ｐゴシック" pitchFamily="-106" charset="-128"/>
                <a:cs typeface="ＭＳ Ｐゴシック" pitchFamily="-106" charset="-128"/>
              </a:rPr>
            </a:br>
            <a:r>
              <a:rPr lang="en-US" sz="4000" b="1" dirty="0" smtClean="0">
                <a:solidFill>
                  <a:srgbClr val="FFFF00"/>
                </a:solidFill>
                <a:ea typeface="ＭＳ Ｐゴシック" pitchFamily="-106" charset="-128"/>
                <a:cs typeface="ＭＳ Ｐゴシック" pitchFamily="-106" charset="-128"/>
              </a:rPr>
              <a:t>How Serious Is It?</a:t>
            </a:r>
            <a:endParaRPr lang="en-US" sz="4000" dirty="0" smtClean="0">
              <a:solidFill>
                <a:srgbClr val="FFFF00"/>
              </a:solidFill>
              <a:ea typeface="ＭＳ Ｐゴシック" pitchFamily="-106" charset="-128"/>
              <a:cs typeface="ＭＳ Ｐゴシック" pitchFamily="-106" charset="-128"/>
            </a:endParaRPr>
          </a:p>
        </p:txBody>
      </p:sp>
      <p:pic>
        <p:nvPicPr>
          <p:cNvPr id="15363" name="Picture 6" descr="Title Slide.tif                                                00035766Macintosh HD                   BCDA6FC4:"/>
          <p:cNvPicPr>
            <a:picLocks noGrp="1" noChangeAspect="1" noChangeArrowheads="1"/>
          </p:cNvPicPr>
          <p:nvPr>
            <p:ph idx="1"/>
          </p:nvPr>
        </p:nvPicPr>
        <p:blipFill>
          <a:blip r:embed="rId2"/>
          <a:srcRect/>
          <a:stretch>
            <a:fillRect/>
          </a:stretch>
        </p:blipFill>
        <p:spPr>
          <a:xfrm>
            <a:off x="2133600" y="1219200"/>
            <a:ext cx="4800600" cy="4724400"/>
          </a:xfrm>
        </p:spPr>
      </p:pic>
      <p:sp>
        <p:nvSpPr>
          <p:cNvPr id="15364" name="Text Box 7"/>
          <p:cNvSpPr txBox="1">
            <a:spLocks noChangeArrowheads="1"/>
          </p:cNvSpPr>
          <p:nvPr/>
        </p:nvSpPr>
        <p:spPr bwMode="auto">
          <a:xfrm>
            <a:off x="0" y="5867400"/>
            <a:ext cx="9144000" cy="954107"/>
          </a:xfrm>
          <a:prstGeom prst="rect">
            <a:avLst/>
          </a:prstGeom>
          <a:noFill/>
          <a:ln w="9525">
            <a:noFill/>
            <a:miter lim="800000"/>
            <a:headEnd/>
            <a:tailEnd/>
          </a:ln>
        </p:spPr>
        <p:txBody>
          <a:bodyPr wrap="square">
            <a:prstTxWarp prst="textNoShape">
              <a:avLst/>
            </a:prstTxWarp>
            <a:spAutoFit/>
          </a:bodyPr>
          <a:lstStyle/>
          <a:p>
            <a:pPr algn="ctr"/>
            <a:r>
              <a:rPr lang="en-US" sz="1400" b="1" dirty="0">
                <a:latin typeface="Calibri" pitchFamily="-106" charset="0"/>
              </a:rPr>
              <a:t>Robert G. Strom, Professor Emeritus</a:t>
            </a:r>
          </a:p>
          <a:p>
            <a:pPr algn="ctr"/>
            <a:r>
              <a:rPr lang="en-US" sz="1400" b="1" dirty="0">
                <a:latin typeface="Calibri" pitchFamily="-106" charset="0"/>
              </a:rPr>
              <a:t>Department of Planetary Sciences and Lunar and Planetary Laboratory</a:t>
            </a:r>
          </a:p>
          <a:p>
            <a:pPr algn="ctr"/>
            <a:r>
              <a:rPr lang="en-US" sz="1400" b="1" dirty="0">
                <a:latin typeface="Calibri" pitchFamily="-106" charset="0"/>
              </a:rPr>
              <a:t>University of </a:t>
            </a:r>
            <a:r>
              <a:rPr lang="en-US" sz="1400" b="1" dirty="0" smtClean="0">
                <a:latin typeface="Calibri" pitchFamily="-106" charset="0"/>
              </a:rPr>
              <a:t>Arizona</a:t>
            </a:r>
          </a:p>
          <a:p>
            <a:pPr algn="ctr"/>
            <a:r>
              <a:rPr lang="en-US" sz="1400" b="1" dirty="0" smtClean="0">
                <a:latin typeface="Calibri" pitchFamily="-106" charset="0"/>
              </a:rPr>
              <a:t>Tucson, Arizona</a:t>
            </a:r>
            <a:endParaRPr lang="en-US" sz="1400" dirty="0">
              <a:latin typeface="Calibri" pitchFamily="-106"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6" name="Title 1"/>
          <p:cNvSpPr>
            <a:spLocks noGrp="1"/>
          </p:cNvSpPr>
          <p:nvPr>
            <p:ph type="title"/>
          </p:nvPr>
        </p:nvSpPr>
        <p:spPr>
          <a:xfrm>
            <a:off x="0" y="11113"/>
            <a:ext cx="9144000" cy="788987"/>
          </a:xfrm>
        </p:spPr>
        <p:txBody>
          <a:bodyPr>
            <a:normAutofit/>
          </a:bodyPr>
          <a:lstStyle/>
          <a:p>
            <a:r>
              <a:rPr lang="en-US" sz="4000" b="1" dirty="0" err="1" smtClean="0">
                <a:solidFill>
                  <a:srgbClr val="FFFF00"/>
                </a:solidFill>
                <a:ea typeface="ＭＳ Ｐゴシック" pitchFamily="26" charset="-128"/>
                <a:cs typeface="ＭＳ Ｐゴシック" pitchFamily="26" charset="-128"/>
              </a:rPr>
              <a:t>Paleoclimate</a:t>
            </a:r>
            <a:r>
              <a:rPr lang="en-US" sz="4000" b="1" dirty="0" smtClean="0">
                <a:solidFill>
                  <a:srgbClr val="FFFF00"/>
                </a:solidFill>
                <a:ea typeface="ＭＳ Ｐゴシック" pitchFamily="26" charset="-128"/>
                <a:cs typeface="ＭＳ Ｐゴシック" pitchFamily="26" charset="-128"/>
              </a:rPr>
              <a:t> in the Cenozoic Era</a:t>
            </a:r>
          </a:p>
        </p:txBody>
      </p:sp>
      <p:sp>
        <p:nvSpPr>
          <p:cNvPr id="7" name="TextBox 6"/>
          <p:cNvSpPr txBox="1"/>
          <p:nvPr/>
        </p:nvSpPr>
        <p:spPr>
          <a:xfrm>
            <a:off x="2201982" y="5335112"/>
            <a:ext cx="5022854" cy="523220"/>
          </a:xfrm>
          <a:prstGeom prst="rect">
            <a:avLst/>
          </a:prstGeom>
          <a:noFill/>
        </p:spPr>
        <p:txBody>
          <a:bodyPr wrap="none" rtlCol="0">
            <a:spAutoFit/>
          </a:bodyPr>
          <a:lstStyle/>
          <a:p>
            <a:r>
              <a:rPr lang="en-US" sz="2800" b="1" dirty="0" smtClean="0">
                <a:solidFill>
                  <a:srgbClr val="FF6600"/>
                </a:solidFill>
              </a:rPr>
              <a:t>Hot House = No Ice on Earth</a:t>
            </a:r>
            <a:endParaRPr lang="en-US" sz="2800" b="1" dirty="0">
              <a:solidFill>
                <a:srgbClr val="FF6600"/>
              </a:solidFill>
            </a:endParaRPr>
          </a:p>
        </p:txBody>
      </p:sp>
      <p:sp>
        <p:nvSpPr>
          <p:cNvPr id="8" name="TextBox 7"/>
          <p:cNvSpPr txBox="1"/>
          <p:nvPr/>
        </p:nvSpPr>
        <p:spPr>
          <a:xfrm>
            <a:off x="-55566" y="5858332"/>
            <a:ext cx="9298639" cy="461665"/>
          </a:xfrm>
          <a:prstGeom prst="rect">
            <a:avLst/>
          </a:prstGeom>
          <a:noFill/>
        </p:spPr>
        <p:txBody>
          <a:bodyPr wrap="none" rtlCol="0">
            <a:spAutoFit/>
          </a:bodyPr>
          <a:lstStyle/>
          <a:p>
            <a:pPr algn="ctr"/>
            <a:r>
              <a:rPr lang="en-US" sz="2400" b="1" dirty="0" smtClean="0">
                <a:solidFill>
                  <a:schemeClr val="bg2">
                    <a:lumMod val="60000"/>
                    <a:lumOff val="40000"/>
                  </a:schemeClr>
                </a:solidFill>
              </a:rPr>
              <a:t>Ice </a:t>
            </a:r>
            <a:r>
              <a:rPr lang="en-US" sz="2000" b="1" dirty="0" smtClean="0">
                <a:solidFill>
                  <a:schemeClr val="bg2">
                    <a:lumMod val="60000"/>
                    <a:lumOff val="40000"/>
                  </a:schemeClr>
                </a:solidFill>
              </a:rPr>
              <a:t>House = Both Ice Sheets Present plus Glacial and Interglacial Periods</a:t>
            </a:r>
            <a:endParaRPr lang="en-US" sz="2000" b="1" dirty="0">
              <a:solidFill>
                <a:schemeClr val="bg2">
                  <a:lumMod val="60000"/>
                  <a:lumOff val="40000"/>
                </a:schemeClr>
              </a:solidFill>
            </a:endParaRPr>
          </a:p>
        </p:txBody>
      </p:sp>
      <p:sp>
        <p:nvSpPr>
          <p:cNvPr id="9" name="TextBox 8"/>
          <p:cNvSpPr txBox="1"/>
          <p:nvPr/>
        </p:nvSpPr>
        <p:spPr>
          <a:xfrm>
            <a:off x="1015081" y="6258549"/>
            <a:ext cx="7141401" cy="523220"/>
          </a:xfrm>
          <a:prstGeom prst="rect">
            <a:avLst/>
          </a:prstGeom>
          <a:noFill/>
        </p:spPr>
        <p:txBody>
          <a:bodyPr wrap="square" rtlCol="0">
            <a:spAutoFit/>
          </a:bodyPr>
          <a:lstStyle/>
          <a:p>
            <a:r>
              <a:rPr lang="en-US" sz="2800" b="1" cap="small" dirty="0" smtClean="0"/>
              <a:t>All Human Evolution Occurred in an Ice House</a:t>
            </a:r>
            <a:endParaRPr lang="en-US" sz="2800" b="1" cap="small" dirty="0"/>
          </a:p>
        </p:txBody>
      </p:sp>
      <p:sp>
        <p:nvSpPr>
          <p:cNvPr id="10" name="TextBox 9"/>
          <p:cNvSpPr txBox="1"/>
          <p:nvPr/>
        </p:nvSpPr>
        <p:spPr>
          <a:xfrm>
            <a:off x="1707693" y="4965780"/>
            <a:ext cx="5923166" cy="461665"/>
          </a:xfrm>
          <a:prstGeom prst="rect">
            <a:avLst/>
          </a:prstGeom>
          <a:noFill/>
        </p:spPr>
        <p:txBody>
          <a:bodyPr wrap="none" rtlCol="0">
            <a:spAutoFit/>
          </a:bodyPr>
          <a:lstStyle/>
          <a:p>
            <a:r>
              <a:rPr lang="en-US" sz="2400" dirty="0" smtClean="0"/>
              <a:t>PETM = Paleocene-Eocene Thermal Maximum</a:t>
            </a:r>
            <a:endParaRPr lang="en-US" sz="2400" dirty="0"/>
          </a:p>
        </p:txBody>
      </p:sp>
      <p:pic>
        <p:nvPicPr>
          <p:cNvPr id="13" name="Content Placeholder 12" descr="Cenozoic 1.jpg"/>
          <p:cNvPicPr>
            <a:picLocks noGrp="1" noChangeAspect="1"/>
          </p:cNvPicPr>
          <p:nvPr>
            <p:ph idx="1"/>
          </p:nvPr>
        </p:nvPicPr>
        <p:blipFill>
          <a:blip r:embed="rId3"/>
          <a:srcRect/>
          <a:stretch>
            <a:fillRect/>
          </a:stretch>
        </p:blipFill>
        <p:spPr>
          <a:xfrm>
            <a:off x="0" y="800101"/>
            <a:ext cx="9144000" cy="4535012"/>
          </a:xfr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a:xfrm>
            <a:off x="0" y="273050"/>
            <a:ext cx="3465514" cy="1987221"/>
          </a:xfrm>
        </p:spPr>
        <p:txBody>
          <a:bodyPr anchor="ctr">
            <a:normAutofit/>
          </a:bodyPr>
          <a:lstStyle/>
          <a:p>
            <a:r>
              <a:rPr lang="en-US" dirty="0" smtClean="0">
                <a:solidFill>
                  <a:srgbClr val="FFFF00"/>
                </a:solidFill>
              </a:rPr>
              <a:t>The Arctic in the Paleocene-Eocene Thermal Maximum (PETM)</a:t>
            </a:r>
            <a:br>
              <a:rPr lang="en-US" dirty="0" smtClean="0">
                <a:solidFill>
                  <a:srgbClr val="FFFF00"/>
                </a:solidFill>
              </a:rPr>
            </a:br>
            <a:r>
              <a:rPr lang="en-US" dirty="0" smtClean="0">
                <a:solidFill>
                  <a:srgbClr val="FFFF00"/>
                </a:solidFill>
              </a:rPr>
              <a:t/>
            </a:r>
            <a:br>
              <a:rPr lang="en-US" dirty="0" smtClean="0">
                <a:solidFill>
                  <a:srgbClr val="FFFF00"/>
                </a:solidFill>
              </a:rPr>
            </a:br>
            <a:r>
              <a:rPr lang="en-US" sz="1400" i="1" dirty="0" smtClean="0">
                <a:solidFill>
                  <a:srgbClr val="FFFF00"/>
                </a:solidFill>
              </a:rPr>
              <a:t>Average</a:t>
            </a:r>
            <a:r>
              <a:rPr lang="en-US" sz="1400" dirty="0" smtClean="0">
                <a:solidFill>
                  <a:srgbClr val="FFFF00"/>
                </a:solidFill>
              </a:rPr>
              <a:t> Annual Arctic Temp. = 20° C (68° F)</a:t>
            </a:r>
            <a:br>
              <a:rPr lang="en-US" sz="1400" dirty="0" smtClean="0">
                <a:solidFill>
                  <a:srgbClr val="FFFF00"/>
                </a:solidFill>
              </a:rPr>
            </a:br>
            <a:r>
              <a:rPr lang="en-US" sz="1400" dirty="0" smtClean="0">
                <a:solidFill>
                  <a:srgbClr val="FFFF00"/>
                </a:solidFill>
              </a:rPr>
              <a:t>Arctic Ocean Surface Temp. = 22° C (72°F)</a:t>
            </a:r>
            <a:endParaRPr lang="en-US" sz="1400" dirty="0">
              <a:solidFill>
                <a:srgbClr val="FFFF00"/>
              </a:solidFill>
            </a:endParaRPr>
          </a:p>
        </p:txBody>
      </p:sp>
      <p:pic>
        <p:nvPicPr>
          <p:cNvPr id="4" name="Content Placeholder 3" descr="Eskimo With Picture"/>
          <p:cNvPicPr>
            <a:picLocks noGrp="1" noChangeAspect="1"/>
          </p:cNvPicPr>
          <p:nvPr>
            <p:ph idx="1"/>
          </p:nvPr>
        </p:nvPicPr>
        <p:blipFill>
          <a:blip r:embed="rId3"/>
          <a:srcRect/>
          <a:stretch>
            <a:fillRect/>
          </a:stretch>
        </p:blipFill>
        <p:spPr>
          <a:xfrm>
            <a:off x="3613727" y="0"/>
            <a:ext cx="5530273" cy="6858000"/>
          </a:xfrm>
        </p:spPr>
      </p:pic>
      <p:sp>
        <p:nvSpPr>
          <p:cNvPr id="6" name="Text Placeholder 5"/>
          <p:cNvSpPr>
            <a:spLocks noGrp="1"/>
          </p:cNvSpPr>
          <p:nvPr>
            <p:ph type="body" sz="half" idx="2"/>
          </p:nvPr>
        </p:nvSpPr>
        <p:spPr>
          <a:xfrm>
            <a:off x="457200" y="2761259"/>
            <a:ext cx="3008313" cy="2726306"/>
          </a:xfrm>
        </p:spPr>
        <p:txBody>
          <a:bodyPr anchor="ctr">
            <a:normAutofit/>
          </a:bodyPr>
          <a:lstStyle/>
          <a:p>
            <a:r>
              <a:rPr lang="en-US" sz="2400" dirty="0" smtClean="0"/>
              <a:t>An Eskimo holds a picture of what the Arctic looked like during the PETM.</a:t>
            </a:r>
            <a:endParaRPr lang="en-US" sz="24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1025278"/>
          </a:xfrm>
        </p:spPr>
        <p:txBody>
          <a:bodyPr>
            <a:normAutofit fontScale="90000"/>
          </a:bodyPr>
          <a:lstStyle/>
          <a:p>
            <a:r>
              <a:rPr lang="en-US" sz="3200" b="1" dirty="0" smtClean="0">
                <a:solidFill>
                  <a:srgbClr val="FFFF00"/>
                </a:solidFill>
              </a:rPr>
              <a:t>Temperature Anomaly Relative to the 1880-1920 Mean and Sea Level Rise</a:t>
            </a:r>
            <a:endParaRPr lang="en-US" sz="3200" b="1" dirty="0">
              <a:solidFill>
                <a:srgbClr val="FFFF00"/>
              </a:solidFill>
            </a:endParaRPr>
          </a:p>
        </p:txBody>
      </p:sp>
      <p:pic>
        <p:nvPicPr>
          <p:cNvPr id="6" name="Content Placeholder 5" descr="Pliocene:Pleistocene Temp.jpg"/>
          <p:cNvPicPr>
            <a:picLocks noGrp="1" noChangeAspect="1"/>
          </p:cNvPicPr>
          <p:nvPr>
            <p:ph idx="1"/>
          </p:nvPr>
        </p:nvPicPr>
        <p:blipFill>
          <a:blip r:embed="rId3"/>
          <a:srcRect/>
          <a:stretch>
            <a:fillRect/>
          </a:stretch>
        </p:blipFill>
        <p:spPr>
          <a:xfrm>
            <a:off x="1" y="1025278"/>
            <a:ext cx="9144000" cy="5832722"/>
          </a:xfr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0191"/>
            <a:ext cx="8229600" cy="805654"/>
          </a:xfrm>
        </p:spPr>
        <p:txBody>
          <a:bodyPr/>
          <a:lstStyle/>
          <a:p>
            <a:r>
              <a:rPr lang="en-US" b="1" dirty="0" smtClean="0">
                <a:solidFill>
                  <a:srgbClr val="FFFF00"/>
                </a:solidFill>
              </a:rPr>
              <a:t>Summary: Cenozoic Era</a:t>
            </a:r>
            <a:endParaRPr lang="en-US" b="1" dirty="0">
              <a:solidFill>
                <a:srgbClr val="FFFF00"/>
              </a:solidFill>
            </a:endParaRPr>
          </a:p>
        </p:txBody>
      </p:sp>
      <p:sp>
        <p:nvSpPr>
          <p:cNvPr id="3" name="Content Placeholder 2"/>
          <p:cNvSpPr>
            <a:spLocks noGrp="1"/>
          </p:cNvSpPr>
          <p:nvPr>
            <p:ph idx="1"/>
          </p:nvPr>
        </p:nvSpPr>
        <p:spPr>
          <a:xfrm>
            <a:off x="457200" y="945845"/>
            <a:ext cx="8229600" cy="5775057"/>
          </a:xfrm>
        </p:spPr>
        <p:txBody>
          <a:bodyPr>
            <a:normAutofit/>
          </a:bodyPr>
          <a:lstStyle/>
          <a:p>
            <a:r>
              <a:rPr lang="en-US" cap="small" dirty="0" smtClean="0"/>
              <a:t>The average rate of change in CO</a:t>
            </a:r>
            <a:r>
              <a:rPr lang="en-US" cap="small" baseline="-25000" dirty="0" smtClean="0"/>
              <a:t>2</a:t>
            </a:r>
            <a:r>
              <a:rPr lang="en-US" cap="small" dirty="0" smtClean="0"/>
              <a:t> was ~100 </a:t>
            </a:r>
            <a:r>
              <a:rPr lang="en-US" cap="small" dirty="0" err="1" smtClean="0"/>
              <a:t>ppm</a:t>
            </a:r>
            <a:r>
              <a:rPr lang="en-US" cap="small" dirty="0" smtClean="0"/>
              <a:t>/million years or 0.0001 </a:t>
            </a:r>
            <a:r>
              <a:rPr lang="en-US" cap="small" dirty="0" err="1" smtClean="0"/>
              <a:t>ppm</a:t>
            </a:r>
            <a:r>
              <a:rPr lang="en-US" cap="small" dirty="0" smtClean="0"/>
              <a:t>/year</a:t>
            </a:r>
          </a:p>
          <a:p>
            <a:r>
              <a:rPr lang="en-US" cap="small" dirty="0" smtClean="0"/>
              <a:t>The human rate today is 2 </a:t>
            </a:r>
            <a:r>
              <a:rPr lang="en-US" cap="small" dirty="0" err="1" smtClean="0"/>
              <a:t>ppm</a:t>
            </a:r>
            <a:r>
              <a:rPr lang="en-US" cap="small" dirty="0" smtClean="0"/>
              <a:t>/year </a:t>
            </a:r>
            <a:r>
              <a:rPr lang="en-US" cap="small" dirty="0" smtClean="0">
                <a:solidFill>
                  <a:srgbClr val="FF6600"/>
                </a:solidFill>
              </a:rPr>
              <a:t>(20,000 times faster than the natural rate)</a:t>
            </a:r>
          </a:p>
          <a:p>
            <a:r>
              <a:rPr lang="en-US" cap="small" dirty="0" smtClean="0"/>
              <a:t>The “abrupt” PETM temperature rise took ~25,000 years with a duration of ~50,000 years</a:t>
            </a:r>
          </a:p>
          <a:p>
            <a:r>
              <a:rPr lang="en-US" cap="small" dirty="0" smtClean="0">
                <a:solidFill>
                  <a:srgbClr val="FF6600"/>
                </a:solidFill>
              </a:rPr>
              <a:t>The current rise in temperature is about 100 times faster than in the PETM</a:t>
            </a:r>
          </a:p>
          <a:p>
            <a:r>
              <a:rPr lang="en-US" cap="small" dirty="0" smtClean="0"/>
              <a:t>Humans overwhelm “slow” geologic changes</a:t>
            </a:r>
          </a:p>
          <a:p>
            <a:r>
              <a:rPr lang="en-US" sz="3600" b="1" cap="small" dirty="0" smtClean="0">
                <a:solidFill>
                  <a:srgbClr val="FF6600"/>
                </a:solidFill>
              </a:rPr>
              <a:t>We are producing “A Different Planet”</a:t>
            </a:r>
          </a:p>
          <a:p>
            <a:endParaRPr lang="en-US" dirty="0" smtClean="0">
              <a:solidFill>
                <a:srgbClr val="FF0000"/>
              </a:solidFill>
            </a:endParaRPr>
          </a:p>
          <a:p>
            <a:endParaRPr lang="en-US" dirty="0" smtClean="0">
              <a:solidFill>
                <a:srgbClr val="FF0000"/>
              </a:solidFill>
            </a:endParaRPr>
          </a:p>
          <a:p>
            <a:endParaRPr lang="en-US" dirty="0" smtClean="0"/>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2" name="Title 2"/>
          <p:cNvSpPr>
            <a:spLocks noGrp="1"/>
          </p:cNvSpPr>
          <p:nvPr>
            <p:ph type="title"/>
          </p:nvPr>
        </p:nvSpPr>
        <p:spPr>
          <a:xfrm>
            <a:off x="152400" y="0"/>
            <a:ext cx="8839200" cy="914400"/>
          </a:xfrm>
        </p:spPr>
        <p:txBody>
          <a:bodyPr>
            <a:normAutofit fontScale="90000"/>
          </a:bodyPr>
          <a:lstStyle/>
          <a:p>
            <a:r>
              <a:rPr lang="en-US" b="1" dirty="0" smtClean="0">
                <a:solidFill>
                  <a:srgbClr val="FFFF00"/>
                </a:solidFill>
                <a:ea typeface="ＭＳ Ｐゴシック" pitchFamily="-106" charset="-128"/>
                <a:cs typeface="ＭＳ Ｐゴシック" pitchFamily="-106" charset="-128"/>
              </a:rPr>
              <a:t>Temperature Anomaly (1880-2012)</a:t>
            </a:r>
            <a:br>
              <a:rPr lang="en-US" b="1" dirty="0" smtClean="0">
                <a:solidFill>
                  <a:srgbClr val="FFFF00"/>
                </a:solidFill>
                <a:ea typeface="ＭＳ Ｐゴシック" pitchFamily="-106" charset="-128"/>
                <a:cs typeface="ＭＳ Ｐゴシック" pitchFamily="-106" charset="-128"/>
              </a:rPr>
            </a:br>
            <a:r>
              <a:rPr lang="en-US" sz="2800" b="1" dirty="0" smtClean="0">
                <a:solidFill>
                  <a:srgbClr val="FFFF00"/>
                </a:solidFill>
                <a:ea typeface="ＭＳ Ｐゴシック" pitchFamily="-106" charset="-128"/>
                <a:cs typeface="ＭＳ Ｐゴシック" pitchFamily="-106" charset="-128"/>
              </a:rPr>
              <a:t>Baseline: 1951-1980</a:t>
            </a:r>
          </a:p>
        </p:txBody>
      </p:sp>
      <p:sp>
        <p:nvSpPr>
          <p:cNvPr id="30723" name="TextBox 5"/>
          <p:cNvSpPr txBox="1">
            <a:spLocks noChangeArrowheads="1"/>
          </p:cNvSpPr>
          <p:nvPr/>
        </p:nvSpPr>
        <p:spPr bwMode="auto">
          <a:xfrm>
            <a:off x="5257800" y="3581400"/>
            <a:ext cx="1720850" cy="523875"/>
          </a:xfrm>
          <a:prstGeom prst="rect">
            <a:avLst/>
          </a:prstGeom>
          <a:noFill/>
          <a:ln w="9525">
            <a:noFill/>
            <a:miter lim="800000"/>
            <a:headEnd/>
            <a:tailEnd/>
          </a:ln>
        </p:spPr>
        <p:txBody>
          <a:bodyPr wrap="none">
            <a:prstTxWarp prst="textNoShape">
              <a:avLst/>
            </a:prstTxWarp>
            <a:spAutoFit/>
          </a:bodyPr>
          <a:lstStyle/>
          <a:p>
            <a:r>
              <a:rPr lang="en-US" sz="2800" b="1">
                <a:solidFill>
                  <a:schemeClr val="bg1"/>
                </a:solidFill>
              </a:rPr>
              <a:t>Aerosols</a:t>
            </a:r>
          </a:p>
        </p:txBody>
      </p:sp>
      <p:sp>
        <p:nvSpPr>
          <p:cNvPr id="30724" name="TextBox 6"/>
          <p:cNvSpPr txBox="1">
            <a:spLocks noChangeArrowheads="1"/>
          </p:cNvSpPr>
          <p:nvPr/>
        </p:nvSpPr>
        <p:spPr bwMode="auto">
          <a:xfrm>
            <a:off x="5086350" y="3438525"/>
            <a:ext cx="1720850" cy="523875"/>
          </a:xfrm>
          <a:prstGeom prst="rect">
            <a:avLst/>
          </a:prstGeom>
          <a:noFill/>
          <a:ln w="9525">
            <a:noFill/>
            <a:miter lim="800000"/>
            <a:headEnd/>
            <a:tailEnd/>
          </a:ln>
        </p:spPr>
        <p:txBody>
          <a:bodyPr wrap="none">
            <a:prstTxWarp prst="textNoShape">
              <a:avLst/>
            </a:prstTxWarp>
            <a:spAutoFit/>
          </a:bodyPr>
          <a:lstStyle/>
          <a:p>
            <a:r>
              <a:rPr lang="en-US" sz="2800" b="1">
                <a:solidFill>
                  <a:schemeClr val="bg1"/>
                </a:solidFill>
              </a:rPr>
              <a:t>Aerosols</a:t>
            </a:r>
          </a:p>
        </p:txBody>
      </p:sp>
      <p:sp>
        <p:nvSpPr>
          <p:cNvPr id="30726" name="TextBox 6"/>
          <p:cNvSpPr txBox="1">
            <a:spLocks noChangeArrowheads="1"/>
          </p:cNvSpPr>
          <p:nvPr/>
        </p:nvSpPr>
        <p:spPr bwMode="auto">
          <a:xfrm>
            <a:off x="5086350" y="3146425"/>
            <a:ext cx="1681163" cy="584200"/>
          </a:xfrm>
          <a:prstGeom prst="rect">
            <a:avLst/>
          </a:prstGeom>
          <a:noFill/>
          <a:ln w="9525">
            <a:noFill/>
            <a:miter lim="800000"/>
            <a:headEnd/>
            <a:tailEnd/>
          </a:ln>
        </p:spPr>
        <p:txBody>
          <a:bodyPr wrap="none">
            <a:prstTxWarp prst="textNoShape">
              <a:avLst/>
            </a:prstTxWarp>
            <a:spAutoFit/>
          </a:bodyPr>
          <a:lstStyle/>
          <a:p>
            <a:r>
              <a:rPr lang="en-US" sz="3200" b="1">
                <a:solidFill>
                  <a:schemeClr val="bg1"/>
                </a:solidFill>
                <a:latin typeface="Times" pitchFamily="-106" charset="0"/>
              </a:rPr>
              <a:t>Aerosols</a:t>
            </a:r>
          </a:p>
        </p:txBody>
      </p:sp>
      <p:sp>
        <p:nvSpPr>
          <p:cNvPr id="9" name="TextBox 8"/>
          <p:cNvSpPr txBox="1"/>
          <p:nvPr/>
        </p:nvSpPr>
        <p:spPr>
          <a:xfrm>
            <a:off x="4972381" y="3023026"/>
            <a:ext cx="1650211" cy="830997"/>
          </a:xfrm>
          <a:prstGeom prst="rect">
            <a:avLst/>
          </a:prstGeom>
          <a:noFill/>
        </p:spPr>
        <p:txBody>
          <a:bodyPr wrap="none" rtlCol="0">
            <a:spAutoFit/>
          </a:bodyPr>
          <a:lstStyle/>
          <a:p>
            <a:r>
              <a:rPr lang="en-US" sz="3200" b="1" dirty="0" smtClean="0">
                <a:solidFill>
                  <a:schemeClr val="bg1"/>
                </a:solidFill>
              </a:rPr>
              <a:t>Aerosols</a:t>
            </a:r>
          </a:p>
          <a:p>
            <a:r>
              <a:rPr lang="en-US" sz="1600" b="1" dirty="0" smtClean="0">
                <a:solidFill>
                  <a:schemeClr val="bg1"/>
                </a:solidFill>
              </a:rPr>
              <a:t>  (tiny particles)</a:t>
            </a:r>
            <a:endParaRPr lang="en-US" sz="1600" b="1" dirty="0">
              <a:solidFill>
                <a:schemeClr val="bg1"/>
              </a:solidFill>
            </a:endParaRPr>
          </a:p>
        </p:txBody>
      </p:sp>
      <p:sp>
        <p:nvSpPr>
          <p:cNvPr id="8" name="TextBox 7"/>
          <p:cNvSpPr txBox="1"/>
          <p:nvPr/>
        </p:nvSpPr>
        <p:spPr>
          <a:xfrm>
            <a:off x="4972381" y="3330803"/>
            <a:ext cx="1494720" cy="523220"/>
          </a:xfrm>
          <a:prstGeom prst="rect">
            <a:avLst/>
          </a:prstGeom>
          <a:noFill/>
        </p:spPr>
        <p:txBody>
          <a:bodyPr wrap="none" rtlCol="0">
            <a:spAutoFit/>
          </a:bodyPr>
          <a:lstStyle/>
          <a:p>
            <a:r>
              <a:rPr lang="en-US" sz="2800" b="1" dirty="0" smtClean="0">
                <a:solidFill>
                  <a:schemeClr val="bg1"/>
                </a:solidFill>
                <a:latin typeface="Times"/>
                <a:cs typeface="Times"/>
              </a:rPr>
              <a:t>Aerosols</a:t>
            </a:r>
            <a:endParaRPr lang="en-US" sz="2800" b="1" dirty="0">
              <a:solidFill>
                <a:schemeClr val="bg1"/>
              </a:solidFill>
              <a:latin typeface="Times"/>
              <a:cs typeface="Times"/>
            </a:endParaRPr>
          </a:p>
        </p:txBody>
      </p:sp>
      <p:pic>
        <p:nvPicPr>
          <p:cNvPr id="12" name="Content Placeholder 11" descr="Fig. 1.tiff"/>
          <p:cNvPicPr>
            <a:picLocks noGrp="1" noChangeAspect="1"/>
          </p:cNvPicPr>
          <p:nvPr>
            <p:ph idx="1"/>
          </p:nvPr>
        </p:nvPicPr>
        <p:blipFill>
          <a:blip r:embed="rId3"/>
          <a:srcRect/>
          <a:stretch>
            <a:fillRect/>
          </a:stretch>
        </p:blipFill>
        <p:spPr>
          <a:xfrm>
            <a:off x="0" y="914400"/>
            <a:ext cx="9144000" cy="5943600"/>
          </a:xfrm>
        </p:spPr>
      </p:pic>
      <p:sp>
        <p:nvSpPr>
          <p:cNvPr id="10" name="TextBox 9"/>
          <p:cNvSpPr txBox="1"/>
          <p:nvPr/>
        </p:nvSpPr>
        <p:spPr>
          <a:xfrm>
            <a:off x="5086350" y="2684760"/>
            <a:ext cx="1283825" cy="461665"/>
          </a:xfrm>
          <a:prstGeom prst="rect">
            <a:avLst/>
          </a:prstGeom>
          <a:noFill/>
        </p:spPr>
        <p:txBody>
          <a:bodyPr wrap="none" rtlCol="0">
            <a:spAutoFit/>
          </a:bodyPr>
          <a:lstStyle/>
          <a:p>
            <a:r>
              <a:rPr lang="en-US" sz="2400" b="1" dirty="0" smtClean="0">
                <a:solidFill>
                  <a:schemeClr val="bg1"/>
                </a:solidFill>
              </a:rPr>
              <a:t>Aerosols</a:t>
            </a:r>
            <a:endParaRPr lang="en-US" sz="2400" b="1" dirty="0">
              <a:solidFill>
                <a:schemeClr val="bg1"/>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616923main_GISStemperature2011_withColorbar.mp4">
            <a:hlinkClick r:id="" action="ppaction://media"/>
          </p:cNvPr>
          <p:cNvPicPr/>
          <p:nvPr>
            <p:ph/>
            <a:videoFile r:link="rId1"/>
          </p:nvPr>
        </p:nvPicPr>
        <p:blipFill>
          <a:blip r:embed="rId4"/>
          <a:stretch>
            <a:fillRect/>
          </a:stretch>
        </p:blipFill>
        <p:spPr>
          <a:xfrm>
            <a:off x="0" y="1418398"/>
            <a:ext cx="9144000" cy="5439601"/>
          </a:xfrm>
        </p:spPr>
      </p:pic>
      <p:sp>
        <p:nvSpPr>
          <p:cNvPr id="4" name="TextBox 3"/>
          <p:cNvSpPr txBox="1"/>
          <p:nvPr/>
        </p:nvSpPr>
        <p:spPr>
          <a:xfrm>
            <a:off x="-1" y="248847"/>
            <a:ext cx="9301692" cy="707886"/>
          </a:xfrm>
          <a:prstGeom prst="rect">
            <a:avLst/>
          </a:prstGeom>
          <a:noFill/>
        </p:spPr>
        <p:txBody>
          <a:bodyPr wrap="square" rtlCol="0">
            <a:spAutoFit/>
          </a:bodyPr>
          <a:lstStyle/>
          <a:p>
            <a:r>
              <a:rPr lang="en-US" sz="4000" b="1" dirty="0" smtClean="0">
                <a:solidFill>
                  <a:srgbClr val="FFFF00"/>
                </a:solidFill>
              </a:rPr>
              <a:t>Temperature Anomalies from 1884 to 2011 </a:t>
            </a:r>
            <a:endParaRPr lang="en-US" sz="4000" b="1" dirty="0">
              <a:solidFill>
                <a:srgbClr val="FFFF00"/>
              </a:solidFill>
            </a:endParaRPr>
          </a:p>
        </p:txBody>
      </p:sp>
      <p:sp>
        <p:nvSpPr>
          <p:cNvPr id="5" name="TextBox 4"/>
          <p:cNvSpPr txBox="1"/>
          <p:nvPr/>
        </p:nvSpPr>
        <p:spPr>
          <a:xfrm>
            <a:off x="3292217" y="956733"/>
            <a:ext cx="3230421" cy="461665"/>
          </a:xfrm>
          <a:prstGeom prst="rect">
            <a:avLst/>
          </a:prstGeom>
          <a:noFill/>
        </p:spPr>
        <p:txBody>
          <a:bodyPr wrap="none" rtlCol="0">
            <a:spAutoFit/>
          </a:bodyPr>
          <a:lstStyle/>
          <a:p>
            <a:r>
              <a:rPr lang="en-US" sz="2400" dirty="0" smtClean="0"/>
              <a:t>Baseline = 1951-1980</a:t>
            </a:r>
            <a:endParaRPr lang="en-US" sz="2400"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Past CO2 concentration.jpg"/>
          <p:cNvPicPr>
            <a:picLocks noGrp="1" noChangeAspect="1"/>
          </p:cNvPicPr>
          <p:nvPr>
            <p:ph/>
          </p:nvPr>
        </p:nvPicPr>
        <p:blipFill>
          <a:blip r:embed="rId3"/>
          <a:srcRect/>
          <a:stretch>
            <a:fillRect/>
          </a:stretch>
        </p:blipFill>
        <p:spPr>
          <a:xfrm>
            <a:off x="0" y="0"/>
            <a:ext cx="9143999" cy="6858000"/>
          </a:xfr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228600" y="139811"/>
            <a:ext cx="8763000" cy="1600200"/>
          </a:xfrm>
        </p:spPr>
        <p:txBody>
          <a:bodyPr/>
          <a:lstStyle/>
          <a:p>
            <a:pPr eaLnBrk="1" hangingPunct="1"/>
            <a:r>
              <a:rPr lang="en-US" sz="4800" b="1" dirty="0" smtClean="0">
                <a:solidFill>
                  <a:srgbClr val="FFFE00"/>
                </a:solidFill>
                <a:ea typeface="ＭＳ Ｐゴシック" charset="-128"/>
                <a:cs typeface="ＭＳ Ｐゴシック" charset="-128"/>
              </a:rPr>
              <a:t>Earth’s Heat Gain During the Past 50 years (10</a:t>
            </a:r>
            <a:r>
              <a:rPr lang="en-US" sz="4800" b="1" baseline="30000" dirty="0" smtClean="0">
                <a:solidFill>
                  <a:srgbClr val="FFFE00"/>
                </a:solidFill>
                <a:ea typeface="ＭＳ Ｐゴシック" charset="-128"/>
                <a:cs typeface="ＭＳ Ｐゴシック" charset="-128"/>
              </a:rPr>
              <a:t>21</a:t>
            </a:r>
            <a:r>
              <a:rPr lang="en-US" sz="4800" b="1" dirty="0" smtClean="0">
                <a:solidFill>
                  <a:srgbClr val="FFFE00"/>
                </a:solidFill>
                <a:ea typeface="ＭＳ Ｐゴシック" charset="-128"/>
                <a:cs typeface="ＭＳ Ｐゴシック" charset="-128"/>
              </a:rPr>
              <a:t> Joules*)</a:t>
            </a:r>
            <a:endParaRPr lang="en-US" sz="4800" dirty="0" smtClean="0">
              <a:ea typeface="ＭＳ Ｐゴシック" charset="-128"/>
              <a:cs typeface="ＭＳ Ｐゴシック" charset="-128"/>
            </a:endParaRPr>
          </a:p>
        </p:txBody>
      </p:sp>
      <p:sp>
        <p:nvSpPr>
          <p:cNvPr id="88067" name="Rectangle 3"/>
          <p:cNvSpPr>
            <a:spLocks noGrp="1" noChangeArrowheads="1"/>
          </p:cNvSpPr>
          <p:nvPr>
            <p:ph type="body" idx="1"/>
          </p:nvPr>
        </p:nvSpPr>
        <p:spPr>
          <a:xfrm>
            <a:off x="228600" y="2440966"/>
            <a:ext cx="8763000" cy="3007936"/>
          </a:xfrm>
        </p:spPr>
        <p:txBody>
          <a:bodyPr>
            <a:normAutofit/>
          </a:bodyPr>
          <a:lstStyle/>
          <a:p>
            <a:pPr eaLnBrk="1" hangingPunct="1">
              <a:lnSpc>
                <a:spcPct val="80000"/>
              </a:lnSpc>
            </a:pPr>
            <a:r>
              <a:rPr lang="en-US" sz="4400" b="1" dirty="0" smtClean="0">
                <a:ea typeface="ＭＳ Ｐゴシック" charset="-128"/>
                <a:cs typeface="ＭＳ Ｐゴシック" charset="-128"/>
              </a:rPr>
              <a:t>Oceans (0-2 km depth)  = 245 </a:t>
            </a:r>
            <a:r>
              <a:rPr lang="en-US" sz="4400" b="1" dirty="0" smtClean="0">
                <a:solidFill>
                  <a:srgbClr val="FF6600"/>
                </a:solidFill>
                <a:ea typeface="ＭＳ Ｐゴシック" charset="-128"/>
                <a:cs typeface="ＭＳ Ｐゴシック" charset="-128"/>
              </a:rPr>
              <a:t>(91%)</a:t>
            </a:r>
          </a:p>
          <a:p>
            <a:pPr eaLnBrk="1" hangingPunct="1">
              <a:lnSpc>
                <a:spcPct val="80000"/>
              </a:lnSpc>
            </a:pPr>
            <a:r>
              <a:rPr lang="en-US" sz="4400" b="1" dirty="0" smtClean="0">
                <a:ea typeface="ＭＳ Ｐゴシック" charset="-128"/>
                <a:cs typeface="ＭＳ Ｐゴシック" charset="-128"/>
              </a:rPr>
              <a:t>Continents = 10.4 </a:t>
            </a:r>
            <a:r>
              <a:rPr lang="en-US" sz="4400" b="1" dirty="0" smtClean="0">
                <a:solidFill>
                  <a:srgbClr val="FF6600"/>
                </a:solidFill>
                <a:ea typeface="ＭＳ Ｐゴシック" charset="-128"/>
                <a:cs typeface="ＭＳ Ｐゴシック" charset="-128"/>
              </a:rPr>
              <a:t>(4%)</a:t>
            </a:r>
          </a:p>
          <a:p>
            <a:pPr eaLnBrk="1" hangingPunct="1">
              <a:lnSpc>
                <a:spcPct val="80000"/>
              </a:lnSpc>
            </a:pPr>
            <a:r>
              <a:rPr lang="en-US" sz="4400" b="1" dirty="0" smtClean="0">
                <a:ea typeface="ＭＳ Ｐゴシック" charset="-128"/>
                <a:cs typeface="ＭＳ Ｐゴシック" charset="-128"/>
              </a:rPr>
              <a:t>Earth’s Ice = 8.1 </a:t>
            </a:r>
            <a:r>
              <a:rPr lang="en-US" sz="4400" b="1" dirty="0" smtClean="0">
                <a:solidFill>
                  <a:srgbClr val="FF6600"/>
                </a:solidFill>
                <a:ea typeface="ＭＳ Ｐゴシック" charset="-128"/>
                <a:cs typeface="ＭＳ Ｐゴシック" charset="-128"/>
              </a:rPr>
              <a:t>(3%)</a:t>
            </a:r>
          </a:p>
          <a:p>
            <a:pPr eaLnBrk="1" hangingPunct="1">
              <a:lnSpc>
                <a:spcPct val="80000"/>
              </a:lnSpc>
            </a:pPr>
            <a:r>
              <a:rPr lang="en-US" sz="4400" b="1" dirty="0" smtClean="0">
                <a:ea typeface="ＭＳ Ｐゴシック" charset="-128"/>
                <a:cs typeface="ＭＳ Ｐゴシック" charset="-128"/>
              </a:rPr>
              <a:t>Atmosphere = 6.6 </a:t>
            </a:r>
            <a:r>
              <a:rPr lang="en-US" sz="4400" b="1" dirty="0" smtClean="0">
                <a:solidFill>
                  <a:srgbClr val="FF6600"/>
                </a:solidFill>
                <a:ea typeface="ＭＳ Ｐゴシック" charset="-128"/>
                <a:cs typeface="ＭＳ Ｐゴシック" charset="-128"/>
              </a:rPr>
              <a:t>(2%)</a:t>
            </a:r>
          </a:p>
          <a:p>
            <a:pPr eaLnBrk="1" hangingPunct="1">
              <a:lnSpc>
                <a:spcPct val="80000"/>
              </a:lnSpc>
              <a:buNone/>
            </a:pPr>
            <a:endParaRPr lang="en-US" sz="1800" dirty="0" smtClean="0">
              <a:ea typeface="ＭＳ Ｐゴシック" charset="-128"/>
              <a:cs typeface="ＭＳ Ｐゴシック" charset="-128"/>
            </a:endParaRPr>
          </a:p>
          <a:p>
            <a:pPr eaLnBrk="1" hangingPunct="1">
              <a:lnSpc>
                <a:spcPct val="80000"/>
              </a:lnSpc>
              <a:buFontTx/>
              <a:buNone/>
            </a:pPr>
            <a:endParaRPr lang="en-US" sz="1800" dirty="0" smtClean="0">
              <a:ea typeface="ＭＳ Ｐゴシック" charset="-128"/>
              <a:cs typeface="ＭＳ Ｐゴシック" charset="-128"/>
            </a:endParaRPr>
          </a:p>
        </p:txBody>
      </p:sp>
      <p:sp>
        <p:nvSpPr>
          <p:cNvPr id="78852" name="Text Box 4"/>
          <p:cNvSpPr txBox="1">
            <a:spLocks noChangeArrowheads="1"/>
          </p:cNvSpPr>
          <p:nvPr/>
        </p:nvSpPr>
        <p:spPr bwMode="auto">
          <a:xfrm>
            <a:off x="228600" y="6019800"/>
            <a:ext cx="6553200" cy="584200"/>
          </a:xfrm>
          <a:prstGeom prst="rect">
            <a:avLst/>
          </a:prstGeom>
          <a:noFill/>
          <a:ln w="9525">
            <a:noFill/>
            <a:miter lim="800000"/>
            <a:headEnd/>
            <a:tailEnd/>
          </a:ln>
        </p:spPr>
        <p:txBody>
          <a:bodyPr>
            <a:prstTxWarp prst="textNoShape">
              <a:avLst/>
            </a:prstTxWarp>
            <a:spAutoFit/>
          </a:bodyPr>
          <a:lstStyle/>
          <a:p>
            <a:r>
              <a:rPr lang="en-US" sz="3200" b="1" i="1" dirty="0">
                <a:solidFill>
                  <a:srgbClr val="FFA61B"/>
                </a:solidFill>
                <a:latin typeface="Calibri" charset="0"/>
              </a:rPr>
              <a:t>*A joule is a unit of heat energy</a:t>
            </a:r>
            <a:endParaRPr lang="en-US" sz="3200" dirty="0">
              <a:latin typeface="Calibri"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80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80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880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880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7" grpId="0" build="p" autoUpdateAnimBg="0"/>
    </p:bld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86435" y="0"/>
            <a:ext cx="8957566" cy="1143000"/>
          </a:xfrm>
        </p:spPr>
        <p:txBody>
          <a:bodyPr>
            <a:normAutofit fontScale="90000"/>
          </a:bodyPr>
          <a:lstStyle/>
          <a:p>
            <a:r>
              <a:rPr lang="en-US" b="1" cap="small" dirty="0" smtClean="0">
                <a:solidFill>
                  <a:srgbClr val="FFFF00"/>
                </a:solidFill>
              </a:rPr>
              <a:t>Ocean Heat Content Compared to Total Land, Atmosphere and Ice Heat Content.</a:t>
            </a:r>
            <a:endParaRPr lang="en-US" b="1" cap="small" dirty="0">
              <a:solidFill>
                <a:srgbClr val="FFFF00"/>
              </a:solidFill>
            </a:endParaRPr>
          </a:p>
        </p:txBody>
      </p:sp>
      <p:pic>
        <p:nvPicPr>
          <p:cNvPr id="4" name="Content Placeholder 3" descr="Nuccitelli_ocean_heat-e1365449382533.jpg"/>
          <p:cNvPicPr>
            <a:picLocks noGrp="1" noChangeAspect="1"/>
          </p:cNvPicPr>
          <p:nvPr>
            <p:ph idx="1"/>
          </p:nvPr>
        </p:nvPicPr>
        <p:blipFill>
          <a:blip r:embed="rId3"/>
          <a:srcRect/>
          <a:stretch>
            <a:fillRect/>
          </a:stretch>
        </p:blipFill>
        <p:spPr>
          <a:xfrm>
            <a:off x="1" y="1339851"/>
            <a:ext cx="9144000" cy="5518150"/>
          </a:xfr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685800" y="152400"/>
            <a:ext cx="7772400" cy="609600"/>
          </a:xfrm>
        </p:spPr>
        <p:txBody>
          <a:bodyPr/>
          <a:lstStyle/>
          <a:p>
            <a:pPr eaLnBrk="1" hangingPunct="1"/>
            <a:r>
              <a:rPr lang="en-US" sz="3200" b="1" dirty="0" smtClean="0">
                <a:solidFill>
                  <a:srgbClr val="FFFF00"/>
                </a:solidFill>
                <a:ea typeface="ＭＳ Ｐゴシック" charset="-128"/>
                <a:cs typeface="ＭＳ Ｐゴシック" charset="-128"/>
              </a:rPr>
              <a:t>Intensity of Climate Drivers (2006)</a:t>
            </a:r>
            <a:endParaRPr lang="en-US" sz="3200" dirty="0" smtClean="0">
              <a:solidFill>
                <a:srgbClr val="FFFF00"/>
              </a:solidFill>
              <a:ea typeface="ＭＳ Ｐゴシック" charset="-128"/>
              <a:cs typeface="ＭＳ Ｐゴシック" charset="-128"/>
            </a:endParaRPr>
          </a:p>
        </p:txBody>
      </p:sp>
      <p:pic>
        <p:nvPicPr>
          <p:cNvPr id="18435" name="Picture 4" descr="Fig. 7.4r Radiative #10955D.tif                                00109555Macintosh HD                   BCDA6FC4:"/>
          <p:cNvPicPr>
            <a:picLocks noGrp="1" noChangeAspect="1" noChangeArrowheads="1"/>
          </p:cNvPicPr>
          <p:nvPr>
            <p:ph idx="1"/>
          </p:nvPr>
        </p:nvPicPr>
        <p:blipFill>
          <a:blip r:embed="rId3"/>
          <a:srcRect/>
          <a:stretch>
            <a:fillRect/>
          </a:stretch>
        </p:blipFill>
        <p:spPr>
          <a:xfrm>
            <a:off x="0" y="838200"/>
            <a:ext cx="9144000" cy="6019800"/>
          </a:xfr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17282"/>
          </a:xfrm>
        </p:spPr>
        <p:txBody>
          <a:bodyPr>
            <a:normAutofit fontScale="90000"/>
          </a:bodyPr>
          <a:lstStyle/>
          <a:p>
            <a:r>
              <a:rPr lang="en-US" sz="5400" b="1" dirty="0" smtClean="0">
                <a:solidFill>
                  <a:srgbClr val="FFFF00"/>
                </a:solidFill>
              </a:rPr>
              <a:t>List of Detailed Presentations for Downloading</a:t>
            </a:r>
            <a:endParaRPr lang="en-US" sz="5400" b="1" dirty="0">
              <a:solidFill>
                <a:srgbClr val="FFFF00"/>
              </a:solidFill>
            </a:endParaRPr>
          </a:p>
        </p:txBody>
      </p:sp>
      <p:sp>
        <p:nvSpPr>
          <p:cNvPr id="3" name="Content Placeholder 2"/>
          <p:cNvSpPr>
            <a:spLocks noGrp="1"/>
          </p:cNvSpPr>
          <p:nvPr>
            <p:ph idx="1"/>
          </p:nvPr>
        </p:nvSpPr>
        <p:spPr>
          <a:xfrm>
            <a:off x="247414" y="1534160"/>
            <a:ext cx="8766694" cy="5172310"/>
          </a:xfrm>
        </p:spPr>
        <p:txBody>
          <a:bodyPr>
            <a:normAutofit fontScale="92500" lnSpcReduction="10000"/>
          </a:bodyPr>
          <a:lstStyle/>
          <a:p>
            <a:r>
              <a:rPr lang="en-US" cap="small" dirty="0" smtClean="0"/>
              <a:t>Part 1 --- Summary of Global Warming</a:t>
            </a:r>
          </a:p>
          <a:p>
            <a:r>
              <a:rPr lang="en-US" cap="small" dirty="0" smtClean="0"/>
              <a:t>Part 2 --- The Denial Syndrome and Its Dangers</a:t>
            </a:r>
          </a:p>
          <a:p>
            <a:r>
              <a:rPr lang="en-US" cap="small" dirty="0" smtClean="0"/>
              <a:t>Part 3 --- Climate Change Basics and Past Climates</a:t>
            </a:r>
          </a:p>
          <a:p>
            <a:r>
              <a:rPr lang="en-US" cap="small" dirty="0" smtClean="0"/>
              <a:t>Part 4 --- Temperature Rise</a:t>
            </a:r>
          </a:p>
          <a:p>
            <a:r>
              <a:rPr lang="en-US" cap="small" dirty="0" smtClean="0"/>
              <a:t>Part 5 --- Human Cause of Global Warming</a:t>
            </a:r>
          </a:p>
          <a:p>
            <a:r>
              <a:rPr lang="en-US" cap="small" dirty="0" smtClean="0"/>
              <a:t>Part 6 --- Melting Ice and Rising Sea Level</a:t>
            </a:r>
          </a:p>
          <a:p>
            <a:r>
              <a:rPr lang="en-US" cap="small" dirty="0" smtClean="0"/>
              <a:t>Part 7 --- Ocean Acidification, Weather and Melting         				Permafrost</a:t>
            </a:r>
          </a:p>
          <a:p>
            <a:r>
              <a:rPr lang="en-US" cap="small" dirty="0" smtClean="0"/>
              <a:t>Part 8 --- Future Consequences</a:t>
            </a:r>
          </a:p>
          <a:p>
            <a:r>
              <a:rPr lang="en-US" cap="small" dirty="0" smtClean="0"/>
              <a:t>Part 9 --- Requirements to Mitigate the Probl</a:t>
            </a:r>
            <a:r>
              <a:rPr lang="en-US" dirty="0" smtClean="0"/>
              <a:t>em</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Atmospheric CO2.jpg"/>
          <p:cNvPicPr>
            <a:picLocks noGrp="1" noChangeAspect="1"/>
          </p:cNvPicPr>
          <p:nvPr>
            <p:ph idx="1"/>
          </p:nvPr>
        </p:nvPicPr>
        <p:blipFill>
          <a:blip r:embed="rId3"/>
          <a:srcRect/>
          <a:stretch>
            <a:fillRect/>
          </a:stretch>
        </p:blipFill>
        <p:spPr>
          <a:xfrm>
            <a:off x="0" y="0"/>
            <a:ext cx="9143999" cy="6858000"/>
          </a:xfr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Content Placeholder 2" descr="World Emissions 2012.jpg"/>
          <p:cNvPicPr>
            <a:picLocks noGrp="1" noChangeAspect="1"/>
          </p:cNvPicPr>
          <p:nvPr>
            <p:ph/>
          </p:nvPr>
        </p:nvPicPr>
        <p:blipFill>
          <a:blip r:embed="rId3"/>
          <a:srcRect/>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Content Placeholder 3" descr="CO2 Emissions 1850-2010.jpg"/>
          <p:cNvPicPr>
            <a:picLocks noGrp="1" noChangeAspect="1"/>
          </p:cNvPicPr>
          <p:nvPr>
            <p:ph/>
          </p:nvPr>
        </p:nvPicPr>
        <p:blipFill>
          <a:blip r:embed="rId3"/>
          <a:srcRect/>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Title 1"/>
          <p:cNvSpPr>
            <a:spLocks noGrp="1"/>
          </p:cNvSpPr>
          <p:nvPr>
            <p:ph type="title"/>
          </p:nvPr>
        </p:nvSpPr>
        <p:spPr>
          <a:xfrm>
            <a:off x="152400" y="152400"/>
            <a:ext cx="8839200" cy="639763"/>
          </a:xfrm>
        </p:spPr>
        <p:txBody>
          <a:bodyPr>
            <a:noAutofit/>
          </a:bodyPr>
          <a:lstStyle/>
          <a:p>
            <a:pPr eaLnBrk="1" hangingPunct="1"/>
            <a:r>
              <a:rPr lang="en-US" sz="3000" b="1" dirty="0" smtClean="0">
                <a:solidFill>
                  <a:srgbClr val="FFFF00"/>
                </a:solidFill>
                <a:ea typeface="ＭＳ Ｐゴシック" charset="-128"/>
                <a:cs typeface="ＭＳ Ｐゴシック" charset="-128"/>
              </a:rPr>
              <a:t>Some Reasons We Know Humans are the Main Cause</a:t>
            </a:r>
          </a:p>
        </p:txBody>
      </p:sp>
      <p:sp>
        <p:nvSpPr>
          <p:cNvPr id="17411" name="Content Placeholder 2"/>
          <p:cNvSpPr>
            <a:spLocks noGrp="1"/>
          </p:cNvSpPr>
          <p:nvPr>
            <p:ph idx="1"/>
          </p:nvPr>
        </p:nvSpPr>
        <p:spPr>
          <a:xfrm>
            <a:off x="457200" y="990600"/>
            <a:ext cx="8229600" cy="5638800"/>
          </a:xfrm>
        </p:spPr>
        <p:txBody>
          <a:bodyPr>
            <a:noAutofit/>
          </a:bodyPr>
          <a:lstStyle/>
          <a:p>
            <a:pPr eaLnBrk="1" hangingPunct="1">
              <a:lnSpc>
                <a:spcPct val="70000"/>
              </a:lnSpc>
            </a:pPr>
            <a:r>
              <a:rPr lang="en-US" sz="2600" dirty="0" smtClean="0">
                <a:ea typeface="ＭＳ Ｐゴシック" charset="-128"/>
                <a:cs typeface="ＭＳ Ｐゴシック" charset="-128"/>
              </a:rPr>
              <a:t>There is a good correlation between the rise in human-caused emissions of greenhouse gases, the rise in atmospheric greenhouse gases, and the rise in temperature. The rates of increase in each is unprecedented.</a:t>
            </a:r>
          </a:p>
          <a:p>
            <a:pPr eaLnBrk="1" hangingPunct="1">
              <a:lnSpc>
                <a:spcPct val="70000"/>
              </a:lnSpc>
            </a:pPr>
            <a:r>
              <a:rPr lang="en-US" sz="2600" dirty="0" smtClean="0">
                <a:ea typeface="ＭＳ Ｐゴシック" charset="-128"/>
                <a:cs typeface="ＭＳ Ｐゴシック" charset="-128"/>
              </a:rPr>
              <a:t>There is a good correlation between the growth in the human population and the rise in greenhouse gases and temperature.</a:t>
            </a:r>
          </a:p>
          <a:p>
            <a:pPr eaLnBrk="1" hangingPunct="1">
              <a:lnSpc>
                <a:spcPct val="70000"/>
              </a:lnSpc>
            </a:pPr>
            <a:r>
              <a:rPr lang="en-US" sz="2600" dirty="0" smtClean="0">
                <a:ea typeface="ＭＳ Ｐゴシック" charset="-128"/>
                <a:cs typeface="ＭＳ Ｐゴシック" charset="-128"/>
              </a:rPr>
              <a:t>Computer simulations indicate that only human-caused emissions of greenhouse gases can cause the observed rise in temperature of the atmosphere and other Earth systems (Oceans, Continents and Ice). </a:t>
            </a:r>
          </a:p>
          <a:p>
            <a:pPr eaLnBrk="1" hangingPunct="1">
              <a:lnSpc>
                <a:spcPct val="70000"/>
              </a:lnSpc>
            </a:pPr>
            <a:r>
              <a:rPr lang="en-US" sz="2600" dirty="0" smtClean="0">
                <a:ea typeface="ＭＳ Ｐゴシック" charset="-128"/>
                <a:cs typeface="ＭＳ Ｐゴシック" charset="-128"/>
              </a:rPr>
              <a:t>No other natural causes can account for the present rapid rise in temperature and CO</a:t>
            </a:r>
            <a:r>
              <a:rPr lang="en-US" sz="2600" baseline="-25000" dirty="0" smtClean="0">
                <a:ea typeface="ＭＳ Ｐゴシック" charset="-128"/>
                <a:cs typeface="ＭＳ Ｐゴシック" charset="-128"/>
              </a:rPr>
              <a:t>2</a:t>
            </a:r>
            <a:r>
              <a:rPr lang="en-US" sz="2600" dirty="0" smtClean="0">
                <a:ea typeface="ＭＳ Ｐゴシック" charset="-128"/>
                <a:cs typeface="ＭＳ Ｐゴシック" charset="-128"/>
              </a:rPr>
              <a:t>. The present rate of CO</a:t>
            </a:r>
            <a:r>
              <a:rPr lang="en-US" sz="2600" baseline="-25000" dirty="0" smtClean="0">
                <a:ea typeface="ＭＳ Ｐゴシック" charset="-128"/>
                <a:cs typeface="ＭＳ Ｐゴシック" charset="-128"/>
              </a:rPr>
              <a:t>2</a:t>
            </a:r>
            <a:r>
              <a:rPr lang="en-US" sz="2600" dirty="0" smtClean="0">
                <a:ea typeface="ＭＳ Ｐゴシック" charset="-128"/>
                <a:cs typeface="ＭＳ Ｐゴシック" charset="-128"/>
              </a:rPr>
              <a:t> increase is about 20,000 faster than natural rates.</a:t>
            </a:r>
          </a:p>
          <a:p>
            <a:pPr>
              <a:lnSpc>
                <a:spcPct val="70000"/>
              </a:lnSpc>
            </a:pPr>
            <a:r>
              <a:rPr lang="en-US" sz="2600" dirty="0" smtClean="0">
                <a:solidFill>
                  <a:srgbClr val="FF0000"/>
                </a:solidFill>
                <a:ea typeface="ＭＳ Ｐゴシック" charset="-128"/>
                <a:cs typeface="ＭＳ Ｐゴシック" charset="-128"/>
              </a:rPr>
              <a:t>Carbon isotopes due to burning fossil fuels are the main constituent of the increased CO</a:t>
            </a:r>
            <a:r>
              <a:rPr lang="en-US" sz="2600" baseline="-25000" dirty="0" smtClean="0">
                <a:solidFill>
                  <a:srgbClr val="FF0000"/>
                </a:solidFill>
                <a:ea typeface="ＭＳ Ｐゴシック" charset="-128"/>
                <a:cs typeface="ＭＳ Ｐゴシック" charset="-128"/>
              </a:rPr>
              <a:t>2</a:t>
            </a:r>
            <a:r>
              <a:rPr lang="en-US" sz="2600" dirty="0" smtClean="0">
                <a:solidFill>
                  <a:srgbClr val="FF0000"/>
                </a:solidFill>
                <a:ea typeface="ＭＳ Ｐゴシック" charset="-128"/>
                <a:cs typeface="ＭＳ Ｐゴシック" charset="-128"/>
              </a:rPr>
              <a:t> concentration (falling </a:t>
            </a:r>
            <a:r>
              <a:rPr lang="en-US" sz="2600" baseline="30000" dirty="0" smtClean="0">
                <a:solidFill>
                  <a:srgbClr val="FF0000"/>
                </a:solidFill>
                <a:ea typeface="ＭＳ Ｐゴシック" charset="-128"/>
                <a:cs typeface="ＭＳ Ｐゴシック" charset="-128"/>
              </a:rPr>
              <a:t>13</a:t>
            </a:r>
            <a:r>
              <a:rPr lang="en-US" sz="2600" dirty="0" smtClean="0">
                <a:solidFill>
                  <a:srgbClr val="FF0000"/>
                </a:solidFill>
                <a:ea typeface="ＭＳ Ｐゴシック" charset="-128"/>
                <a:cs typeface="ＭＳ Ｐゴシック" charset="-128"/>
              </a:rPr>
              <a:t>C to </a:t>
            </a:r>
            <a:r>
              <a:rPr lang="en-US" sz="2600" baseline="30000" dirty="0" smtClean="0">
                <a:solidFill>
                  <a:srgbClr val="FF0000"/>
                </a:solidFill>
                <a:ea typeface="ＭＳ Ｐゴシック" charset="-128"/>
                <a:cs typeface="ＭＳ Ｐゴシック" charset="-128"/>
              </a:rPr>
              <a:t>12</a:t>
            </a:r>
            <a:r>
              <a:rPr lang="en-US" sz="2600" dirty="0" smtClean="0">
                <a:solidFill>
                  <a:srgbClr val="FF0000"/>
                </a:solidFill>
                <a:ea typeface="ＭＳ Ｐゴシック" charset="-128"/>
                <a:cs typeface="ＭＳ Ｐゴシック" charset="-128"/>
              </a:rPr>
              <a:t>C ratio).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4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4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4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4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build="p"/>
    </p:bld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Content Placeholder 3" descr="CO2 Emission and Atmo.jpg"/>
          <p:cNvPicPr>
            <a:picLocks noGrp="1" noChangeAspect="1"/>
          </p:cNvPicPr>
          <p:nvPr>
            <p:ph/>
          </p:nvPr>
        </p:nvPicPr>
        <p:blipFill>
          <a:blip r:embed="rId3"/>
          <a:srcRect/>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Content Placeholder 3" descr="Emissions and Population.jpg"/>
          <p:cNvPicPr>
            <a:picLocks noGrp="1" noChangeAspect="1"/>
          </p:cNvPicPr>
          <p:nvPr>
            <p:ph/>
          </p:nvPr>
        </p:nvPicPr>
        <p:blipFill>
          <a:blip r:embed="rId3"/>
          <a:srcRect/>
          <a:stretch>
            <a:fillRect/>
          </a:stretch>
        </p:blipFill>
        <p:spPr>
          <a:xfrm>
            <a:off x="0" y="0"/>
            <a:ext cx="9143999" cy="6858000"/>
          </a:xfr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0" y="152400"/>
            <a:ext cx="9144000" cy="1066800"/>
          </a:xfrm>
        </p:spPr>
        <p:txBody>
          <a:bodyPr>
            <a:normAutofit fontScale="90000"/>
          </a:bodyPr>
          <a:lstStyle/>
          <a:p>
            <a:pPr eaLnBrk="1" hangingPunct="1"/>
            <a:r>
              <a:rPr lang="en-US" sz="4000" b="1" dirty="0" smtClean="0">
                <a:solidFill>
                  <a:srgbClr val="FFFF00"/>
                </a:solidFill>
                <a:ea typeface="ＭＳ Ｐゴシック" pitchFamily="-106" charset="-128"/>
                <a:cs typeface="ＭＳ Ｐゴシック" pitchFamily="-106" charset="-128"/>
              </a:rPr>
              <a:t>Temperature, CO</a:t>
            </a:r>
            <a:r>
              <a:rPr lang="en-US" sz="4000" b="1" baseline="-25000" dirty="0" smtClean="0">
                <a:solidFill>
                  <a:srgbClr val="FFFF00"/>
                </a:solidFill>
                <a:ea typeface="ＭＳ Ｐゴシック" pitchFamily="-106" charset="-128"/>
                <a:cs typeface="ＭＳ Ｐゴシック" pitchFamily="-106" charset="-128"/>
              </a:rPr>
              <a:t>2</a:t>
            </a:r>
            <a:r>
              <a:rPr lang="en-US" sz="4000" b="1" dirty="0" smtClean="0">
                <a:solidFill>
                  <a:srgbClr val="FFFF00"/>
                </a:solidFill>
                <a:ea typeface="ＭＳ Ｐゴシック" pitchFamily="-106" charset="-128"/>
                <a:cs typeface="ＭＳ Ｐゴシック" pitchFamily="-106" charset="-128"/>
              </a:rPr>
              <a:t> Concentrations and Human- Caused Carbon Emissions </a:t>
            </a:r>
          </a:p>
        </p:txBody>
      </p:sp>
      <p:pic>
        <p:nvPicPr>
          <p:cNvPr id="55299" name="Picture 8" descr="Fig. 7.7r Temp. and CO2.tif                                    00109555Macintosh HD                   BCDA6FC4:"/>
          <p:cNvPicPr>
            <a:picLocks noGrp="1" noChangeAspect="1" noChangeArrowheads="1"/>
          </p:cNvPicPr>
          <p:nvPr>
            <p:ph idx="1"/>
          </p:nvPr>
        </p:nvPicPr>
        <p:blipFill>
          <a:blip r:embed="rId3"/>
          <a:srcRect/>
          <a:stretch>
            <a:fillRect/>
          </a:stretch>
        </p:blipFill>
        <p:spPr>
          <a:xfrm>
            <a:off x="0" y="1219200"/>
            <a:ext cx="9144000" cy="5638800"/>
          </a:xfr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152400" y="152400"/>
            <a:ext cx="8763000" cy="1143000"/>
          </a:xfrm>
        </p:spPr>
        <p:txBody>
          <a:bodyPr/>
          <a:lstStyle/>
          <a:p>
            <a:pPr eaLnBrk="1" hangingPunct="1"/>
            <a:r>
              <a:rPr lang="en-US" sz="3200" b="1" smtClean="0">
                <a:solidFill>
                  <a:srgbClr val="FFFF00"/>
                </a:solidFill>
                <a:ea typeface="ＭＳ Ｐゴシック" charset="-128"/>
                <a:cs typeface="ＭＳ Ｐゴシック" charset="-128"/>
              </a:rPr>
              <a:t>Only Human-caused Greenhouse Gas Emissions Can Account for Global Warming</a:t>
            </a:r>
            <a:endParaRPr lang="en-US" sz="3200" smtClean="0">
              <a:solidFill>
                <a:srgbClr val="FFFF00"/>
              </a:solidFill>
              <a:ea typeface="ＭＳ Ｐゴシック" charset="-128"/>
              <a:cs typeface="ＭＳ Ｐゴシック" charset="-128"/>
            </a:endParaRPr>
          </a:p>
        </p:txBody>
      </p:sp>
      <p:sp>
        <p:nvSpPr>
          <p:cNvPr id="26627" name="Rectangle 3"/>
          <p:cNvSpPr>
            <a:spLocks noGrp="1" noChangeArrowheads="1"/>
          </p:cNvSpPr>
          <p:nvPr>
            <p:ph type="body" sz="half" idx="1"/>
          </p:nvPr>
        </p:nvSpPr>
        <p:spPr>
          <a:xfrm>
            <a:off x="152400" y="1447800"/>
            <a:ext cx="4800600" cy="5105400"/>
          </a:xfrm>
        </p:spPr>
        <p:txBody>
          <a:bodyPr>
            <a:normAutofit/>
          </a:bodyPr>
          <a:lstStyle/>
          <a:p>
            <a:pPr eaLnBrk="1" hangingPunct="1">
              <a:lnSpc>
                <a:spcPct val="80000"/>
              </a:lnSpc>
            </a:pPr>
            <a:r>
              <a:rPr lang="en-US" smtClean="0">
                <a:ea typeface="ＭＳ Ｐゴシック" charset="-128"/>
                <a:cs typeface="ＭＳ Ｐゴシック" charset="-128"/>
              </a:rPr>
              <a:t>The black line is the observed temperature rise.</a:t>
            </a:r>
          </a:p>
          <a:p>
            <a:pPr eaLnBrk="1" hangingPunct="1">
              <a:lnSpc>
                <a:spcPct val="80000"/>
              </a:lnSpc>
            </a:pPr>
            <a:r>
              <a:rPr lang="en-US" smtClean="0">
                <a:ea typeface="ＭＳ Ｐゴシック" charset="-128"/>
                <a:cs typeface="ＭＳ Ｐゴシック" charset="-128"/>
              </a:rPr>
              <a:t>The </a:t>
            </a:r>
            <a:r>
              <a:rPr lang="en-US" smtClean="0">
                <a:solidFill>
                  <a:srgbClr val="FF1C19"/>
                </a:solidFill>
                <a:ea typeface="ＭＳ Ｐゴシック" charset="-128"/>
                <a:cs typeface="ＭＳ Ｐゴシック" charset="-128"/>
              </a:rPr>
              <a:t>red</a:t>
            </a:r>
            <a:r>
              <a:rPr lang="en-US" smtClean="0">
                <a:ea typeface="ＭＳ Ｐゴシック" charset="-128"/>
                <a:cs typeface="ＭＳ Ｐゴシック" charset="-128"/>
              </a:rPr>
              <a:t> area is computer simulations of all emissions, including human.</a:t>
            </a:r>
          </a:p>
          <a:p>
            <a:pPr eaLnBrk="1" hangingPunct="1">
              <a:lnSpc>
                <a:spcPct val="80000"/>
              </a:lnSpc>
            </a:pPr>
            <a:r>
              <a:rPr lang="en-US" smtClean="0">
                <a:ea typeface="ＭＳ Ｐゴシック" charset="-128"/>
                <a:cs typeface="ＭＳ Ｐゴシック" charset="-128"/>
              </a:rPr>
              <a:t>The </a:t>
            </a:r>
            <a:r>
              <a:rPr lang="en-US" smtClean="0">
                <a:solidFill>
                  <a:schemeClr val="hlink"/>
                </a:solidFill>
                <a:ea typeface="ＭＳ Ｐゴシック" charset="-128"/>
                <a:cs typeface="ＭＳ Ｐゴシック" charset="-128"/>
              </a:rPr>
              <a:t>blue</a:t>
            </a:r>
            <a:r>
              <a:rPr lang="en-US" smtClean="0">
                <a:ea typeface="ＭＳ Ｐゴシック" charset="-128"/>
                <a:cs typeface="ＭＳ Ｐゴシック" charset="-128"/>
              </a:rPr>
              <a:t> area is computer simulations of only natural emissions and the  increase in solar activity.</a:t>
            </a:r>
            <a:endParaRPr lang="en-US" sz="2800" smtClean="0">
              <a:ea typeface="ＭＳ Ｐゴシック" charset="-128"/>
              <a:cs typeface="ＭＳ Ｐゴシック" charset="-128"/>
            </a:endParaRPr>
          </a:p>
        </p:txBody>
      </p:sp>
      <p:pic>
        <p:nvPicPr>
          <p:cNvPr id="26628" name="Picture 5" descr="Fig. 7.11r Natural and Man.tif                                 0010CC78Macintosh HD                   BCDA6FC4:"/>
          <p:cNvPicPr>
            <a:picLocks noGrp="1" noChangeAspect="1" noChangeArrowheads="1"/>
          </p:cNvPicPr>
          <p:nvPr>
            <p:ph sz="half" idx="2"/>
          </p:nvPr>
        </p:nvPicPr>
        <p:blipFill>
          <a:blip r:embed="rId3"/>
          <a:srcRect/>
          <a:stretch>
            <a:fillRect/>
          </a:stretch>
        </p:blipFill>
        <p:spPr>
          <a:xfrm>
            <a:off x="5181600" y="1371600"/>
            <a:ext cx="3352800" cy="533400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62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62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p:bld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152400" y="152400"/>
            <a:ext cx="8839200" cy="990600"/>
          </a:xfrm>
        </p:spPr>
        <p:txBody>
          <a:bodyPr>
            <a:normAutofit fontScale="90000"/>
          </a:bodyPr>
          <a:lstStyle/>
          <a:p>
            <a:pPr eaLnBrk="1" hangingPunct="1"/>
            <a:r>
              <a:rPr lang="en-US" sz="3600" b="1" dirty="0" smtClean="0">
                <a:solidFill>
                  <a:srgbClr val="FFFF00"/>
                </a:solidFill>
                <a:ea typeface="ＭＳ Ｐゴシック" charset="-128"/>
                <a:cs typeface="ＭＳ Ｐゴシック" charset="-128"/>
              </a:rPr>
              <a:t>What Global Average Temperatures Become Critical and Catastrophic for Humans?</a:t>
            </a:r>
            <a:endParaRPr lang="en-US" sz="3600" dirty="0" smtClean="0">
              <a:solidFill>
                <a:srgbClr val="FFFF00"/>
              </a:solidFill>
              <a:ea typeface="ＭＳ Ｐゴシック" charset="-128"/>
              <a:cs typeface="ＭＳ Ｐゴシック" charset="-128"/>
            </a:endParaRPr>
          </a:p>
        </p:txBody>
      </p:sp>
      <p:sp>
        <p:nvSpPr>
          <p:cNvPr id="29699" name="Rectangle 3"/>
          <p:cNvSpPr>
            <a:spLocks noGrp="1" noChangeArrowheads="1"/>
          </p:cNvSpPr>
          <p:nvPr>
            <p:ph type="body" idx="1"/>
          </p:nvPr>
        </p:nvSpPr>
        <p:spPr>
          <a:xfrm>
            <a:off x="228600" y="1447800"/>
            <a:ext cx="8610600" cy="5029200"/>
          </a:xfrm>
        </p:spPr>
        <p:txBody>
          <a:bodyPr>
            <a:normAutofit/>
          </a:bodyPr>
          <a:lstStyle/>
          <a:p>
            <a:pPr>
              <a:lnSpc>
                <a:spcPct val="90000"/>
              </a:lnSpc>
            </a:pPr>
            <a:r>
              <a:rPr lang="en-US" sz="2600" dirty="0" smtClean="0">
                <a:ea typeface="ＭＳ Ｐゴシック" charset="-128"/>
                <a:cs typeface="ＭＳ Ｐゴシック" charset="-128"/>
              </a:rPr>
              <a:t>The current best estimate is </a:t>
            </a:r>
            <a:r>
              <a:rPr lang="en-US" sz="2600" dirty="0" smtClean="0">
                <a:solidFill>
                  <a:srgbClr val="FFFF00"/>
                </a:solidFill>
                <a:ea typeface="ＭＳ Ｐゴシック" charset="-128"/>
                <a:cs typeface="ＭＳ Ｐゴシック" charset="-128"/>
              </a:rPr>
              <a:t>2° C (3.6° F) </a:t>
            </a:r>
            <a:r>
              <a:rPr lang="en-US" sz="2600" dirty="0" smtClean="0">
                <a:ea typeface="ＭＳ Ｐゴシック" charset="-128"/>
                <a:cs typeface="ＭＳ Ｐゴシック" charset="-128"/>
              </a:rPr>
              <a:t>above pre-industrial levels is critical. </a:t>
            </a:r>
            <a:r>
              <a:rPr lang="en-US" sz="2600" b="1" i="1" u="sng" dirty="0" smtClean="0">
                <a:solidFill>
                  <a:srgbClr val="FF1C19"/>
                </a:solidFill>
                <a:ea typeface="ＭＳ Ｐゴシック" charset="-128"/>
                <a:cs typeface="ＭＳ Ｐゴシック" charset="-128"/>
              </a:rPr>
              <a:t>About</a:t>
            </a:r>
            <a:r>
              <a:rPr lang="en-US" sz="2600" b="1" i="1" u="sng" dirty="0" smtClean="0">
                <a:solidFill>
                  <a:srgbClr val="FF1C19"/>
                </a:solidFill>
                <a:ea typeface="ＭＳ Ｐゴシック" charset="-128"/>
                <a:cs typeface="ＭＳ Ｐゴシック" charset="-128"/>
              </a:rPr>
              <a:t> 4° </a:t>
            </a:r>
            <a:r>
              <a:rPr lang="en-US" sz="2600" b="1" i="1" u="sng" dirty="0" smtClean="0">
                <a:solidFill>
                  <a:srgbClr val="FF1C19"/>
                </a:solidFill>
                <a:ea typeface="ＭＳ Ｐゴシック" charset="-128"/>
                <a:cs typeface="ＭＳ Ｐゴシック" charset="-128"/>
              </a:rPr>
              <a:t>C </a:t>
            </a:r>
            <a:r>
              <a:rPr lang="en-US" sz="2600" i="1" u="sng" dirty="0" smtClean="0">
                <a:solidFill>
                  <a:srgbClr val="FF161C"/>
                </a:solidFill>
                <a:ea typeface="ＭＳ Ｐゴシック" charset="-128"/>
                <a:cs typeface="ＭＳ Ｐゴシック" charset="-128"/>
              </a:rPr>
              <a:t>(</a:t>
            </a:r>
            <a:r>
              <a:rPr lang="en-US" sz="2600" b="1" i="1" u="sng" dirty="0" smtClean="0">
                <a:solidFill>
                  <a:srgbClr val="FF161C"/>
                </a:solidFill>
                <a:ea typeface="ＭＳ Ｐゴシック" charset="-128"/>
                <a:cs typeface="ＭＳ Ｐゴシック" charset="-128"/>
              </a:rPr>
              <a:t>9° F</a:t>
            </a:r>
            <a:r>
              <a:rPr lang="en-US" sz="2600" i="1" u="sng" dirty="0" smtClean="0">
                <a:solidFill>
                  <a:srgbClr val="FF161C"/>
                </a:solidFill>
                <a:ea typeface="ＭＳ Ｐゴシック" charset="-128"/>
                <a:cs typeface="ＭＳ Ｐゴシック" charset="-128"/>
              </a:rPr>
              <a:t>)</a:t>
            </a:r>
            <a:r>
              <a:rPr lang="en-US" sz="2600" b="1" i="1" u="sng" dirty="0" smtClean="0">
                <a:solidFill>
                  <a:srgbClr val="FF1C19"/>
                </a:solidFill>
                <a:ea typeface="ＭＳ Ｐゴシック" charset="-128"/>
                <a:cs typeface="ＭＳ Ｐゴシック" charset="-128"/>
              </a:rPr>
              <a:t> is catastrophic.</a:t>
            </a:r>
            <a:r>
              <a:rPr lang="en-US" sz="2600" dirty="0" smtClean="0">
                <a:ea typeface="ＭＳ Ｐゴシック" charset="-128"/>
                <a:cs typeface="ＭＳ Ｐゴシック" charset="-128"/>
              </a:rPr>
              <a:t> The Earth is now 0.8° C (1.4° F) above pre-industrial levels.</a:t>
            </a:r>
          </a:p>
          <a:p>
            <a:pPr eaLnBrk="1" hangingPunct="1">
              <a:lnSpc>
                <a:spcPct val="90000"/>
              </a:lnSpc>
            </a:pPr>
            <a:r>
              <a:rPr lang="en-US" sz="2600" dirty="0" smtClean="0">
                <a:ea typeface="ＭＳ Ｐゴシック" charset="-128"/>
                <a:cs typeface="ＭＳ Ｐゴシック" charset="-128"/>
              </a:rPr>
              <a:t>When the CO</a:t>
            </a:r>
            <a:r>
              <a:rPr lang="en-US" sz="2600" baseline="-25000" dirty="0" smtClean="0">
                <a:ea typeface="ＭＳ Ｐゴシック" charset="-128"/>
                <a:cs typeface="ＭＳ Ｐゴシック" charset="-128"/>
              </a:rPr>
              <a:t>2</a:t>
            </a:r>
            <a:r>
              <a:rPr lang="en-US" sz="2600" dirty="0" smtClean="0">
                <a:ea typeface="ＭＳ Ｐゴシック" charset="-128"/>
                <a:cs typeface="ＭＳ Ｐゴシック" charset="-128"/>
              </a:rPr>
              <a:t> abundance reaches </a:t>
            </a:r>
            <a:r>
              <a:rPr lang="en-US" sz="2600" dirty="0" smtClean="0">
                <a:solidFill>
                  <a:srgbClr val="FFFF00"/>
                </a:solidFill>
                <a:ea typeface="ＭＳ Ｐゴシック" charset="-128"/>
                <a:cs typeface="ＭＳ Ｐゴシック" charset="-128"/>
              </a:rPr>
              <a:t>~430 </a:t>
            </a:r>
            <a:r>
              <a:rPr lang="en-US" sz="2600" dirty="0" err="1" smtClean="0">
                <a:solidFill>
                  <a:srgbClr val="FFFF00"/>
                </a:solidFill>
                <a:ea typeface="ＭＳ Ｐゴシック" charset="-128"/>
                <a:cs typeface="ＭＳ Ｐゴシック" charset="-128"/>
              </a:rPr>
              <a:t>ppm</a:t>
            </a:r>
            <a:r>
              <a:rPr lang="en-US" sz="2600" dirty="0" smtClean="0">
                <a:solidFill>
                  <a:srgbClr val="FFFF00"/>
                </a:solidFill>
                <a:ea typeface="ＭＳ Ｐゴシック" charset="-128"/>
                <a:cs typeface="ＭＳ Ｐゴシック" charset="-128"/>
              </a:rPr>
              <a:t> </a:t>
            </a:r>
            <a:r>
              <a:rPr lang="en-US" sz="2600" dirty="0" smtClean="0">
                <a:ea typeface="ＭＳ Ｐゴシック" charset="-128"/>
                <a:cs typeface="ＭＳ Ｐゴシック" charset="-128"/>
              </a:rPr>
              <a:t>the temperature anomaly will eventually exceed </a:t>
            </a:r>
            <a:r>
              <a:rPr lang="en-US" sz="2600" dirty="0" smtClean="0">
                <a:solidFill>
                  <a:srgbClr val="FFFF00"/>
                </a:solidFill>
                <a:ea typeface="ＭＳ Ｐゴシック" charset="-128"/>
                <a:cs typeface="ＭＳ Ｐゴシック" charset="-128"/>
              </a:rPr>
              <a:t>2° C</a:t>
            </a:r>
            <a:r>
              <a:rPr lang="en-US" sz="2600" dirty="0" smtClean="0">
                <a:ea typeface="ＭＳ Ｐゴシック" charset="-128"/>
                <a:cs typeface="ＭＳ Ｐゴシック" charset="-128"/>
              </a:rPr>
              <a:t>. At </a:t>
            </a:r>
            <a:r>
              <a:rPr lang="en-US" sz="2600" dirty="0" smtClean="0">
                <a:solidFill>
                  <a:srgbClr val="FF161C"/>
                </a:solidFill>
                <a:ea typeface="ＭＳ Ｐゴシック" charset="-128"/>
                <a:cs typeface="ＭＳ Ｐゴシック" charset="-128"/>
              </a:rPr>
              <a:t>~650 </a:t>
            </a:r>
            <a:r>
              <a:rPr lang="en-US" sz="2600" dirty="0" err="1" smtClean="0">
                <a:solidFill>
                  <a:srgbClr val="FF161C"/>
                </a:solidFill>
                <a:ea typeface="ＭＳ Ｐゴシック" charset="-128"/>
                <a:cs typeface="ＭＳ Ｐゴシック" charset="-128"/>
              </a:rPr>
              <a:t>ppm</a:t>
            </a:r>
            <a:r>
              <a:rPr lang="en-US" sz="2600" dirty="0" smtClean="0">
                <a:ea typeface="ＭＳ Ｐゴシック" charset="-128"/>
                <a:cs typeface="ＭＳ Ｐゴシック" charset="-128"/>
              </a:rPr>
              <a:t> it will eventually reach a minimum of</a:t>
            </a:r>
            <a:r>
              <a:rPr lang="en-US" sz="2600" dirty="0" smtClean="0">
                <a:ea typeface="ＭＳ Ｐゴシック" charset="-128"/>
                <a:cs typeface="ＭＳ Ｐゴシック" charset="-128"/>
              </a:rPr>
              <a:t> </a:t>
            </a:r>
            <a:r>
              <a:rPr lang="en-US" sz="2600" dirty="0" smtClean="0">
                <a:solidFill>
                  <a:srgbClr val="FF161C"/>
                </a:solidFill>
                <a:ea typeface="ＭＳ Ｐゴシック" charset="-128"/>
                <a:cs typeface="ＭＳ Ｐゴシック" charset="-128"/>
              </a:rPr>
              <a:t>4° </a:t>
            </a:r>
            <a:r>
              <a:rPr lang="en-US" sz="2600" dirty="0" smtClean="0">
                <a:solidFill>
                  <a:srgbClr val="FF161C"/>
                </a:solidFill>
                <a:ea typeface="ＭＳ Ｐゴシック" charset="-128"/>
                <a:cs typeface="ＭＳ Ｐゴシック" charset="-128"/>
              </a:rPr>
              <a:t>C</a:t>
            </a:r>
            <a:r>
              <a:rPr lang="en-US" sz="2600" dirty="0" smtClean="0">
                <a:ea typeface="ＭＳ Ｐゴシック" charset="-128"/>
                <a:cs typeface="ＭＳ Ｐゴシック" charset="-128"/>
              </a:rPr>
              <a:t>.</a:t>
            </a:r>
          </a:p>
          <a:p>
            <a:pPr eaLnBrk="1" hangingPunct="1">
              <a:lnSpc>
                <a:spcPct val="90000"/>
              </a:lnSpc>
            </a:pPr>
            <a:r>
              <a:rPr lang="en-US" sz="2600" dirty="0" smtClean="0">
                <a:ea typeface="ＭＳ Ｐゴシック" charset="-128"/>
                <a:cs typeface="ＭＳ Ｐゴシック" charset="-128"/>
              </a:rPr>
              <a:t>The current abundance (</a:t>
            </a:r>
            <a:r>
              <a:rPr lang="en-US" sz="2600" dirty="0" smtClean="0">
                <a:ea typeface="ＭＳ Ｐゴシック" charset="-128"/>
                <a:cs typeface="ＭＳ Ｐゴシック" charset="-128"/>
              </a:rPr>
              <a:t>2012) </a:t>
            </a:r>
            <a:r>
              <a:rPr lang="en-US" sz="2600" dirty="0" smtClean="0">
                <a:ea typeface="ＭＳ Ｐゴシック" charset="-128"/>
                <a:cs typeface="ＭＳ Ｐゴシック" charset="-128"/>
              </a:rPr>
              <a:t>is </a:t>
            </a:r>
            <a:r>
              <a:rPr lang="en-US" sz="2600" dirty="0" smtClean="0">
                <a:ea typeface="ＭＳ Ｐゴシック" charset="-128"/>
                <a:cs typeface="ＭＳ Ｐゴシック" charset="-128"/>
              </a:rPr>
              <a:t>396 </a:t>
            </a:r>
            <a:r>
              <a:rPr lang="en-US" sz="2600" dirty="0" err="1" smtClean="0">
                <a:ea typeface="ＭＳ Ｐゴシック" charset="-128"/>
                <a:cs typeface="ＭＳ Ｐゴシック" charset="-128"/>
              </a:rPr>
              <a:t>ppm</a:t>
            </a:r>
            <a:r>
              <a:rPr lang="en-US" sz="2600" dirty="0" smtClean="0">
                <a:ea typeface="ＭＳ Ｐゴシック" charset="-128"/>
                <a:cs typeface="ＭＳ Ｐゴシック" charset="-128"/>
              </a:rPr>
              <a:t> and rising at a rate of 2 </a:t>
            </a:r>
            <a:r>
              <a:rPr lang="en-US" sz="2600" dirty="0" err="1" smtClean="0">
                <a:ea typeface="ＭＳ Ｐゴシック" charset="-128"/>
                <a:cs typeface="ＭＳ Ｐゴシック" charset="-128"/>
              </a:rPr>
              <a:t>ppm</a:t>
            </a:r>
            <a:r>
              <a:rPr lang="en-US" sz="2600" dirty="0" smtClean="0">
                <a:ea typeface="ＭＳ Ｐゴシック" charset="-128"/>
                <a:cs typeface="ＭＳ Ｐゴシック" charset="-128"/>
              </a:rPr>
              <a:t>/year, and this rate is increasing.</a:t>
            </a:r>
          </a:p>
          <a:p>
            <a:pPr eaLnBrk="1" hangingPunct="1">
              <a:lnSpc>
                <a:spcPct val="90000"/>
              </a:lnSpc>
            </a:pPr>
            <a:r>
              <a:rPr lang="en-US" sz="2600" b="1" i="1" u="sng" dirty="0" smtClean="0">
                <a:solidFill>
                  <a:srgbClr val="FF0000"/>
                </a:solidFill>
                <a:ea typeface="ＭＳ Ｐゴシック" charset="-128"/>
                <a:cs typeface="ＭＳ Ｐゴシック" charset="-128"/>
              </a:rPr>
              <a:t>Even at today’s abundance the temperature anomaly may reach  the critical level by the end of the century.</a:t>
            </a:r>
            <a:r>
              <a:rPr lang="en-US" sz="2600" dirty="0" smtClean="0">
                <a:solidFill>
                  <a:srgbClr val="FF0000"/>
                </a:solidFill>
                <a:ea typeface="ＭＳ Ｐゴシック" charset="-128"/>
                <a:cs typeface="ＭＳ Ｐゴシック" charset="-128"/>
              </a:rPr>
              <a:t> </a:t>
            </a:r>
            <a:r>
              <a:rPr lang="en-US" sz="1600" dirty="0" smtClean="0">
                <a:ea typeface="ＭＳ Ｐゴシック" charset="-128"/>
                <a:cs typeface="ＭＳ Ｐゴシック" charset="-128"/>
              </a:rPr>
              <a:t>(</a:t>
            </a:r>
            <a:r>
              <a:rPr lang="en-US" sz="1600" dirty="0" err="1" smtClean="0">
                <a:ea typeface="ＭＳ Ｐゴシック" charset="-128"/>
                <a:cs typeface="ＭＳ Ｐゴシック" charset="-128"/>
              </a:rPr>
              <a:t>Armour</a:t>
            </a:r>
            <a:r>
              <a:rPr lang="en-US" sz="1600" dirty="0" smtClean="0">
                <a:ea typeface="ＭＳ Ｐゴシック" charset="-128"/>
                <a:cs typeface="ＭＳ Ｐゴシック" charset="-128"/>
              </a:rPr>
              <a:t> and Roe, GRL, </a:t>
            </a:r>
            <a:r>
              <a:rPr lang="en-US" sz="1600" b="1" dirty="0" smtClean="0">
                <a:ea typeface="ＭＳ Ｐゴシック" charset="-128"/>
                <a:cs typeface="ＭＳ Ｐゴシック" charset="-128"/>
              </a:rPr>
              <a:t>38</a:t>
            </a:r>
            <a:r>
              <a:rPr lang="en-US" sz="1600" dirty="0" smtClean="0">
                <a:ea typeface="ＭＳ Ｐゴシック" charset="-128"/>
                <a:cs typeface="ＭＳ Ｐゴシック" charset="-128"/>
              </a:rPr>
              <a:t>, 2011; </a:t>
            </a:r>
            <a:r>
              <a:rPr lang="en-US" sz="1600" dirty="0" err="1" smtClean="0">
                <a:ea typeface="ＭＳ Ｐゴシック" charset="-128"/>
                <a:cs typeface="ＭＳ Ｐゴシック" charset="-128"/>
              </a:rPr>
              <a:t>Arora</a:t>
            </a:r>
            <a:r>
              <a:rPr lang="en-US" sz="1600" dirty="0" smtClean="0">
                <a:ea typeface="ＭＳ Ｐゴシック" charset="-128"/>
                <a:cs typeface="ＭＳ Ｐゴシック" charset="-128"/>
              </a:rPr>
              <a:t>, et al., GRL, </a:t>
            </a:r>
            <a:r>
              <a:rPr lang="en-US" sz="1600" b="1" dirty="0" smtClean="0">
                <a:ea typeface="ＭＳ Ｐゴシック" charset="-128"/>
                <a:cs typeface="ＭＳ Ｐゴシック" charset="-128"/>
              </a:rPr>
              <a:t>38</a:t>
            </a:r>
            <a:r>
              <a:rPr lang="en-US" sz="1600" dirty="0" smtClean="0">
                <a:ea typeface="ＭＳ Ｐゴシック" charset="-128"/>
                <a:cs typeface="ＭＳ Ｐゴシック" charset="-128"/>
              </a:rPr>
              <a:t>, 2011)</a:t>
            </a:r>
            <a:endParaRPr lang="en-US" sz="1600" dirty="0" smtClean="0">
              <a:solidFill>
                <a:srgbClr val="FF0000"/>
              </a:solidFill>
              <a:ea typeface="ＭＳ Ｐゴシック" charset="-128"/>
              <a:cs typeface="ＭＳ Ｐゴシック" charset="-128"/>
            </a:endParaRPr>
          </a:p>
          <a:p>
            <a:pPr eaLnBrk="1" hangingPunct="1">
              <a:lnSpc>
                <a:spcPct val="90000"/>
              </a:lnSpc>
              <a:buFontTx/>
              <a:buNone/>
            </a:pPr>
            <a:endParaRPr lang="en-US" sz="2400" dirty="0" smtClean="0">
              <a:ea typeface="ＭＳ Ｐゴシック" charset="-128"/>
              <a:cs typeface="ＭＳ Ｐゴシック"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animEffect transition="in" filter="box(out)">
                                      <p:cBhvr>
                                        <p:cTn id="7" dur="500"/>
                                        <p:tgtEl>
                                          <p:spTgt spid="2969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29699">
                                            <p:txEl>
                                              <p:pRg st="1" end="1"/>
                                            </p:txEl>
                                          </p:spTgt>
                                        </p:tgtEl>
                                        <p:attrNameLst>
                                          <p:attrName>style.visibility</p:attrName>
                                        </p:attrNameLst>
                                      </p:cBhvr>
                                      <p:to>
                                        <p:strVal val="visible"/>
                                      </p:to>
                                    </p:set>
                                    <p:animEffect transition="in" filter="box(out)">
                                      <p:cBhvr>
                                        <p:cTn id="12" dur="500"/>
                                        <p:tgtEl>
                                          <p:spTgt spid="2969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29699">
                                            <p:txEl>
                                              <p:pRg st="2" end="2"/>
                                            </p:txEl>
                                          </p:spTgt>
                                        </p:tgtEl>
                                        <p:attrNameLst>
                                          <p:attrName>style.visibility</p:attrName>
                                        </p:attrNameLst>
                                      </p:cBhvr>
                                      <p:to>
                                        <p:strVal val="visible"/>
                                      </p:to>
                                    </p:set>
                                    <p:animEffect transition="in" filter="box(out)">
                                      <p:cBhvr>
                                        <p:cTn id="17" dur="500"/>
                                        <p:tgtEl>
                                          <p:spTgt spid="2969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29699">
                                            <p:txEl>
                                              <p:pRg st="3" end="3"/>
                                            </p:txEl>
                                          </p:spTgt>
                                        </p:tgtEl>
                                        <p:attrNameLst>
                                          <p:attrName>style.visibility</p:attrName>
                                        </p:attrNameLst>
                                      </p:cBhvr>
                                      <p:to>
                                        <p:strVal val="visible"/>
                                      </p:to>
                                    </p:set>
                                    <p:animEffect transition="in" filter="box(out)">
                                      <p:cBhvr>
                                        <p:cTn id="22" dur="500"/>
                                        <p:tgtEl>
                                          <p:spTgt spid="2969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build="p" autoUpdateAnimBg="0"/>
    </p:bld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0" y="152400"/>
            <a:ext cx="8839200" cy="838200"/>
          </a:xfrm>
        </p:spPr>
        <p:txBody>
          <a:bodyPr>
            <a:normAutofit/>
          </a:bodyPr>
          <a:lstStyle/>
          <a:p>
            <a:pPr eaLnBrk="1" hangingPunct="1"/>
            <a:r>
              <a:rPr lang="en-US" sz="3200" b="1" dirty="0" smtClean="0">
                <a:ea typeface="ＭＳ Ｐゴシック" charset="-128"/>
                <a:cs typeface="ＭＳ Ｐゴシック" charset="-128"/>
              </a:rPr>
              <a:t>WHAT IS</a:t>
            </a:r>
            <a:r>
              <a:rPr lang="en-US" sz="3200" b="1" dirty="0" smtClean="0">
                <a:solidFill>
                  <a:schemeClr val="folHlink"/>
                </a:solidFill>
                <a:ea typeface="ＭＳ Ｐゴシック" charset="-128"/>
                <a:cs typeface="ＭＳ Ｐゴシック" charset="-128"/>
              </a:rPr>
              <a:t> </a:t>
            </a:r>
            <a:r>
              <a:rPr lang="en-US" sz="3200" b="1" dirty="0" smtClean="0">
                <a:solidFill>
                  <a:srgbClr val="FFFF00"/>
                </a:solidFill>
                <a:ea typeface="ＭＳ Ｐゴシック" charset="-128"/>
                <a:cs typeface="ＭＳ Ｐゴシック" charset="-128"/>
              </a:rPr>
              <a:t>CRITICAL</a:t>
            </a:r>
            <a:r>
              <a:rPr lang="en-US" sz="3200" b="1" dirty="0" smtClean="0">
                <a:solidFill>
                  <a:schemeClr val="folHlink"/>
                </a:solidFill>
                <a:ea typeface="ＭＳ Ｐゴシック" charset="-128"/>
                <a:cs typeface="ＭＳ Ｐゴシック" charset="-128"/>
              </a:rPr>
              <a:t> </a:t>
            </a:r>
            <a:r>
              <a:rPr lang="en-US" sz="3200" b="1" dirty="0" smtClean="0">
                <a:ea typeface="ＭＳ Ｐゴシック" charset="-128"/>
                <a:cs typeface="ＭＳ Ｐゴシック" charset="-128"/>
              </a:rPr>
              <a:t>AND WHAT IS</a:t>
            </a:r>
            <a:r>
              <a:rPr lang="en-US" sz="3200" b="1" dirty="0" smtClean="0">
                <a:solidFill>
                  <a:schemeClr val="folHlink"/>
                </a:solidFill>
                <a:ea typeface="ＭＳ Ｐゴシック" charset="-128"/>
                <a:cs typeface="ＭＳ Ｐゴシック" charset="-128"/>
              </a:rPr>
              <a:t> </a:t>
            </a:r>
            <a:r>
              <a:rPr lang="en-US" sz="3200" b="1" dirty="0" smtClean="0">
                <a:solidFill>
                  <a:srgbClr val="FF1C19"/>
                </a:solidFill>
                <a:ea typeface="ＭＳ Ｐゴシック" charset="-128"/>
                <a:cs typeface="ＭＳ Ｐゴシック" charset="-128"/>
              </a:rPr>
              <a:t>CATASTROPHIC</a:t>
            </a:r>
            <a:r>
              <a:rPr lang="en-US" sz="3200" b="1" dirty="0" smtClean="0">
                <a:ea typeface="ＭＳ Ｐゴシック" charset="-128"/>
                <a:cs typeface="ＭＳ Ｐゴシック" charset="-128"/>
              </a:rPr>
              <a:t>?</a:t>
            </a:r>
            <a:endParaRPr lang="en-US" sz="4000" dirty="0" smtClean="0">
              <a:ea typeface="ＭＳ Ｐゴシック" charset="-128"/>
              <a:cs typeface="ＭＳ Ｐゴシック" charset="-128"/>
            </a:endParaRPr>
          </a:p>
        </p:txBody>
      </p:sp>
      <p:sp>
        <p:nvSpPr>
          <p:cNvPr id="63491" name="Rectangle 3"/>
          <p:cNvSpPr>
            <a:spLocks noGrp="1" noChangeArrowheads="1"/>
          </p:cNvSpPr>
          <p:nvPr>
            <p:ph type="body" idx="1"/>
          </p:nvPr>
        </p:nvSpPr>
        <p:spPr>
          <a:xfrm>
            <a:off x="0" y="1295400"/>
            <a:ext cx="9144000" cy="5257800"/>
          </a:xfrm>
        </p:spPr>
        <p:txBody>
          <a:bodyPr>
            <a:normAutofit lnSpcReduction="10000"/>
          </a:bodyPr>
          <a:lstStyle/>
          <a:p>
            <a:pPr eaLnBrk="1" hangingPunct="1">
              <a:lnSpc>
                <a:spcPct val="90000"/>
              </a:lnSpc>
            </a:pPr>
            <a:r>
              <a:rPr lang="en-US" b="1" dirty="0" smtClean="0">
                <a:solidFill>
                  <a:srgbClr val="FFFF00"/>
                </a:solidFill>
                <a:ea typeface="ＭＳ Ｐゴシック" charset="-128"/>
                <a:cs typeface="ＭＳ Ｐゴシック" charset="-128"/>
              </a:rPr>
              <a:t>CRITICAL</a:t>
            </a:r>
            <a:r>
              <a:rPr lang="en-US" dirty="0" smtClean="0">
                <a:ea typeface="ＭＳ Ｐゴシック" charset="-128"/>
                <a:cs typeface="ＭＳ Ｐゴシック" charset="-128"/>
              </a:rPr>
              <a:t> --- serious drop in food production, serious water shortages, significant sea level rise (~1 </a:t>
            </a:r>
            <a:r>
              <a:rPr lang="en-US" dirty="0" err="1" smtClean="0">
                <a:ea typeface="ＭＳ Ｐゴシック" charset="-128"/>
                <a:cs typeface="ＭＳ Ｐゴシック" charset="-128"/>
              </a:rPr>
              <a:t>m</a:t>
            </a:r>
            <a:r>
              <a:rPr lang="en-US" dirty="0" smtClean="0">
                <a:ea typeface="ＭＳ Ｐゴシック" charset="-128"/>
                <a:cs typeface="ＭＳ Ｐゴシック" charset="-128"/>
              </a:rPr>
              <a:t> [3 ft]), political unrest, major drop in world economy, major animal extinctions and millions of human deaths. Third-world countries, e.g. Africa, are affected most, including large human migrations.</a:t>
            </a:r>
          </a:p>
          <a:p>
            <a:pPr eaLnBrk="1" hangingPunct="1">
              <a:lnSpc>
                <a:spcPct val="90000"/>
              </a:lnSpc>
            </a:pPr>
            <a:r>
              <a:rPr lang="en-US" b="1" dirty="0" smtClean="0">
                <a:solidFill>
                  <a:srgbClr val="FF1C19"/>
                </a:solidFill>
                <a:ea typeface="ＭＳ Ｐゴシック" charset="-128"/>
                <a:cs typeface="ＭＳ Ｐゴシック" charset="-128"/>
              </a:rPr>
              <a:t>CATASTROPHIC</a:t>
            </a:r>
            <a:r>
              <a:rPr lang="en-US" dirty="0" smtClean="0">
                <a:ea typeface="ＭＳ Ｐゴシック" charset="-128"/>
                <a:cs typeface="ＭＳ Ｐゴシック" charset="-128"/>
              </a:rPr>
              <a:t> --- mass extinction event (&gt;50% species extinction), major sea level rise, </a:t>
            </a:r>
            <a:r>
              <a:rPr lang="en-US" u="sng" dirty="0" smtClean="0">
                <a:ea typeface="ＭＳ Ｐゴシック" charset="-128"/>
                <a:cs typeface="ＭＳ Ｐゴシック" charset="-128"/>
              </a:rPr>
              <a:t>mass starvation</a:t>
            </a:r>
            <a:r>
              <a:rPr lang="en-US" dirty="0" smtClean="0">
                <a:ea typeface="ＭＳ Ｐゴシック" charset="-128"/>
                <a:cs typeface="ＭＳ Ｐゴシック" charset="-128"/>
              </a:rPr>
              <a:t>, political and economic chaos, ~50% human deaths (&gt;3 billion people).  </a:t>
            </a:r>
            <a:r>
              <a:rPr lang="en-US" b="1" dirty="0" smtClean="0">
                <a:solidFill>
                  <a:srgbClr val="FF1C19"/>
                </a:solidFill>
                <a:ea typeface="ＭＳ Ｐゴシック" charset="-128"/>
                <a:cs typeface="ＭＳ Ｐゴシック" charset="-128"/>
              </a:rPr>
              <a:t>Probably the end of civilization as we know it today.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63491">
                                            <p:txEl>
                                              <p:pRg st="0" end="0"/>
                                            </p:txEl>
                                          </p:spTgt>
                                        </p:tgtEl>
                                        <p:attrNameLst>
                                          <p:attrName>style.visibility</p:attrName>
                                        </p:attrNameLst>
                                      </p:cBhvr>
                                      <p:to>
                                        <p:strVal val="visible"/>
                                      </p:to>
                                    </p:set>
                                    <p:animEffect transition="in" filter="box(out)">
                                      <p:cBhvr>
                                        <p:cTn id="7" dur="500"/>
                                        <p:tgtEl>
                                          <p:spTgt spid="6349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63491">
                                            <p:txEl>
                                              <p:pRg st="1" end="1"/>
                                            </p:txEl>
                                          </p:spTgt>
                                        </p:tgtEl>
                                        <p:attrNameLst>
                                          <p:attrName>style.visibility</p:attrName>
                                        </p:attrNameLst>
                                      </p:cBhvr>
                                      <p:to>
                                        <p:strVal val="visible"/>
                                      </p:to>
                                    </p:set>
                                    <p:animEffect transition="in" filter="box(out)">
                                      <p:cBhvr>
                                        <p:cTn id="12" dur="500"/>
                                        <p:tgtEl>
                                          <p:spTgt spid="6349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build="p" autoUpdateAnimBg="0"/>
    </p:bld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52400" y="533400"/>
            <a:ext cx="8839200" cy="1143000"/>
          </a:xfrm>
        </p:spPr>
        <p:txBody>
          <a:bodyPr>
            <a:normAutofit/>
          </a:bodyPr>
          <a:lstStyle/>
          <a:p>
            <a:pPr eaLnBrk="1" hangingPunct="1"/>
            <a:r>
              <a:rPr lang="en-US" sz="3600" b="1" dirty="0" smtClean="0">
                <a:solidFill>
                  <a:srgbClr val="FFFE00"/>
                </a:solidFill>
                <a:ea typeface="ＭＳ Ｐゴシック" pitchFamily="-106" charset="-128"/>
                <a:cs typeface="ＭＳ Ｐゴシック" pitchFamily="-106" charset="-128"/>
              </a:rPr>
              <a:t>Reliability of Global Warming Parameters</a:t>
            </a:r>
            <a:endParaRPr lang="en-US" sz="3600" dirty="0" smtClean="0">
              <a:ea typeface="ＭＳ Ｐゴシック" pitchFamily="-106" charset="-128"/>
              <a:cs typeface="ＭＳ Ｐゴシック" pitchFamily="-106" charset="-128"/>
            </a:endParaRPr>
          </a:p>
        </p:txBody>
      </p:sp>
      <p:sp>
        <p:nvSpPr>
          <p:cNvPr id="17411" name="Rectangle 3"/>
          <p:cNvSpPr>
            <a:spLocks noGrp="1" noChangeArrowheads="1"/>
          </p:cNvSpPr>
          <p:nvPr>
            <p:ph type="body" sz="half" idx="1"/>
          </p:nvPr>
        </p:nvSpPr>
        <p:spPr>
          <a:xfrm>
            <a:off x="685800" y="2286000"/>
            <a:ext cx="3810000" cy="4114800"/>
          </a:xfrm>
        </p:spPr>
        <p:txBody>
          <a:bodyPr>
            <a:normAutofit/>
          </a:bodyPr>
          <a:lstStyle/>
          <a:p>
            <a:pPr eaLnBrk="1" hangingPunct="1"/>
            <a:r>
              <a:rPr lang="en-US" sz="2400" b="1" dirty="0" smtClean="0">
                <a:solidFill>
                  <a:srgbClr val="FF0000"/>
                </a:solidFill>
                <a:ea typeface="ＭＳ Ｐゴシック" pitchFamily="-106" charset="-128"/>
                <a:cs typeface="ＭＳ Ｐゴシック" pitchFamily="-106" charset="-128"/>
              </a:rPr>
              <a:t>Global warming</a:t>
            </a:r>
          </a:p>
          <a:p>
            <a:pPr eaLnBrk="1" hangingPunct="1"/>
            <a:r>
              <a:rPr lang="en-US" sz="2400" b="1" dirty="0" smtClean="0">
                <a:solidFill>
                  <a:srgbClr val="FF0000"/>
                </a:solidFill>
                <a:ea typeface="ＭＳ Ｐゴシック" pitchFamily="-106" charset="-128"/>
                <a:cs typeface="ＭＳ Ｐゴシック" pitchFamily="-106" charset="-128"/>
              </a:rPr>
              <a:t>Rise in greenhouse gases</a:t>
            </a:r>
          </a:p>
          <a:p>
            <a:pPr eaLnBrk="1" hangingPunct="1"/>
            <a:r>
              <a:rPr lang="en-US" sz="2400" b="1" dirty="0" smtClean="0">
                <a:solidFill>
                  <a:srgbClr val="FF0000"/>
                </a:solidFill>
                <a:ea typeface="ＭＳ Ｐゴシック" pitchFamily="-106" charset="-128"/>
                <a:cs typeface="ＭＳ Ｐゴシック" pitchFamily="-106" charset="-128"/>
              </a:rPr>
              <a:t>Primary Cause of global warming</a:t>
            </a:r>
          </a:p>
          <a:p>
            <a:pPr eaLnBrk="1" hangingPunct="1"/>
            <a:r>
              <a:rPr lang="en-US" sz="2400" dirty="0" smtClean="0">
                <a:ea typeface="ＭＳ Ｐゴシック" pitchFamily="-106" charset="-128"/>
                <a:cs typeface="ＭＳ Ｐゴシック" pitchFamily="-106" charset="-128"/>
              </a:rPr>
              <a:t>Long term consequences of global warming</a:t>
            </a:r>
          </a:p>
          <a:p>
            <a:pPr eaLnBrk="1" hangingPunct="1"/>
            <a:r>
              <a:rPr lang="en-US" sz="2400" dirty="0" smtClean="0">
                <a:ea typeface="ＭＳ Ｐゴシック" pitchFamily="-106" charset="-128"/>
                <a:cs typeface="ＭＳ Ｐゴシック" pitchFamily="-106" charset="-128"/>
              </a:rPr>
              <a:t>Solution to the problem</a:t>
            </a:r>
          </a:p>
          <a:p>
            <a:pPr eaLnBrk="1" hangingPunct="1"/>
            <a:r>
              <a:rPr lang="en-US" sz="2400" dirty="0" smtClean="0">
                <a:ea typeface="ＭＳ Ｐゴシック" pitchFamily="-106" charset="-128"/>
                <a:cs typeface="ＭＳ Ｐゴシック" pitchFamily="-106" charset="-128"/>
              </a:rPr>
              <a:t>Prospects of implementing a solution</a:t>
            </a:r>
          </a:p>
        </p:txBody>
      </p:sp>
      <p:sp>
        <p:nvSpPr>
          <p:cNvPr id="17412" name="Rectangle 4"/>
          <p:cNvSpPr>
            <a:spLocks noGrp="1" noChangeArrowheads="1"/>
          </p:cNvSpPr>
          <p:nvPr>
            <p:ph type="body" sz="half" idx="2"/>
          </p:nvPr>
        </p:nvSpPr>
        <p:spPr>
          <a:xfrm>
            <a:off x="4648200" y="2286000"/>
            <a:ext cx="3810000" cy="4114800"/>
          </a:xfrm>
        </p:spPr>
        <p:txBody>
          <a:bodyPr>
            <a:normAutofit/>
          </a:bodyPr>
          <a:lstStyle/>
          <a:p>
            <a:pPr eaLnBrk="1" hangingPunct="1"/>
            <a:r>
              <a:rPr lang="en-US" sz="2400" b="1" dirty="0" smtClean="0">
                <a:solidFill>
                  <a:srgbClr val="FF0000"/>
                </a:solidFill>
                <a:ea typeface="ＭＳ Ｐゴシック" pitchFamily="-106" charset="-128"/>
                <a:cs typeface="ＭＳ Ｐゴシック" pitchFamily="-106" charset="-128"/>
              </a:rPr>
              <a:t>Firmly Established (100%)</a:t>
            </a:r>
          </a:p>
          <a:p>
            <a:pPr eaLnBrk="1" hangingPunct="1"/>
            <a:r>
              <a:rPr lang="en-US" sz="2400" b="1" dirty="0" smtClean="0">
                <a:solidFill>
                  <a:srgbClr val="FF0000"/>
                </a:solidFill>
                <a:ea typeface="ＭＳ Ｐゴシック" pitchFamily="-106" charset="-128"/>
                <a:cs typeface="ＭＳ Ｐゴシック" pitchFamily="-106" charset="-128"/>
              </a:rPr>
              <a:t>Firmly Established (100%)</a:t>
            </a:r>
          </a:p>
          <a:p>
            <a:pPr eaLnBrk="1" hangingPunct="1"/>
            <a:r>
              <a:rPr lang="en-US" sz="2400" b="1" dirty="0" smtClean="0">
                <a:solidFill>
                  <a:srgbClr val="FF0000"/>
                </a:solidFill>
                <a:ea typeface="ＭＳ Ｐゴシック" pitchFamily="-106" charset="-128"/>
                <a:cs typeface="ＭＳ Ｐゴシック" pitchFamily="-106" charset="-128"/>
              </a:rPr>
              <a:t>Firmly Established (&gt;95%)</a:t>
            </a:r>
          </a:p>
          <a:p>
            <a:pPr eaLnBrk="1" hangingPunct="1">
              <a:buNone/>
            </a:pPr>
            <a:endParaRPr lang="en-US" sz="2400" b="1" dirty="0" smtClean="0">
              <a:solidFill>
                <a:srgbClr val="FF0000"/>
              </a:solidFill>
              <a:ea typeface="ＭＳ Ｐゴシック" pitchFamily="-106" charset="-128"/>
              <a:cs typeface="ＭＳ Ｐゴシック" pitchFamily="-106" charset="-128"/>
            </a:endParaRPr>
          </a:p>
          <a:p>
            <a:pPr eaLnBrk="1" hangingPunct="1"/>
            <a:r>
              <a:rPr lang="en-US" sz="2400" dirty="0" smtClean="0">
                <a:ea typeface="ＭＳ Ｐゴシック" pitchFamily="-106" charset="-128"/>
                <a:cs typeface="ＭＳ Ｐゴシック" pitchFamily="-106" charset="-128"/>
              </a:rPr>
              <a:t>Many known, but other consequences probable</a:t>
            </a:r>
          </a:p>
          <a:p>
            <a:pPr eaLnBrk="1" hangingPunct="1"/>
            <a:r>
              <a:rPr lang="en-US" sz="2400" dirty="0" smtClean="0">
                <a:ea typeface="ＭＳ Ｐゴシック" pitchFamily="-106" charset="-128"/>
                <a:cs typeface="ＭＳ Ｐゴシック" pitchFamily="-106" charset="-128"/>
              </a:rPr>
              <a:t>Well understood</a:t>
            </a:r>
          </a:p>
          <a:p>
            <a:pPr eaLnBrk="1" hangingPunct="1"/>
            <a:r>
              <a:rPr lang="en-US" sz="2400" dirty="0" smtClean="0">
                <a:ea typeface="ＭＳ Ｐゴシック" pitchFamily="-106" charset="-128"/>
                <a:cs typeface="ＭＳ Ｐゴシック" pitchFamily="-106" charset="-128"/>
              </a:rPr>
              <a:t>Extremely uncertain and getting worse</a:t>
            </a:r>
            <a:endParaRPr lang="en-US" sz="2000" dirty="0" smtClean="0">
              <a:ea typeface="ＭＳ Ｐゴシック" pitchFamily="-106" charset="-128"/>
              <a:cs typeface="ＭＳ Ｐゴシック" pitchFamily="-106" charset="-128"/>
            </a:endParaRPr>
          </a:p>
          <a:p>
            <a:pPr eaLnBrk="1" hangingPunct="1"/>
            <a:endParaRPr lang="en-US" sz="2400" dirty="0" smtClean="0">
              <a:ea typeface="ＭＳ Ｐゴシック" pitchFamily="-106" charset="-128"/>
              <a:cs typeface="ＭＳ Ｐゴシック" pitchFamily="-106" charset="-128"/>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Content Placeholder 2" descr="global-carbon-budget-2010-600w.jpg"/>
          <p:cNvPicPr>
            <a:picLocks noGrp="1" noChangeAspect="1"/>
          </p:cNvPicPr>
          <p:nvPr>
            <p:ph/>
          </p:nvPr>
        </p:nvPicPr>
        <p:blipFill>
          <a:blip r:embed="rId3"/>
          <a:srcRect/>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Content Placeholder 3" descr="Percent Emission (2011).jpg"/>
          <p:cNvPicPr>
            <a:picLocks noGrp="1" noChangeAspect="1"/>
          </p:cNvPicPr>
          <p:nvPr>
            <p:ph/>
          </p:nvPr>
        </p:nvPicPr>
        <p:blipFill>
          <a:blip r:embed="rId3"/>
          <a:srcRect/>
          <a:stretch>
            <a:fillRect/>
          </a:stretch>
        </p:blipFill>
        <p:spPr>
          <a:xfrm>
            <a:off x="0" y="0"/>
            <a:ext cx="9143999" cy="6858000"/>
          </a:xfr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Content Placeholder 6" descr="Sector Emissions.jpg"/>
          <p:cNvPicPr>
            <a:picLocks noGrp="1" noChangeAspect="1"/>
          </p:cNvPicPr>
          <p:nvPr>
            <p:ph/>
          </p:nvPr>
        </p:nvPicPr>
        <p:blipFill>
          <a:blip r:embed="rId3"/>
          <a:srcRect/>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685800" y="152400"/>
            <a:ext cx="7772400" cy="1371600"/>
          </a:xfrm>
        </p:spPr>
        <p:txBody>
          <a:bodyPr>
            <a:normAutofit fontScale="90000"/>
          </a:bodyPr>
          <a:lstStyle/>
          <a:p>
            <a:pPr eaLnBrk="1" hangingPunct="1"/>
            <a:r>
              <a:rPr lang="en-US" sz="4000" b="1" dirty="0" smtClean="0">
                <a:solidFill>
                  <a:srgbClr val="FFFE00"/>
                </a:solidFill>
                <a:ea typeface="ＭＳ Ｐゴシック" charset="-128"/>
                <a:cs typeface="ＭＳ Ｐゴシック" charset="-128"/>
              </a:rPr>
              <a:t>Some </a:t>
            </a:r>
            <a:r>
              <a:rPr lang="en-US" b="1" i="1" u="sng" dirty="0" smtClean="0">
                <a:solidFill>
                  <a:srgbClr val="FF6600"/>
                </a:solidFill>
                <a:ea typeface="ＭＳ Ｐゴシック" charset="-128"/>
                <a:cs typeface="ＭＳ Ｐゴシック" charset="-128"/>
              </a:rPr>
              <a:t>Current</a:t>
            </a:r>
            <a:r>
              <a:rPr lang="en-US" sz="4000" b="1" dirty="0" smtClean="0">
                <a:solidFill>
                  <a:srgbClr val="FFFE00"/>
                </a:solidFill>
                <a:ea typeface="ＭＳ Ｐゴシック" charset="-128"/>
                <a:cs typeface="ＭＳ Ｐゴシック" charset="-128"/>
              </a:rPr>
              <a:t> General Consequences of Global Warming</a:t>
            </a:r>
            <a:endParaRPr lang="en-US" sz="4000" b="1" dirty="0" smtClean="0">
              <a:ea typeface="ＭＳ Ｐゴシック" charset="-128"/>
              <a:cs typeface="ＭＳ Ｐゴシック" charset="-128"/>
            </a:endParaRPr>
          </a:p>
        </p:txBody>
      </p:sp>
      <p:sp>
        <p:nvSpPr>
          <p:cNvPr id="17411" name="Rectangle 3"/>
          <p:cNvSpPr>
            <a:spLocks noGrp="1" noChangeArrowheads="1"/>
          </p:cNvSpPr>
          <p:nvPr>
            <p:ph type="body" idx="1"/>
          </p:nvPr>
        </p:nvSpPr>
        <p:spPr>
          <a:xfrm>
            <a:off x="304800" y="1828800"/>
            <a:ext cx="8534400" cy="4648200"/>
          </a:xfrm>
        </p:spPr>
        <p:txBody>
          <a:bodyPr>
            <a:normAutofit fontScale="92500" lnSpcReduction="20000"/>
          </a:bodyPr>
          <a:lstStyle/>
          <a:p>
            <a:pPr eaLnBrk="1" hangingPunct="1">
              <a:lnSpc>
                <a:spcPct val="80000"/>
              </a:lnSpc>
            </a:pPr>
            <a:r>
              <a:rPr lang="en-US" sz="3000" b="1" cap="small" dirty="0" smtClean="0">
                <a:latin typeface="Times New Roman" charset="0"/>
                <a:ea typeface="ＭＳ Ｐゴシック" charset="-128"/>
                <a:cs typeface="ＭＳ Ｐゴシック" charset="-128"/>
              </a:rPr>
              <a:t>More Severe Heat Waves of Greater Duration</a:t>
            </a:r>
          </a:p>
          <a:p>
            <a:pPr eaLnBrk="1" hangingPunct="1">
              <a:lnSpc>
                <a:spcPct val="80000"/>
              </a:lnSpc>
            </a:pPr>
            <a:r>
              <a:rPr lang="en-US" sz="3000" b="1" cap="small" dirty="0" smtClean="0">
                <a:latin typeface="Times New Roman" charset="0"/>
                <a:ea typeface="ＭＳ Ｐゴシック" charset="-128"/>
                <a:cs typeface="ＭＳ Ｐゴシック" charset="-128"/>
              </a:rPr>
              <a:t>Sea-level Rise and Ocean Acidification</a:t>
            </a:r>
            <a:r>
              <a:rPr lang="en-US" sz="2162" b="1" cap="small" dirty="0" smtClean="0">
                <a:solidFill>
                  <a:srgbClr val="FF6600"/>
                </a:solidFill>
                <a:latin typeface="Times New Roman" charset="0"/>
                <a:ea typeface="ＭＳ Ｐゴシック" charset="-128"/>
                <a:cs typeface="ＭＳ Ｐゴシック" charset="-128"/>
              </a:rPr>
              <a:t> </a:t>
            </a:r>
            <a:r>
              <a:rPr lang="en-US" sz="1800" b="1" cap="small" dirty="0" smtClean="0">
                <a:solidFill>
                  <a:srgbClr val="FF6600"/>
                </a:solidFill>
                <a:latin typeface="Times New Roman" charset="0"/>
                <a:ea typeface="ＭＳ Ｐゴシック" charset="-128"/>
                <a:cs typeface="ＭＳ Ｐゴシック" charset="-128"/>
              </a:rPr>
              <a:t>(Oceans are acidifying 10 times faster today than 55 million years ago when a mass extinction of marine species occurred - PETM)</a:t>
            </a:r>
          </a:p>
          <a:p>
            <a:pPr eaLnBrk="1" hangingPunct="1">
              <a:lnSpc>
                <a:spcPct val="80000"/>
              </a:lnSpc>
            </a:pPr>
            <a:r>
              <a:rPr lang="en-US" sz="3000" b="1" cap="small" dirty="0" smtClean="0">
                <a:latin typeface="Times New Roman" charset="0"/>
                <a:ea typeface="ＭＳ Ｐゴシック" charset="-128"/>
                <a:cs typeface="ＭＳ Ｐゴシック" charset="-128"/>
              </a:rPr>
              <a:t>Glaciers, Ice Sheet and Permafrost Melting</a:t>
            </a:r>
          </a:p>
          <a:p>
            <a:pPr eaLnBrk="1" hangingPunct="1">
              <a:lnSpc>
                <a:spcPct val="80000"/>
              </a:lnSpc>
            </a:pPr>
            <a:r>
              <a:rPr lang="en-US" sz="3000" b="1" cap="small" dirty="0" smtClean="0">
                <a:latin typeface="Times New Roman" charset="0"/>
                <a:ea typeface="ＭＳ Ｐゴシック" charset="-128"/>
                <a:cs typeface="ＭＳ Ｐゴシック" charset="-128"/>
              </a:rPr>
              <a:t>Spreading Disease</a:t>
            </a:r>
          </a:p>
          <a:p>
            <a:pPr eaLnBrk="1" hangingPunct="1">
              <a:lnSpc>
                <a:spcPct val="80000"/>
              </a:lnSpc>
            </a:pPr>
            <a:r>
              <a:rPr lang="en-US" sz="3000" b="1" cap="small" dirty="0" smtClean="0">
                <a:latin typeface="Times New Roman" charset="0"/>
                <a:ea typeface="ＭＳ Ｐゴシック" charset="-128"/>
                <a:cs typeface="ＭＳ Ｐゴシック" charset="-128"/>
              </a:rPr>
              <a:t>Plant and Animal Range Shifts Plus Extinctions</a:t>
            </a:r>
          </a:p>
          <a:p>
            <a:pPr eaLnBrk="1" hangingPunct="1">
              <a:lnSpc>
                <a:spcPct val="80000"/>
              </a:lnSpc>
            </a:pPr>
            <a:r>
              <a:rPr lang="en-US" sz="3000" b="1" cap="small" dirty="0" smtClean="0">
                <a:latin typeface="Times New Roman" charset="0"/>
                <a:ea typeface="ＭＳ Ｐゴシック" charset="-128"/>
                <a:cs typeface="ＭＳ Ｐゴシック" charset="-128"/>
              </a:rPr>
              <a:t>Coral Reef Degradation</a:t>
            </a:r>
          </a:p>
          <a:p>
            <a:pPr eaLnBrk="1" hangingPunct="1">
              <a:lnSpc>
                <a:spcPct val="80000"/>
              </a:lnSpc>
            </a:pPr>
            <a:r>
              <a:rPr lang="en-US" sz="3000" b="1" cap="small" dirty="0" smtClean="0">
                <a:latin typeface="Times New Roman" charset="0"/>
                <a:ea typeface="ＭＳ Ｐゴシック" charset="-128"/>
                <a:cs typeface="ＭＳ Ｐゴシック" charset="-128"/>
              </a:rPr>
              <a:t>More Severe and Frequent Weather Events </a:t>
            </a:r>
            <a:r>
              <a:rPr lang="en-US" sz="2400" b="1" cap="small" dirty="0" smtClean="0">
                <a:solidFill>
                  <a:srgbClr val="FF6600"/>
                </a:solidFill>
                <a:latin typeface="Times New Roman" charset="0"/>
                <a:ea typeface="ＭＳ Ｐゴシック" charset="-128"/>
                <a:cs typeface="ＭＳ Ｐゴシック" charset="-128"/>
              </a:rPr>
              <a:t>(2011 was the worst)</a:t>
            </a:r>
          </a:p>
          <a:p>
            <a:pPr eaLnBrk="1" hangingPunct="1">
              <a:lnSpc>
                <a:spcPct val="80000"/>
              </a:lnSpc>
            </a:pPr>
            <a:r>
              <a:rPr lang="en-US" sz="3000" b="1" cap="small" dirty="0" smtClean="0">
                <a:latin typeface="Times New Roman" charset="0"/>
                <a:ea typeface="ＭＳ Ｐゴシック" charset="-128"/>
                <a:cs typeface="ＭＳ Ｐゴシック" charset="-128"/>
              </a:rPr>
              <a:t>More Severe and Frequent Flooding </a:t>
            </a:r>
            <a:r>
              <a:rPr lang="en-US" sz="2400" b="1" cap="small" dirty="0" smtClean="0">
                <a:solidFill>
                  <a:srgbClr val="FF6600"/>
                </a:solidFill>
                <a:latin typeface="Times New Roman" charset="0"/>
                <a:ea typeface="ＭＳ Ｐゴシック" charset="-128"/>
                <a:cs typeface="ＭＳ Ｐゴシック" charset="-128"/>
              </a:rPr>
              <a:t>(2011 was the worst)</a:t>
            </a:r>
          </a:p>
          <a:p>
            <a:pPr eaLnBrk="1" hangingPunct="1">
              <a:lnSpc>
                <a:spcPct val="80000"/>
              </a:lnSpc>
            </a:pPr>
            <a:r>
              <a:rPr lang="en-US" sz="3000" b="1" cap="small" dirty="0" smtClean="0">
                <a:latin typeface="Times New Roman" charset="0"/>
                <a:ea typeface="ＭＳ Ｐゴシック" charset="-128"/>
                <a:cs typeface="ＭＳ Ｐゴシック" charset="-128"/>
              </a:rPr>
              <a:t>More Severe Droughts and Fires </a:t>
            </a:r>
            <a:r>
              <a:rPr lang="en-US" sz="2595" b="1" cap="small" dirty="0" smtClean="0">
                <a:solidFill>
                  <a:srgbClr val="FF6600"/>
                </a:solidFill>
                <a:latin typeface="Times New Roman" charset="0"/>
                <a:ea typeface="ＭＳ Ｐゴシック" charset="-128"/>
                <a:cs typeface="ＭＳ Ｐゴシック" charset="-128"/>
              </a:rPr>
              <a:t>(2011 was the worst)</a:t>
            </a:r>
            <a:endParaRPr lang="en-US" sz="2595" cap="small" dirty="0" smtClean="0">
              <a:solidFill>
                <a:srgbClr val="FF6600"/>
              </a:solidFill>
              <a:latin typeface="Times New Roman" charset="0"/>
              <a:ea typeface="ＭＳ Ｐゴシック" charset="-128"/>
              <a:cs typeface="ＭＳ Ｐゴシック"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animEffect transition="in" filter="box(out)">
                                      <p:cBhvr>
                                        <p:cTn id="7" dur="500"/>
                                        <p:tgtEl>
                                          <p:spTgt spid="174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17411">
                                            <p:txEl>
                                              <p:pRg st="1" end="1"/>
                                            </p:txEl>
                                          </p:spTgt>
                                        </p:tgtEl>
                                        <p:attrNameLst>
                                          <p:attrName>style.visibility</p:attrName>
                                        </p:attrNameLst>
                                      </p:cBhvr>
                                      <p:to>
                                        <p:strVal val="visible"/>
                                      </p:to>
                                    </p:set>
                                    <p:animEffect transition="in" filter="box(out)">
                                      <p:cBhvr>
                                        <p:cTn id="12" dur="500"/>
                                        <p:tgtEl>
                                          <p:spTgt spid="174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17411">
                                            <p:txEl>
                                              <p:pRg st="2" end="2"/>
                                            </p:txEl>
                                          </p:spTgt>
                                        </p:tgtEl>
                                        <p:attrNameLst>
                                          <p:attrName>style.visibility</p:attrName>
                                        </p:attrNameLst>
                                      </p:cBhvr>
                                      <p:to>
                                        <p:strVal val="visible"/>
                                      </p:to>
                                    </p:set>
                                    <p:animEffect transition="in" filter="box(out)">
                                      <p:cBhvr>
                                        <p:cTn id="17" dur="500"/>
                                        <p:tgtEl>
                                          <p:spTgt spid="174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17411">
                                            <p:txEl>
                                              <p:pRg st="3" end="3"/>
                                            </p:txEl>
                                          </p:spTgt>
                                        </p:tgtEl>
                                        <p:attrNameLst>
                                          <p:attrName>style.visibility</p:attrName>
                                        </p:attrNameLst>
                                      </p:cBhvr>
                                      <p:to>
                                        <p:strVal val="visible"/>
                                      </p:to>
                                    </p:set>
                                    <p:animEffect transition="in" filter="box(out)">
                                      <p:cBhvr>
                                        <p:cTn id="22" dur="500"/>
                                        <p:tgtEl>
                                          <p:spTgt spid="1741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17411">
                                            <p:txEl>
                                              <p:pRg st="4" end="4"/>
                                            </p:txEl>
                                          </p:spTgt>
                                        </p:tgtEl>
                                        <p:attrNameLst>
                                          <p:attrName>style.visibility</p:attrName>
                                        </p:attrNameLst>
                                      </p:cBhvr>
                                      <p:to>
                                        <p:strVal val="visible"/>
                                      </p:to>
                                    </p:set>
                                    <p:animEffect transition="in" filter="box(out)">
                                      <p:cBhvr>
                                        <p:cTn id="27" dur="500"/>
                                        <p:tgtEl>
                                          <p:spTgt spid="1741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32" fill="hold" grpId="0" nodeType="clickEffect">
                                  <p:stCondLst>
                                    <p:cond delay="0"/>
                                  </p:stCondLst>
                                  <p:childTnLst>
                                    <p:set>
                                      <p:cBhvr>
                                        <p:cTn id="31" dur="1" fill="hold">
                                          <p:stCondLst>
                                            <p:cond delay="0"/>
                                          </p:stCondLst>
                                        </p:cTn>
                                        <p:tgtEl>
                                          <p:spTgt spid="17411">
                                            <p:txEl>
                                              <p:pRg st="5" end="5"/>
                                            </p:txEl>
                                          </p:spTgt>
                                        </p:tgtEl>
                                        <p:attrNameLst>
                                          <p:attrName>style.visibility</p:attrName>
                                        </p:attrNameLst>
                                      </p:cBhvr>
                                      <p:to>
                                        <p:strVal val="visible"/>
                                      </p:to>
                                    </p:set>
                                    <p:animEffect transition="in" filter="box(out)">
                                      <p:cBhvr>
                                        <p:cTn id="32" dur="500"/>
                                        <p:tgtEl>
                                          <p:spTgt spid="1741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32" fill="hold" grpId="0" nodeType="clickEffect">
                                  <p:stCondLst>
                                    <p:cond delay="0"/>
                                  </p:stCondLst>
                                  <p:childTnLst>
                                    <p:set>
                                      <p:cBhvr>
                                        <p:cTn id="36" dur="1" fill="hold">
                                          <p:stCondLst>
                                            <p:cond delay="0"/>
                                          </p:stCondLst>
                                        </p:cTn>
                                        <p:tgtEl>
                                          <p:spTgt spid="17411">
                                            <p:txEl>
                                              <p:pRg st="6" end="6"/>
                                            </p:txEl>
                                          </p:spTgt>
                                        </p:tgtEl>
                                        <p:attrNameLst>
                                          <p:attrName>style.visibility</p:attrName>
                                        </p:attrNameLst>
                                      </p:cBhvr>
                                      <p:to>
                                        <p:strVal val="visible"/>
                                      </p:to>
                                    </p:set>
                                    <p:animEffect transition="in" filter="box(out)">
                                      <p:cBhvr>
                                        <p:cTn id="37" dur="500"/>
                                        <p:tgtEl>
                                          <p:spTgt spid="17411">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32" fill="hold" grpId="0" nodeType="clickEffect">
                                  <p:stCondLst>
                                    <p:cond delay="0"/>
                                  </p:stCondLst>
                                  <p:childTnLst>
                                    <p:set>
                                      <p:cBhvr>
                                        <p:cTn id="41" dur="1" fill="hold">
                                          <p:stCondLst>
                                            <p:cond delay="0"/>
                                          </p:stCondLst>
                                        </p:cTn>
                                        <p:tgtEl>
                                          <p:spTgt spid="17411">
                                            <p:txEl>
                                              <p:pRg st="7" end="7"/>
                                            </p:txEl>
                                          </p:spTgt>
                                        </p:tgtEl>
                                        <p:attrNameLst>
                                          <p:attrName>style.visibility</p:attrName>
                                        </p:attrNameLst>
                                      </p:cBhvr>
                                      <p:to>
                                        <p:strVal val="visible"/>
                                      </p:to>
                                    </p:set>
                                    <p:animEffect transition="in" filter="box(out)">
                                      <p:cBhvr>
                                        <p:cTn id="42" dur="500"/>
                                        <p:tgtEl>
                                          <p:spTgt spid="17411">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32" fill="hold" grpId="0" nodeType="clickEffect">
                                  <p:stCondLst>
                                    <p:cond delay="0"/>
                                  </p:stCondLst>
                                  <p:childTnLst>
                                    <p:set>
                                      <p:cBhvr>
                                        <p:cTn id="46" dur="1" fill="hold">
                                          <p:stCondLst>
                                            <p:cond delay="0"/>
                                          </p:stCondLst>
                                        </p:cTn>
                                        <p:tgtEl>
                                          <p:spTgt spid="17411">
                                            <p:txEl>
                                              <p:pRg st="8" end="8"/>
                                            </p:txEl>
                                          </p:spTgt>
                                        </p:tgtEl>
                                        <p:attrNameLst>
                                          <p:attrName>style.visibility</p:attrName>
                                        </p:attrNameLst>
                                      </p:cBhvr>
                                      <p:to>
                                        <p:strVal val="visible"/>
                                      </p:to>
                                    </p:set>
                                    <p:animEffect transition="in" filter="box(out)">
                                      <p:cBhvr>
                                        <p:cTn id="47" dur="500"/>
                                        <p:tgtEl>
                                          <p:spTgt spid="1741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build="p" autoUpdateAnimBg="0"/>
    </p:bld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152400" y="76200"/>
            <a:ext cx="8839200" cy="914400"/>
          </a:xfrm>
        </p:spPr>
        <p:txBody>
          <a:bodyPr>
            <a:normAutofit fontScale="90000"/>
          </a:bodyPr>
          <a:lstStyle/>
          <a:p>
            <a:pPr eaLnBrk="1" hangingPunct="1"/>
            <a:r>
              <a:rPr lang="en-US" sz="6600" b="1" smtClean="0">
                <a:solidFill>
                  <a:srgbClr val="FFFF00"/>
                </a:solidFill>
                <a:ea typeface="ＭＳ Ｐゴシック" charset="-128"/>
                <a:cs typeface="ＭＳ Ｐゴシック" charset="-128"/>
              </a:rPr>
              <a:t>Melting Glaciers</a:t>
            </a:r>
            <a:endParaRPr lang="en-US" sz="6600" smtClean="0">
              <a:solidFill>
                <a:srgbClr val="FFFF00"/>
              </a:solidFill>
              <a:ea typeface="ＭＳ Ｐゴシック" charset="-128"/>
              <a:cs typeface="ＭＳ Ｐゴシック" charset="-128"/>
            </a:endParaRPr>
          </a:p>
        </p:txBody>
      </p:sp>
      <p:pic>
        <p:nvPicPr>
          <p:cNvPr id="40963" name="Picture 5" descr="Fig. 10.3 Alaskan Glaciers.tif                                 001647DAMacintosh HD                   BBA37F10:"/>
          <p:cNvPicPr>
            <a:picLocks noGrp="1" noChangeAspect="1" noChangeArrowheads="1"/>
          </p:cNvPicPr>
          <p:nvPr>
            <p:ph sz="half" idx="2"/>
          </p:nvPr>
        </p:nvPicPr>
        <p:blipFill>
          <a:blip r:embed="rId3"/>
          <a:srcRect/>
          <a:stretch>
            <a:fillRect/>
          </a:stretch>
        </p:blipFill>
        <p:spPr>
          <a:xfrm>
            <a:off x="4572000" y="1066800"/>
            <a:ext cx="4343400" cy="5638800"/>
          </a:xfrm>
          <a:noFill/>
        </p:spPr>
      </p:pic>
      <p:pic>
        <p:nvPicPr>
          <p:cNvPr id="40964" name="Picture 6" descr="Fig. 8.2 Melting Glaciers.jpg                                  0012BAB0Macintosh HD                   BBA37F10:"/>
          <p:cNvPicPr>
            <a:picLocks noGrp="1" noChangeAspect="1" noChangeArrowheads="1"/>
          </p:cNvPicPr>
          <p:nvPr>
            <p:ph type="body" sz="half" idx="1"/>
          </p:nvPr>
        </p:nvPicPr>
        <p:blipFill>
          <a:blip r:embed="rId4"/>
          <a:srcRect/>
          <a:stretch>
            <a:fillRect/>
          </a:stretch>
        </p:blipFill>
        <p:spPr>
          <a:xfrm>
            <a:off x="304800" y="1066800"/>
            <a:ext cx="4191000" cy="5638800"/>
          </a:xfr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31953" y="164930"/>
            <a:ext cx="8873907" cy="657217"/>
          </a:xfrm>
        </p:spPr>
        <p:txBody>
          <a:bodyPr>
            <a:normAutofit fontScale="90000"/>
          </a:bodyPr>
          <a:lstStyle/>
          <a:p>
            <a:r>
              <a:rPr lang="en-US" sz="3200" b="1" dirty="0" smtClean="0">
                <a:solidFill>
                  <a:srgbClr val="FFFF00"/>
                </a:solidFill>
              </a:rPr>
              <a:t>Ratio of Mean Volume to Area of Arctic Summer Sea Ice</a:t>
            </a:r>
            <a:endParaRPr lang="en-US" sz="3200" b="1" dirty="0">
              <a:solidFill>
                <a:srgbClr val="FFFF00"/>
              </a:solidFill>
            </a:endParaRPr>
          </a:p>
        </p:txBody>
      </p:sp>
      <p:pic>
        <p:nvPicPr>
          <p:cNvPr id="5" name="Content Placeholder 4" descr="Summar Sea Ice Collapse.jpg"/>
          <p:cNvPicPr>
            <a:picLocks noGrp="1" noChangeAspect="1"/>
          </p:cNvPicPr>
          <p:nvPr>
            <p:ph idx="1"/>
          </p:nvPr>
        </p:nvPicPr>
        <p:blipFill>
          <a:blip r:embed="rId3"/>
          <a:srcRect/>
          <a:stretch>
            <a:fillRect/>
          </a:stretch>
        </p:blipFill>
        <p:spPr>
          <a:xfrm>
            <a:off x="0" y="822148"/>
            <a:ext cx="9143999" cy="6035852"/>
          </a:xfr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43999" cy="863600"/>
          </a:xfrm>
        </p:spPr>
        <p:txBody>
          <a:bodyPr>
            <a:noAutofit/>
          </a:bodyPr>
          <a:lstStyle/>
          <a:p>
            <a:r>
              <a:rPr lang="en-US" sz="2800" b="1" dirty="0" smtClean="0">
                <a:solidFill>
                  <a:srgbClr val="FFFF00"/>
                </a:solidFill>
              </a:rPr>
              <a:t>Greatest decline of Arctic Summer Sea Ice </a:t>
            </a:r>
            <a:br>
              <a:rPr lang="en-US" sz="2800" b="1" dirty="0" smtClean="0">
                <a:solidFill>
                  <a:srgbClr val="FFFF00"/>
                </a:solidFill>
              </a:rPr>
            </a:br>
            <a:r>
              <a:rPr lang="en-US" sz="2800" b="1" dirty="0" smtClean="0">
                <a:solidFill>
                  <a:srgbClr val="FFFF00"/>
                </a:solidFill>
              </a:rPr>
              <a:t>(Sept. 16, 2012)</a:t>
            </a:r>
            <a:endParaRPr lang="en-US" sz="2800" b="1" dirty="0">
              <a:solidFill>
                <a:srgbClr val="FFFF00"/>
              </a:solidFill>
            </a:endParaRPr>
          </a:p>
        </p:txBody>
      </p:sp>
      <p:pic>
        <p:nvPicPr>
          <p:cNvPr id="6" name="Content Placeholder 5" descr="SeaIce-Sept162012_720.jpg"/>
          <p:cNvPicPr>
            <a:picLocks noGrp="1" noChangeAspect="1"/>
          </p:cNvPicPr>
          <p:nvPr>
            <p:ph idx="1"/>
          </p:nvPr>
        </p:nvPicPr>
        <p:blipFill>
          <a:blip r:embed="rId3"/>
          <a:srcRect/>
          <a:stretch>
            <a:fillRect/>
          </a:stretch>
        </p:blipFill>
        <p:spPr>
          <a:xfrm>
            <a:off x="0" y="1016000"/>
            <a:ext cx="9143999" cy="5842000"/>
          </a:xfr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Title 3"/>
          <p:cNvSpPr>
            <a:spLocks noGrp="1"/>
          </p:cNvSpPr>
          <p:nvPr>
            <p:ph type="title"/>
          </p:nvPr>
        </p:nvSpPr>
        <p:spPr>
          <a:xfrm>
            <a:off x="152400" y="0"/>
            <a:ext cx="8839200" cy="487363"/>
          </a:xfrm>
        </p:spPr>
        <p:txBody>
          <a:bodyPr>
            <a:normAutofit/>
          </a:bodyPr>
          <a:lstStyle/>
          <a:p>
            <a:r>
              <a:rPr lang="en-US" sz="2000" b="1" dirty="0" smtClean="0">
                <a:solidFill>
                  <a:srgbClr val="FFFF00"/>
                </a:solidFill>
                <a:ea typeface="ＭＳ Ｐゴシック" charset="-128"/>
                <a:cs typeface="ＭＳ Ｐゴシック" charset="-128"/>
              </a:rPr>
              <a:t>Southeastern Seaboard After a 1 and 6 </a:t>
            </a:r>
            <a:r>
              <a:rPr lang="en-US" sz="2000" b="1" dirty="0" err="1" smtClean="0">
                <a:solidFill>
                  <a:srgbClr val="FFFF00"/>
                </a:solidFill>
                <a:ea typeface="ＭＳ Ｐゴシック" charset="-128"/>
                <a:cs typeface="ＭＳ Ｐゴシック" charset="-128"/>
              </a:rPr>
              <a:t>m</a:t>
            </a:r>
            <a:r>
              <a:rPr lang="en-US" sz="2000" b="1" dirty="0" smtClean="0">
                <a:solidFill>
                  <a:srgbClr val="FFFF00"/>
                </a:solidFill>
                <a:ea typeface="ＭＳ Ｐゴシック" charset="-128"/>
                <a:cs typeface="ＭＳ Ｐゴシック" charset="-128"/>
              </a:rPr>
              <a:t> (3 and 20 ft) Sea Level Rise</a:t>
            </a:r>
          </a:p>
        </p:txBody>
      </p:sp>
      <p:pic>
        <p:nvPicPr>
          <p:cNvPr id="47107" name="Picture 7"/>
          <p:cNvPicPr>
            <a:picLocks noChangeAspect="1" noChangeArrowheads="1"/>
          </p:cNvPicPr>
          <p:nvPr/>
        </p:nvPicPr>
        <p:blipFill>
          <a:blip r:embed="rId3"/>
          <a:srcRect r="1923" b="16872"/>
          <a:stretch>
            <a:fillRect/>
          </a:stretch>
        </p:blipFill>
        <p:spPr bwMode="auto">
          <a:xfrm>
            <a:off x="0" y="639763"/>
            <a:ext cx="9144000" cy="62182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0" name="Title 1"/>
          <p:cNvSpPr>
            <a:spLocks noGrp="1"/>
          </p:cNvSpPr>
          <p:nvPr>
            <p:ph type="title"/>
          </p:nvPr>
        </p:nvSpPr>
        <p:spPr>
          <a:xfrm>
            <a:off x="141107" y="152400"/>
            <a:ext cx="8772125" cy="1173163"/>
          </a:xfrm>
        </p:spPr>
        <p:txBody>
          <a:bodyPr>
            <a:noAutofit/>
          </a:bodyPr>
          <a:lstStyle/>
          <a:p>
            <a:r>
              <a:rPr lang="en-US" sz="4000" b="1" dirty="0" smtClean="0">
                <a:solidFill>
                  <a:srgbClr val="FFFF00"/>
                </a:solidFill>
                <a:ea typeface="ＭＳ Ｐゴシック" charset="-128"/>
                <a:cs typeface="ＭＳ Ｐゴシック" charset="-128"/>
              </a:rPr>
              <a:t>London Underwater from a  6 </a:t>
            </a:r>
            <a:r>
              <a:rPr lang="en-US" sz="4000" b="1" dirty="0" err="1" smtClean="0">
                <a:solidFill>
                  <a:srgbClr val="FFFF00"/>
                </a:solidFill>
                <a:ea typeface="ＭＳ Ｐゴシック" charset="-128"/>
                <a:cs typeface="ＭＳ Ｐゴシック" charset="-128"/>
              </a:rPr>
              <a:t>m</a:t>
            </a:r>
            <a:r>
              <a:rPr lang="en-US" sz="4000" b="1" dirty="0" smtClean="0">
                <a:solidFill>
                  <a:srgbClr val="FFFF00"/>
                </a:solidFill>
                <a:ea typeface="ＭＳ Ｐゴシック" charset="-128"/>
                <a:cs typeface="ＭＳ Ｐゴシック" charset="-128"/>
              </a:rPr>
              <a:t> (20 ft) Rise in Sea Level</a:t>
            </a:r>
          </a:p>
        </p:txBody>
      </p:sp>
      <p:pic>
        <p:nvPicPr>
          <p:cNvPr id="53251" name="Content Placeholder 3" descr="London Underwater.jpg"/>
          <p:cNvPicPr>
            <a:picLocks noGrp="1" noChangeAspect="1"/>
          </p:cNvPicPr>
          <p:nvPr>
            <p:ph idx="1"/>
          </p:nvPr>
        </p:nvPicPr>
        <p:blipFill>
          <a:blip r:embed="rId3"/>
          <a:srcRect/>
          <a:stretch>
            <a:fillRect/>
          </a:stretch>
        </p:blipFill>
        <p:spPr>
          <a:xfrm>
            <a:off x="0" y="1552089"/>
            <a:ext cx="9144000" cy="5306065"/>
          </a:xfr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solidFill>
                  <a:srgbClr val="FFFF00"/>
                </a:solidFill>
              </a:rPr>
              <a:t>The World’s Science Societies Support the Science Findings on Global Warming</a:t>
            </a:r>
            <a:endParaRPr lang="en-US" sz="3200" b="1" dirty="0">
              <a:solidFill>
                <a:srgbClr val="FFFF00"/>
              </a:solidFill>
            </a:endParaRPr>
          </a:p>
        </p:txBody>
      </p:sp>
      <p:sp>
        <p:nvSpPr>
          <p:cNvPr id="3" name="Content Placeholder 2"/>
          <p:cNvSpPr>
            <a:spLocks noGrp="1"/>
          </p:cNvSpPr>
          <p:nvPr>
            <p:ph idx="1"/>
          </p:nvPr>
        </p:nvSpPr>
        <p:spPr/>
        <p:txBody>
          <a:bodyPr>
            <a:normAutofit lnSpcReduction="10000"/>
          </a:bodyPr>
          <a:lstStyle/>
          <a:p>
            <a:r>
              <a:rPr lang="en-US" sz="1800" b="1" dirty="0" smtClean="0">
                <a:solidFill>
                  <a:srgbClr val="FF6600"/>
                </a:solidFill>
                <a:ea typeface="ＭＳ Ｐゴシック" pitchFamily="-106" charset="-128"/>
                <a:cs typeface="ＭＳ Ｐゴシック" pitchFamily="-106" charset="-128"/>
              </a:rPr>
              <a:t>National Academies of Science in 33 countries and 67 science organizations from various countries (total = 100) support the findings on global warming and its human cause.  Five of the 100 are listed below.</a:t>
            </a:r>
          </a:p>
          <a:p>
            <a:pPr>
              <a:lnSpc>
                <a:spcPct val="175000"/>
              </a:lnSpc>
            </a:pPr>
            <a:r>
              <a:rPr lang="en-US" sz="1800" b="1" dirty="0" smtClean="0">
                <a:ea typeface="ＭＳ Ｐゴシック" pitchFamily="-106" charset="-128"/>
                <a:cs typeface="ＭＳ Ｐゴシック" pitchFamily="-106" charset="-128"/>
              </a:rPr>
              <a:t>U.S. National Academy of Sciences</a:t>
            </a:r>
          </a:p>
          <a:p>
            <a:pPr>
              <a:lnSpc>
                <a:spcPct val="175000"/>
              </a:lnSpc>
            </a:pPr>
            <a:r>
              <a:rPr lang="en-US" sz="1800" b="1" dirty="0" smtClean="0">
                <a:ea typeface="ＭＳ Ｐゴシック" pitchFamily="-106" charset="-128"/>
                <a:cs typeface="ＭＳ Ｐゴシック" pitchFamily="-106" charset="-128"/>
              </a:rPr>
              <a:t>American Geophysical Union</a:t>
            </a:r>
          </a:p>
          <a:p>
            <a:pPr>
              <a:lnSpc>
                <a:spcPct val="175000"/>
              </a:lnSpc>
            </a:pPr>
            <a:r>
              <a:rPr lang="en-US" sz="1800" b="1" dirty="0" smtClean="0">
                <a:ea typeface="ＭＳ Ｐゴシック" pitchFamily="-106" charset="-128"/>
                <a:cs typeface="ＭＳ Ｐゴシック" pitchFamily="-106" charset="-128"/>
              </a:rPr>
              <a:t>American Meteorology Society</a:t>
            </a:r>
          </a:p>
          <a:p>
            <a:pPr>
              <a:lnSpc>
                <a:spcPct val="175000"/>
              </a:lnSpc>
            </a:pPr>
            <a:r>
              <a:rPr lang="en-US" sz="1800" b="1" dirty="0" smtClean="0">
                <a:ea typeface="ＭＳ Ｐゴシック" pitchFamily="-106" charset="-128"/>
                <a:cs typeface="ＭＳ Ｐゴシック" pitchFamily="-106" charset="-128"/>
              </a:rPr>
              <a:t>American Association for the Advancement of Science</a:t>
            </a:r>
            <a:endParaRPr lang="en-US" sz="1800" dirty="0" smtClean="0">
              <a:ea typeface="ＭＳ Ｐゴシック" pitchFamily="-106" charset="-128"/>
              <a:cs typeface="ＭＳ Ｐゴシック" pitchFamily="-106" charset="-128"/>
            </a:endParaRPr>
          </a:p>
          <a:p>
            <a:pPr>
              <a:lnSpc>
                <a:spcPct val="175000"/>
              </a:lnSpc>
            </a:pPr>
            <a:r>
              <a:rPr lang="en-US" sz="1800" b="1" dirty="0" smtClean="0">
                <a:ea typeface="ＭＳ Ｐゴシック" pitchFamily="-106" charset="-128"/>
                <a:cs typeface="ＭＳ Ｐゴシック" pitchFamily="-106" charset="-128"/>
              </a:rPr>
              <a:t>British Royal Society</a:t>
            </a:r>
          </a:p>
          <a:p>
            <a:pPr>
              <a:lnSpc>
                <a:spcPct val="175000"/>
              </a:lnSpc>
            </a:pPr>
            <a:r>
              <a:rPr lang="en-US" b="1" dirty="0" smtClean="0">
                <a:solidFill>
                  <a:srgbClr val="FFFF00"/>
                </a:solidFill>
                <a:ea typeface="ＭＳ Ｐゴシック" pitchFamily="-106" charset="-128"/>
                <a:cs typeface="ＭＳ Ｐゴシック" pitchFamily="-106" charset="-128"/>
              </a:rPr>
              <a:t>This global support is unprecedented.</a:t>
            </a:r>
            <a:endParaRPr lang="en-US" dirty="0" smtClean="0">
              <a:solidFill>
                <a:srgbClr val="FFFF00"/>
              </a:solidFill>
              <a:ea typeface="ＭＳ Ｐゴシック" pitchFamily="-106" charset="-128"/>
              <a:cs typeface="ＭＳ Ｐゴシック" pitchFamily="-106" charset="-128"/>
            </a:endParaRPr>
          </a:p>
          <a:p>
            <a:pPr>
              <a:lnSpc>
                <a:spcPct val="175000"/>
              </a:lnSpc>
            </a:pPr>
            <a:endParaRPr lang="en-US" sz="1800" dirty="0" smtClean="0">
              <a:ea typeface="ＭＳ Ｐゴシック" pitchFamily="-106" charset="-128"/>
              <a:cs typeface="ＭＳ Ｐゴシック" pitchFamily="-106" charset="-128"/>
            </a:endParaRPr>
          </a:p>
          <a:p>
            <a:endParaRPr lang="en-US" sz="1800" b="1" dirty="0" smtClean="0">
              <a:solidFill>
                <a:srgbClr val="FF6600"/>
              </a:solidFill>
              <a:ea typeface="ＭＳ Ｐゴシック" pitchFamily="-106" charset="-128"/>
              <a:cs typeface="ＭＳ Ｐゴシック" pitchFamily="-106" charset="-128"/>
            </a:endParaRPr>
          </a:p>
          <a:p>
            <a:endParaRPr lang="en-US" sz="1800" b="1" dirty="0" smtClean="0">
              <a:solidFill>
                <a:srgbClr val="FF6600"/>
              </a:solidFill>
              <a:ea typeface="ＭＳ Ｐゴシック" pitchFamily="-106" charset="-128"/>
              <a:cs typeface="ＭＳ Ｐゴシック" pitchFamily="-106" charset="-128"/>
            </a:endParaRPr>
          </a:p>
          <a:p>
            <a:endParaRPr lang="en-US" dirty="0"/>
          </a:p>
        </p:txBody>
      </p:sp>
      <p:sp>
        <p:nvSpPr>
          <p:cNvPr id="4" name="TextBox 3"/>
          <p:cNvSpPr txBox="1"/>
          <p:nvPr/>
        </p:nvSpPr>
        <p:spPr>
          <a:xfrm>
            <a:off x="457200" y="6126163"/>
            <a:ext cx="8474470" cy="646331"/>
          </a:xfrm>
          <a:prstGeom prst="rect">
            <a:avLst/>
          </a:prstGeom>
          <a:noFill/>
        </p:spPr>
        <p:txBody>
          <a:bodyPr wrap="none" rtlCol="0">
            <a:spAutoFit/>
          </a:bodyPr>
          <a:lstStyle/>
          <a:p>
            <a:r>
              <a:rPr lang="en-US" i="1" dirty="0" smtClean="0">
                <a:solidFill>
                  <a:srgbClr val="FF0000"/>
                </a:solidFill>
              </a:rPr>
              <a:t>Go to “Climate Change Lines of Evidence” on YouTube for National Research Council</a:t>
            </a:r>
          </a:p>
          <a:p>
            <a:r>
              <a:rPr lang="en-US" i="1" dirty="0" smtClean="0">
                <a:solidFill>
                  <a:srgbClr val="FF0000"/>
                </a:solidFill>
              </a:rPr>
              <a:t>of the National Academy of Sciences 25 min. slide show on evidence for climate change. </a:t>
            </a:r>
            <a:endParaRPr lang="en-US" i="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685800" y="152400"/>
            <a:ext cx="7772400" cy="762000"/>
          </a:xfrm>
        </p:spPr>
        <p:txBody>
          <a:bodyPr>
            <a:normAutofit fontScale="90000"/>
          </a:bodyPr>
          <a:lstStyle/>
          <a:p>
            <a:pPr eaLnBrk="1" hangingPunct="1"/>
            <a:r>
              <a:rPr lang="en-US" sz="5900" b="1" smtClean="0">
                <a:solidFill>
                  <a:srgbClr val="FFF522"/>
                </a:solidFill>
                <a:ea typeface="ＭＳ Ｐゴシック" charset="0"/>
                <a:cs typeface="ＭＳ Ｐゴシック" charset="0"/>
              </a:rPr>
              <a:t>Ocean Acidification</a:t>
            </a:r>
            <a:endParaRPr lang="en-US" sz="4000" smtClean="0">
              <a:ea typeface="ＭＳ Ｐゴシック" charset="0"/>
              <a:cs typeface="ＭＳ Ｐゴシック" charset="0"/>
            </a:endParaRPr>
          </a:p>
        </p:txBody>
      </p:sp>
      <p:sp>
        <p:nvSpPr>
          <p:cNvPr id="74755" name="Rectangle 3"/>
          <p:cNvSpPr>
            <a:spLocks noGrp="1" noChangeArrowheads="1"/>
          </p:cNvSpPr>
          <p:nvPr>
            <p:ph type="body" idx="1"/>
          </p:nvPr>
        </p:nvSpPr>
        <p:spPr>
          <a:xfrm>
            <a:off x="609600" y="990600"/>
            <a:ext cx="7772400" cy="5638800"/>
          </a:xfrm>
        </p:spPr>
        <p:txBody>
          <a:bodyPr>
            <a:noAutofit/>
          </a:bodyPr>
          <a:lstStyle/>
          <a:p>
            <a:pPr eaLnBrk="1" hangingPunct="1">
              <a:lnSpc>
                <a:spcPct val="90000"/>
              </a:lnSpc>
            </a:pPr>
            <a:r>
              <a:rPr lang="en-US" sz="2400" b="1" cap="small" dirty="0" smtClean="0">
                <a:ea typeface="ＭＳ Ｐゴシック" charset="0"/>
                <a:cs typeface="ＭＳ Ｐゴシック" charset="0"/>
              </a:rPr>
              <a:t>Currently, the ocean absorbs about eight billion tons of CO</a:t>
            </a:r>
            <a:r>
              <a:rPr lang="en-US" sz="2400" b="1" cap="small" baseline="-25000" dirty="0" smtClean="0">
                <a:ea typeface="ＭＳ Ｐゴシック" charset="0"/>
                <a:cs typeface="ＭＳ Ｐゴシック" charset="0"/>
              </a:rPr>
              <a:t>2</a:t>
            </a:r>
            <a:r>
              <a:rPr lang="en-US" sz="2400" b="1" cap="small" dirty="0" smtClean="0">
                <a:ea typeface="ＭＳ Ｐゴシック" charset="0"/>
                <a:cs typeface="ＭＳ Ｐゴシック" charset="0"/>
              </a:rPr>
              <a:t> annually that would otherwise stay in the atmosphere.</a:t>
            </a:r>
          </a:p>
          <a:p>
            <a:pPr eaLnBrk="1" hangingPunct="1">
              <a:lnSpc>
                <a:spcPct val="90000"/>
              </a:lnSpc>
            </a:pPr>
            <a:r>
              <a:rPr lang="en-US" sz="2400" b="1" cap="small" dirty="0" smtClean="0">
                <a:ea typeface="ＭＳ Ｐゴシック" charset="0"/>
                <a:cs typeface="ＭＳ Ｐゴシック" charset="0"/>
              </a:rPr>
              <a:t>The additional absorbed CO</a:t>
            </a:r>
            <a:r>
              <a:rPr lang="en-US" sz="2400" b="1" cap="small" baseline="-25000" dirty="0" smtClean="0">
                <a:ea typeface="ＭＳ Ｐゴシック" charset="0"/>
                <a:cs typeface="ＭＳ Ｐゴシック" charset="0"/>
              </a:rPr>
              <a:t>2</a:t>
            </a:r>
            <a:r>
              <a:rPr lang="en-US" sz="2400" b="1" cap="small" dirty="0" smtClean="0">
                <a:ea typeface="ＭＳ Ｐゴシック" charset="0"/>
                <a:cs typeface="ＭＳ Ｐゴシック" charset="0"/>
              </a:rPr>
              <a:t> from the increase in atmospheric CO</a:t>
            </a:r>
            <a:r>
              <a:rPr lang="en-US" sz="2400" b="1" cap="small" baseline="-25000" dirty="0" smtClean="0">
                <a:ea typeface="ＭＳ Ｐゴシック" charset="0"/>
                <a:cs typeface="ＭＳ Ｐゴシック" charset="0"/>
              </a:rPr>
              <a:t>2</a:t>
            </a:r>
            <a:r>
              <a:rPr lang="en-US" sz="2400" b="1" cap="small" dirty="0" smtClean="0">
                <a:ea typeface="ＭＳ Ｐゴシック" charset="0"/>
                <a:cs typeface="ＭＳ Ｐゴシック" charset="0"/>
              </a:rPr>
              <a:t> is reacting with the water (H</a:t>
            </a:r>
            <a:r>
              <a:rPr lang="en-US" sz="2400" b="1" cap="small" baseline="-25000" dirty="0" smtClean="0">
                <a:ea typeface="ＭＳ Ｐゴシック" charset="0"/>
                <a:cs typeface="ＭＳ Ｐゴシック" charset="0"/>
              </a:rPr>
              <a:t>2</a:t>
            </a:r>
            <a:r>
              <a:rPr lang="en-US" sz="2400" b="1" cap="small" dirty="0" smtClean="0">
                <a:ea typeface="ＭＳ Ｐゴシック" charset="0"/>
                <a:cs typeface="ＭＳ Ｐゴシック" charset="0"/>
              </a:rPr>
              <a:t>O) to produce carbonic acid. </a:t>
            </a:r>
          </a:p>
          <a:p>
            <a:pPr eaLnBrk="1" hangingPunct="1">
              <a:lnSpc>
                <a:spcPct val="90000"/>
              </a:lnSpc>
            </a:pPr>
            <a:r>
              <a:rPr lang="en-US" sz="2400" b="1" cap="small" dirty="0" smtClean="0">
                <a:ea typeface="ＭＳ Ｐゴシック" charset="0"/>
                <a:cs typeface="ＭＳ Ｐゴシック" charset="0"/>
              </a:rPr>
              <a:t>The oceans are becoming more acidic which destroys chlorophyll and organism’s shells (coral, plankton, etc.) disrupting the food chain.</a:t>
            </a:r>
          </a:p>
          <a:p>
            <a:pPr eaLnBrk="1" hangingPunct="1">
              <a:lnSpc>
                <a:spcPct val="90000"/>
              </a:lnSpc>
            </a:pPr>
            <a:r>
              <a:rPr lang="en-US" sz="2400" b="1" cap="small" dirty="0" smtClean="0">
                <a:ea typeface="ＭＳ Ｐゴシック" charset="0"/>
                <a:cs typeface="ＭＳ Ｐゴシック" charset="0"/>
              </a:rPr>
              <a:t>Since the industrial revolution, the acidity of ocean surface waters has increased by 30 percent. This change is greater and happening about 100 times faster than for previous acidification events during the past millions of years.</a:t>
            </a:r>
          </a:p>
          <a:p>
            <a:pPr eaLnBrk="1" hangingPunct="1">
              <a:lnSpc>
                <a:spcPct val="90000"/>
              </a:lnSpc>
            </a:pPr>
            <a:r>
              <a:rPr lang="en-US" sz="2400" b="1" cap="small" dirty="0" smtClean="0">
                <a:ea typeface="ＭＳ Ｐゴシック" charset="0"/>
                <a:cs typeface="ＭＳ Ｐゴシック" charset="0"/>
              </a:rPr>
              <a:t> This has serious consequences for humans and other species who depend on the oceanic food chain for their existence.</a:t>
            </a:r>
            <a:r>
              <a:rPr lang="en-US" sz="2400" cap="small" dirty="0" smtClean="0">
                <a:ea typeface="ＭＳ Ｐゴシック" charset="0"/>
                <a:cs typeface="ＭＳ Ｐゴシック"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47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475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475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7475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7475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5" grpId="0" build="p" autoUpdateAnimBg="0"/>
    </p:bld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FF00"/>
                </a:solidFill>
              </a:rPr>
              <a:t>Heat is Energy</a:t>
            </a:r>
            <a:endParaRPr lang="en-US" b="1" dirty="0">
              <a:solidFill>
                <a:srgbClr val="FFFF00"/>
              </a:solidFill>
            </a:endParaRPr>
          </a:p>
        </p:txBody>
      </p:sp>
      <p:sp>
        <p:nvSpPr>
          <p:cNvPr id="3" name="Content Placeholder 2"/>
          <p:cNvSpPr>
            <a:spLocks noGrp="1"/>
          </p:cNvSpPr>
          <p:nvPr>
            <p:ph idx="1"/>
          </p:nvPr>
        </p:nvSpPr>
        <p:spPr/>
        <p:txBody>
          <a:bodyPr>
            <a:noAutofit/>
          </a:bodyPr>
          <a:lstStyle/>
          <a:p>
            <a:r>
              <a:rPr lang="en-US" sz="4800" dirty="0" smtClean="0"/>
              <a:t>The hotter the atmosphere, the more energetic it becomes.</a:t>
            </a:r>
          </a:p>
          <a:p>
            <a:r>
              <a:rPr lang="en-US" sz="4800" dirty="0" smtClean="0"/>
              <a:t>Therefore, weather events are stronger and more frequent.</a:t>
            </a:r>
            <a:endParaRPr lang="en-US" sz="4800" dirty="0"/>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131944"/>
            <a:ext cx="9144000" cy="676214"/>
          </a:xfrm>
        </p:spPr>
        <p:txBody>
          <a:bodyPr>
            <a:normAutofit fontScale="90000"/>
          </a:bodyPr>
          <a:lstStyle/>
          <a:p>
            <a:r>
              <a:rPr lang="en-US" b="1" dirty="0" smtClean="0">
                <a:solidFill>
                  <a:srgbClr val="FFFF00"/>
                </a:solidFill>
              </a:rPr>
              <a:t>Worldwide Natural Disasters, 1980-2010</a:t>
            </a:r>
            <a:endParaRPr lang="en-US" b="1" dirty="0">
              <a:solidFill>
                <a:srgbClr val="FFFF00"/>
              </a:solidFill>
            </a:endParaRPr>
          </a:p>
        </p:txBody>
      </p:sp>
      <p:pic>
        <p:nvPicPr>
          <p:cNvPr id="4" name="Content Placeholder 3" descr="Natural Catastrophes .jpg"/>
          <p:cNvPicPr>
            <a:picLocks noGrp="1" noChangeAspect="1"/>
          </p:cNvPicPr>
          <p:nvPr>
            <p:ph idx="1"/>
          </p:nvPr>
        </p:nvPicPr>
        <p:blipFill>
          <a:blip r:embed="rId3"/>
          <a:srcRect/>
          <a:stretch>
            <a:fillRect/>
          </a:stretch>
        </p:blipFill>
        <p:spPr>
          <a:xfrm>
            <a:off x="0" y="808158"/>
            <a:ext cx="9144000" cy="6049842"/>
          </a:xfr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Rectangle 1026"/>
          <p:cNvSpPr>
            <a:spLocks noGrp="1" noChangeArrowheads="1"/>
          </p:cNvSpPr>
          <p:nvPr>
            <p:ph type="title"/>
          </p:nvPr>
        </p:nvSpPr>
        <p:spPr>
          <a:xfrm>
            <a:off x="152400" y="152400"/>
            <a:ext cx="8839200" cy="453446"/>
          </a:xfrm>
        </p:spPr>
        <p:txBody>
          <a:bodyPr>
            <a:noAutofit/>
          </a:bodyPr>
          <a:lstStyle/>
          <a:p>
            <a:pPr eaLnBrk="1" hangingPunct="1"/>
            <a:r>
              <a:rPr lang="en-US" sz="3200" b="1" dirty="0" smtClean="0">
                <a:solidFill>
                  <a:srgbClr val="FFFF00"/>
                </a:solidFill>
                <a:ea typeface="ＭＳ Ｐゴシック" charset="-128"/>
                <a:cs typeface="ＭＳ Ｐゴシック" charset="-128"/>
              </a:rPr>
              <a:t>Methane Increasing After 8 Years of Stability</a:t>
            </a:r>
          </a:p>
        </p:txBody>
      </p:sp>
      <p:sp>
        <p:nvSpPr>
          <p:cNvPr id="35843" name="Rectangle 1027"/>
          <p:cNvSpPr>
            <a:spLocks noGrp="1" noChangeArrowheads="1"/>
          </p:cNvSpPr>
          <p:nvPr>
            <p:ph type="body" sz="half" idx="2"/>
          </p:nvPr>
        </p:nvSpPr>
        <p:spPr>
          <a:xfrm>
            <a:off x="685800" y="4648200"/>
            <a:ext cx="7772400" cy="2133600"/>
          </a:xfrm>
        </p:spPr>
        <p:txBody>
          <a:bodyPr>
            <a:normAutofit lnSpcReduction="10000"/>
          </a:bodyPr>
          <a:lstStyle/>
          <a:p>
            <a:pPr eaLnBrk="1" hangingPunct="1">
              <a:lnSpc>
                <a:spcPct val="90000"/>
              </a:lnSpc>
            </a:pPr>
            <a:r>
              <a:rPr lang="en-US" sz="1600" b="1" dirty="0" smtClean="0">
                <a:ea typeface="ＭＳ Ｐゴシック" charset="-128"/>
                <a:cs typeface="ＭＳ Ｐゴシック" charset="-128"/>
              </a:rPr>
              <a:t>From 1999 to 2006 (8 years) the methane abundance has been relatively stable due to industrial changes in Russia, changes in the methods of rice farming, and methane capture from landfill sites.</a:t>
            </a:r>
          </a:p>
          <a:p>
            <a:pPr eaLnBrk="1" hangingPunct="1">
              <a:lnSpc>
                <a:spcPct val="90000"/>
              </a:lnSpc>
            </a:pPr>
            <a:r>
              <a:rPr lang="en-US" sz="1600" b="1" dirty="0" smtClean="0">
                <a:ea typeface="ＭＳ Ｐゴシック" charset="-128"/>
                <a:cs typeface="ＭＳ Ｐゴシック" charset="-128"/>
              </a:rPr>
              <a:t>In 2007 the world methane abundance began to increase.</a:t>
            </a:r>
          </a:p>
          <a:p>
            <a:pPr eaLnBrk="1" hangingPunct="1">
              <a:lnSpc>
                <a:spcPct val="90000"/>
              </a:lnSpc>
            </a:pPr>
            <a:r>
              <a:rPr lang="en-US" sz="1600" b="1" dirty="0" smtClean="0">
                <a:ea typeface="ＭＳ Ｐゴシック" charset="-128"/>
                <a:cs typeface="ＭＳ Ｐゴシック" charset="-128"/>
              </a:rPr>
              <a:t>Based on carbon isotope analyses the methane is of biogenic origin.</a:t>
            </a:r>
          </a:p>
          <a:p>
            <a:pPr eaLnBrk="1" hangingPunct="1">
              <a:lnSpc>
                <a:spcPct val="90000"/>
              </a:lnSpc>
            </a:pPr>
            <a:r>
              <a:rPr lang="en-US" sz="1600" b="1" dirty="0" smtClean="0">
                <a:ea typeface="ＭＳ Ｐゴシック" charset="-128"/>
                <a:cs typeface="ＭＳ Ｐゴシック" charset="-128"/>
              </a:rPr>
              <a:t>The source is probably the release from melting permafrost, but the Arctic continental slope methane hydrates may eventually contribute. [</a:t>
            </a:r>
            <a:r>
              <a:rPr lang="en-US" sz="1600" b="1" i="1" dirty="0" smtClean="0">
                <a:solidFill>
                  <a:srgbClr val="FF6600"/>
                </a:solidFill>
                <a:ea typeface="ＭＳ Ｐゴシック" charset="-128"/>
                <a:cs typeface="ＭＳ Ｐゴシック" charset="-128"/>
              </a:rPr>
              <a:t>More research needed</a:t>
            </a:r>
            <a:r>
              <a:rPr lang="en-US" sz="1600" b="1" dirty="0" smtClean="0">
                <a:ea typeface="ＭＳ Ｐゴシック" charset="-128"/>
                <a:cs typeface="ＭＳ Ｐゴシック" charset="-128"/>
              </a:rPr>
              <a:t>]</a:t>
            </a:r>
          </a:p>
          <a:p>
            <a:pPr eaLnBrk="1" hangingPunct="1">
              <a:lnSpc>
                <a:spcPct val="90000"/>
              </a:lnSpc>
            </a:pPr>
            <a:r>
              <a:rPr lang="en-US" sz="1600" b="1" i="1" u="sng" dirty="0" smtClean="0">
                <a:solidFill>
                  <a:srgbClr val="FF6600"/>
                </a:solidFill>
                <a:ea typeface="ＭＳ Ｐゴシック" charset="-128"/>
                <a:cs typeface="ＭＳ Ｐゴシック" charset="-128"/>
              </a:rPr>
              <a:t>We may eventually reach a tipping point primarily caused by CO</a:t>
            </a:r>
            <a:r>
              <a:rPr lang="en-US" sz="1600" b="1" i="1" u="sng" baseline="-25000" dirty="0" smtClean="0">
                <a:solidFill>
                  <a:srgbClr val="FF6600"/>
                </a:solidFill>
                <a:ea typeface="ＭＳ Ｐゴシック" charset="-128"/>
                <a:cs typeface="ＭＳ Ｐゴシック" charset="-128"/>
              </a:rPr>
              <a:t>2</a:t>
            </a:r>
            <a:r>
              <a:rPr lang="en-US" sz="1600" b="1" i="1" u="sng" dirty="0" smtClean="0">
                <a:solidFill>
                  <a:srgbClr val="FF6600"/>
                </a:solidFill>
                <a:ea typeface="ＭＳ Ｐゴシック" charset="-128"/>
                <a:cs typeface="ＭＳ Ｐゴシック" charset="-128"/>
              </a:rPr>
              <a:t> and enter a non-linear climate response.</a:t>
            </a:r>
            <a:endParaRPr lang="en-US" sz="1600" b="1" dirty="0" smtClean="0">
              <a:solidFill>
                <a:srgbClr val="FF6600"/>
              </a:solidFill>
              <a:ea typeface="ＭＳ Ｐゴシック" charset="-128"/>
              <a:cs typeface="ＭＳ Ｐゴシック" charset="-128"/>
            </a:endParaRPr>
          </a:p>
          <a:p>
            <a:pPr eaLnBrk="1" hangingPunct="1">
              <a:lnSpc>
                <a:spcPct val="90000"/>
              </a:lnSpc>
            </a:pPr>
            <a:endParaRPr lang="en-US" sz="900" dirty="0" smtClean="0">
              <a:ea typeface="ＭＳ Ｐゴシック" charset="-128"/>
              <a:cs typeface="ＭＳ Ｐゴシック" charset="-128"/>
            </a:endParaRPr>
          </a:p>
          <a:p>
            <a:pPr eaLnBrk="1" hangingPunct="1">
              <a:lnSpc>
                <a:spcPct val="90000"/>
              </a:lnSpc>
            </a:pPr>
            <a:endParaRPr lang="en-US" sz="1600" dirty="0" smtClean="0">
              <a:ea typeface="ＭＳ Ｐゴシック" charset="-128"/>
              <a:cs typeface="ＭＳ Ｐゴシック" charset="-128"/>
            </a:endParaRPr>
          </a:p>
        </p:txBody>
      </p:sp>
      <p:pic>
        <p:nvPicPr>
          <p:cNvPr id="7" name="Content Placeholder 6" descr="Methane Increase.jpg"/>
          <p:cNvPicPr>
            <a:picLocks noGrp="1" noChangeAspect="1"/>
          </p:cNvPicPr>
          <p:nvPr>
            <p:ph sz="half" idx="1"/>
          </p:nvPr>
        </p:nvPicPr>
        <p:blipFill>
          <a:blip r:embed="rId3"/>
          <a:srcRect/>
          <a:stretch>
            <a:fillRect/>
          </a:stretch>
        </p:blipFill>
        <p:spPr>
          <a:xfrm>
            <a:off x="1887643" y="762000"/>
            <a:ext cx="5138583" cy="388620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84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84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84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84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84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build="p"/>
    </p:bld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7042" name="Title 1"/>
          <p:cNvSpPr>
            <a:spLocks noGrp="1"/>
          </p:cNvSpPr>
          <p:nvPr>
            <p:ph type="title"/>
          </p:nvPr>
        </p:nvSpPr>
        <p:spPr>
          <a:xfrm>
            <a:off x="457200" y="0"/>
            <a:ext cx="8229600" cy="715963"/>
          </a:xfrm>
        </p:spPr>
        <p:txBody>
          <a:bodyPr>
            <a:noAutofit/>
          </a:bodyPr>
          <a:lstStyle/>
          <a:p>
            <a:r>
              <a:rPr lang="en-US" sz="2400" b="1" dirty="0" smtClean="0">
                <a:solidFill>
                  <a:srgbClr val="FFFF00"/>
                </a:solidFill>
                <a:ea typeface="ＭＳ Ｐゴシック" charset="-128"/>
                <a:cs typeface="ＭＳ Ｐゴシック" charset="-128"/>
              </a:rPr>
              <a:t>Example of Methane Release from Arctic Continental Shelf.</a:t>
            </a:r>
            <a:br>
              <a:rPr lang="en-US" sz="2400" b="1" dirty="0" smtClean="0">
                <a:solidFill>
                  <a:srgbClr val="FFFF00"/>
                </a:solidFill>
                <a:ea typeface="ＭＳ Ｐゴシック" charset="-128"/>
                <a:cs typeface="ＭＳ Ｐゴシック" charset="-128"/>
              </a:rPr>
            </a:br>
            <a:r>
              <a:rPr lang="en-US" sz="2400" b="1" dirty="0" smtClean="0">
                <a:solidFill>
                  <a:srgbClr val="FFFF00"/>
                </a:solidFill>
                <a:ea typeface="ＭＳ Ｐゴシック" charset="-128"/>
                <a:cs typeface="ＭＳ Ｐゴシック" charset="-128"/>
              </a:rPr>
              <a:t>Most of the Methane is NOT Reaching the Atmosphere, </a:t>
            </a:r>
            <a:r>
              <a:rPr lang="en-US" sz="2400" b="1" i="1" cap="all" dirty="0" smtClean="0">
                <a:solidFill>
                  <a:srgbClr val="FFFF00"/>
                </a:solidFill>
                <a:ea typeface="ＭＳ Ｐゴシック" charset="-128"/>
                <a:cs typeface="ＭＳ Ｐゴシック" charset="-128"/>
              </a:rPr>
              <a:t>yet</a:t>
            </a:r>
            <a:r>
              <a:rPr lang="en-US" sz="2400" b="1" dirty="0" smtClean="0">
                <a:solidFill>
                  <a:srgbClr val="FFFF00"/>
                </a:solidFill>
                <a:ea typeface="ＭＳ Ｐゴシック" charset="-128"/>
                <a:cs typeface="ＭＳ Ｐゴシック" charset="-128"/>
              </a:rPr>
              <a:t>.</a:t>
            </a:r>
          </a:p>
        </p:txBody>
      </p:sp>
      <p:pic>
        <p:nvPicPr>
          <p:cNvPr id="5" name="Content Placeholder 4" descr="Plumes-example-c2.jpg"/>
          <p:cNvPicPr>
            <a:picLocks noGrp="1" noChangeAspect="1"/>
          </p:cNvPicPr>
          <p:nvPr>
            <p:ph idx="1"/>
          </p:nvPr>
        </p:nvPicPr>
        <p:blipFill>
          <a:blip r:embed="rId3"/>
          <a:srcRect/>
          <a:stretch>
            <a:fillRect/>
          </a:stretch>
        </p:blipFill>
        <p:spPr>
          <a:xfrm>
            <a:off x="0" y="898869"/>
            <a:ext cx="9144000" cy="5959131"/>
          </a:xfr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52400" y="152400"/>
            <a:ext cx="8839200" cy="989386"/>
          </a:xfrm>
        </p:spPr>
        <p:txBody>
          <a:bodyPr>
            <a:noAutofit/>
          </a:bodyPr>
          <a:lstStyle/>
          <a:p>
            <a:pPr eaLnBrk="1" hangingPunct="1"/>
            <a:r>
              <a:rPr lang="en-US" sz="4000" b="1" dirty="0" smtClean="0">
                <a:solidFill>
                  <a:srgbClr val="FFFF00"/>
                </a:solidFill>
                <a:ea typeface="ＭＳ Ｐゴシック" charset="-128"/>
                <a:cs typeface="ＭＳ Ｐゴシック" charset="-128"/>
              </a:rPr>
              <a:t>Positive Feedbacks Can Lead to a Non-linear Climate Response</a:t>
            </a:r>
            <a:endParaRPr lang="en-US" sz="4000" dirty="0" smtClean="0">
              <a:solidFill>
                <a:srgbClr val="FFFF00"/>
              </a:solidFill>
              <a:ea typeface="ＭＳ Ｐゴシック" charset="-128"/>
              <a:cs typeface="ＭＳ Ｐゴシック" charset="-128"/>
            </a:endParaRPr>
          </a:p>
        </p:txBody>
      </p:sp>
      <p:pic>
        <p:nvPicPr>
          <p:cNvPr id="20483" name="Picture 10" descr="Non-linear Response.jpg                                        00038833Macintosh HD                   BCFC62BF:"/>
          <p:cNvPicPr>
            <a:picLocks noGrp="1" noChangeAspect="1" noChangeArrowheads="1"/>
          </p:cNvPicPr>
          <p:nvPr>
            <p:ph idx="1"/>
          </p:nvPr>
        </p:nvPicPr>
        <p:blipFill>
          <a:blip r:embed="rId3"/>
          <a:srcRect/>
          <a:stretch>
            <a:fillRect/>
          </a:stretch>
        </p:blipFill>
        <p:spPr>
          <a:xfrm>
            <a:off x="0" y="1295400"/>
            <a:ext cx="9144000" cy="5562600"/>
          </a:xfr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482669"/>
          </a:xfrm>
        </p:spPr>
        <p:txBody>
          <a:bodyPr>
            <a:normAutofit/>
          </a:bodyPr>
          <a:lstStyle/>
          <a:p>
            <a:r>
              <a:rPr lang="en-US" sz="2400" b="1" dirty="0" smtClean="0">
                <a:solidFill>
                  <a:srgbClr val="FFFF00"/>
                </a:solidFill>
              </a:rPr>
              <a:t>United Nations Framework Convention on Climate Change (UNFCCC)</a:t>
            </a:r>
            <a:endParaRPr lang="en-US" sz="2400" dirty="0"/>
          </a:p>
        </p:txBody>
      </p:sp>
      <p:sp>
        <p:nvSpPr>
          <p:cNvPr id="3" name="Content Placeholder 2"/>
          <p:cNvSpPr>
            <a:spLocks noGrp="1"/>
          </p:cNvSpPr>
          <p:nvPr>
            <p:ph idx="1"/>
          </p:nvPr>
        </p:nvSpPr>
        <p:spPr>
          <a:xfrm>
            <a:off x="457200" y="1600200"/>
            <a:ext cx="8229600" cy="5040802"/>
          </a:xfrm>
        </p:spPr>
        <p:txBody>
          <a:bodyPr>
            <a:normAutofit/>
          </a:bodyPr>
          <a:lstStyle/>
          <a:p>
            <a:r>
              <a:rPr lang="en-US" sz="3600" cap="small" dirty="0" smtClean="0"/>
              <a:t>The Kyoto Protocol will be extended 5 years (Canada refused)</a:t>
            </a:r>
          </a:p>
          <a:p>
            <a:r>
              <a:rPr lang="en-US" sz="3600" cap="small" dirty="0" smtClean="0"/>
              <a:t>A new legally binding agreement for the reduction of CO</a:t>
            </a:r>
            <a:r>
              <a:rPr lang="en-US" sz="3600" cap="small" baseline="-25000" dirty="0" smtClean="0"/>
              <a:t>2</a:t>
            </a:r>
            <a:r>
              <a:rPr lang="en-US" sz="3600" cap="small" dirty="0" smtClean="0"/>
              <a:t> emissions will be formulated by </a:t>
            </a:r>
            <a:r>
              <a:rPr lang="en-US" sz="3600" cap="small" dirty="0" smtClean="0">
                <a:solidFill>
                  <a:srgbClr val="FF6600"/>
                </a:solidFill>
              </a:rPr>
              <a:t>2015</a:t>
            </a:r>
            <a:r>
              <a:rPr lang="en-US" sz="3600" cap="small" dirty="0" smtClean="0"/>
              <a:t>.</a:t>
            </a:r>
          </a:p>
          <a:p>
            <a:r>
              <a:rPr lang="en-US" sz="3600" cap="small" dirty="0" smtClean="0"/>
              <a:t>The signatories to that agreement will begin reducing their emissions starting in </a:t>
            </a:r>
            <a:r>
              <a:rPr lang="en-US" sz="3600" cap="small" dirty="0" smtClean="0">
                <a:solidFill>
                  <a:srgbClr val="FF6600"/>
                </a:solidFill>
              </a:rPr>
              <a:t>2020</a:t>
            </a:r>
            <a:r>
              <a:rPr lang="en-US" sz="3600" cap="small" dirty="0" smtClean="0"/>
              <a:t>. </a:t>
            </a:r>
          </a:p>
          <a:p>
            <a:endParaRPr lang="en-US" dirty="0" smtClean="0"/>
          </a:p>
          <a:p>
            <a:endParaRPr lang="en-US" dirty="0"/>
          </a:p>
        </p:txBody>
      </p:sp>
      <p:sp>
        <p:nvSpPr>
          <p:cNvPr id="4" name="TextBox 3"/>
          <p:cNvSpPr txBox="1"/>
          <p:nvPr/>
        </p:nvSpPr>
        <p:spPr>
          <a:xfrm>
            <a:off x="457200" y="761678"/>
            <a:ext cx="8229600" cy="830997"/>
          </a:xfrm>
          <a:prstGeom prst="rect">
            <a:avLst/>
          </a:prstGeom>
          <a:noFill/>
        </p:spPr>
        <p:txBody>
          <a:bodyPr wrap="square" rtlCol="0">
            <a:spAutoFit/>
          </a:bodyPr>
          <a:lstStyle/>
          <a:p>
            <a:pPr algn="ctr"/>
            <a:r>
              <a:rPr lang="en-US" sz="2400" b="1" dirty="0" smtClean="0">
                <a:solidFill>
                  <a:srgbClr val="FF6600"/>
                </a:solidFill>
              </a:rPr>
              <a:t>Highlights of the Durban, South Africa Meeting in Dec. 2011</a:t>
            </a:r>
            <a:endParaRPr lang="en-US" sz="2400" b="1" dirty="0">
              <a:solidFill>
                <a:srgbClr val="FF66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C02 projection.tif"/>
          <p:cNvPicPr>
            <a:picLocks noGrp="1" noChangeAspect="1"/>
          </p:cNvPicPr>
          <p:nvPr>
            <p:ph/>
          </p:nvPr>
        </p:nvPicPr>
        <p:blipFill>
          <a:blip r:embed="rId3"/>
          <a:srcRect/>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r>
              <a:rPr lang="en-US" sz="2400" b="1" dirty="0" smtClean="0">
                <a:solidFill>
                  <a:srgbClr val="FFFF00"/>
                </a:solidFill>
              </a:rPr>
              <a:t>CO</a:t>
            </a:r>
            <a:r>
              <a:rPr lang="en-US" sz="2400" b="1" baseline="-25000" dirty="0" smtClean="0">
                <a:solidFill>
                  <a:srgbClr val="FFFF00"/>
                </a:solidFill>
              </a:rPr>
              <a:t>2</a:t>
            </a:r>
            <a:r>
              <a:rPr lang="en-US" sz="2400" b="1" dirty="0" smtClean="0">
                <a:solidFill>
                  <a:srgbClr val="FFFF00"/>
                </a:solidFill>
              </a:rPr>
              <a:t> Emission Reduction to Limit the Rise in Global Average Temperature to the Critical  2° C (3.6° F)—2009 analysis</a:t>
            </a:r>
            <a:endParaRPr lang="en-US" sz="2400" b="1" dirty="0">
              <a:solidFill>
                <a:srgbClr val="FFFF00"/>
              </a:solidFill>
            </a:endParaRPr>
          </a:p>
        </p:txBody>
      </p:sp>
      <p:sp>
        <p:nvSpPr>
          <p:cNvPr id="5" name="TextBox 4"/>
          <p:cNvSpPr txBox="1"/>
          <p:nvPr/>
        </p:nvSpPr>
        <p:spPr>
          <a:xfrm>
            <a:off x="4032844" y="1525601"/>
            <a:ext cx="1174570" cy="307777"/>
          </a:xfrm>
          <a:prstGeom prst="rect">
            <a:avLst/>
          </a:prstGeom>
          <a:noFill/>
        </p:spPr>
        <p:txBody>
          <a:bodyPr wrap="none" rtlCol="0">
            <a:spAutoFit/>
          </a:bodyPr>
          <a:lstStyle/>
          <a:p>
            <a:r>
              <a:rPr lang="en-US" sz="1400" dirty="0" smtClean="0">
                <a:solidFill>
                  <a:schemeClr val="bg1"/>
                </a:solidFill>
              </a:rPr>
              <a:t>UNFCCC Goal</a:t>
            </a:r>
            <a:endParaRPr lang="en-US" sz="1400" dirty="0">
              <a:solidFill>
                <a:schemeClr val="bg1"/>
              </a:solidFill>
            </a:endParaRPr>
          </a:p>
        </p:txBody>
      </p:sp>
      <p:pic>
        <p:nvPicPr>
          <p:cNvPr id="7" name="Content Placeholder 6" descr="Peak Emissions.jpg"/>
          <p:cNvPicPr>
            <a:picLocks noGrp="1" noChangeAspect="1"/>
          </p:cNvPicPr>
          <p:nvPr>
            <p:ph idx="1"/>
          </p:nvPr>
        </p:nvPicPr>
        <p:blipFill>
          <a:blip r:embed="rId3"/>
          <a:srcRect/>
          <a:stretch>
            <a:fillRect/>
          </a:stretch>
        </p:blipFill>
        <p:spPr>
          <a:xfrm>
            <a:off x="1" y="1143000"/>
            <a:ext cx="9144000" cy="5715000"/>
          </a:xfr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10001"/>
            <a:ext cx="9144000" cy="529273"/>
          </a:xfrm>
        </p:spPr>
        <p:txBody>
          <a:bodyPr>
            <a:normAutofit/>
          </a:bodyPr>
          <a:lstStyle/>
          <a:p>
            <a:r>
              <a:rPr lang="en-US" sz="2300" b="1" dirty="0" smtClean="0">
                <a:solidFill>
                  <a:srgbClr val="FFFF00"/>
                </a:solidFill>
              </a:rPr>
              <a:t>Projected Emissions to 2020 if the Average Annual Increase is 3%</a:t>
            </a:r>
            <a:endParaRPr lang="en-US" sz="2300" b="1" dirty="0">
              <a:solidFill>
                <a:srgbClr val="FFFF00"/>
              </a:solidFill>
            </a:endParaRPr>
          </a:p>
        </p:txBody>
      </p:sp>
      <p:pic>
        <p:nvPicPr>
          <p:cNvPr id="5" name="Content Placeholder 4" descr="Projected Emissions.jpg"/>
          <p:cNvPicPr>
            <a:picLocks noGrp="1" noChangeAspect="1"/>
          </p:cNvPicPr>
          <p:nvPr>
            <p:ph idx="1"/>
          </p:nvPr>
        </p:nvPicPr>
        <p:blipFill>
          <a:blip r:embed="rId3"/>
          <a:srcRect/>
          <a:stretch>
            <a:fillRect/>
          </a:stretch>
        </p:blipFill>
        <p:spPr>
          <a:xfrm>
            <a:off x="0" y="643228"/>
            <a:ext cx="9144000" cy="6214772"/>
          </a:xfr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Title 1"/>
          <p:cNvSpPr>
            <a:spLocks noGrp="1"/>
          </p:cNvSpPr>
          <p:nvPr>
            <p:ph type="title"/>
          </p:nvPr>
        </p:nvSpPr>
        <p:spPr>
          <a:xfrm>
            <a:off x="457200" y="0"/>
            <a:ext cx="8229600" cy="609600"/>
          </a:xfrm>
        </p:spPr>
        <p:txBody>
          <a:bodyPr>
            <a:normAutofit fontScale="90000"/>
          </a:bodyPr>
          <a:lstStyle/>
          <a:p>
            <a:pPr eaLnBrk="1" hangingPunct="1"/>
            <a:r>
              <a:rPr lang="en-US" b="1" dirty="0" smtClean="0">
                <a:solidFill>
                  <a:srgbClr val="FFFF00"/>
                </a:solidFill>
                <a:ea typeface="ＭＳ Ｐゴシック" pitchFamily="-106" charset="-128"/>
                <a:cs typeface="ＭＳ Ｐゴシック" pitchFamily="-106" charset="-128"/>
              </a:rPr>
              <a:t>Key Scientific Findings</a:t>
            </a:r>
          </a:p>
        </p:txBody>
      </p:sp>
      <p:sp>
        <p:nvSpPr>
          <p:cNvPr id="22531" name="Content Placeholder 2"/>
          <p:cNvSpPr>
            <a:spLocks noGrp="1"/>
          </p:cNvSpPr>
          <p:nvPr>
            <p:ph idx="1"/>
          </p:nvPr>
        </p:nvSpPr>
        <p:spPr>
          <a:xfrm>
            <a:off x="228600" y="685800"/>
            <a:ext cx="8763000" cy="6019800"/>
          </a:xfrm>
        </p:spPr>
        <p:txBody>
          <a:bodyPr>
            <a:normAutofit lnSpcReduction="10000"/>
          </a:bodyPr>
          <a:lstStyle/>
          <a:p>
            <a:pPr eaLnBrk="1" hangingPunct="1"/>
            <a:r>
              <a:rPr lang="en-US" sz="2400" b="1" dirty="0" smtClean="0">
                <a:solidFill>
                  <a:srgbClr val="FFFF00"/>
                </a:solidFill>
                <a:ea typeface="ＭＳ Ｐゴシック" pitchFamily="-106" charset="-128"/>
                <a:cs typeface="ＭＳ Ｐゴシック" pitchFamily="-106" charset="-128"/>
              </a:rPr>
              <a:t>Global Warming is unequivocal and primarily human-induced.</a:t>
            </a:r>
          </a:p>
          <a:p>
            <a:pPr eaLnBrk="1" hangingPunct="1"/>
            <a:r>
              <a:rPr lang="en-US" sz="2400" dirty="0" smtClean="0">
                <a:ea typeface="ＭＳ Ｐゴシック" pitchFamily="-106" charset="-128"/>
                <a:cs typeface="ＭＳ Ｐゴシック" pitchFamily="-106" charset="-128"/>
              </a:rPr>
              <a:t>Climate changes are underway and are projected to grow.</a:t>
            </a:r>
          </a:p>
          <a:p>
            <a:pPr eaLnBrk="1" hangingPunct="1"/>
            <a:r>
              <a:rPr lang="en-US" sz="2400" dirty="0" smtClean="0">
                <a:ea typeface="ＭＳ Ｐゴシック" pitchFamily="-106" charset="-128"/>
                <a:cs typeface="ＭＳ Ｐゴシック" pitchFamily="-106" charset="-128"/>
              </a:rPr>
              <a:t>Widespread climate-related impacts caused by global warming are occurring now and will increase</a:t>
            </a:r>
            <a:r>
              <a:rPr lang="en-US" sz="1514" dirty="0" smtClean="0">
                <a:solidFill>
                  <a:srgbClr val="FFFF00"/>
                </a:solidFill>
                <a:ea typeface="ＭＳ Ｐゴシック" pitchFamily="-106" charset="-128"/>
                <a:cs typeface="ＭＳ Ｐゴシック" pitchFamily="-106" charset="-128"/>
              </a:rPr>
              <a:t>. </a:t>
            </a:r>
            <a:r>
              <a:rPr lang="en-US" sz="1514" dirty="0" smtClean="0">
                <a:solidFill>
                  <a:srgbClr val="FF6600"/>
                </a:solidFill>
                <a:ea typeface="ＭＳ Ｐゴシック" pitchFamily="-106" charset="-128"/>
                <a:cs typeface="ＭＳ Ｐゴシック" pitchFamily="-106" charset="-128"/>
              </a:rPr>
              <a:t>(In 2011 the world experienced the most extreme weather events since record keeping began in the 1800s. In the U.S. alone, the cost was $52 billion)</a:t>
            </a:r>
          </a:p>
          <a:p>
            <a:pPr eaLnBrk="1" hangingPunct="1"/>
            <a:r>
              <a:rPr lang="en-US" sz="2400" dirty="0" smtClean="0">
                <a:ea typeface="ＭＳ Ｐゴシック" pitchFamily="-106" charset="-128"/>
                <a:cs typeface="ＭＳ Ｐゴシック" pitchFamily="-106" charset="-128"/>
              </a:rPr>
              <a:t>Climate change will stress water resources in some places.</a:t>
            </a:r>
          </a:p>
          <a:p>
            <a:pPr eaLnBrk="1" hangingPunct="1"/>
            <a:r>
              <a:rPr lang="en-US" sz="2400" dirty="0" smtClean="0">
                <a:ea typeface="ＭＳ Ｐゴシック" pitchFamily="-106" charset="-128"/>
                <a:cs typeface="ＭＳ Ｐゴシック" pitchFamily="-106" charset="-128"/>
              </a:rPr>
              <a:t>Crop and livestock production will be increasingly challenged.</a:t>
            </a:r>
          </a:p>
          <a:p>
            <a:pPr eaLnBrk="1" hangingPunct="1"/>
            <a:r>
              <a:rPr lang="en-US" sz="2400" dirty="0" smtClean="0">
                <a:ea typeface="ＭＳ Ｐゴシック" pitchFamily="-106" charset="-128"/>
                <a:cs typeface="ＭＳ Ｐゴシック" pitchFamily="-106" charset="-128"/>
              </a:rPr>
              <a:t>Coastal areas are at increasing risk from sea-level rise and storm surge.</a:t>
            </a:r>
          </a:p>
          <a:p>
            <a:pPr eaLnBrk="1" hangingPunct="1"/>
            <a:r>
              <a:rPr lang="en-US" sz="2400" dirty="0" smtClean="0">
                <a:ea typeface="ＭＳ Ｐゴシック" pitchFamily="-106" charset="-128"/>
                <a:cs typeface="ＭＳ Ｐゴシック" pitchFamily="-106" charset="-128"/>
              </a:rPr>
              <a:t>Risks to human health will increase.</a:t>
            </a:r>
          </a:p>
          <a:p>
            <a:pPr eaLnBrk="1" hangingPunct="1"/>
            <a:r>
              <a:rPr lang="en-US" sz="2400" dirty="0" smtClean="0">
                <a:ea typeface="ＭＳ Ｐゴシック" pitchFamily="-106" charset="-128"/>
                <a:cs typeface="ＭＳ Ｐゴシック" pitchFamily="-106" charset="-128"/>
              </a:rPr>
              <a:t>Climate change will interact with many social and environmental stresses to produce adverse effects.</a:t>
            </a:r>
          </a:p>
          <a:p>
            <a:pPr eaLnBrk="1" hangingPunct="1"/>
            <a:r>
              <a:rPr lang="en-US" sz="2400" dirty="0" smtClean="0">
                <a:solidFill>
                  <a:srgbClr val="FFFF00"/>
                </a:solidFill>
                <a:ea typeface="ＭＳ Ｐゴシック" pitchFamily="-106" charset="-128"/>
                <a:cs typeface="ＭＳ Ｐゴシック" pitchFamily="-106" charset="-128"/>
              </a:rPr>
              <a:t>Thresholds will be crossed, leading to large changes in climate and ecosystems. </a:t>
            </a:r>
            <a:r>
              <a:rPr lang="en-US" sz="2400" b="1" dirty="0" smtClean="0">
                <a:solidFill>
                  <a:srgbClr val="FF6600"/>
                </a:solidFill>
                <a:ea typeface="ＭＳ Ｐゴシック" pitchFamily="-106" charset="-128"/>
                <a:cs typeface="ＭＳ Ｐゴシック" pitchFamily="-106" charset="-128"/>
              </a:rPr>
              <a:t>(This may be starting to happen)</a:t>
            </a:r>
          </a:p>
          <a:p>
            <a:pPr eaLnBrk="1" hangingPunct="1"/>
            <a:r>
              <a:rPr lang="en-US" sz="2400" dirty="0" smtClean="0">
                <a:ea typeface="ＭＳ Ｐゴシック" pitchFamily="-106" charset="-128"/>
                <a:cs typeface="ＭＳ Ｐゴシック" pitchFamily="-106" charset="-128"/>
              </a:rPr>
              <a:t>Future climate change and its impacts depend on choices made </a:t>
            </a:r>
            <a:r>
              <a:rPr lang="en-US" sz="2400" b="1" dirty="0" smtClean="0">
                <a:solidFill>
                  <a:srgbClr val="FF6600"/>
                </a:solidFill>
                <a:ea typeface="ＭＳ Ｐゴシック" pitchFamily="-106" charset="-128"/>
                <a:cs typeface="ＭＳ Ｐゴシック" pitchFamily="-106" charset="-128"/>
              </a:rPr>
              <a:t>TODAY</a:t>
            </a:r>
            <a:r>
              <a:rPr lang="en-US" sz="2400" b="1" dirty="0" smtClean="0">
                <a:ea typeface="ＭＳ Ｐゴシック" pitchFamily="-106" charset="-128"/>
                <a:cs typeface="ＭＳ Ｐゴシック" pitchFamily="-106" charset="-128"/>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53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53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53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53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53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531">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531">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531">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53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build="p"/>
    </p:bld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223343"/>
          </a:xfrm>
        </p:spPr>
        <p:txBody>
          <a:bodyPr>
            <a:normAutofit/>
          </a:bodyPr>
          <a:lstStyle/>
          <a:p>
            <a:r>
              <a:rPr lang="en-US" sz="3600" b="1" dirty="0" smtClean="0">
                <a:solidFill>
                  <a:srgbClr val="FFFF00"/>
                </a:solidFill>
              </a:rPr>
              <a:t>Can We Avoid Dangerous Global Warming?</a:t>
            </a:r>
            <a:br>
              <a:rPr lang="en-US" sz="3600" b="1" dirty="0" smtClean="0">
                <a:solidFill>
                  <a:srgbClr val="FFFF00"/>
                </a:solidFill>
              </a:rPr>
            </a:br>
            <a:r>
              <a:rPr lang="en-US" sz="3600" b="1" dirty="0" smtClean="0">
                <a:solidFill>
                  <a:srgbClr val="FFFF00"/>
                </a:solidFill>
              </a:rPr>
              <a:t>(2° C above pre-industrial)</a:t>
            </a:r>
            <a:endParaRPr lang="en-US" sz="3600" b="1" dirty="0">
              <a:solidFill>
                <a:srgbClr val="FFFF00"/>
              </a:solidFill>
            </a:endParaRPr>
          </a:p>
        </p:txBody>
      </p:sp>
      <p:sp>
        <p:nvSpPr>
          <p:cNvPr id="3" name="Content Placeholder 2"/>
          <p:cNvSpPr>
            <a:spLocks noGrp="1"/>
          </p:cNvSpPr>
          <p:nvPr>
            <p:ph idx="1"/>
          </p:nvPr>
        </p:nvSpPr>
        <p:spPr>
          <a:xfrm>
            <a:off x="457200" y="1600200"/>
            <a:ext cx="8229600" cy="4900992"/>
          </a:xfrm>
        </p:spPr>
        <p:txBody>
          <a:bodyPr>
            <a:normAutofit fontScale="92500" lnSpcReduction="10000"/>
          </a:bodyPr>
          <a:lstStyle/>
          <a:p>
            <a:r>
              <a:rPr lang="en-US" sz="2400" cap="small" dirty="0" smtClean="0"/>
              <a:t>It depends on (1) the year global greenhouse gases peak, (2) the rate at which they subsequently decline, and (3) the possibility of </a:t>
            </a:r>
            <a:r>
              <a:rPr lang="en-US" sz="2400" i="1" cap="small" dirty="0" smtClean="0"/>
              <a:t>negative</a:t>
            </a:r>
            <a:r>
              <a:rPr lang="en-US" sz="2400" cap="small" dirty="0" smtClean="0"/>
              <a:t> emissions (carbon sequestration) later.</a:t>
            </a:r>
          </a:p>
          <a:p>
            <a:r>
              <a:rPr lang="en-US" sz="2400" cap="small" dirty="0" smtClean="0"/>
              <a:t>Only if emissions peak in 2014 and then decline at 3.5% per year with massive sequestration later in the century can we prevent a dangerous level at 1.8° C increase above pre-industrial levels. </a:t>
            </a:r>
          </a:p>
          <a:p>
            <a:r>
              <a:rPr lang="en-US" sz="2400" cap="small" dirty="0" smtClean="0"/>
              <a:t>Without sequestration, peak emissions must occur in 2016 and decline by 3.5% per year to limit temperature rise to the dangerous level  of 2.0° C above pre-industrial levels.</a:t>
            </a:r>
          </a:p>
          <a:p>
            <a:r>
              <a:rPr lang="en-US" sz="2400" cap="small" dirty="0" smtClean="0"/>
              <a:t>This would require a level of</a:t>
            </a:r>
            <a:r>
              <a:rPr lang="en-US" sz="2400" b="1" cap="small" dirty="0" smtClean="0">
                <a:solidFill>
                  <a:srgbClr val="FF0000"/>
                </a:solidFill>
              </a:rPr>
              <a:t> </a:t>
            </a:r>
            <a:r>
              <a:rPr lang="en-US" sz="2400" b="1" cap="small" dirty="0" smtClean="0">
                <a:solidFill>
                  <a:srgbClr val="FF6600"/>
                </a:solidFill>
              </a:rPr>
              <a:t>immediate, global, coordinated action never seen in human history</a:t>
            </a:r>
            <a:r>
              <a:rPr lang="en-US" sz="2400" cap="small" dirty="0" smtClean="0"/>
              <a:t>.</a:t>
            </a:r>
          </a:p>
          <a:p>
            <a:r>
              <a:rPr lang="en-US" sz="2400" b="1" cap="small" dirty="0" smtClean="0">
                <a:solidFill>
                  <a:srgbClr val="FFFF00"/>
                </a:solidFill>
              </a:rPr>
              <a:t>It is highly unlikely that we will stay below the dangerous level.</a:t>
            </a:r>
          </a:p>
          <a:p>
            <a:r>
              <a:rPr lang="en-US" sz="2400" cap="small" dirty="0" smtClean="0"/>
              <a:t>It is more likely we will experience global warming at or near the  catastrophic level.</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solidFill>
                  <a:srgbClr val="FFFF00"/>
                </a:solidFill>
              </a:rPr>
              <a:t>We Must Make  the World Governments Aware of the Seriousness of our Problem</a:t>
            </a:r>
            <a:endParaRPr lang="en-US" sz="3600" b="1" dirty="0">
              <a:solidFill>
                <a:srgbClr val="FFFF00"/>
              </a:solidFill>
            </a:endParaRPr>
          </a:p>
        </p:txBody>
      </p:sp>
      <p:sp>
        <p:nvSpPr>
          <p:cNvPr id="3" name="Content Placeholder 2"/>
          <p:cNvSpPr>
            <a:spLocks noGrp="1"/>
          </p:cNvSpPr>
          <p:nvPr>
            <p:ph idx="1"/>
          </p:nvPr>
        </p:nvSpPr>
        <p:spPr/>
        <p:txBody>
          <a:bodyPr>
            <a:normAutofit fontScale="92500"/>
          </a:bodyPr>
          <a:lstStyle/>
          <a:p>
            <a:r>
              <a:rPr lang="en-US" cap="small" dirty="0" smtClean="0"/>
              <a:t>The 100 Nation Science Academies and Science Societies must issue a non-technical report on global warming understandable to non-science politicians. (A technical report is also required)</a:t>
            </a:r>
          </a:p>
          <a:p>
            <a:r>
              <a:rPr lang="en-US" cap="small" dirty="0" smtClean="0"/>
              <a:t>In the report they must DEMAND that primarily developed countries reduce greenhouse gas emissions to prevent a global catastrophe.</a:t>
            </a:r>
          </a:p>
          <a:p>
            <a:r>
              <a:rPr lang="en-US" cap="small" dirty="0" smtClean="0"/>
              <a:t>Failure to do this will doom future generations to a horrible future or possibly no future at all.</a:t>
            </a:r>
            <a:endParaRPr lang="en-US" cap="small"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6985"/>
          </a:xfrm>
        </p:spPr>
        <p:txBody>
          <a:bodyPr>
            <a:noAutofit/>
          </a:bodyPr>
          <a:lstStyle/>
          <a:p>
            <a:r>
              <a:rPr lang="en-US" sz="5400" b="1" dirty="0" smtClean="0">
                <a:solidFill>
                  <a:srgbClr val="FFFF00"/>
                </a:solidFill>
              </a:rPr>
              <a:t>A Permanent Long-term Fix</a:t>
            </a:r>
            <a:endParaRPr lang="en-US" sz="5400" b="1" dirty="0">
              <a:solidFill>
                <a:srgbClr val="FFFF00"/>
              </a:solidFill>
            </a:endParaRPr>
          </a:p>
        </p:txBody>
      </p:sp>
      <p:sp>
        <p:nvSpPr>
          <p:cNvPr id="3" name="Content Placeholder 2"/>
          <p:cNvSpPr>
            <a:spLocks noGrp="1"/>
          </p:cNvSpPr>
          <p:nvPr>
            <p:ph idx="1"/>
          </p:nvPr>
        </p:nvSpPr>
        <p:spPr>
          <a:xfrm>
            <a:off x="150781" y="1417638"/>
            <a:ext cx="8896081" cy="4525963"/>
          </a:xfrm>
        </p:spPr>
        <p:txBody>
          <a:bodyPr>
            <a:normAutofit fontScale="92500" lnSpcReduction="10000"/>
          </a:bodyPr>
          <a:lstStyle/>
          <a:p>
            <a:pPr algn="ctr">
              <a:buNone/>
            </a:pPr>
            <a:r>
              <a:rPr lang="en-US" sz="4000" b="1" cap="small" dirty="0" smtClean="0">
                <a:solidFill>
                  <a:srgbClr val="FF6600"/>
                </a:solidFill>
              </a:rPr>
              <a:t>Decrease World CO</a:t>
            </a:r>
            <a:r>
              <a:rPr lang="en-US" sz="4000" b="1" cap="small" baseline="-25000" dirty="0" smtClean="0">
                <a:solidFill>
                  <a:srgbClr val="FF6600"/>
                </a:solidFill>
              </a:rPr>
              <a:t>2</a:t>
            </a:r>
            <a:r>
              <a:rPr lang="en-US" sz="4000" b="1" cap="small" dirty="0" smtClean="0">
                <a:solidFill>
                  <a:srgbClr val="FF6600"/>
                </a:solidFill>
              </a:rPr>
              <a:t> emissions 90 to 95%</a:t>
            </a:r>
          </a:p>
          <a:p>
            <a:pPr algn="ctr">
              <a:buNone/>
            </a:pPr>
            <a:endParaRPr lang="en-US" b="1" cap="small" dirty="0" smtClean="0"/>
          </a:p>
          <a:p>
            <a:pPr algn="ctr">
              <a:buNone/>
            </a:pPr>
            <a:r>
              <a:rPr lang="en-US" sz="6600" b="1" cap="small" dirty="0" smtClean="0"/>
              <a:t>AND</a:t>
            </a:r>
          </a:p>
          <a:p>
            <a:pPr algn="ctr">
              <a:buNone/>
            </a:pPr>
            <a:endParaRPr lang="en-US" sz="4000" b="1" cap="small" dirty="0" smtClean="0"/>
          </a:p>
          <a:p>
            <a:pPr algn="ctr">
              <a:buNone/>
            </a:pPr>
            <a:r>
              <a:rPr lang="en-US" sz="4000" b="1" i="1" cap="small" dirty="0" smtClean="0">
                <a:solidFill>
                  <a:srgbClr val="FF6600"/>
                </a:solidFill>
              </a:rPr>
              <a:t>Artificially Extract CO</a:t>
            </a:r>
            <a:r>
              <a:rPr lang="en-US" sz="4000" b="1" i="1" cap="small" baseline="-25000" dirty="0" smtClean="0">
                <a:solidFill>
                  <a:srgbClr val="FF6600"/>
                </a:solidFill>
              </a:rPr>
              <a:t>2</a:t>
            </a:r>
            <a:r>
              <a:rPr lang="en-US" sz="4000" b="1" i="1" cap="small" dirty="0" smtClean="0">
                <a:solidFill>
                  <a:srgbClr val="FF6600"/>
                </a:solidFill>
              </a:rPr>
              <a:t> from the atmosphere to lower its abundance from 400 </a:t>
            </a:r>
            <a:r>
              <a:rPr lang="en-US" sz="4000" b="1" i="1" cap="small" dirty="0" err="1" smtClean="0">
                <a:solidFill>
                  <a:srgbClr val="FF6600"/>
                </a:solidFill>
              </a:rPr>
              <a:t>ppm</a:t>
            </a:r>
            <a:r>
              <a:rPr lang="en-US" sz="4000" b="1" i="1" cap="small" dirty="0" smtClean="0">
                <a:solidFill>
                  <a:srgbClr val="FF6600"/>
                </a:solidFill>
              </a:rPr>
              <a:t> to 350 </a:t>
            </a:r>
            <a:r>
              <a:rPr lang="en-US" sz="4000" b="1" i="1" cap="small" dirty="0" err="1" smtClean="0">
                <a:solidFill>
                  <a:srgbClr val="FF6600"/>
                </a:solidFill>
              </a:rPr>
              <a:t>ppm</a:t>
            </a:r>
            <a:endParaRPr lang="en-US" sz="4000" b="1" i="1" cap="small" dirty="0">
              <a:solidFill>
                <a:srgbClr val="FF6600"/>
              </a:solidFill>
            </a:endParaRPr>
          </a:p>
        </p:txBody>
      </p:sp>
      <p:sp>
        <p:nvSpPr>
          <p:cNvPr id="4" name="TextBox 3"/>
          <p:cNvSpPr txBox="1"/>
          <p:nvPr/>
        </p:nvSpPr>
        <p:spPr>
          <a:xfrm>
            <a:off x="260716" y="5828722"/>
            <a:ext cx="8786146" cy="830997"/>
          </a:xfrm>
          <a:prstGeom prst="rect">
            <a:avLst/>
          </a:prstGeom>
          <a:noFill/>
        </p:spPr>
        <p:txBody>
          <a:bodyPr wrap="square" rtlCol="0">
            <a:spAutoFit/>
          </a:bodyPr>
          <a:lstStyle/>
          <a:p>
            <a:r>
              <a:rPr lang="en-US" sz="1600" b="1" dirty="0" smtClean="0"/>
              <a:t>“Following cessation of emissions, (NATURAL) removal of atmospheric carbon dioxide decreases </a:t>
            </a:r>
            <a:r>
              <a:rPr lang="en-US" sz="1600" b="1" dirty="0" err="1" smtClean="0"/>
              <a:t>radiative</a:t>
            </a:r>
            <a:r>
              <a:rPr lang="en-US" sz="1600" b="1" dirty="0" smtClean="0"/>
              <a:t> forcing, but is largely compensated by slower loss of heat to the ocean, so that atmospheric temperatures do not drop significantly for </a:t>
            </a:r>
            <a:r>
              <a:rPr lang="en-US" sz="1600" b="1" dirty="0" smtClean="0">
                <a:solidFill>
                  <a:srgbClr val="FFFF00"/>
                </a:solidFill>
              </a:rPr>
              <a:t>at least 1,000 years</a:t>
            </a:r>
            <a:r>
              <a:rPr lang="en-US" sz="1600" b="1" dirty="0" smtClean="0"/>
              <a:t>.”</a:t>
            </a:r>
            <a:endParaRPr lang="en-US"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itle 5"/>
          <p:cNvSpPr>
            <a:spLocks noGrp="1"/>
          </p:cNvSpPr>
          <p:nvPr>
            <p:ph type="ctrTitle"/>
          </p:nvPr>
        </p:nvSpPr>
        <p:spPr>
          <a:xfrm>
            <a:off x="165658" y="288636"/>
            <a:ext cx="8793702" cy="1787236"/>
          </a:xfrm>
        </p:spPr>
        <p:txBody>
          <a:bodyPr>
            <a:normAutofit fontScale="90000"/>
          </a:bodyPr>
          <a:lstStyle/>
          <a:p>
            <a:r>
              <a:rPr lang="en-US" sz="8000" b="1" dirty="0" smtClean="0">
                <a:solidFill>
                  <a:srgbClr val="FFFF00"/>
                </a:solidFill>
              </a:rPr>
              <a:t>Global Warming: </a:t>
            </a:r>
            <a:r>
              <a:rPr lang="en-US" b="1" dirty="0" smtClean="0">
                <a:solidFill>
                  <a:srgbClr val="FFFF00"/>
                </a:solidFill>
              </a:rPr>
              <a:t/>
            </a:r>
            <a:br>
              <a:rPr lang="en-US" b="1" dirty="0" smtClean="0">
                <a:solidFill>
                  <a:srgbClr val="FFFF00"/>
                </a:solidFill>
              </a:rPr>
            </a:br>
            <a:r>
              <a:rPr lang="en-US" sz="5333" b="1" dirty="0" smtClean="0">
                <a:solidFill>
                  <a:srgbClr val="FF6600"/>
                </a:solidFill>
              </a:rPr>
              <a:t>How Serious Is It?</a:t>
            </a:r>
            <a:endParaRPr lang="en-US" sz="5333" b="1" dirty="0">
              <a:solidFill>
                <a:srgbClr val="FF6600"/>
              </a:solidFill>
            </a:endParaRPr>
          </a:p>
        </p:txBody>
      </p:sp>
      <p:sp>
        <p:nvSpPr>
          <p:cNvPr id="7" name="Subtitle 6"/>
          <p:cNvSpPr>
            <a:spLocks noGrp="1"/>
          </p:cNvSpPr>
          <p:nvPr>
            <p:ph type="subTitle" idx="1"/>
          </p:nvPr>
        </p:nvSpPr>
        <p:spPr>
          <a:xfrm>
            <a:off x="165658" y="2440966"/>
            <a:ext cx="8793702" cy="4180978"/>
          </a:xfrm>
        </p:spPr>
        <p:txBody>
          <a:bodyPr>
            <a:noAutofit/>
          </a:bodyPr>
          <a:lstStyle/>
          <a:p>
            <a:pPr algn="l"/>
            <a:r>
              <a:rPr lang="en-US" sz="3600" b="1" cap="small" dirty="0" smtClean="0">
                <a:solidFill>
                  <a:srgbClr val="FFFF00"/>
                </a:solidFill>
              </a:rPr>
              <a:t>The most serious problem facing humanity since civilization began 11,000 years ago. </a:t>
            </a:r>
          </a:p>
          <a:p>
            <a:pPr algn="l"/>
            <a:r>
              <a:rPr lang="en-US" sz="3600" b="1" cap="small" dirty="0" smtClean="0">
                <a:solidFill>
                  <a:srgbClr val="FF6600"/>
                </a:solidFill>
              </a:rPr>
              <a:t>It could be the end of civilization if we do not act </a:t>
            </a:r>
            <a:r>
              <a:rPr lang="en-US" sz="3600" b="1" i="1" u="sng" cap="small" dirty="0" smtClean="0">
                <a:solidFill>
                  <a:srgbClr val="FF6600"/>
                </a:solidFill>
              </a:rPr>
              <a:t>now</a:t>
            </a:r>
            <a:r>
              <a:rPr lang="en-US" sz="3600" b="1" cap="small" dirty="0" smtClean="0">
                <a:solidFill>
                  <a:srgbClr val="FF6600"/>
                </a:solidFill>
              </a:rPr>
              <a:t>. “Now” is </a:t>
            </a:r>
            <a:r>
              <a:rPr lang="en-US" sz="3600" b="1" i="1" u="sng" cap="small" dirty="0" smtClean="0">
                <a:solidFill>
                  <a:srgbClr val="FFFF00"/>
                </a:solidFill>
              </a:rPr>
              <a:t>NOT</a:t>
            </a:r>
            <a:r>
              <a:rPr lang="en-US" sz="3600" b="1" cap="small" dirty="0" smtClean="0">
                <a:solidFill>
                  <a:srgbClr val="FF6600"/>
                </a:solidFill>
              </a:rPr>
              <a:t> 2020 as proposed by the Dec. 2011 Durban, S. Africa Climate Conference.</a:t>
            </a:r>
            <a:endParaRPr lang="en-US" sz="3600" b="1" cap="small" dirty="0">
              <a:solidFill>
                <a:srgbClr val="FF66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10" name="Title 3"/>
          <p:cNvSpPr>
            <a:spLocks noGrp="1"/>
          </p:cNvSpPr>
          <p:nvPr>
            <p:ph type="title"/>
          </p:nvPr>
        </p:nvSpPr>
        <p:spPr>
          <a:xfrm>
            <a:off x="457200" y="361178"/>
            <a:ext cx="8229600" cy="6186618"/>
          </a:xfrm>
        </p:spPr>
        <p:txBody>
          <a:bodyPr>
            <a:normAutofit/>
          </a:bodyPr>
          <a:lstStyle/>
          <a:p>
            <a:pPr algn="l"/>
            <a:r>
              <a:rPr lang="en-US" sz="4000" b="1" dirty="0" smtClean="0">
                <a:solidFill>
                  <a:srgbClr val="FF0000"/>
                </a:solidFill>
                <a:ea typeface="ＭＳ Ｐゴシック" pitchFamily="-106" charset="-128"/>
                <a:cs typeface="ＭＳ Ｐゴシック" pitchFamily="-106" charset="-128"/>
              </a:rPr>
              <a:t>In the U.S., the Denial Syndrome, Misinformation, Disinformation, and Science Illiteracy have Lead to a Disregard of the Dangers of Global Warming and the Urgency of Mitigating the Problem</a:t>
            </a:r>
            <a:r>
              <a:rPr lang="en-US" sz="4000" dirty="0" smtClean="0">
                <a:solidFill>
                  <a:srgbClr val="FF0000"/>
                </a:solidFill>
                <a:ea typeface="ＭＳ Ｐゴシック" pitchFamily="-106" charset="-128"/>
                <a:cs typeface="ＭＳ Ｐゴシック" pitchFamily="-106" charset="-128"/>
              </a:rPr>
              <a:t>. </a:t>
            </a:r>
            <a:endParaRPr lang="en-US" sz="2400" dirty="0" smtClean="0">
              <a:solidFill>
                <a:srgbClr val="FFFF00"/>
              </a:solidFill>
              <a:ea typeface="ＭＳ Ｐゴシック" pitchFamily="-106" charset="-128"/>
              <a:cs typeface="ＭＳ Ｐゴシック" pitchFamily="-106" charset="-128"/>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Title 1"/>
          <p:cNvSpPr>
            <a:spLocks noGrp="1"/>
          </p:cNvSpPr>
          <p:nvPr>
            <p:ph type="title"/>
          </p:nvPr>
        </p:nvSpPr>
        <p:spPr>
          <a:xfrm>
            <a:off x="685800" y="152400"/>
            <a:ext cx="7772400" cy="1143000"/>
          </a:xfrm>
        </p:spPr>
        <p:txBody>
          <a:bodyPr>
            <a:normAutofit fontScale="90000"/>
          </a:bodyPr>
          <a:lstStyle/>
          <a:p>
            <a:r>
              <a:rPr lang="en-US" b="1" smtClean="0">
                <a:solidFill>
                  <a:srgbClr val="FFFF00"/>
                </a:solidFill>
                <a:ea typeface="ＭＳ Ｐゴシック" pitchFamily="-106" charset="-128"/>
                <a:cs typeface="ＭＳ Ｐゴシック" pitchFamily="-106" charset="-128"/>
              </a:rPr>
              <a:t>Atmospheric Abundance of CO</a:t>
            </a:r>
            <a:r>
              <a:rPr lang="en-US" b="1" baseline="-25000" smtClean="0">
                <a:solidFill>
                  <a:srgbClr val="FFFF00"/>
                </a:solidFill>
                <a:ea typeface="ＭＳ Ｐゴシック" pitchFamily="-106" charset="-128"/>
                <a:cs typeface="ＭＳ Ｐゴシック" pitchFamily="-106" charset="-128"/>
              </a:rPr>
              <a:t>2</a:t>
            </a:r>
            <a:r>
              <a:rPr lang="en-US" b="1" smtClean="0">
                <a:solidFill>
                  <a:srgbClr val="FFFF00"/>
                </a:solidFill>
                <a:ea typeface="ＭＳ Ｐゴシック" pitchFamily="-106" charset="-128"/>
                <a:cs typeface="ＭＳ Ｐゴシック" pitchFamily="-106" charset="-128"/>
              </a:rPr>
              <a:t> and Global Temperatures</a:t>
            </a:r>
          </a:p>
        </p:txBody>
      </p:sp>
      <p:graphicFrame>
        <p:nvGraphicFramePr>
          <p:cNvPr id="4" name="Table Placeholder 3"/>
          <p:cNvGraphicFramePr>
            <a:graphicFrameLocks noGrp="1"/>
          </p:cNvGraphicFramePr>
          <p:nvPr>
            <p:ph type="tbl" idx="1"/>
          </p:nvPr>
        </p:nvGraphicFramePr>
        <p:xfrm>
          <a:off x="0" y="1514615"/>
          <a:ext cx="9143999" cy="5343385"/>
        </p:xfrm>
        <a:graphic>
          <a:graphicData uri="http://schemas.openxmlformats.org/drawingml/2006/table">
            <a:tbl>
              <a:tblPr/>
              <a:tblGrid>
                <a:gridCol w="1972235"/>
                <a:gridCol w="2061882"/>
                <a:gridCol w="5109882"/>
              </a:tblGrid>
              <a:tr h="133499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smtClean="0">
                          <a:ln>
                            <a:noFill/>
                          </a:ln>
                          <a:solidFill>
                            <a:srgbClr val="FFFF00"/>
                          </a:solidFill>
                          <a:effectLst/>
                          <a:latin typeface="Calibri" charset="0"/>
                          <a:ea typeface="ＭＳ Ｐゴシック" charset="-128"/>
                          <a:cs typeface="ＭＳ Ｐゴシック" charset="-128"/>
                        </a:rPr>
                        <a:t>CO</a:t>
                      </a:r>
                      <a:r>
                        <a:rPr kumimoji="0" lang="en-US" sz="3600" b="1" i="0" u="none" strike="noStrike" cap="none" normalizeH="0" baseline="-25000" smtClean="0">
                          <a:ln>
                            <a:noFill/>
                          </a:ln>
                          <a:solidFill>
                            <a:srgbClr val="FFFF00"/>
                          </a:solidFill>
                          <a:effectLst/>
                          <a:latin typeface="Calibri" charset="0"/>
                          <a:ea typeface="ＭＳ Ｐゴシック" charset="-128"/>
                          <a:cs typeface="ＭＳ Ｐゴシック" charset="-128"/>
                        </a:rPr>
                        <a:t>2</a:t>
                      </a:r>
                      <a:r>
                        <a:rPr kumimoji="0" lang="en-US" sz="3600" b="1" i="0" u="none" strike="noStrike" cap="none" normalizeH="0" baseline="0" smtClean="0">
                          <a:ln>
                            <a:noFill/>
                          </a:ln>
                          <a:solidFill>
                            <a:srgbClr val="FFFF00"/>
                          </a:solidFill>
                          <a:effectLst/>
                          <a:latin typeface="Calibri" charset="0"/>
                          <a:ea typeface="ＭＳ Ｐゴシック" charset="-128"/>
                          <a:cs typeface="ＭＳ Ｐゴシック" charset="-128"/>
                        </a:rPr>
                        <a:t>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smtClean="0">
                          <a:ln>
                            <a:noFill/>
                          </a:ln>
                          <a:solidFill>
                            <a:srgbClr val="FFFF00"/>
                          </a:solidFill>
                          <a:effectLst/>
                          <a:latin typeface="Calibri" charset="0"/>
                          <a:ea typeface="ＭＳ Ｐゴシック" charset="-128"/>
                          <a:cs typeface="ＭＳ Ｐゴシック" charset="-128"/>
                        </a:rPr>
                        <a:t>Percent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FF00"/>
                          </a:solidFill>
                          <a:effectLst/>
                          <a:latin typeface="Calibri" charset="0"/>
                          <a:ea typeface="ＭＳ Ｐゴシック" charset="-128"/>
                          <a:cs typeface="ＭＳ Ｐゴシック" charset="-128"/>
                        </a:rPr>
                        <a:t>Average Global Temperature (°C)</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4000" b="1" i="0" u="none" strike="noStrike" cap="none" normalizeH="0" baseline="0" smtClean="0">
                          <a:ln>
                            <a:noFill/>
                          </a:ln>
                          <a:solidFill>
                            <a:srgbClr val="FFFF00"/>
                          </a:solidFill>
                          <a:effectLst/>
                          <a:latin typeface="Calibri" charset="0"/>
                          <a:ea typeface="ＭＳ Ｐゴシック" charset="-128"/>
                          <a:cs typeface="ＭＳ Ｐゴシック" charset="-128"/>
                        </a:rPr>
                        <a:t>Event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r>
              <a:tr h="50801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rgbClr val="0000FF"/>
                          </a:solidFill>
                          <a:effectLst/>
                          <a:latin typeface="Calibri" charset="0"/>
                          <a:ea typeface="ＭＳ Ｐゴシック" charset="-128"/>
                          <a:cs typeface="ＭＳ Ｐゴシック" charset="-128"/>
                        </a:rPr>
                        <a:t>0.018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0000FF"/>
                          </a:solidFill>
                          <a:effectLst/>
                          <a:latin typeface="Calibri" charset="0"/>
                          <a:ea typeface="ＭＳ Ｐゴシック" charset="-128"/>
                          <a:cs typeface="ＭＳ Ｐゴシック" charset="-128"/>
                        </a:rPr>
                        <a:t>9 (48°F)</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rgbClr val="0000FF"/>
                          </a:solidFill>
                          <a:effectLst/>
                          <a:latin typeface="Calibri" charset="0"/>
                          <a:ea typeface="ＭＳ Ｐゴシック" charset="-128"/>
                          <a:cs typeface="ＭＳ Ｐゴシック" charset="-128"/>
                        </a:rPr>
                        <a:t>Last Ice Age Minimum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D8E8"/>
                    </a:solidFill>
                  </a:tcPr>
                </a:tc>
              </a:tr>
              <a:tr h="50801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rgbClr val="000000"/>
                          </a:solidFill>
                          <a:effectLst/>
                          <a:latin typeface="Calibri" charset="0"/>
                          <a:ea typeface="ＭＳ Ｐゴシック" charset="-128"/>
                          <a:cs typeface="ＭＳ Ｐゴシック" charset="-128"/>
                        </a:rPr>
                        <a:t>0.028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000000"/>
                          </a:solidFill>
                          <a:effectLst/>
                          <a:latin typeface="Calibri" charset="0"/>
                          <a:ea typeface="ＭＳ Ｐゴシック" charset="-128"/>
                          <a:cs typeface="ＭＳ Ｐゴシック" charset="-128"/>
                        </a:rPr>
                        <a:t>14 (57°F)</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rgbClr val="000000"/>
                          </a:solidFill>
                          <a:effectLst/>
                          <a:latin typeface="Calibri" charset="0"/>
                          <a:ea typeface="ＭＳ Ｐゴシック" charset="-128"/>
                          <a:cs typeface="ＭＳ Ｐゴシック" charset="-128"/>
                        </a:rPr>
                        <a:t>Interglacial Period (Holocene)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r>
              <a:tr h="50801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rgbClr val="000000"/>
                          </a:solidFill>
                          <a:effectLst/>
                          <a:latin typeface="Calibri" charset="0"/>
                          <a:ea typeface="ＭＳ Ｐゴシック" charset="-128"/>
                          <a:cs typeface="ＭＳ Ｐゴシック" charset="-128"/>
                        </a:rPr>
                        <a:t>0.039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000000"/>
                          </a:solidFill>
                          <a:effectLst/>
                          <a:latin typeface="Calibri" charset="0"/>
                          <a:ea typeface="ＭＳ Ｐゴシック" charset="-128"/>
                          <a:cs typeface="ＭＳ Ｐゴシック" charset="-128"/>
                        </a:rPr>
                        <a:t>14.8 (58.6°F)</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000000"/>
                          </a:solidFill>
                          <a:effectLst/>
                          <a:latin typeface="Calibri" charset="0"/>
                          <a:ea typeface="ＭＳ Ｐゴシック" charset="-128"/>
                          <a:cs typeface="ＭＳ Ｐゴシック" charset="-128"/>
                        </a:rPr>
                        <a:t>Today (</a:t>
                      </a:r>
                      <a:r>
                        <a:rPr kumimoji="0" lang="en-US" sz="2000" b="1" i="0" u="none" strike="noStrike" cap="none" normalizeH="0" baseline="0" dirty="0" err="1" smtClean="0">
                          <a:ln>
                            <a:noFill/>
                          </a:ln>
                          <a:solidFill>
                            <a:srgbClr val="000000"/>
                          </a:solidFill>
                          <a:effectLst/>
                          <a:latin typeface="Calibri" charset="0"/>
                          <a:ea typeface="ＭＳ Ｐゴシック" charset="-128"/>
                          <a:cs typeface="ＭＳ Ｐゴシック" charset="-128"/>
                        </a:rPr>
                        <a:t>Anthropocene</a:t>
                      </a:r>
                      <a:r>
                        <a:rPr kumimoji="0" lang="en-US" sz="2000" b="1" i="0" u="none" strike="noStrike" cap="none" normalizeH="0" baseline="0" dirty="0" smtClean="0">
                          <a:ln>
                            <a:noFill/>
                          </a:ln>
                          <a:solidFill>
                            <a:srgbClr val="000000"/>
                          </a:solidFill>
                          <a:effectLst/>
                          <a:latin typeface="Calibri" charset="0"/>
                          <a:ea typeface="ＭＳ Ｐゴシック" charset="-128"/>
                          <a:cs typeface="ＭＳ Ｐゴシック" charset="-128"/>
                        </a:rPr>
                        <a:t> = Human Era)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D8E8"/>
                    </a:solidFill>
                  </a:tcPr>
                </a:tc>
              </a:tr>
              <a:tr h="50801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bg1"/>
                          </a:solidFill>
                          <a:effectLst/>
                          <a:latin typeface="Calibri" charset="0"/>
                          <a:ea typeface="ＭＳ Ｐゴシック" charset="-128"/>
                          <a:cs typeface="ＭＳ Ｐゴシック" charset="-128"/>
                        </a:rPr>
                        <a:t>0.043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bg1"/>
                          </a:solidFill>
                          <a:effectLst/>
                          <a:latin typeface="Calibri" charset="0"/>
                          <a:ea typeface="ＭＳ Ｐゴシック" charset="-128"/>
                          <a:cs typeface="ＭＳ Ｐゴシック" charset="-128"/>
                        </a:rPr>
                        <a:t>16 (61°F)</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bg1"/>
                          </a:solidFill>
                          <a:effectLst/>
                          <a:latin typeface="Calibri" charset="0"/>
                          <a:ea typeface="ＭＳ Ｐゴシック" charset="-128"/>
                          <a:cs typeface="ＭＳ Ｐゴシック" charset="-128"/>
                        </a:rPr>
                        <a:t>Critical for Humans and Other Species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r>
              <a:tr h="8996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rgbClr val="FF6600"/>
                          </a:solidFill>
                          <a:effectLst/>
                          <a:latin typeface="Calibri" charset="0"/>
                          <a:ea typeface="ＭＳ Ｐゴシック" charset="-128"/>
                          <a:cs typeface="ＭＳ Ｐゴシック" charset="-128"/>
                        </a:rPr>
                        <a:t>0.065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6600"/>
                          </a:solidFill>
                          <a:effectLst/>
                          <a:latin typeface="Calibri" charset="0"/>
                          <a:ea typeface="ＭＳ Ｐゴシック" charset="-128"/>
                          <a:cs typeface="ＭＳ Ｐゴシック" charset="-128"/>
                        </a:rPr>
                        <a:t>18 (64°F)</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rgbClr val="FF6600"/>
                          </a:solidFill>
                          <a:effectLst/>
                          <a:latin typeface="Calibri" charset="0"/>
                          <a:ea typeface="ＭＳ Ｐゴシック" charset="-128"/>
                          <a:cs typeface="ＭＳ Ｐゴシック" charset="-128"/>
                        </a:rPr>
                        <a:t>Catastrophic for Humans and Other Species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D8E8"/>
                    </a:solidFill>
                  </a:tcPr>
                </a:tc>
              </a:tr>
              <a:tr h="50801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0000"/>
                          </a:solidFill>
                          <a:effectLst/>
                          <a:latin typeface="Calibri" charset="0"/>
                          <a:ea typeface="ＭＳ Ｐゴシック" charset="-128"/>
                          <a:cs typeface="ＭＳ Ｐゴシック" charset="-128"/>
                        </a:rPr>
                        <a:t>~0.12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0000"/>
                          </a:solidFill>
                          <a:effectLst/>
                          <a:latin typeface="Calibri" charset="0"/>
                          <a:ea typeface="ＭＳ Ｐゴシック" charset="-128"/>
                          <a:cs typeface="ＭＳ Ｐゴシック" charset="-128"/>
                        </a:rPr>
                        <a:t>25 (77°F)</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0000"/>
                          </a:solidFill>
                          <a:effectLst/>
                          <a:latin typeface="Calibri" charset="0"/>
                          <a:ea typeface="ＭＳ Ｐゴシック" charset="-128"/>
                          <a:cs typeface="ＭＳ Ｐゴシック" charset="-128"/>
                        </a:rPr>
                        <a:t>Hot House Maximum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r>
              <a:tr h="56864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rgbClr val="800000"/>
                          </a:solidFill>
                          <a:effectLst/>
                          <a:latin typeface="Calibri" charset="0"/>
                          <a:ea typeface="ＭＳ Ｐゴシック" charset="-128"/>
                          <a:cs typeface="ＭＳ Ｐゴシック" charset="-128"/>
                        </a:rPr>
                        <a:t>96.5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800000"/>
                          </a:solidFill>
                          <a:effectLst/>
                          <a:latin typeface="Calibri" charset="0"/>
                          <a:ea typeface="ＭＳ Ｐゴシック" charset="-128"/>
                          <a:cs typeface="ＭＳ Ｐゴシック" charset="-128"/>
                        </a:rPr>
                        <a:t>480 (896°F)</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800000"/>
                          </a:solidFill>
                          <a:effectLst/>
                          <a:latin typeface="Calibri" charset="0"/>
                          <a:ea typeface="ＭＳ Ｐゴシック" charset="-128"/>
                          <a:cs typeface="ＭＳ Ｐゴシック" charset="-128"/>
                        </a:rPr>
                        <a:t>Venus Surface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D8E8"/>
                    </a:solidFill>
                  </a:tcPr>
                </a:tc>
              </a:tr>
            </a:tbl>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0" y="0"/>
          <a:ext cx="9143999" cy="6858001"/>
        </p:xfrm>
        <a:graphic>
          <a:graphicData uri="http://schemas.openxmlformats.org/drawingml/2006/table">
            <a:tbl>
              <a:tblPr firstRow="1" bandRow="1">
                <a:tableStyleId>{5C22544A-7EE6-4342-B048-85BDC9FD1C3A}</a:tableStyleId>
              </a:tblPr>
              <a:tblGrid>
                <a:gridCol w="2375172"/>
                <a:gridCol w="2374992"/>
                <a:gridCol w="4393835"/>
              </a:tblGrid>
              <a:tr h="1863622">
                <a:tc>
                  <a:txBody>
                    <a:bodyPr/>
                    <a:lstStyle/>
                    <a:p>
                      <a:pPr algn="ctr"/>
                      <a:r>
                        <a:rPr lang="en-US" sz="2400" b="1" dirty="0" smtClean="0">
                          <a:solidFill>
                            <a:srgbClr val="FFFF00"/>
                          </a:solidFill>
                        </a:rPr>
                        <a:t>Warming of</a:t>
                      </a:r>
                      <a:r>
                        <a:rPr lang="en-US" sz="2400" b="1" baseline="0" dirty="0" smtClean="0">
                          <a:solidFill>
                            <a:srgbClr val="FFFF00"/>
                          </a:solidFill>
                        </a:rPr>
                        <a:t> the </a:t>
                      </a:r>
                      <a:r>
                        <a:rPr lang="en-US" sz="2400" b="1" dirty="0" smtClean="0">
                          <a:solidFill>
                            <a:srgbClr val="FFFF00"/>
                          </a:solidFill>
                        </a:rPr>
                        <a:t> Human Body</a:t>
                      </a:r>
                      <a:r>
                        <a:rPr lang="en-US" sz="2400" b="1" baseline="0" dirty="0" smtClean="0">
                          <a:solidFill>
                            <a:srgbClr val="FFFF00"/>
                          </a:solidFill>
                        </a:rPr>
                        <a:t> and the Earth (°C)</a:t>
                      </a:r>
                      <a:endParaRPr lang="en-US" sz="2400" b="1" dirty="0">
                        <a:solidFill>
                          <a:srgbClr val="FFFF00"/>
                        </a:solidFill>
                      </a:endParaRPr>
                    </a:p>
                  </a:txBody>
                  <a:tcPr anchor="ctr"/>
                </a:tc>
                <a:tc>
                  <a:txBody>
                    <a:bodyPr/>
                    <a:lstStyle/>
                    <a:p>
                      <a:pPr algn="ctr"/>
                      <a:r>
                        <a:rPr lang="en-US" sz="2400" dirty="0" smtClean="0">
                          <a:solidFill>
                            <a:srgbClr val="FFFF00"/>
                          </a:solidFill>
                        </a:rPr>
                        <a:t>Human Body Condition</a:t>
                      </a:r>
                      <a:endParaRPr lang="en-US" sz="2400" dirty="0">
                        <a:solidFill>
                          <a:srgbClr val="FFFF00"/>
                        </a:solidFill>
                      </a:endParaRPr>
                    </a:p>
                  </a:txBody>
                  <a:tcPr anchor="ctr"/>
                </a:tc>
                <a:tc>
                  <a:txBody>
                    <a:bodyPr/>
                    <a:lstStyle/>
                    <a:p>
                      <a:pPr algn="ctr"/>
                      <a:r>
                        <a:rPr lang="en-US" sz="2400" dirty="0" smtClean="0">
                          <a:solidFill>
                            <a:srgbClr val="FFFF00"/>
                          </a:solidFill>
                        </a:rPr>
                        <a:t>Global Warming Condition</a:t>
                      </a:r>
                    </a:p>
                    <a:p>
                      <a:pPr algn="ctr"/>
                      <a:r>
                        <a:rPr lang="en-US" sz="2400" i="1" dirty="0" smtClean="0">
                          <a:solidFill>
                            <a:srgbClr val="FFFF00"/>
                          </a:solidFill>
                        </a:rPr>
                        <a:t>(see previous slide)</a:t>
                      </a:r>
                      <a:endParaRPr lang="en-US" sz="2400" i="1" dirty="0">
                        <a:solidFill>
                          <a:srgbClr val="FFFF00"/>
                        </a:solidFill>
                      </a:endParaRPr>
                    </a:p>
                  </a:txBody>
                  <a:tcPr anchor="ctr"/>
                </a:tc>
              </a:tr>
              <a:tr h="933153">
                <a:tc>
                  <a:txBody>
                    <a:bodyPr/>
                    <a:lstStyle/>
                    <a:p>
                      <a:pPr algn="ctr"/>
                      <a:r>
                        <a:rPr lang="en-US" sz="4000" b="1" dirty="0" smtClean="0"/>
                        <a:t>0</a:t>
                      </a:r>
                      <a:endParaRPr lang="en-US" sz="4000" b="1" dirty="0"/>
                    </a:p>
                  </a:txBody>
                  <a:tcPr/>
                </a:tc>
                <a:tc>
                  <a:txBody>
                    <a:bodyPr/>
                    <a:lstStyle/>
                    <a:p>
                      <a:pPr algn="ctr"/>
                      <a:r>
                        <a:rPr lang="en-US" sz="2400" b="1" dirty="0" smtClean="0"/>
                        <a:t>Normal Feelings</a:t>
                      </a:r>
                      <a:endParaRPr lang="en-US" sz="2400" b="1" dirty="0"/>
                    </a:p>
                  </a:txBody>
                  <a:tcPr anchor="ctr"/>
                </a:tc>
                <a:tc>
                  <a:txBody>
                    <a:bodyPr/>
                    <a:lstStyle/>
                    <a:p>
                      <a:pPr algn="ctr"/>
                      <a:r>
                        <a:rPr lang="en-US" sz="2400" b="1" dirty="0" smtClean="0"/>
                        <a:t>Pre-Industrial “normal”</a:t>
                      </a:r>
                      <a:endParaRPr lang="en-US" sz="2400" b="1" dirty="0"/>
                    </a:p>
                  </a:txBody>
                  <a:tcPr anchor="ctr"/>
                </a:tc>
              </a:tr>
              <a:tr h="933153">
                <a:tc>
                  <a:txBody>
                    <a:bodyPr/>
                    <a:lstStyle/>
                    <a:p>
                      <a:pPr algn="ctr"/>
                      <a:r>
                        <a:rPr lang="en-US" sz="4000" b="1" dirty="0" smtClean="0">
                          <a:solidFill>
                            <a:srgbClr val="000000"/>
                          </a:solidFill>
                        </a:rPr>
                        <a:t>0.8</a:t>
                      </a:r>
                      <a:endParaRPr lang="en-US" sz="4000" b="1" dirty="0">
                        <a:solidFill>
                          <a:srgbClr val="000000"/>
                        </a:solidFill>
                      </a:endParaRPr>
                    </a:p>
                  </a:txBody>
                  <a:tcPr/>
                </a:tc>
                <a:tc>
                  <a:txBody>
                    <a:bodyPr/>
                    <a:lstStyle/>
                    <a:p>
                      <a:pPr algn="ctr"/>
                      <a:r>
                        <a:rPr lang="en-US" sz="2400" b="1" dirty="0" smtClean="0">
                          <a:solidFill>
                            <a:srgbClr val="000000"/>
                          </a:solidFill>
                        </a:rPr>
                        <a:t>Discomfort</a:t>
                      </a:r>
                      <a:endParaRPr lang="en-US" sz="2400" b="1" dirty="0">
                        <a:solidFill>
                          <a:srgbClr val="000000"/>
                        </a:solidFill>
                      </a:endParaRPr>
                    </a:p>
                  </a:txBody>
                  <a:tcPr anchor="ctr"/>
                </a:tc>
                <a:tc>
                  <a:txBody>
                    <a:bodyPr/>
                    <a:lstStyle/>
                    <a:p>
                      <a:pPr algn="ctr"/>
                      <a:r>
                        <a:rPr lang="en-US" sz="2400" b="1" dirty="0" smtClean="0">
                          <a:solidFill>
                            <a:srgbClr val="000000"/>
                          </a:solidFill>
                        </a:rPr>
                        <a:t>Present</a:t>
                      </a:r>
                      <a:r>
                        <a:rPr lang="en-US" sz="2400" b="1" baseline="0" dirty="0" smtClean="0">
                          <a:solidFill>
                            <a:srgbClr val="000000"/>
                          </a:solidFill>
                        </a:rPr>
                        <a:t> (increased frequency of extreme weather events)</a:t>
                      </a:r>
                      <a:endParaRPr lang="en-US" sz="2400" b="1" dirty="0">
                        <a:solidFill>
                          <a:srgbClr val="000000"/>
                        </a:solidFill>
                      </a:endParaRPr>
                    </a:p>
                  </a:txBody>
                  <a:tcPr anchor="ctr"/>
                </a:tc>
              </a:tr>
              <a:tr h="982603">
                <a:tc>
                  <a:txBody>
                    <a:bodyPr/>
                    <a:lstStyle/>
                    <a:p>
                      <a:pPr algn="ctr"/>
                      <a:r>
                        <a:rPr lang="en-US" sz="4000" b="1" dirty="0" smtClean="0">
                          <a:solidFill>
                            <a:srgbClr val="FF6600"/>
                          </a:solidFill>
                        </a:rPr>
                        <a:t>2.0</a:t>
                      </a:r>
                      <a:endParaRPr lang="en-US" sz="4000" b="1" dirty="0">
                        <a:solidFill>
                          <a:srgbClr val="FF6600"/>
                        </a:solidFill>
                      </a:endParaRPr>
                    </a:p>
                  </a:txBody>
                  <a:tcPr/>
                </a:tc>
                <a:tc>
                  <a:txBody>
                    <a:bodyPr/>
                    <a:lstStyle/>
                    <a:p>
                      <a:pPr algn="ctr"/>
                      <a:r>
                        <a:rPr lang="en-US" sz="2400" b="1" dirty="0" smtClean="0">
                          <a:solidFill>
                            <a:srgbClr val="FF6600"/>
                          </a:solidFill>
                        </a:rPr>
                        <a:t>Pyrexia (very ill)</a:t>
                      </a:r>
                      <a:endParaRPr lang="en-US" sz="2400" b="1" dirty="0">
                        <a:solidFill>
                          <a:srgbClr val="FF6600"/>
                        </a:solidFill>
                      </a:endParaRPr>
                    </a:p>
                  </a:txBody>
                  <a:tcPr anchor="ctr"/>
                </a:tc>
                <a:tc>
                  <a:txBody>
                    <a:bodyPr/>
                    <a:lstStyle/>
                    <a:p>
                      <a:pPr algn="ctr"/>
                      <a:r>
                        <a:rPr lang="en-US" sz="2400" b="1" dirty="0" smtClean="0">
                          <a:solidFill>
                            <a:srgbClr val="FF6600"/>
                          </a:solidFill>
                        </a:rPr>
                        <a:t>Critical</a:t>
                      </a:r>
                      <a:r>
                        <a:rPr lang="en-US" sz="2400" b="1" baseline="0" dirty="0" smtClean="0">
                          <a:solidFill>
                            <a:srgbClr val="FF6600"/>
                          </a:solidFill>
                        </a:rPr>
                        <a:t> (very Dangerous)</a:t>
                      </a:r>
                      <a:endParaRPr lang="en-US" sz="2400" b="1" dirty="0">
                        <a:solidFill>
                          <a:srgbClr val="FF6600"/>
                        </a:solidFill>
                      </a:endParaRPr>
                    </a:p>
                  </a:txBody>
                  <a:tcPr anchor="ctr"/>
                </a:tc>
              </a:tr>
              <a:tr h="1212317">
                <a:tc>
                  <a:txBody>
                    <a:bodyPr/>
                    <a:lstStyle/>
                    <a:p>
                      <a:pPr algn="ctr"/>
                      <a:r>
                        <a:rPr lang="en-US" sz="4000" b="1" dirty="0" smtClean="0">
                          <a:solidFill>
                            <a:srgbClr val="FF0000"/>
                          </a:solidFill>
                        </a:rPr>
                        <a:t>4.0</a:t>
                      </a:r>
                      <a:endParaRPr lang="en-US" sz="4000" b="1" dirty="0">
                        <a:solidFill>
                          <a:srgbClr val="FF0000"/>
                        </a:solidFill>
                      </a:endParaRPr>
                    </a:p>
                  </a:txBody>
                  <a:tcPr/>
                </a:tc>
                <a:tc>
                  <a:txBody>
                    <a:bodyPr/>
                    <a:lstStyle/>
                    <a:p>
                      <a:pPr algn="ctr"/>
                      <a:r>
                        <a:rPr lang="en-US" sz="2400" b="1" dirty="0" err="1" smtClean="0">
                          <a:solidFill>
                            <a:srgbClr val="FF0000"/>
                          </a:solidFill>
                        </a:rPr>
                        <a:t>Hyperthemia</a:t>
                      </a:r>
                      <a:r>
                        <a:rPr lang="en-US" sz="2400" b="1" dirty="0" smtClean="0">
                          <a:solidFill>
                            <a:srgbClr val="FF0000"/>
                          </a:solidFill>
                        </a:rPr>
                        <a:t> (near</a:t>
                      </a:r>
                      <a:r>
                        <a:rPr lang="en-US" sz="2400" b="1" baseline="0" dirty="0" smtClean="0">
                          <a:solidFill>
                            <a:srgbClr val="FF0000"/>
                          </a:solidFill>
                        </a:rPr>
                        <a:t> death)</a:t>
                      </a:r>
                      <a:endParaRPr lang="en-US" sz="2400" b="1" dirty="0">
                        <a:solidFill>
                          <a:srgbClr val="FF0000"/>
                        </a:solidFill>
                      </a:endParaRPr>
                    </a:p>
                  </a:txBody>
                  <a:tcPr anchor="ctr"/>
                </a:tc>
                <a:tc>
                  <a:txBody>
                    <a:bodyPr/>
                    <a:lstStyle/>
                    <a:p>
                      <a:pPr algn="ctr"/>
                      <a:r>
                        <a:rPr lang="en-US" sz="2400" b="1" dirty="0" smtClean="0">
                          <a:solidFill>
                            <a:srgbClr val="FF0000"/>
                          </a:solidFill>
                        </a:rPr>
                        <a:t>Catastrophic</a:t>
                      </a:r>
                      <a:r>
                        <a:rPr lang="en-US" sz="2400" b="1" baseline="0" dirty="0" smtClean="0">
                          <a:solidFill>
                            <a:srgbClr val="FF0000"/>
                          </a:solidFill>
                        </a:rPr>
                        <a:t> (end of civilization as we know it)</a:t>
                      </a:r>
                      <a:endParaRPr lang="en-US" sz="2400" b="1" dirty="0">
                        <a:solidFill>
                          <a:srgbClr val="FF0000"/>
                        </a:solidFill>
                      </a:endParaRPr>
                    </a:p>
                  </a:txBody>
                  <a:tcPr anchor="ctr"/>
                </a:tc>
              </a:tr>
              <a:tr h="933153">
                <a:tc>
                  <a:txBody>
                    <a:bodyPr/>
                    <a:lstStyle/>
                    <a:p>
                      <a:pPr algn="ctr"/>
                      <a:r>
                        <a:rPr lang="en-US" sz="4000" b="1" dirty="0" smtClean="0">
                          <a:solidFill>
                            <a:srgbClr val="FF0000"/>
                          </a:solidFill>
                        </a:rPr>
                        <a:t>6.0</a:t>
                      </a:r>
                      <a:endParaRPr lang="en-US" sz="4000" b="1" dirty="0">
                        <a:solidFill>
                          <a:srgbClr val="FF0000"/>
                        </a:solidFill>
                      </a:endParaRPr>
                    </a:p>
                  </a:txBody>
                  <a:tcPr/>
                </a:tc>
                <a:tc>
                  <a:txBody>
                    <a:bodyPr/>
                    <a:lstStyle/>
                    <a:p>
                      <a:pPr algn="ctr"/>
                      <a:r>
                        <a:rPr lang="en-US" sz="2400" b="1" dirty="0" smtClean="0">
                          <a:solidFill>
                            <a:srgbClr val="FF0000"/>
                          </a:solidFill>
                        </a:rPr>
                        <a:t>Death</a:t>
                      </a:r>
                      <a:endParaRPr lang="en-US" sz="2400" b="1" dirty="0">
                        <a:solidFill>
                          <a:srgbClr val="FF0000"/>
                        </a:solidFill>
                      </a:endParaRPr>
                    </a:p>
                  </a:txBody>
                  <a:tcPr anchor="ctr"/>
                </a:tc>
                <a:tc>
                  <a:txBody>
                    <a:bodyPr/>
                    <a:lstStyle/>
                    <a:p>
                      <a:pPr algn="ctr"/>
                      <a:r>
                        <a:rPr lang="en-US" sz="2400" b="1" dirty="0" smtClean="0">
                          <a:solidFill>
                            <a:srgbClr val="FF0000"/>
                          </a:solidFill>
                        </a:rPr>
                        <a:t>Possibly the end of humanity</a:t>
                      </a:r>
                      <a:endParaRPr lang="en-US" sz="2400" b="1" dirty="0">
                        <a:solidFill>
                          <a:srgbClr val="FF0000"/>
                        </a:solidFill>
                      </a:endParaRPr>
                    </a:p>
                  </a:txBody>
                  <a:tcPr anchor="ctr"/>
                </a:tc>
              </a:tr>
            </a:tbl>
          </a:graphicData>
        </a:graphic>
      </p:graphicFrame>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228600" y="152400"/>
            <a:ext cx="8686800" cy="685800"/>
          </a:xfrm>
        </p:spPr>
        <p:txBody>
          <a:bodyPr>
            <a:normAutofit fontScale="90000"/>
          </a:bodyPr>
          <a:lstStyle/>
          <a:p>
            <a:pPr eaLnBrk="1" hangingPunct="1"/>
            <a:r>
              <a:rPr lang="en-US" sz="6000" b="1" smtClean="0">
                <a:solidFill>
                  <a:srgbClr val="FFFF00"/>
                </a:solidFill>
                <a:ea typeface="ＭＳ Ｐゴシック" charset="-128"/>
                <a:cs typeface="ＭＳ Ｐゴシック" charset="-128"/>
              </a:rPr>
              <a:t>The Greenhouse Effect</a:t>
            </a:r>
            <a:endParaRPr lang="en-US" sz="6000" smtClean="0">
              <a:solidFill>
                <a:srgbClr val="FFFF00"/>
              </a:solidFill>
              <a:ea typeface="ＭＳ Ｐゴシック" charset="-128"/>
              <a:cs typeface="ＭＳ Ｐゴシック" charset="-128"/>
            </a:endParaRPr>
          </a:p>
        </p:txBody>
      </p:sp>
      <p:pic>
        <p:nvPicPr>
          <p:cNvPr id="33795" name="Picture 6" descr="Greenhouse Effect.jpg                                          00038833Macintosh HD                   BCFC62BF:"/>
          <p:cNvPicPr>
            <a:picLocks noGrp="1" noChangeAspect="1" noChangeArrowheads="1"/>
          </p:cNvPicPr>
          <p:nvPr>
            <p:ph idx="1"/>
          </p:nvPr>
        </p:nvPicPr>
        <p:blipFill>
          <a:blip r:embed="rId3"/>
          <a:srcRect/>
          <a:stretch>
            <a:fillRect/>
          </a:stretch>
        </p:blipFill>
        <p:spPr>
          <a:xfrm>
            <a:off x="0" y="990600"/>
            <a:ext cx="9144000" cy="5867400"/>
          </a:xfr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258</TotalTime>
  <Words>6844</Words>
  <Application>Microsoft Macintosh PowerPoint</Application>
  <PresentationFormat>On-screen Show (4:3)</PresentationFormat>
  <Paragraphs>335</Paragraphs>
  <Slides>53</Slides>
  <Notes>44</Notes>
  <HiddenSlides>0</HiddenSlides>
  <MMClips>1</MMClips>
  <ScaleCrop>false</ScaleCrop>
  <HeadingPairs>
    <vt:vector size="4" baseType="variant">
      <vt:variant>
        <vt:lpstr>Design Template</vt:lpstr>
      </vt:variant>
      <vt:variant>
        <vt:i4>1</vt:i4>
      </vt:variant>
      <vt:variant>
        <vt:lpstr>Slide Titles</vt:lpstr>
      </vt:variant>
      <vt:variant>
        <vt:i4>53</vt:i4>
      </vt:variant>
    </vt:vector>
  </HeadingPairs>
  <TitlesOfParts>
    <vt:vector size="54" baseType="lpstr">
      <vt:lpstr>Office Theme</vt:lpstr>
      <vt:lpstr>Global Warming How Serious Is It?</vt:lpstr>
      <vt:lpstr>List of Detailed Presentations for Downloading</vt:lpstr>
      <vt:lpstr>Reliability of Global Warming Parameters</vt:lpstr>
      <vt:lpstr>The World’s Science Societies Support the Science Findings on Global Warming</vt:lpstr>
      <vt:lpstr>Key Scientific Findings</vt:lpstr>
      <vt:lpstr>In the U.S., the Denial Syndrome, Misinformation, Disinformation, and Science Illiteracy have Lead to a Disregard of the Dangers of Global Warming and the Urgency of Mitigating the Problem. </vt:lpstr>
      <vt:lpstr>Atmospheric Abundance of CO2 and Global Temperatures</vt:lpstr>
      <vt:lpstr>Slide 8</vt:lpstr>
      <vt:lpstr>The Greenhouse Effect</vt:lpstr>
      <vt:lpstr>Paleoclimate in the Cenozoic Era</vt:lpstr>
      <vt:lpstr>The Arctic in the Paleocene-Eocene Thermal Maximum (PETM)  Average Annual Arctic Temp. = 20° C (68° F) Arctic Ocean Surface Temp. = 22° C (72°F)</vt:lpstr>
      <vt:lpstr>Temperature Anomaly Relative to the 1880-1920 Mean and Sea Level Rise</vt:lpstr>
      <vt:lpstr>Summary: Cenozoic Era</vt:lpstr>
      <vt:lpstr>Temperature Anomaly (1880-2012) Baseline: 1951-1980</vt:lpstr>
      <vt:lpstr>Slide 15</vt:lpstr>
      <vt:lpstr>Slide 16</vt:lpstr>
      <vt:lpstr>Earth’s Heat Gain During the Past 50 years (1021 Joules*)</vt:lpstr>
      <vt:lpstr>Ocean Heat Content Compared to Total Land, Atmosphere and Ice Heat Content.</vt:lpstr>
      <vt:lpstr>Intensity of Climate Drivers (2006)</vt:lpstr>
      <vt:lpstr>Slide 20</vt:lpstr>
      <vt:lpstr>Slide 21</vt:lpstr>
      <vt:lpstr>Slide 22</vt:lpstr>
      <vt:lpstr>Some Reasons We Know Humans are the Main Cause</vt:lpstr>
      <vt:lpstr>Slide 24</vt:lpstr>
      <vt:lpstr>Slide 25</vt:lpstr>
      <vt:lpstr>Temperature, CO2 Concentrations and Human- Caused Carbon Emissions </vt:lpstr>
      <vt:lpstr>Only Human-caused Greenhouse Gas Emissions Can Account for Global Warming</vt:lpstr>
      <vt:lpstr>What Global Average Temperatures Become Critical and Catastrophic for Humans?</vt:lpstr>
      <vt:lpstr>WHAT IS CRITICAL AND WHAT IS CATASTROPHIC?</vt:lpstr>
      <vt:lpstr>Slide 30</vt:lpstr>
      <vt:lpstr>Slide 31</vt:lpstr>
      <vt:lpstr>Slide 32</vt:lpstr>
      <vt:lpstr>Some Current General Consequences of Global Warming</vt:lpstr>
      <vt:lpstr>Melting Glaciers</vt:lpstr>
      <vt:lpstr>Ratio of Mean Volume to Area of Arctic Summer Sea Ice</vt:lpstr>
      <vt:lpstr>Greatest decline of Arctic Summer Sea Ice  (Sept. 16, 2012)</vt:lpstr>
      <vt:lpstr>Slide 37</vt:lpstr>
      <vt:lpstr>Southeastern Seaboard After a 1 and 6 m (3 and 20 ft) Sea Level Rise</vt:lpstr>
      <vt:lpstr>London Underwater from a  6 m (20 ft) Rise in Sea Level</vt:lpstr>
      <vt:lpstr>Ocean Acidification</vt:lpstr>
      <vt:lpstr>Heat is Energy</vt:lpstr>
      <vt:lpstr>Worldwide Natural Disasters, 1980-2010</vt:lpstr>
      <vt:lpstr>Methane Increasing After 8 Years of Stability</vt:lpstr>
      <vt:lpstr>Example of Methane Release from Arctic Continental Shelf. Most of the Methane is NOT Reaching the Atmosphere, yet.</vt:lpstr>
      <vt:lpstr>Positive Feedbacks Can Lead to a Non-linear Climate Response</vt:lpstr>
      <vt:lpstr>United Nations Framework Convention on Climate Change (UNFCCC)</vt:lpstr>
      <vt:lpstr>Slide 47</vt:lpstr>
      <vt:lpstr>CO2 Emission Reduction to Limit the Rise in Global Average Temperature to the Critical  2° C (3.6° F)—2009 analysis</vt:lpstr>
      <vt:lpstr>Projected Emissions to 2020 if the Average Annual Increase is 3%</vt:lpstr>
      <vt:lpstr>Can We Avoid Dangerous Global Warming? (2° C above pre-industrial)</vt:lpstr>
      <vt:lpstr>We Must Make  the World Governments Aware of the Seriousness of our Problem</vt:lpstr>
      <vt:lpstr>A Permanent Long-term Fix</vt:lpstr>
      <vt:lpstr>Global Warming:  How Serious Is It?</vt:lpstr>
    </vt:vector>
  </TitlesOfParts>
  <Company>University of Arizona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Global Warming How Serious Is It?</dc:title>
  <dc:creator>Bob Strom</dc:creator>
  <cp:lastModifiedBy>Bob Strom</cp:lastModifiedBy>
  <cp:revision>31</cp:revision>
  <dcterms:created xsi:type="dcterms:W3CDTF">2013-07-24T15:10:40Z</dcterms:created>
  <dcterms:modified xsi:type="dcterms:W3CDTF">2013-07-24T15:13:44Z</dcterms:modified>
</cp:coreProperties>
</file>