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.xml" ContentType="application/vnd.openxmlformats-officedocument.presentationml.notesSlide+xml"/>
  <Override PartName="/ppt/embeddings/oleObject20.bin" ContentType="application/vnd.openxmlformats-officedocument.oleObject"/>
  <Override PartName="/ppt/notesSlides/notesSlide3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1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2" r:id="rId3"/>
    <p:sldId id="313" r:id="rId4"/>
    <p:sldId id="314" r:id="rId5"/>
    <p:sldId id="315" r:id="rId6"/>
    <p:sldId id="316" r:id="rId7"/>
    <p:sldId id="318" r:id="rId8"/>
    <p:sldId id="319" r:id="rId9"/>
    <p:sldId id="320" r:id="rId10"/>
    <p:sldId id="321" r:id="rId11"/>
    <p:sldId id="322" r:id="rId12"/>
    <p:sldId id="323" r:id="rId13"/>
    <p:sldId id="304" r:id="rId14"/>
    <p:sldId id="305" r:id="rId15"/>
    <p:sldId id="306" r:id="rId16"/>
    <p:sldId id="324" r:id="rId17"/>
    <p:sldId id="284" r:id="rId18"/>
    <p:sldId id="285" r:id="rId19"/>
    <p:sldId id="286" r:id="rId20"/>
    <p:sldId id="307" r:id="rId21"/>
    <p:sldId id="308" r:id="rId22"/>
    <p:sldId id="292" r:id="rId23"/>
    <p:sldId id="293" r:id="rId24"/>
    <p:sldId id="294" r:id="rId25"/>
    <p:sldId id="295" r:id="rId26"/>
    <p:sldId id="296" r:id="rId27"/>
    <p:sldId id="325" r:id="rId28"/>
    <p:sldId id="309" r:id="rId29"/>
    <p:sldId id="310" r:id="rId30"/>
    <p:sldId id="311" r:id="rId31"/>
    <p:sldId id="298" r:id="rId32"/>
    <p:sldId id="299" r:id="rId33"/>
  </p:sldIdLst>
  <p:sldSz cx="9144000" cy="6858000" type="letter"/>
  <p:notesSz cx="7162800" cy="94488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381" autoAdjust="0"/>
  </p:normalViewPr>
  <p:slideViewPr>
    <p:cSldViewPr snapToGrid="0">
      <p:cViewPr>
        <p:scale>
          <a:sx n="150" d="100"/>
          <a:sy n="150" d="100"/>
        </p:scale>
        <p:origin x="-1960" y="-9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1" Type="http://schemas.openxmlformats.org/officeDocument/2006/relationships/image" Target="../media/image79.emf"/><Relationship Id="rId2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1F90FF1C-1286-8441-B9DD-4D80185F7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8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993C7282-33CF-5241-BCB4-4E32E55C2E5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174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3077439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8081BC-DB49-4B4F-9DF2-B460D927B69C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CBDB93-4C8C-E84E-890F-A83794EFD97B}" type="slidenum">
              <a:rPr lang="en-US" sz="900" b="0">
                <a:latin typeface="Times New Roman" charset="0"/>
              </a:rPr>
              <a:pPr/>
              <a:t>25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53528E-5571-5644-835B-74A4A70D8B13}" type="slidenum">
              <a:rPr lang="en-US" sz="900" b="0">
                <a:latin typeface="Times New Roman" charset="0"/>
              </a:rPr>
              <a:pPr/>
              <a:t>26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E75178-776C-1D47-8ABA-6B9269E801B8}" type="slidenum">
              <a:rPr lang="en-US" sz="900" b="0">
                <a:latin typeface="Times New Roman" charset="0"/>
              </a:rPr>
              <a:pPr/>
              <a:t>31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4" rIns="91428" bIns="45714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2828D8-A6FD-8045-9179-2F0AFF6B0AB0}" type="slidenum">
              <a:rPr lang="en-US" sz="900" b="0">
                <a:latin typeface="Times New Roman" charset="0"/>
              </a:rPr>
              <a:pPr/>
              <a:t>32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D2A21C-5983-BE48-92C4-AECEB75E18C7}" type="slidenum">
              <a:rPr lang="en-US" sz="900" b="0">
                <a:latin typeface="Times New Roman" charset="0"/>
              </a:rPr>
              <a:pPr/>
              <a:t>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4" rIns="91428" bIns="45714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67151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5F6D8C-0F17-494F-A7F7-7A001C79B77B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6A9E08-491B-3D43-85D7-74C2376401EE}" type="slidenum">
              <a:rPr lang="en-US" sz="900" b="0">
                <a:latin typeface="Times New Roman" charset="0"/>
              </a:rPr>
              <a:pPr/>
              <a:t>17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160FD2-D29E-9C46-A011-7FF4CE376C6D}" type="slidenum">
              <a:rPr lang="en-US" sz="900" b="0">
                <a:latin typeface="Times New Roman" charset="0"/>
              </a:rPr>
              <a:pPr/>
              <a:t>18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5963" y="4487863"/>
            <a:ext cx="5730875" cy="4251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785" tIns="44892" rIns="89785" bIns="44892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FDD24D-0DE0-A94B-93E5-85A56EFC86F4}" type="slidenum">
              <a:rPr lang="en-US" sz="900" b="0">
                <a:latin typeface="Times New Roman" charset="0"/>
              </a:rPr>
              <a:pPr/>
              <a:t>19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D85761-5078-974B-8C67-568895382CD6}" type="slidenum">
              <a:rPr lang="en-US" sz="900" b="0">
                <a:latin typeface="Times New Roman" charset="0"/>
              </a:rPr>
              <a:pPr/>
              <a:t>22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C014AE-3BCF-9641-A160-E756BE8D9728}" type="slidenum">
              <a:rPr lang="en-US" sz="900" b="0">
                <a:latin typeface="Times New Roman" charset="0"/>
              </a:rPr>
              <a:pPr/>
              <a:t>23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715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9F24D9-D986-F947-AF9C-3CA462F53C4B}" type="slidenum">
              <a:rPr lang="en-US" sz="900" b="0">
                <a:latin typeface="Times New Roman" charset="0"/>
              </a:rPr>
              <a:pPr/>
              <a:t>24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4487863"/>
            <a:ext cx="5730875" cy="42529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8" tIns="45714" rIns="91428" bIns="45714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7838" y="290513"/>
            <a:ext cx="7867650" cy="941387"/>
          </a:xfrm>
          <a:prstGeom prst="rect">
            <a:avLst/>
          </a:prstGeom>
          <a:solidFill>
            <a:srgbClr val="FFFF00">
              <a:alpha val="75000"/>
            </a:srgb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latin typeface="Arial" pitchFamily="-106" charset="0"/>
                <a:ea typeface="+mn-ea"/>
                <a:cs typeface="+mn-cs"/>
              </a:rPr>
              <a:t>PTYS </a:t>
            </a: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411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latin typeface="Arial" pitchFamily="-106" charset="0"/>
                <a:ea typeface="+mn-ea"/>
                <a:cs typeface="+mn-cs"/>
              </a:rPr>
              <a:t>Geology and Geophysics of the Solar System</a:t>
            </a:r>
            <a:endParaRPr lang="en-US" sz="2400" dirty="0"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4425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91219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6143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97643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7372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3" descr="phoeb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8478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PYTS </a:t>
            </a:r>
            <a:r>
              <a:rPr lang="en-US" dirty="0" smtClean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411 </a:t>
            </a:r>
            <a:r>
              <a:rPr lang="en-US" dirty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– Aeolian </a:t>
            </a:r>
            <a:r>
              <a:rPr lang="en-US" dirty="0" smtClean="0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rPr>
              <a:t>Processes</a:t>
            </a:r>
            <a:endParaRPr lang="en-US" dirty="0">
              <a:solidFill>
                <a:srgbClr val="000000"/>
              </a:solidFill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CCE9BE91-3B39-8343-87A8-03572E2F623B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30" name="Picture 70" descr="lpl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9" descr="UA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6" r:id="rId4"/>
    <p:sldLayoutId id="2147483807" r:id="rId5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  <a:ea typeface="ＭＳ Ｐゴシック" pitchFamily="-106" charset="-128"/>
          <a:cs typeface="ＭＳ Ｐゴシック" pitchFamily="-106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2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1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8.jpe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4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49.emf"/><Relationship Id="rId5" Type="http://schemas.openxmlformats.org/officeDocument/2006/relationships/image" Target="../media/image50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oleObject" Target="../embeddings/oleObject23.bin"/><Relationship Id="rId8" Type="http://schemas.openxmlformats.org/officeDocument/2006/relationships/image" Target="../media/image6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73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71.png"/><Relationship Id="rId7" Type="http://schemas.openxmlformats.org/officeDocument/2006/relationships/oleObject" Target="../embeddings/oleObject25.bin"/><Relationship Id="rId8" Type="http://schemas.openxmlformats.org/officeDocument/2006/relationships/image" Target="../media/image72.pn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0.bin"/><Relationship Id="rId12" Type="http://schemas.openxmlformats.org/officeDocument/2006/relationships/image" Target="../media/image83.emf"/><Relationship Id="rId13" Type="http://schemas.openxmlformats.org/officeDocument/2006/relationships/oleObject" Target="../embeddings/oleObject31.bin"/><Relationship Id="rId14" Type="http://schemas.openxmlformats.org/officeDocument/2006/relationships/image" Target="../media/image8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6.bin"/><Relationship Id="rId4" Type="http://schemas.openxmlformats.org/officeDocument/2006/relationships/image" Target="../media/image79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81.e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6.bin"/><Relationship Id="rId12" Type="http://schemas.openxmlformats.org/officeDocument/2006/relationships/image" Target="../media/image89.emf"/><Relationship Id="rId13" Type="http://schemas.openxmlformats.org/officeDocument/2006/relationships/image" Target="../media/image9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2.bin"/><Relationship Id="rId4" Type="http://schemas.openxmlformats.org/officeDocument/2006/relationships/image" Target="../media/image85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86.emf"/><Relationship Id="rId7" Type="http://schemas.openxmlformats.org/officeDocument/2006/relationships/oleObject" Target="../embeddings/oleObject34.bin"/><Relationship Id="rId8" Type="http://schemas.openxmlformats.org/officeDocument/2006/relationships/image" Target="../media/image87.emf"/><Relationship Id="rId9" Type="http://schemas.openxmlformats.org/officeDocument/2006/relationships/oleObject" Target="../embeddings/oleObject35.bin"/><Relationship Id="rId10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91.emf"/><Relationship Id="rId5" Type="http://schemas.openxmlformats.org/officeDocument/2006/relationships/image" Target="../media/image92.jpeg"/><Relationship Id="rId6" Type="http://schemas.openxmlformats.org/officeDocument/2006/relationships/image" Target="../media/image78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24.emf"/><Relationship Id="rId13" Type="http://schemas.openxmlformats.org/officeDocument/2006/relationships/image" Target="../media/image26.png"/><Relationship Id="rId14" Type="http://schemas.openxmlformats.org/officeDocument/2006/relationships/oleObject" Target="../embeddings/oleObject11.bin"/><Relationship Id="rId15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31.emf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32.emf"/><Relationship Id="rId15" Type="http://schemas.openxmlformats.org/officeDocument/2006/relationships/oleObject" Target="../embeddings/oleObject18.bin"/><Relationship Id="rId16" Type="http://schemas.openxmlformats.org/officeDocument/2006/relationships/image" Target="../media/image33.emf"/><Relationship Id="rId17" Type="http://schemas.openxmlformats.org/officeDocument/2006/relationships/oleObject" Target="../embeddings/oleObject19.bin"/><Relationship Id="rId18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29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63" y="1312863"/>
            <a:ext cx="7881937" cy="315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itchFamily="-106" charset="0"/>
                <a:ea typeface="+mn-ea"/>
                <a:cs typeface="+mn-cs"/>
              </a:rPr>
              <a:t>Aeolian </a:t>
            </a:r>
            <a:r>
              <a:rPr lang="en-US" dirty="0" smtClean="0">
                <a:latin typeface="Arial" pitchFamily="-106" charset="0"/>
                <a:ea typeface="+mn-ea"/>
                <a:cs typeface="+mn-cs"/>
              </a:rPr>
              <a:t>Processes</a:t>
            </a:r>
            <a:endParaRPr lang="en-US" dirty="0"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47799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4578350"/>
            <a:ext cx="180975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4567238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614863"/>
            <a:ext cx="19542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4567238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800600" y="985838"/>
          <a:ext cx="1204913" cy="1666878"/>
        </p:xfrm>
        <a:graphic>
          <a:graphicData uri="http://schemas.openxmlformats.org/drawingml/2006/table">
            <a:tbl>
              <a:tblPr/>
              <a:tblGrid>
                <a:gridCol w="1204913"/>
              </a:tblGrid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Zero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5% methane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2744788"/>
          <a:ext cx="6040438" cy="1657350"/>
        </p:xfrm>
        <a:graphic>
          <a:graphicData uri="http://schemas.openxmlformats.org/drawingml/2006/table">
            <a:tbl>
              <a:tblPr/>
              <a:tblGrid>
                <a:gridCol w="1854200"/>
                <a:gridCol w="900113"/>
                <a:gridCol w="977900"/>
                <a:gridCol w="952500"/>
                <a:gridCol w="13557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Density Kg m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71.92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Gravity (m 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3FD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Dune 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Basalt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Quartz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Basalt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Organics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(lower density)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08725" y="1011238"/>
          <a:ext cx="2468563" cy="3141718"/>
        </p:xfrm>
        <a:graphic>
          <a:graphicData uri="http://schemas.openxmlformats.org/drawingml/2006/table">
            <a:tbl>
              <a:tblPr/>
              <a:tblGrid>
                <a:gridCol w="2468563"/>
              </a:tblGrid>
              <a:tr h="6400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Dune Potential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(All else being equal)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Venus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Titan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Earth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136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1"/>
          <p:cNvSpPr>
            <a:spLocks noGrp="1"/>
          </p:cNvSpPr>
          <p:nvPr>
            <p:ph idx="1"/>
          </p:nvPr>
        </p:nvSpPr>
        <p:spPr>
          <a:xfrm>
            <a:off x="0" y="349250"/>
            <a:ext cx="5545138" cy="504348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 usual – all else is not equal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Venus has very few dunes (two fields known)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Lack of weathering into small particles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Detectability of dunes ?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Low surface winds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Mars has extensive dunefields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Very high wind speeds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Lots of active weathering breaking up rocks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75438" y="693738"/>
          <a:ext cx="2468562" cy="3141718"/>
        </p:xfrm>
        <a:graphic>
          <a:graphicData uri="http://schemas.openxmlformats.org/drawingml/2006/table">
            <a:tbl>
              <a:tblPr/>
              <a:tblGrid>
                <a:gridCol w="2468562"/>
              </a:tblGrid>
              <a:tr h="6400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Dune Potential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(All else being equal)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Venus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Titan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Earth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25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7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17" y="1297516"/>
            <a:ext cx="36925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525" y="3338513"/>
            <a:ext cx="2746375" cy="4794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pitchFamily="-107" charset="0"/>
                <a:ea typeface="+mn-ea"/>
                <a:cs typeface="+mn-cs"/>
              </a:rPr>
              <a:t>Fortuna-</a:t>
            </a:r>
            <a:r>
              <a:rPr lang="en-US" sz="1400" dirty="0" err="1">
                <a:latin typeface="Arial" pitchFamily="-107" charset="0"/>
                <a:ea typeface="+mn-ea"/>
                <a:cs typeface="+mn-cs"/>
              </a:rPr>
              <a:t>Meshkenet</a:t>
            </a:r>
            <a:r>
              <a:rPr lang="en-US" sz="1400" dirty="0">
                <a:latin typeface="Arial" pitchFamily="-107" charset="0"/>
                <a:ea typeface="+mn-ea"/>
                <a:cs typeface="+mn-cs"/>
              </a:rPr>
              <a:t> field</a:t>
            </a:r>
          </a:p>
          <a:p>
            <a:pPr>
              <a:defRPr/>
            </a:pPr>
            <a:r>
              <a:rPr lang="en-US" sz="1400" dirty="0" err="1">
                <a:latin typeface="Arial" pitchFamily="-107" charset="0"/>
                <a:ea typeface="+mn-ea"/>
                <a:cs typeface="+mn-cs"/>
              </a:rPr>
              <a:t>Weitz</a:t>
            </a:r>
            <a:r>
              <a:rPr lang="en-US" sz="1400" dirty="0">
                <a:latin typeface="Arial" pitchFamily="-107" charset="0"/>
                <a:ea typeface="+mn-ea"/>
                <a:cs typeface="+mn-cs"/>
              </a:rPr>
              <a:t> et al. 1994</a:t>
            </a:r>
          </a:p>
        </p:txBody>
      </p:sp>
      <p:pic>
        <p:nvPicPr>
          <p:cNvPr id="297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2" y="3970867"/>
            <a:ext cx="4334831" cy="28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3886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150813" y="500063"/>
            <a:ext cx="8993187" cy="947737"/>
          </a:xfrm>
        </p:spPr>
        <p:txBody>
          <a:bodyPr/>
          <a:lstStyle/>
          <a:p>
            <a:r>
              <a:rPr lang="en-US" dirty="0" smtClean="0"/>
              <a:t>Sand flux per unit length is proportional to shear velocity cubed 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There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are many variations fit to empirical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data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Most sand is moved by the most energetic winds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1430404"/>
            <a:ext cx="4690533" cy="50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717800" y="6501871"/>
            <a:ext cx="1651000" cy="288925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Greeley, 1985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105291"/>
              </p:ext>
            </p:extLst>
          </p:nvPr>
        </p:nvGraphicFramePr>
        <p:xfrm>
          <a:off x="7019924" y="446088"/>
          <a:ext cx="1277408" cy="948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1" name="Equation" r:id="rId4" imgW="584200" imgH="431800" progId="Equation.3">
                  <p:embed/>
                </p:oleObj>
              </mc:Choice>
              <mc:Fallback>
                <p:oleObj name="Equation" r:id="rId4" imgW="584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4" y="446088"/>
                        <a:ext cx="1277408" cy="948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3852681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252413" y="627063"/>
            <a:ext cx="7799387" cy="9302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Low hills of sand feel asymmetric shear stress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Turbulent shear stress at many wavelengths combined linearly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Jackson and Hunt 1975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Doesn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t work so well when slopes &gt; 10-15°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Shear stress drops to zero when slopes exceed ~ 25°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778250"/>
            <a:ext cx="56134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048375" y="6265863"/>
            <a:ext cx="1333500" cy="28733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Pelletier 2009</a:t>
            </a:r>
          </a:p>
        </p:txBody>
      </p:sp>
      <p:pic>
        <p:nvPicPr>
          <p:cNvPr id="1229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500187"/>
            <a:ext cx="7187670" cy="158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0" y="736600"/>
            <a:ext cx="3690938" cy="5799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Formation of a dune…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Asymmetric shear stress causes lee-slope of all low hills to steepen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Lee slopes steepen past 25°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Air flow separates from lee-slope surface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Sand falls onto the upper lee-slope and is not removed causing steepening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Lee slope approaches angle of repose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Slope controlled by gain avalanches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 advances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014538"/>
            <a:ext cx="4502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slipf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05138"/>
            <a:ext cx="3581400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5402263" y="584200"/>
            <a:ext cx="1209675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Stoss</a:t>
            </a:r>
          </a:p>
          <a:p>
            <a:r>
              <a:rPr lang="en-US"/>
              <a:t>Slope</a:t>
            </a:r>
          </a:p>
          <a:p>
            <a:endParaRPr lang="en-US"/>
          </a:p>
          <a:p>
            <a:r>
              <a:rPr lang="en-US"/>
              <a:t>Negative mass balance</a:t>
            </a: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7812088" y="525463"/>
            <a:ext cx="1331912" cy="1411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Lee</a:t>
            </a:r>
          </a:p>
          <a:p>
            <a:r>
              <a:rPr lang="en-US"/>
              <a:t>Slope</a:t>
            </a:r>
          </a:p>
          <a:p>
            <a:endParaRPr lang="en-US"/>
          </a:p>
          <a:p>
            <a:r>
              <a:rPr lang="en-US"/>
              <a:t>Positive mass balance</a:t>
            </a:r>
          </a:p>
        </p:txBody>
      </p:sp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4035425" y="576263"/>
            <a:ext cx="1247775" cy="1411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Flat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Neutral mass balance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208088" y="1581150"/>
          <a:ext cx="12795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Equation" r:id="rId5" imgW="787400" imgH="254000" progId="Equation.3">
                  <p:embed/>
                </p:oleObj>
              </mc:Choice>
              <mc:Fallback>
                <p:oleObj name="Equation" r:id="rId5" imgW="787400" imgH="254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088" y="1581150"/>
                        <a:ext cx="12795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7213600" cy="5537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Dune velocity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Mass </a:t>
            </a:r>
            <a:r>
              <a:rPr lang="en-US" dirty="0" smtClean="0">
                <a:latin typeface="Arial" charset="0"/>
                <a:ea typeface="ＭＳ Ｐゴシック" charset="0"/>
              </a:rPr>
              <a:t>in 1m wide slice:  ½ b </a:t>
            </a:r>
            <a:r>
              <a:rPr lang="en-US" dirty="0">
                <a:latin typeface="Arial" charset="0"/>
                <a:ea typeface="ＭＳ Ｐゴシック" charset="0"/>
              </a:rPr>
              <a:t>h </a:t>
            </a:r>
            <a:r>
              <a:rPr lang="en-US" dirty="0" err="1">
                <a:latin typeface="Arial" charset="0"/>
                <a:ea typeface="ＭＳ Ｐゴシック" charset="0"/>
              </a:rPr>
              <a:t>ρ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dune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Time to advance 1 dune length: b / v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Mass flux  (q) mass/time: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Bigger dunes move slower for a given sand flux</a:t>
            </a:r>
          </a:p>
          <a:p>
            <a:pPr lvl="1"/>
            <a:r>
              <a:rPr lang="en-US" dirty="0" err="1">
                <a:latin typeface="Arial" charset="0"/>
                <a:ea typeface="ＭＳ Ｐゴシック" charset="0"/>
              </a:rPr>
              <a:t>Dunefields</a:t>
            </a:r>
            <a:r>
              <a:rPr lang="en-US" dirty="0">
                <a:latin typeface="Arial" charset="0"/>
                <a:ea typeface="ＭＳ Ｐゴシック" charset="0"/>
              </a:rPr>
              <a:t> with similar sized dunes are stable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Dune height is self-limiting  due to streamline compression</a:t>
            </a:r>
          </a:p>
        </p:txBody>
      </p:sp>
      <p:sp>
        <p:nvSpPr>
          <p:cNvPr id="14340" name="Right Triangle 3"/>
          <p:cNvSpPr>
            <a:spLocks noChangeArrowheads="1"/>
          </p:cNvSpPr>
          <p:nvPr/>
        </p:nvSpPr>
        <p:spPr bwMode="auto">
          <a:xfrm flipH="1">
            <a:off x="5148263" y="617538"/>
            <a:ext cx="2733675" cy="855662"/>
          </a:xfrm>
          <a:prstGeom prst="rtTriangl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7548563" y="896938"/>
            <a:ext cx="3095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</a:t>
            </a:r>
          </a:p>
        </p:txBody>
      </p:sp>
      <p:sp>
        <p:nvSpPr>
          <p:cNvPr id="14343" name="Right Triangle 4"/>
          <p:cNvSpPr>
            <a:spLocks noChangeArrowheads="1"/>
          </p:cNvSpPr>
          <p:nvPr/>
        </p:nvSpPr>
        <p:spPr bwMode="auto">
          <a:xfrm>
            <a:off x="7881938" y="617538"/>
            <a:ext cx="838200" cy="855662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743381"/>
              </p:ext>
            </p:extLst>
          </p:nvPr>
        </p:nvGraphicFramePr>
        <p:xfrm>
          <a:off x="2997730" y="1628246"/>
          <a:ext cx="16208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3" imgW="1346200" imgH="863600" progId="Equation.3">
                  <p:embed/>
                </p:oleObj>
              </mc:Choice>
              <mc:Fallback>
                <p:oleObj name="Equation" r:id="rId3" imgW="1346200" imgH="86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730" y="1628246"/>
                        <a:ext cx="16208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7" name="Picture 5" descr="height_lim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071938"/>
            <a:ext cx="451008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7000" y="1481667"/>
            <a:ext cx="31000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11022-s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5"/>
            <a:ext cx="9144000" cy="6363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66933"/>
            <a:ext cx="1986642" cy="3159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Bridges et al. 2012</a:t>
            </a:r>
          </a:p>
        </p:txBody>
      </p:sp>
    </p:spTree>
    <p:extLst>
      <p:ext uri="{BB962C8B-B14F-4D97-AF65-F5344CB8AC3E}">
        <p14:creationId xmlns:p14="http://schemas.microsoft.com/office/powerpoint/2010/main" val="25228669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301875"/>
            <a:ext cx="69246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596900"/>
            <a:ext cx="9144000" cy="1554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Upwind: Stoss side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Downwind: Lee side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Highest point: crest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Slipface start: Brink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0" y="34131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Dunes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498600" y="4445000"/>
            <a:ext cx="795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Stoss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5697538" y="4818063"/>
            <a:ext cx="79692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Lee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6223000" y="4267200"/>
            <a:ext cx="7953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Horn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340600" y="5732463"/>
            <a:ext cx="7953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Horn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0" y="515938"/>
            <a:ext cx="8267700" cy="437038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Unidirectional winds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 shape depends on sand supply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0" y="35433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Barchan   		Barchanoid ridges  		Transverse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0" y="3933825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Increasing sand supply</a:t>
            </a:r>
          </a:p>
        </p:txBody>
      </p:sp>
      <p:cxnSp>
        <p:nvCxnSpPr>
          <p:cNvPr id="17414" name="Straight Arrow Connector 7"/>
          <p:cNvCxnSpPr>
            <a:cxnSpLocks noChangeShapeType="1"/>
          </p:cNvCxnSpPr>
          <p:nvPr/>
        </p:nvCxnSpPr>
        <p:spPr bwMode="auto">
          <a:xfrm flipV="1">
            <a:off x="676275" y="3924300"/>
            <a:ext cx="8124825" cy="95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279900"/>
            <a:ext cx="385762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318000"/>
            <a:ext cx="43719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0" y="354013"/>
            <a:ext cx="8267700" cy="108426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wind directions vary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Linear dunes – a little variation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Star dunes – a lot of variation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33500"/>
            <a:ext cx="803751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0" y="394335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Star				Linear/Longitudinal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4248150"/>
            <a:ext cx="39639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230688"/>
            <a:ext cx="4124325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ontent Placeholder 1"/>
          <p:cNvSpPr>
            <a:spLocks noGrp="1"/>
          </p:cNvSpPr>
          <p:nvPr>
            <p:ph idx="1"/>
          </p:nvPr>
        </p:nvSpPr>
        <p:spPr>
          <a:xfrm>
            <a:off x="251883" y="423864"/>
            <a:ext cx="7410450" cy="167587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Suspension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and saltation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On which planets?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1905451"/>
            <a:ext cx="3285067" cy="331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55" y="1874308"/>
            <a:ext cx="5044545" cy="33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3" y="347135"/>
            <a:ext cx="3164725" cy="151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" y="5475287"/>
            <a:ext cx="12890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29" y="5476875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16" y="5473700"/>
            <a:ext cx="14176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79" y="5468937"/>
            <a:ext cx="138747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841" y="5190067"/>
            <a:ext cx="801922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Venus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85294" y="5173134"/>
            <a:ext cx="709148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82370" y="5190067"/>
            <a:ext cx="663663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7596" y="5207000"/>
            <a:ext cx="671077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58163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267700" cy="6429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fast dune collisions…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 perturbation to a dune size leads to runaway growth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465263"/>
            <a:ext cx="74612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8875"/>
            <a:ext cx="64436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0" y="34131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Dune interactions and dunefields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58750" y="517525"/>
            <a:ext cx="4540250" cy="38941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Slow collisions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Dunes have a separation bubble</a:t>
            </a: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	(zone of zero shear stress)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Smaller dune can approach slowly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Starts to </a:t>
            </a:r>
            <a:r>
              <a:rPr lang="ja-JP" altLang="en-US">
                <a:latin typeface="Arial" charset="0"/>
                <a:ea typeface="ＭＳ Ｐゴシック" charset="0"/>
              </a:rPr>
              <a:t>‘</a:t>
            </a:r>
            <a:r>
              <a:rPr lang="en-US">
                <a:latin typeface="Arial" charset="0"/>
                <a:ea typeface="ＭＳ Ｐゴシック" charset="0"/>
              </a:rPr>
              <a:t>steal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 sand from the larger dune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Dune-size ratio close to 1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Interaction is slow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Upwind dune steals sand until size ratio is reversed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Downwind dune is now faster and escapes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Dune-size ratio far from 1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Interaction is fast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Dunes merge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414338"/>
            <a:ext cx="355123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402513" y="4554538"/>
            <a:ext cx="1741487" cy="288925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Diniega et al. 2010</a:t>
            </a:r>
          </a:p>
        </p:txBody>
      </p:sp>
      <p:pic>
        <p:nvPicPr>
          <p:cNvPr id="225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8875"/>
            <a:ext cx="64436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8538"/>
            <a:ext cx="4502150" cy="2257425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Form perpendicular to wind direction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Much more dynamic than dunes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Asymmetric, 8-10 vs 20-30 degree slopes</a:t>
            </a:r>
          </a:p>
          <a:p>
            <a:pPr lvl="2"/>
            <a:r>
              <a:rPr lang="en-US" sz="900">
                <a:latin typeface="Arial" charset="0"/>
                <a:ea typeface="ＭＳ Ｐゴシック" charset="0"/>
              </a:rPr>
              <a:t>Separation bubbles, but not slip faces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Wavelengths 0.5cm to 25m (mega-ripples)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Typical wavelengths 7-14cm, heights 0.5-1cm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Ripple index: L / Height, typically ~18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Wavelength related to grain-size</a:t>
            </a:r>
          </a:p>
          <a:p>
            <a:pPr lvl="1">
              <a:buFont typeface="Monotype Sorts" charset="0"/>
              <a:buNone/>
            </a:pPr>
            <a:r>
              <a:rPr lang="en-US" sz="1200">
                <a:latin typeface="Arial" charset="0"/>
                <a:ea typeface="ＭＳ Ｐゴシック" charset="0"/>
              </a:rPr>
              <a:t>	(but also wind speed…)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504825"/>
            <a:ext cx="413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Ripples</a:t>
            </a:r>
          </a:p>
        </p:txBody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779838"/>
            <a:ext cx="64420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5175"/>
            <a:ext cx="2663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95275"/>
            <a:ext cx="415925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991543"/>
              </p:ext>
            </p:extLst>
          </p:nvPr>
        </p:nvGraphicFramePr>
        <p:xfrm>
          <a:off x="2608791" y="2749021"/>
          <a:ext cx="1881188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Equation" r:id="rId7" imgW="1079280" imgH="228600" progId="Equation.3">
                  <p:embed/>
                </p:oleObj>
              </mc:Choice>
              <mc:Fallback>
                <p:oleObj name="Equation" r:id="rId7" imgW="107928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791" y="2749021"/>
                        <a:ext cx="1881188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568325"/>
            <a:ext cx="437356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869950"/>
            <a:ext cx="47593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Bagnold again…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Saltation path length ~ wavelength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High angle impacts erode material from Stoss side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Low angle impacts deposit material in shadow zone</a:t>
            </a:r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 sz="1400"/>
          </a:p>
          <a:p>
            <a:pPr marL="688975" lvl="1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Coarse-grained material tends to get concentrated on the crests</a:t>
            </a:r>
          </a:p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 sz="140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17. Martian Yarda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895350"/>
            <a:ext cx="310991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1538"/>
            <a:ext cx="2886075" cy="39576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Yardangs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Wind blown particles abrades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Erosion leaves elongated mounds as remnants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Requires strong, virtually unidirectional, wind.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Eroded material must be consolidated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677863"/>
            <a:ext cx="3162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088"/>
            <a:ext cx="293846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421438" y="3924300"/>
            <a:ext cx="27225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800"/>
              <a:t>Ventifacts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Elongated erosional marks on rocks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Usually works on originally circular vesicles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Used as paleo-wind direction indicators e.g. pathfinder landing site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4889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Aeolian Erosion</a:t>
            </a:r>
          </a:p>
        </p:txBody>
      </p:sp>
      <p:pic>
        <p:nvPicPr>
          <p:cNvPr id="35848" name="Picture 10" descr="mpf_ventifac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4706938"/>
            <a:ext cx="33591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4838700" y="3886200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Older wind action</a:t>
            </a:r>
          </a:p>
        </p:txBody>
      </p:sp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3171825" y="3857625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Recentwind action</a:t>
            </a:r>
          </a:p>
        </p:txBody>
      </p:sp>
      <p:cxnSp>
        <p:nvCxnSpPr>
          <p:cNvPr id="35851" name="Straight Arrow Connector 13"/>
          <p:cNvCxnSpPr>
            <a:cxnSpLocks noChangeShapeType="1"/>
            <a:stCxn id="35850" idx="0"/>
          </p:cNvCxnSpPr>
          <p:nvPr/>
        </p:nvCxnSpPr>
        <p:spPr bwMode="auto">
          <a:xfrm rot="5400000" flipH="1" flipV="1">
            <a:off x="3490913" y="3529012"/>
            <a:ext cx="495300" cy="1619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Straight Arrow Connector 15"/>
          <p:cNvCxnSpPr>
            <a:cxnSpLocks noChangeShapeType="1"/>
            <a:stCxn id="35849" idx="0"/>
          </p:cNvCxnSpPr>
          <p:nvPr/>
        </p:nvCxnSpPr>
        <p:spPr bwMode="auto">
          <a:xfrm rot="16200000" flipV="1">
            <a:off x="4090987" y="2652713"/>
            <a:ext cx="1438275" cy="10287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6150"/>
            <a:ext cx="8267700" cy="1068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Topographic obstacles cause turbulence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Can strip away bright dust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Separation eddy can also form in lee of obstacle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Causes deposition</a:t>
            </a:r>
          </a:p>
          <a:p>
            <a:pPr lvl="2"/>
            <a:endParaRPr lang="en-US" sz="1200">
              <a:latin typeface="Arial" charset="0"/>
              <a:ea typeface="ＭＳ Ｐゴシック" charset="0"/>
            </a:endParaRP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323850"/>
            <a:ext cx="309562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3341688"/>
          <a:ext cx="2143125" cy="351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4" name="Image" r:id="rId5" imgW="3250794" imgH="5333333" progId="Photoshop.Image.8">
                  <p:embed/>
                </p:oleObj>
              </mc:Choice>
              <mc:Fallback>
                <p:oleObj name="Image" r:id="rId5" imgW="3250794" imgH="5333333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41688"/>
                        <a:ext cx="2143125" cy="351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190750" y="3338513"/>
          <a:ext cx="1874838" cy="351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5" name="Image" r:id="rId7" imgW="2844444" imgH="5333333" progId="Photoshop.Image.8">
                  <p:embed/>
                </p:oleObj>
              </mc:Choice>
              <mc:Fallback>
                <p:oleObj name="Image" r:id="rId7" imgW="2844444" imgH="5333333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3338513"/>
                        <a:ext cx="1874838" cy="351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4" name="Picture 9" descr="wind_tunn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298825"/>
            <a:ext cx="3516313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1885950" y="6542088"/>
            <a:ext cx="5984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Mars</a:t>
            </a: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6829425" y="2951163"/>
            <a:ext cx="715963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Venus</a:t>
            </a:r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607050" y="6465888"/>
            <a:ext cx="1246188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Wind Tunnel</a:t>
            </a:r>
          </a:p>
        </p:txBody>
      </p:sp>
      <p:pic>
        <p:nvPicPr>
          <p:cNvPr id="37898" name="Picture 13" descr="leeward_ste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976438"/>
            <a:ext cx="45704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14"/>
          <p:cNvSpPr txBox="1">
            <a:spLocks noChangeArrowheads="1"/>
          </p:cNvSpPr>
          <p:nvPr/>
        </p:nvSpPr>
        <p:spPr bwMode="auto">
          <a:xfrm>
            <a:off x="0" y="41116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Crater Streaks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0100"/>
            <a:ext cx="8267700" cy="8858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Dunes can be lithified in place, preserving their internal stratigraphy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12" y="1244600"/>
            <a:ext cx="3670938" cy="534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0" y="411163"/>
            <a:ext cx="4130675" cy="322262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Cross-Bedding</a:t>
            </a:r>
          </a:p>
        </p:txBody>
      </p:sp>
      <p:pic>
        <p:nvPicPr>
          <p:cNvPr id="2" name="fig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9467" y="1354667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4596"/>
            <a:ext cx="9144000" cy="812271"/>
          </a:xfrm>
        </p:spPr>
        <p:txBody>
          <a:bodyPr/>
          <a:lstStyle/>
          <a:p>
            <a:r>
              <a:rPr lang="en-US" dirty="0" smtClean="0"/>
              <a:t>Suspension?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575"/>
            <a:ext cx="9144000" cy="54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61708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Content Placeholder 1"/>
          <p:cNvSpPr>
            <a:spLocks noGrp="1"/>
          </p:cNvSpPr>
          <p:nvPr>
            <p:ph idx="1"/>
          </p:nvPr>
        </p:nvSpPr>
        <p:spPr>
          <a:xfrm>
            <a:off x="0" y="423863"/>
            <a:ext cx="9144000" cy="5969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Suspension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All particles eventually settle out of a quiescent atmosphere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Reynolds number quantifies whether an atmosphere is quiescent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Re &gt; 10s  means turbulent flow (viscosity doesn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t damp eddies)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High velocity flows are more turbulent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Low viscosity fluids are more turbulent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Consider laminar flow around a falling sphere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Drag from sphere affects air within a cylinder ~2d wide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Downward force from weight – buoyancy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Upward force from viscous drag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Stress ~ viscosity x strain rate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Area affected is curved wall of cylinder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…and ignoring some numerical factors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Equating the two gives the terminal velocity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Stokes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 law</a:t>
            </a:r>
          </a:p>
          <a:p>
            <a:pPr lvl="2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6969125" y="476250"/>
          <a:ext cx="1785938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9" name="Equation" r:id="rId3" imgW="1346200" imgH="863600" progId="Equation.3">
                  <p:embed/>
                </p:oleObj>
              </mc:Choice>
              <mc:Fallback>
                <p:oleObj name="Equation" r:id="rId3" imgW="13462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25" y="476250"/>
                        <a:ext cx="1785938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6773863" y="1100138"/>
            <a:ext cx="1320800" cy="57626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6172200" y="3987800"/>
            <a:ext cx="1109663" cy="1106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8197" name="Straight Arrow Connector 8"/>
          <p:cNvCxnSpPr>
            <a:cxnSpLocks noChangeShapeType="1"/>
            <a:stCxn id="7" idx="4"/>
          </p:cNvCxnSpPr>
          <p:nvPr/>
        </p:nvCxnSpPr>
        <p:spPr bwMode="auto">
          <a:xfrm rot="16200000" flipH="1">
            <a:off x="6486526" y="5334000"/>
            <a:ext cx="501650" cy="22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6826250" y="5334000"/>
            <a:ext cx="3000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</a:t>
            </a:r>
          </a:p>
        </p:txBody>
      </p:sp>
      <p:graphicFrame>
        <p:nvGraphicFramePr>
          <p:cNvPr id="8199" name="Object 3"/>
          <p:cNvGraphicFramePr>
            <a:graphicFrameLocks noChangeAspect="1"/>
          </p:cNvGraphicFramePr>
          <p:nvPr/>
        </p:nvGraphicFramePr>
        <p:xfrm>
          <a:off x="5873750" y="4386263"/>
          <a:ext cx="234950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0" name="Equation" r:id="rId5" imgW="177800" imgH="177800" progId="Equation.3">
                  <p:embed/>
                </p:oleObj>
              </mc:Choice>
              <mc:Fallback>
                <p:oleObj name="Equation" r:id="rId5" imgW="177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0" y="4386263"/>
                        <a:ext cx="234950" cy="23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4"/>
          <p:cNvGraphicFramePr>
            <a:graphicFrameLocks noChangeAspect="1"/>
          </p:cNvGraphicFramePr>
          <p:nvPr/>
        </p:nvGraphicFramePr>
        <p:xfrm>
          <a:off x="6626225" y="4708525"/>
          <a:ext cx="201613" cy="23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1" name="Equation" r:id="rId7" imgW="152400" imgH="177800" progId="Equation.3">
                  <p:embed/>
                </p:oleObj>
              </mc:Choice>
              <mc:Fallback>
                <p:oleObj name="Equation" r:id="rId7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6225" y="4708525"/>
                        <a:ext cx="201613" cy="23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01" name="Straight Arrow Connector 13"/>
          <p:cNvCxnSpPr>
            <a:cxnSpLocks noChangeShapeType="1"/>
          </p:cNvCxnSpPr>
          <p:nvPr/>
        </p:nvCxnSpPr>
        <p:spPr bwMode="auto">
          <a:xfrm flipV="1">
            <a:off x="6172200" y="4562475"/>
            <a:ext cx="1106488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2" name="TextBox 14"/>
          <p:cNvSpPr txBox="1">
            <a:spLocks noChangeArrowheads="1"/>
          </p:cNvSpPr>
          <p:nvPr/>
        </p:nvSpPr>
        <p:spPr bwMode="auto">
          <a:xfrm>
            <a:off x="6575425" y="4241800"/>
            <a:ext cx="30956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</a:t>
            </a:r>
          </a:p>
        </p:txBody>
      </p:sp>
      <p:cxnSp>
        <p:nvCxnSpPr>
          <p:cNvPr id="8203" name="Straight Arrow Connector 15"/>
          <p:cNvCxnSpPr>
            <a:cxnSpLocks noChangeShapeType="1"/>
          </p:cNvCxnSpPr>
          <p:nvPr/>
        </p:nvCxnSpPr>
        <p:spPr bwMode="auto">
          <a:xfrm flipV="1">
            <a:off x="5646738" y="3589338"/>
            <a:ext cx="221297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4" name="TextBox 16"/>
          <p:cNvSpPr txBox="1">
            <a:spLocks noChangeArrowheads="1"/>
          </p:cNvSpPr>
          <p:nvPr/>
        </p:nvSpPr>
        <p:spPr bwMode="auto">
          <a:xfrm>
            <a:off x="6534150" y="3208338"/>
            <a:ext cx="423863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3d</a:t>
            </a:r>
          </a:p>
        </p:txBody>
      </p:sp>
      <p:cxnSp>
        <p:nvCxnSpPr>
          <p:cNvPr id="8205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7484269" y="4487069"/>
            <a:ext cx="1109663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6" name="TextBox 18"/>
          <p:cNvSpPr txBox="1">
            <a:spLocks noChangeArrowheads="1"/>
          </p:cNvSpPr>
          <p:nvPr/>
        </p:nvSpPr>
        <p:spPr bwMode="auto">
          <a:xfrm>
            <a:off x="8091488" y="4308475"/>
            <a:ext cx="3095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</a:t>
            </a:r>
          </a:p>
        </p:txBody>
      </p:sp>
      <p:graphicFrame>
        <p:nvGraphicFramePr>
          <p:cNvPr id="8207" name="Object 5"/>
          <p:cNvGraphicFramePr>
            <a:graphicFrameLocks noChangeAspect="1"/>
          </p:cNvGraphicFramePr>
          <p:nvPr/>
        </p:nvGraphicFramePr>
        <p:xfrm>
          <a:off x="1389063" y="3192463"/>
          <a:ext cx="18367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2" name="Equation" r:id="rId9" imgW="1384300" imgH="368300" progId="Equation.3">
                  <p:embed/>
                </p:oleObj>
              </mc:Choice>
              <mc:Fallback>
                <p:oleObj name="Equation" r:id="rId9" imgW="1384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063" y="3192463"/>
                        <a:ext cx="183673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8" name="Object 6"/>
          <p:cNvGraphicFramePr>
            <a:graphicFrameLocks noChangeAspect="1"/>
          </p:cNvGraphicFramePr>
          <p:nvPr/>
        </p:nvGraphicFramePr>
        <p:xfrm>
          <a:off x="1465263" y="4876800"/>
          <a:ext cx="1484312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3" name="Equation" r:id="rId11" imgW="1117600" imgH="228600" progId="Equation.3">
                  <p:embed/>
                </p:oleObj>
              </mc:Choice>
              <mc:Fallback>
                <p:oleObj name="Equation" r:id="rId11" imgW="1117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3" y="4876800"/>
                        <a:ext cx="1484312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9" name="Object 7"/>
          <p:cNvGraphicFramePr>
            <a:graphicFrameLocks noChangeAspect="1"/>
          </p:cNvGraphicFramePr>
          <p:nvPr/>
        </p:nvGraphicFramePr>
        <p:xfrm>
          <a:off x="1338263" y="5564188"/>
          <a:ext cx="1887537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4" name="Equation" r:id="rId13" imgW="1422400" imgH="419100" progId="Equation.3">
                  <p:embed/>
                </p:oleObj>
              </mc:Choice>
              <mc:Fallback>
                <p:oleObj name="Equation" r:id="rId13" imgW="1422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5564188"/>
                        <a:ext cx="1887537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0" name="Can 3"/>
          <p:cNvSpPr>
            <a:spLocks noChangeArrowheads="1"/>
          </p:cNvSpPr>
          <p:nvPr/>
        </p:nvSpPr>
        <p:spPr bwMode="auto">
          <a:xfrm>
            <a:off x="5621338" y="3759200"/>
            <a:ext cx="2260600" cy="1371600"/>
          </a:xfrm>
          <a:prstGeom prst="can">
            <a:avLst>
              <a:gd name="adj" fmla="val 25463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129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Content Placeholder 1"/>
          <p:cNvSpPr>
            <a:spLocks noGrp="1"/>
          </p:cNvSpPr>
          <p:nvPr>
            <p:ph idx="1"/>
          </p:nvPr>
        </p:nvSpPr>
        <p:spPr>
          <a:xfrm>
            <a:off x="0" y="525463"/>
            <a:ext cx="5834063" cy="4978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Turbulent flow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As before downward force from weight – buoyancy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Falling particle is opposed by ram pressure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Equating these to find the settling velocity – not very sensitive to particle size</a:t>
            </a:r>
          </a:p>
          <a:p>
            <a:pPr lvl="1">
              <a:buFont typeface="Monotype Sort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942138" y="820738"/>
            <a:ext cx="1109662" cy="1106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cxnSp>
        <p:nvCxnSpPr>
          <p:cNvPr id="9219" name="Straight Arrow Connector 3"/>
          <p:cNvCxnSpPr>
            <a:cxnSpLocks noChangeShapeType="1"/>
            <a:stCxn id="3" idx="4"/>
          </p:cNvCxnSpPr>
          <p:nvPr/>
        </p:nvCxnSpPr>
        <p:spPr bwMode="auto">
          <a:xfrm rot="16200000" flipH="1">
            <a:off x="7256463" y="2168525"/>
            <a:ext cx="503238" cy="206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7596188" y="2166938"/>
            <a:ext cx="300037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</a:t>
            </a:r>
          </a:p>
        </p:txBody>
      </p:sp>
      <p:graphicFrame>
        <p:nvGraphicFramePr>
          <p:cNvPr id="9221" name="Object 2"/>
          <p:cNvGraphicFramePr>
            <a:graphicFrameLocks noChangeAspect="1"/>
          </p:cNvGraphicFramePr>
          <p:nvPr/>
        </p:nvGraphicFramePr>
        <p:xfrm>
          <a:off x="6999288" y="2227263"/>
          <a:ext cx="234950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0" name="Equation" r:id="rId3" imgW="177800" imgH="177800" progId="Equation.3">
                  <p:embed/>
                </p:oleObj>
              </mc:Choice>
              <mc:Fallback>
                <p:oleObj name="Equation" r:id="rId3" imgW="177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2227263"/>
                        <a:ext cx="234950" cy="23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3"/>
          <p:cNvGraphicFramePr>
            <a:graphicFrameLocks noChangeAspect="1"/>
          </p:cNvGraphicFramePr>
          <p:nvPr/>
        </p:nvGraphicFramePr>
        <p:xfrm>
          <a:off x="7396163" y="1541463"/>
          <a:ext cx="201612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1" name="Equation" r:id="rId5" imgW="152400" imgH="177800" progId="Equation.3">
                  <p:embed/>
                </p:oleObj>
              </mc:Choice>
              <mc:Fallback>
                <p:oleObj name="Equation" r:id="rId5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6163" y="1541463"/>
                        <a:ext cx="201612" cy="23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223" name="Straight Arrow Connector 7"/>
          <p:cNvCxnSpPr>
            <a:cxnSpLocks noChangeShapeType="1"/>
          </p:cNvCxnSpPr>
          <p:nvPr/>
        </p:nvCxnSpPr>
        <p:spPr bwMode="auto">
          <a:xfrm flipV="1">
            <a:off x="6942138" y="1397000"/>
            <a:ext cx="11064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7345363" y="1074738"/>
            <a:ext cx="3095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</a:t>
            </a:r>
          </a:p>
        </p:txBody>
      </p:sp>
      <p:sp>
        <p:nvSpPr>
          <p:cNvPr id="10" name="Curved Right Arrow 9"/>
          <p:cNvSpPr/>
          <p:nvPr/>
        </p:nvSpPr>
        <p:spPr bwMode="auto">
          <a:xfrm rot="15755904" flipV="1">
            <a:off x="6659562" y="1668463"/>
            <a:ext cx="212725" cy="336550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" name="Curved Right Arrow 10"/>
          <p:cNvSpPr/>
          <p:nvPr/>
        </p:nvSpPr>
        <p:spPr bwMode="auto">
          <a:xfrm rot="15755904" flipH="1">
            <a:off x="6631781" y="1424782"/>
            <a:ext cx="220663" cy="355600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2" name="Curved Right Arrow 11"/>
          <p:cNvSpPr/>
          <p:nvPr/>
        </p:nvSpPr>
        <p:spPr bwMode="auto">
          <a:xfrm rot="17066349">
            <a:off x="8098631" y="1681957"/>
            <a:ext cx="212725" cy="347662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3" name="Curved Right Arrow 12"/>
          <p:cNvSpPr/>
          <p:nvPr/>
        </p:nvSpPr>
        <p:spPr bwMode="auto">
          <a:xfrm rot="17066349" flipH="1" flipV="1">
            <a:off x="8129588" y="1471613"/>
            <a:ext cx="219075" cy="314325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4" name="Curved Right Arrow 13"/>
          <p:cNvSpPr/>
          <p:nvPr/>
        </p:nvSpPr>
        <p:spPr bwMode="auto">
          <a:xfrm rot="17066349">
            <a:off x="8182769" y="1080294"/>
            <a:ext cx="212725" cy="347663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5" name="Curved Right Arrow 14"/>
          <p:cNvSpPr/>
          <p:nvPr/>
        </p:nvSpPr>
        <p:spPr bwMode="auto">
          <a:xfrm rot="17066349" flipH="1" flipV="1">
            <a:off x="8213725" y="869950"/>
            <a:ext cx="220663" cy="315913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" name="Curved Right Arrow 15"/>
          <p:cNvSpPr/>
          <p:nvPr/>
        </p:nvSpPr>
        <p:spPr bwMode="auto">
          <a:xfrm rot="15755904" flipV="1">
            <a:off x="6565901" y="1092200"/>
            <a:ext cx="214312" cy="338137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7" name="Curved Right Arrow 16"/>
          <p:cNvSpPr/>
          <p:nvPr/>
        </p:nvSpPr>
        <p:spPr bwMode="auto">
          <a:xfrm rot="15755904" flipH="1">
            <a:off x="6538913" y="849313"/>
            <a:ext cx="220662" cy="354012"/>
          </a:xfrm>
          <a:prstGeom prst="curvedRightArrow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233" name="TextBox 17"/>
          <p:cNvSpPr txBox="1">
            <a:spLocks noChangeArrowheads="1"/>
          </p:cNvSpPr>
          <p:nvPr/>
        </p:nvSpPr>
        <p:spPr bwMode="auto">
          <a:xfrm>
            <a:off x="6707188" y="439738"/>
            <a:ext cx="1519237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Low pressure</a:t>
            </a:r>
          </a:p>
        </p:txBody>
      </p:sp>
      <p:graphicFrame>
        <p:nvGraphicFramePr>
          <p:cNvPr id="9234" name="Object 4"/>
          <p:cNvGraphicFramePr>
            <a:graphicFrameLocks noChangeAspect="1"/>
          </p:cNvGraphicFramePr>
          <p:nvPr/>
        </p:nvGraphicFramePr>
        <p:xfrm>
          <a:off x="1584325" y="1084263"/>
          <a:ext cx="18367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2" name="Equation" r:id="rId7" imgW="1384300" imgH="368300" progId="Equation.3">
                  <p:embed/>
                </p:oleObj>
              </mc:Choice>
              <mc:Fallback>
                <p:oleObj name="Equation" r:id="rId7" imgW="1384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25" y="1084263"/>
                        <a:ext cx="1836738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5" name="Object 5"/>
          <p:cNvGraphicFramePr>
            <a:graphicFrameLocks noChangeAspect="1"/>
          </p:cNvGraphicFramePr>
          <p:nvPr/>
        </p:nvGraphicFramePr>
        <p:xfrm>
          <a:off x="1795463" y="1897063"/>
          <a:ext cx="12985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3" name="Equation" r:id="rId9" imgW="977900" imgH="368300" progId="Equation.3">
                  <p:embed/>
                </p:oleObj>
              </mc:Choice>
              <mc:Fallback>
                <p:oleObj name="Equation" r:id="rId9" imgW="977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1897063"/>
                        <a:ext cx="129857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6" name="Object 6"/>
          <p:cNvGraphicFramePr>
            <a:graphicFrameLocks noChangeAspect="1"/>
          </p:cNvGraphicFramePr>
          <p:nvPr/>
        </p:nvGraphicFramePr>
        <p:xfrm>
          <a:off x="1652588" y="2879725"/>
          <a:ext cx="1887537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4" name="Equation" r:id="rId11" imgW="1422400" imgH="495300" progId="Equation.3">
                  <p:embed/>
                </p:oleObj>
              </mc:Choice>
              <mc:Fallback>
                <p:oleObj name="Equation" r:id="rId11" imgW="14224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8" y="2879725"/>
                        <a:ext cx="1887537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7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889375"/>
            <a:ext cx="560546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Box 17"/>
          <p:cNvSpPr txBox="1">
            <a:spLocks noChangeArrowheads="1"/>
          </p:cNvSpPr>
          <p:nvPr/>
        </p:nvSpPr>
        <p:spPr bwMode="auto">
          <a:xfrm>
            <a:off x="6921500" y="1887538"/>
            <a:ext cx="15652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High pressure</a:t>
            </a:r>
          </a:p>
        </p:txBody>
      </p:sp>
    </p:spTree>
    <p:extLst>
      <p:ext uri="{BB962C8B-B14F-4D97-AF65-F5344CB8AC3E}">
        <p14:creationId xmlns:p14="http://schemas.microsoft.com/office/powerpoint/2010/main" val="3044409166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1"/>
          <p:cNvSpPr>
            <a:spLocks noGrp="1"/>
          </p:cNvSpPr>
          <p:nvPr>
            <p:ph idx="1"/>
          </p:nvPr>
        </p:nvSpPr>
        <p:spPr>
          <a:xfrm>
            <a:off x="0" y="584200"/>
            <a:ext cx="8915400" cy="6273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a planetary boundary layer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Drag of wind on surface produces a shear stress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Measured with drag plates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We define a </a:t>
            </a:r>
            <a:r>
              <a:rPr lang="ja-JP" altLang="en-US" dirty="0">
                <a:latin typeface="Arial" charset="0"/>
                <a:ea typeface="ＭＳ Ｐゴシック" charset="0"/>
              </a:rPr>
              <a:t>‘</a:t>
            </a:r>
            <a:r>
              <a:rPr lang="en-US" altLang="ja-JP" dirty="0">
                <a:latin typeface="Arial" charset="0"/>
                <a:ea typeface="ＭＳ Ｐゴシック" charset="0"/>
              </a:rPr>
              <a:t>shear velocity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 u</a:t>
            </a:r>
            <a:r>
              <a:rPr lang="en-US" altLang="ja-JP" baseline="-25000" dirty="0">
                <a:latin typeface="Arial" charset="0"/>
                <a:ea typeface="ＭＳ Ｐゴシック" charset="0"/>
              </a:rPr>
              <a:t>*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Just another way to quantify the shear stress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For a Newtonian fluid (like air):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 a thin laminar sub-layer </a:t>
            </a:r>
            <a:r>
              <a:rPr lang="en-US" dirty="0" err="1">
                <a:latin typeface="Arial" charset="0"/>
                <a:ea typeface="ＭＳ Ｐゴシック" charset="0"/>
              </a:rPr>
              <a:t>η</a:t>
            </a:r>
            <a:r>
              <a:rPr lang="en-US" dirty="0">
                <a:latin typeface="Arial" charset="0"/>
                <a:ea typeface="ＭＳ Ｐゴシック" charset="0"/>
              </a:rPr>
              <a:t> is constant and a property of the fluid (and temperature)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Above this layer</a:t>
            </a:r>
            <a:r>
              <a:rPr lang="en-US" u="sng" dirty="0">
                <a:latin typeface="Arial" charset="0"/>
                <a:ea typeface="ＭＳ Ｐゴシック" charset="0"/>
              </a:rPr>
              <a:t>, turbulence dominates</a:t>
            </a:r>
            <a:r>
              <a:rPr lang="en-US" dirty="0">
                <a:latin typeface="Arial" charset="0"/>
                <a:ea typeface="ＭＳ Ｐゴシック" charset="0"/>
              </a:rPr>
              <a:t>, </a:t>
            </a:r>
            <a:r>
              <a:rPr lang="en-US" dirty="0" err="1">
                <a:latin typeface="Arial" charset="0"/>
                <a:ea typeface="ＭＳ Ｐゴシック" charset="0"/>
              </a:rPr>
              <a:t>η</a:t>
            </a:r>
            <a:r>
              <a:rPr lang="en-US" dirty="0">
                <a:latin typeface="Arial" charset="0"/>
                <a:ea typeface="ＭＳ Ｐゴシック" charset="0"/>
              </a:rPr>
              <a:t> is a property of the </a:t>
            </a:r>
            <a:r>
              <a:rPr lang="en-US" dirty="0" smtClean="0">
                <a:latin typeface="Arial" charset="0"/>
                <a:ea typeface="ＭＳ Ｐゴシック" charset="0"/>
              </a:rPr>
              <a:t>flow (an Eddy viscosity) </a:t>
            </a:r>
            <a:r>
              <a:rPr lang="en-US" dirty="0">
                <a:latin typeface="Arial" charset="0"/>
                <a:ea typeface="ＭＳ Ｐゴシック" charset="0"/>
              </a:rPr>
              <a:t>and varies with height and u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Empirically – law of the wall…   (</a:t>
            </a:r>
            <a:r>
              <a:rPr lang="en-US" dirty="0" err="1">
                <a:latin typeface="Arial" charset="0"/>
                <a:ea typeface="ＭＳ Ｐゴシック" charset="0"/>
              </a:rPr>
              <a:t>κ</a:t>
            </a:r>
            <a:r>
              <a:rPr lang="en-US" dirty="0">
                <a:latin typeface="Arial" charset="0"/>
                <a:ea typeface="ＭＳ Ｐゴシック" charset="0"/>
              </a:rPr>
              <a:t> is Von Karman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s constant ~ 0.41)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330200"/>
            <a:ext cx="209232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4200525" y="1651000"/>
          <a:ext cx="13477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7" name="Equation" r:id="rId4" imgW="1016000" imgH="342900" progId="Equation.3">
                  <p:embed/>
                </p:oleObj>
              </mc:Choice>
              <mc:Fallback>
                <p:oleObj name="Equation" r:id="rId4" imgW="10160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5" y="1651000"/>
                        <a:ext cx="13477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3"/>
          <p:cNvGraphicFramePr>
            <a:graphicFrameLocks noChangeAspect="1"/>
          </p:cNvGraphicFramePr>
          <p:nvPr/>
        </p:nvGraphicFramePr>
        <p:xfrm>
          <a:off x="5003800" y="887413"/>
          <a:ext cx="8667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8" name="Equation" r:id="rId6" imgW="533400" imgH="203200" progId="Equation.3">
                  <p:embed/>
                </p:oleObj>
              </mc:Choice>
              <mc:Fallback>
                <p:oleObj name="Equation" r:id="rId6" imgW="533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887413"/>
                        <a:ext cx="8667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4"/>
          <p:cNvGraphicFramePr>
            <a:graphicFrameLocks noChangeAspect="1"/>
          </p:cNvGraphicFramePr>
          <p:nvPr/>
        </p:nvGraphicFramePr>
        <p:xfrm>
          <a:off x="1385888" y="3959225"/>
          <a:ext cx="276542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9" name="Equation" r:id="rId8" imgW="1828800" imgH="838200" progId="Equation.3">
                  <p:embed/>
                </p:oleObj>
              </mc:Choice>
              <mc:Fallback>
                <p:oleObj name="Equation" r:id="rId8" imgW="18288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3959225"/>
                        <a:ext cx="276542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3671888" y="2830513"/>
          <a:ext cx="9080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0" name="Equation" r:id="rId10" imgW="558800" imgH="406400" progId="Equation.3">
                  <p:embed/>
                </p:oleObj>
              </mc:Choice>
              <mc:Fallback>
                <p:oleObj name="Equation" r:id="rId10" imgW="558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830513"/>
                        <a:ext cx="9080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6"/>
          <p:cNvGraphicFramePr>
            <a:graphicFrameLocks noChangeAspect="1"/>
          </p:cNvGraphicFramePr>
          <p:nvPr/>
        </p:nvGraphicFramePr>
        <p:xfrm>
          <a:off x="5778500" y="5768975"/>
          <a:ext cx="16002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1" name="Equation" r:id="rId12" imgW="939800" imgH="457200" progId="Equation.3">
                  <p:embed/>
                </p:oleObj>
              </mc:Choice>
              <mc:Fallback>
                <p:oleObj name="Equation" r:id="rId12" imgW="939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5768975"/>
                        <a:ext cx="1600200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292600" y="1582738"/>
            <a:ext cx="1320800" cy="576262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/>
          <p:cNvSpPr>
            <a:spLocks noGrp="1"/>
          </p:cNvSpPr>
          <p:nvPr>
            <p:ph idx="1"/>
          </p:nvPr>
        </p:nvSpPr>
        <p:spPr>
          <a:xfrm>
            <a:off x="242888" y="449263"/>
            <a:ext cx="8267700" cy="1854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Turbulent eddies have speeds ~0.2 the mean windspeed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suspension: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For dust sized particles: Mars, Venus and Titan are effective at suspending particles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…but Venus (and Titan?) probably doesn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t have high near-surface winds</a:t>
            </a:r>
          </a:p>
          <a:p>
            <a:pPr lvl="1">
              <a:buFont typeface="Monotype Sort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  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282825" y="785813"/>
          <a:ext cx="9953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2" name="Equation" r:id="rId3" imgW="749300" imgH="254000" progId="Equation.3">
                  <p:embed/>
                </p:oleObj>
              </mc:Choice>
              <mc:Fallback>
                <p:oleObj name="Equation" r:id="rId3" imgW="749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785813"/>
                        <a:ext cx="995363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6" descr="Settling_veloci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2325"/>
            <a:ext cx="66294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3569" y="2993232"/>
            <a:ext cx="432752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620670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0900"/>
            <a:ext cx="7362825" cy="2159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Plume of hot air rises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Penetrates cooler atmospheric layer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gets stretched out vertically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Conservation of angular momentum starts column spinning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More hot air gets sucked in at the base to keep it self-sustaining</a:t>
            </a:r>
          </a:p>
          <a:p>
            <a:pPr lvl="1">
              <a:buFont typeface="Monotype Sort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0" y="4889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Dust Devils</a:t>
            </a:r>
          </a:p>
        </p:txBody>
      </p:sp>
      <p:pic>
        <p:nvPicPr>
          <p:cNvPr id="44036" name="Picture 6" descr="PIA0725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0413"/>
            <a:ext cx="9144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67" y="300037"/>
            <a:ext cx="2861733" cy="424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6413"/>
            <a:ext cx="5602288" cy="9810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Common in certain areas on Mars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Older streaks fade with </a:t>
            </a:r>
            <a:r>
              <a:rPr lang="en-US" dirty="0" smtClean="0">
                <a:latin typeface="Arial" charset="0"/>
                <a:ea typeface="ＭＳ Ｐゴシック" charset="0"/>
              </a:rPr>
              <a:t>time - </a:t>
            </a:r>
            <a:r>
              <a:rPr lang="en-US" dirty="0" err="1">
                <a:latin typeface="Arial" charset="0"/>
                <a:ea typeface="ＭＳ Ｐゴシック" charset="0"/>
              </a:rPr>
              <a:t>redeposition</a:t>
            </a:r>
            <a:r>
              <a:rPr lang="en-US" dirty="0">
                <a:latin typeface="Arial" charset="0"/>
                <a:ea typeface="ＭＳ Ｐゴシック" charset="0"/>
              </a:rPr>
              <a:t> of dust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Dust-devil shadows indicate heights of one to several km</a:t>
            </a:r>
          </a:p>
        </p:txBody>
      </p:sp>
      <p:pic>
        <p:nvPicPr>
          <p:cNvPr id="46084" name="Picture 4" descr="strea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421340"/>
            <a:ext cx="3548592" cy="53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68" y="1420994"/>
            <a:ext cx="3708400" cy="53354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4506913" cy="2525712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is the equivalent roughness height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1/30</a:t>
            </a:r>
            <a:r>
              <a:rPr lang="en-US" baseline="30000">
                <a:latin typeface="Arial" charset="0"/>
                <a:ea typeface="ＭＳ Ｐゴシック" charset="0"/>
              </a:rPr>
              <a:t>th</a:t>
            </a:r>
            <a:r>
              <a:rPr lang="en-US">
                <a:latin typeface="Arial" charset="0"/>
                <a:ea typeface="ＭＳ Ｐゴシック" charset="0"/>
              </a:rPr>
              <a:t> of the grain size for quiescent situations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Otherwise it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</a:rPr>
              <a:t>s empirically determined from several wind measurements at different heights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22263"/>
            <a:ext cx="464185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z_z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619500"/>
            <a:ext cx="41687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92" name="Straight Connector 5"/>
          <p:cNvCxnSpPr>
            <a:cxnSpLocks noChangeShapeType="1"/>
          </p:cNvCxnSpPr>
          <p:nvPr/>
        </p:nvCxnSpPr>
        <p:spPr bwMode="auto">
          <a:xfrm>
            <a:off x="5291138" y="5842000"/>
            <a:ext cx="3598862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Straight Arrow Connector 7"/>
          <p:cNvCxnSpPr>
            <a:cxnSpLocks noChangeShapeType="1"/>
          </p:cNvCxnSpPr>
          <p:nvPr/>
        </p:nvCxnSpPr>
        <p:spPr bwMode="auto">
          <a:xfrm>
            <a:off x="3563938" y="5003800"/>
            <a:ext cx="1473200" cy="8461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4" name="TextBox 8"/>
          <p:cNvSpPr txBox="1">
            <a:spLocks noChangeArrowheads="1"/>
          </p:cNvSpPr>
          <p:nvPr/>
        </p:nvSpPr>
        <p:spPr bwMode="auto">
          <a:xfrm rot="1788353">
            <a:off x="3811588" y="5148263"/>
            <a:ext cx="9604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Medium</a:t>
            </a:r>
          </a:p>
          <a:p>
            <a:r>
              <a:rPr lang="en-US"/>
              <a:t>sand</a:t>
            </a: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2717800" y="6570663"/>
            <a:ext cx="1651000" cy="287337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Greeley, 1985</a:t>
            </a:r>
          </a:p>
        </p:txBody>
      </p:sp>
    </p:spTree>
    <p:extLst>
      <p:ext uri="{BB962C8B-B14F-4D97-AF65-F5344CB8AC3E}">
        <p14:creationId xmlns:p14="http://schemas.microsoft.com/office/powerpoint/2010/main" val="1781741261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437038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regimes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marL="346075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346075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Balance shear stresses with weight – buoyancy of particles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At the threshold velocity, some component of drag force balances the particle </a:t>
            </a:r>
            <a:r>
              <a:rPr lang="en-US" dirty="0" smtClean="0">
                <a:latin typeface="Arial" charset="0"/>
                <a:ea typeface="ＭＳ Ｐゴシック" charset="0"/>
              </a:rPr>
              <a:t>weight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 smtClean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A is ~0.1 for particles in turbulent air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231906"/>
              </p:ext>
            </p:extLst>
          </p:nvPr>
        </p:nvGraphicFramePr>
        <p:xfrm>
          <a:off x="5890155" y="3007254"/>
          <a:ext cx="27654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0" name="Equation" r:id="rId3" imgW="1828800" imgH="406400" progId="Equation.3">
                  <p:embed/>
                </p:oleObj>
              </mc:Choice>
              <mc:Fallback>
                <p:oleObj name="Equation" r:id="rId3" imgW="1828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0155" y="3007254"/>
                        <a:ext cx="2765425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975375"/>
              </p:ext>
            </p:extLst>
          </p:nvPr>
        </p:nvGraphicFramePr>
        <p:xfrm>
          <a:off x="5820833" y="1526646"/>
          <a:ext cx="1600200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1" name="Equation" r:id="rId5" imgW="939800" imgH="457200" progId="Equation.3">
                  <p:embed/>
                </p:oleObj>
              </mc:Choice>
              <mc:Fallback>
                <p:oleObj name="Equation" r:id="rId5" imgW="939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833" y="1526646"/>
                        <a:ext cx="1600200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4030663" y="2353205"/>
            <a:ext cx="5113337" cy="534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Transition at:  z/z</a:t>
            </a:r>
            <a:r>
              <a:rPr lang="en-US" baseline="-25000"/>
              <a:t>o</a:t>
            </a:r>
            <a:r>
              <a:rPr lang="en-US"/>
              <a:t> ~ 5 – 10</a:t>
            </a:r>
          </a:p>
          <a:p>
            <a:pPr algn="l"/>
            <a:r>
              <a:rPr lang="en-US"/>
              <a:t>Neither approach works well in the transition zone</a:t>
            </a:r>
          </a:p>
        </p:txBody>
      </p:sp>
      <p:cxnSp>
        <p:nvCxnSpPr>
          <p:cNvPr id="14342" name="Straight Arrow Connector 8"/>
          <p:cNvCxnSpPr>
            <a:cxnSpLocks noChangeShapeType="1"/>
          </p:cNvCxnSpPr>
          <p:nvPr/>
        </p:nvCxnSpPr>
        <p:spPr bwMode="auto">
          <a:xfrm flipV="1">
            <a:off x="3843867" y="1938339"/>
            <a:ext cx="1675871" cy="52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Arrow Connector 9"/>
          <p:cNvCxnSpPr>
            <a:cxnSpLocks noChangeShapeType="1"/>
          </p:cNvCxnSpPr>
          <p:nvPr/>
        </p:nvCxnSpPr>
        <p:spPr bwMode="auto">
          <a:xfrm>
            <a:off x="3852333" y="3318933"/>
            <a:ext cx="1946805" cy="846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4344" name="Object 4"/>
          <p:cNvGraphicFramePr>
            <a:graphicFrameLocks noChangeAspect="1"/>
          </p:cNvGraphicFramePr>
          <p:nvPr/>
        </p:nvGraphicFramePr>
        <p:xfrm>
          <a:off x="1423988" y="4800600"/>
          <a:ext cx="18367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2" name="Equation" r:id="rId7" imgW="1384300" imgH="368300" progId="Equation.3">
                  <p:embed/>
                </p:oleObj>
              </mc:Choice>
              <mc:Fallback>
                <p:oleObj name="Equation" r:id="rId7" imgW="1384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4800600"/>
                        <a:ext cx="183673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5" name="Object 5"/>
          <p:cNvGraphicFramePr>
            <a:graphicFrameLocks noChangeAspect="1"/>
          </p:cNvGraphicFramePr>
          <p:nvPr/>
        </p:nvGraphicFramePr>
        <p:xfrm>
          <a:off x="3878263" y="4810125"/>
          <a:ext cx="14001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3" name="Equation" r:id="rId9" imgW="1054100" imgH="368300" progId="Equation.3">
                  <p:embed/>
                </p:oleObj>
              </mc:Choice>
              <mc:Fallback>
                <p:oleObj name="Equation" r:id="rId9" imgW="1054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263" y="4810125"/>
                        <a:ext cx="1400175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861252"/>
              </p:ext>
            </p:extLst>
          </p:nvPr>
        </p:nvGraphicFramePr>
        <p:xfrm>
          <a:off x="4581524" y="6010805"/>
          <a:ext cx="1789113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4" name="Equation" r:id="rId11" imgW="1346200" imgH="266700" progId="Equation.3">
                  <p:embed/>
                </p:oleObj>
              </mc:Choice>
              <mc:Fallback>
                <p:oleObj name="Equation" r:id="rId11" imgW="1346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4" y="6010805"/>
                        <a:ext cx="1789113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835330"/>
            <a:ext cx="3818467" cy="3019649"/>
          </a:xfrm>
          <a:prstGeom prst="rect">
            <a:avLst/>
          </a:prstGeom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237067" y="3878263"/>
            <a:ext cx="3039534" cy="288028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smtClean="0"/>
              <a:t>Anderson and Anderson 2010</a:t>
            </a:r>
            <a:endParaRPr lang="en-US" sz="1400" dirty="0"/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91350"/>
              </p:ext>
            </p:extLst>
          </p:nvPr>
        </p:nvGraphicFramePr>
        <p:xfrm>
          <a:off x="1617663" y="5843059"/>
          <a:ext cx="17716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5" name="Equation" r:id="rId14" imgW="1333500" imgH="495300" progId="Equation.3">
                  <p:embed/>
                </p:oleObj>
              </mc:Choice>
              <mc:Fallback>
                <p:oleObj name="Equation" r:id="rId14" imgW="1333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663" y="5843059"/>
                        <a:ext cx="177165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34409" y="5994400"/>
            <a:ext cx="38985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45461" y="6053667"/>
            <a:ext cx="181201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 often called </a:t>
            </a:r>
            <a:r>
              <a:rPr lang="en-US" dirty="0" err="1" smtClean="0"/>
              <a:t>θ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7615" y="1176867"/>
            <a:ext cx="3877985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grains stick up into turbulent flow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18530" y="3708400"/>
            <a:ext cx="368562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Little grains hide in the laminar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51425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ontent Placeholder 2"/>
          <p:cNvSpPr>
            <a:spLocks noGrp="1"/>
          </p:cNvSpPr>
          <p:nvPr>
            <p:ph idx="1"/>
          </p:nvPr>
        </p:nvSpPr>
        <p:spPr>
          <a:xfrm>
            <a:off x="0" y="372534"/>
            <a:ext cx="6070600" cy="72813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Define the frictional Reynolds number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 varies with this value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394200" y="542925"/>
          <a:ext cx="111125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9" name="Equation" r:id="rId3" imgW="838200" imgH="393700" progId="Equation.3">
                  <p:embed/>
                </p:oleObj>
              </mc:Choice>
              <mc:Fallback>
                <p:oleObj name="Equation" r:id="rId3" imgW="838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542925"/>
                        <a:ext cx="111125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63" name="Straight Arrow Connector 5"/>
          <p:cNvCxnSpPr>
            <a:cxnSpLocks noChangeShapeType="1"/>
          </p:cNvCxnSpPr>
          <p:nvPr/>
        </p:nvCxnSpPr>
        <p:spPr bwMode="auto">
          <a:xfrm rot="16200000" flipV="1">
            <a:off x="-71437" y="2172230"/>
            <a:ext cx="2014537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4" name="Straight Arrow Connector 6"/>
          <p:cNvCxnSpPr>
            <a:cxnSpLocks noChangeShapeType="1"/>
          </p:cNvCxnSpPr>
          <p:nvPr/>
        </p:nvCxnSpPr>
        <p:spPr bwMode="auto">
          <a:xfrm>
            <a:off x="931863" y="3166005"/>
            <a:ext cx="2311400" cy="174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39750" y="1913467"/>
            <a:ext cx="3254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2535238" y="3242205"/>
            <a:ext cx="5000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</a:t>
            </a:r>
            <a:r>
              <a:rPr lang="en-US" baseline="-25000"/>
              <a:t>*</a:t>
            </a:r>
            <a:endParaRPr lang="en-US"/>
          </a:p>
        </p:txBody>
      </p:sp>
      <p:grpSp>
        <p:nvGrpSpPr>
          <p:cNvPr id="15367" name="Group 25"/>
          <p:cNvGrpSpPr>
            <a:grpSpLocks/>
          </p:cNvGrpSpPr>
          <p:nvPr/>
        </p:nvGrpSpPr>
        <p:grpSpPr bwMode="auto">
          <a:xfrm>
            <a:off x="1277938" y="1278467"/>
            <a:ext cx="2041525" cy="1582738"/>
            <a:chOff x="1278467" y="1303867"/>
            <a:chExt cx="2040462" cy="1871134"/>
          </a:xfrm>
        </p:grpSpPr>
        <p:cxnSp>
          <p:nvCxnSpPr>
            <p:cNvPr id="15393" name="Curved Connector 18"/>
            <p:cNvCxnSpPr>
              <a:cxnSpLocks noChangeShapeType="1"/>
            </p:cNvCxnSpPr>
            <p:nvPr/>
          </p:nvCxnSpPr>
          <p:spPr bwMode="auto">
            <a:xfrm rot="16200000" flipV="1">
              <a:off x="681569" y="1900765"/>
              <a:ext cx="1871134" cy="677337"/>
            </a:xfrm>
            <a:prstGeom prst="curvedConnector3">
              <a:avLst>
                <a:gd name="adj1" fmla="val -227"/>
              </a:avLst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94" name="Straight Connector 24"/>
            <p:cNvCxnSpPr>
              <a:cxnSpLocks noChangeShapeType="1"/>
            </p:cNvCxnSpPr>
            <p:nvPr/>
          </p:nvCxnSpPr>
          <p:spPr bwMode="auto">
            <a:xfrm rot="10800000" flipV="1">
              <a:off x="1837262" y="3158066"/>
              <a:ext cx="1481667" cy="169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5368" name="Straight Connector 27"/>
          <p:cNvCxnSpPr>
            <a:cxnSpLocks noChangeShapeType="1"/>
          </p:cNvCxnSpPr>
          <p:nvPr/>
        </p:nvCxnSpPr>
        <p:spPr bwMode="auto">
          <a:xfrm flipV="1">
            <a:off x="711200" y="2861205"/>
            <a:ext cx="97313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Straight Connector 30"/>
          <p:cNvCxnSpPr>
            <a:cxnSpLocks noChangeShapeType="1"/>
          </p:cNvCxnSpPr>
          <p:nvPr/>
        </p:nvCxnSpPr>
        <p:spPr bwMode="auto">
          <a:xfrm rot="5400000">
            <a:off x="974725" y="2650067"/>
            <a:ext cx="1252538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53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196732"/>
              </p:ext>
            </p:extLst>
          </p:nvPr>
        </p:nvGraphicFramePr>
        <p:xfrm>
          <a:off x="2986088" y="2590271"/>
          <a:ext cx="7239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0" name="Equation" r:id="rId5" imgW="546100" imgH="165100" progId="Equation.3">
                  <p:embed/>
                </p:oleObj>
              </mc:Choice>
              <mc:Fallback>
                <p:oleObj name="Equation" r:id="rId5" imgW="546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88" y="2590271"/>
                        <a:ext cx="723900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436531"/>
              </p:ext>
            </p:extLst>
          </p:nvPr>
        </p:nvGraphicFramePr>
        <p:xfrm>
          <a:off x="1277938" y="1211792"/>
          <a:ext cx="80645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1" name="Equation" r:id="rId7" imgW="609600" imgH="215900" progId="Equation.3">
                  <p:embed/>
                </p:oleObj>
              </mc:Choice>
              <mc:Fallback>
                <p:oleObj name="Equation" r:id="rId7" imgW="609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7938" y="1211792"/>
                        <a:ext cx="806450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TextBox 36"/>
          <p:cNvSpPr txBox="1">
            <a:spLocks noChangeArrowheads="1"/>
          </p:cNvSpPr>
          <p:nvPr/>
        </p:nvSpPr>
        <p:spPr bwMode="auto">
          <a:xfrm>
            <a:off x="1320800" y="3293005"/>
            <a:ext cx="5905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~3.5</a:t>
            </a:r>
          </a:p>
        </p:txBody>
      </p:sp>
      <p:sp>
        <p:nvSpPr>
          <p:cNvPr id="15373" name="TextBox 37"/>
          <p:cNvSpPr txBox="1">
            <a:spLocks noChangeArrowheads="1"/>
          </p:cNvSpPr>
          <p:nvPr/>
        </p:nvSpPr>
        <p:spPr bwMode="auto">
          <a:xfrm>
            <a:off x="2208213" y="1227667"/>
            <a:ext cx="15255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where n &gt;&gt;&gt;1</a:t>
            </a:r>
          </a:p>
        </p:txBody>
      </p:sp>
      <p:graphicFrame>
        <p:nvGraphicFramePr>
          <p:cNvPr id="15374" name="Object 5"/>
          <p:cNvGraphicFramePr>
            <a:graphicFrameLocks noChangeAspect="1"/>
          </p:cNvGraphicFramePr>
          <p:nvPr/>
        </p:nvGraphicFramePr>
        <p:xfrm>
          <a:off x="6313488" y="2495550"/>
          <a:ext cx="7747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2" name="Equation" r:id="rId9" imgW="584200" imgH="279400" progId="Equation.3">
                  <p:embed/>
                </p:oleObj>
              </mc:Choice>
              <mc:Fallback>
                <p:oleObj name="Equation" r:id="rId9" imgW="584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3488" y="2495550"/>
                        <a:ext cx="774700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75" name="Straight Arrow Connector 40"/>
          <p:cNvCxnSpPr>
            <a:cxnSpLocks noChangeShapeType="1"/>
            <a:endCxn id="15376" idx="0"/>
          </p:cNvCxnSpPr>
          <p:nvPr/>
        </p:nvCxnSpPr>
        <p:spPr bwMode="auto">
          <a:xfrm rot="5400000">
            <a:off x="740569" y="3263636"/>
            <a:ext cx="609600" cy="4143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6" name="TextBox 41"/>
          <p:cNvSpPr txBox="1">
            <a:spLocks noChangeArrowheads="1"/>
          </p:cNvSpPr>
          <p:nvPr/>
        </p:nvSpPr>
        <p:spPr bwMode="auto">
          <a:xfrm>
            <a:off x="0" y="3775605"/>
            <a:ext cx="1676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Small particles in laminar zone</a:t>
            </a:r>
          </a:p>
        </p:txBody>
      </p:sp>
      <p:cxnSp>
        <p:nvCxnSpPr>
          <p:cNvPr id="15377" name="Straight Arrow Connector 45"/>
          <p:cNvCxnSpPr>
            <a:cxnSpLocks noChangeShapeType="1"/>
            <a:endCxn id="15378" idx="0"/>
          </p:cNvCxnSpPr>
          <p:nvPr/>
        </p:nvCxnSpPr>
        <p:spPr bwMode="auto">
          <a:xfrm>
            <a:off x="2108200" y="3175530"/>
            <a:ext cx="617538" cy="6000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8" name="TextBox 46"/>
          <p:cNvSpPr txBox="1">
            <a:spLocks noChangeArrowheads="1"/>
          </p:cNvSpPr>
          <p:nvPr/>
        </p:nvSpPr>
        <p:spPr bwMode="auto">
          <a:xfrm>
            <a:off x="1770063" y="3775605"/>
            <a:ext cx="19129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Large particles in turbulent zone</a:t>
            </a:r>
          </a:p>
        </p:txBody>
      </p: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4591050" y="1643063"/>
            <a:ext cx="8572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Recall:</a:t>
            </a:r>
          </a:p>
        </p:txBody>
      </p:sp>
      <p:sp>
        <p:nvSpPr>
          <p:cNvPr id="15380" name="TextBox 52"/>
          <p:cNvSpPr txBox="1">
            <a:spLocks noChangeArrowheads="1"/>
          </p:cNvSpPr>
          <p:nvPr/>
        </p:nvSpPr>
        <p:spPr bwMode="auto">
          <a:xfrm>
            <a:off x="4335463" y="2573338"/>
            <a:ext cx="170815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Turbulent zone:</a:t>
            </a:r>
          </a:p>
        </p:txBody>
      </p:sp>
      <p:graphicFrame>
        <p:nvGraphicFramePr>
          <p:cNvPr id="15381" name="Object 6"/>
          <p:cNvGraphicFramePr>
            <a:graphicFrameLocks noChangeAspect="1"/>
          </p:cNvGraphicFramePr>
          <p:nvPr/>
        </p:nvGraphicFramePr>
        <p:xfrm>
          <a:off x="6199188" y="3182938"/>
          <a:ext cx="1987550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3" name="Equation" r:id="rId11" imgW="1498600" imgH="939800" progId="Equation.3">
                  <p:embed/>
                </p:oleObj>
              </mc:Choice>
              <mc:Fallback>
                <p:oleObj name="Equation" r:id="rId11" imgW="14986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9188" y="3182938"/>
                        <a:ext cx="1987550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2" name="TextBox 55"/>
          <p:cNvSpPr txBox="1">
            <a:spLocks noChangeArrowheads="1"/>
          </p:cNvSpPr>
          <p:nvPr/>
        </p:nvSpPr>
        <p:spPr bwMode="auto">
          <a:xfrm>
            <a:off x="4478338" y="3259138"/>
            <a:ext cx="15748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Laminar zone:</a:t>
            </a:r>
          </a:p>
        </p:txBody>
      </p:sp>
      <p:cxnSp>
        <p:nvCxnSpPr>
          <p:cNvPr id="15383" name="Straight Arrow Connector 56"/>
          <p:cNvCxnSpPr>
            <a:cxnSpLocks noChangeShapeType="1"/>
          </p:cNvCxnSpPr>
          <p:nvPr/>
        </p:nvCxnSpPr>
        <p:spPr bwMode="auto">
          <a:xfrm rot="16200000" flipV="1">
            <a:off x="3983567" y="5533497"/>
            <a:ext cx="2014537" cy="79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4" name="Straight Arrow Connector 57"/>
          <p:cNvCxnSpPr>
            <a:cxnSpLocks noChangeShapeType="1"/>
            <a:endCxn id="15386" idx="1"/>
          </p:cNvCxnSpPr>
          <p:nvPr/>
        </p:nvCxnSpPr>
        <p:spPr bwMode="auto">
          <a:xfrm>
            <a:off x="4986867" y="6527272"/>
            <a:ext cx="3205163" cy="238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5" name="TextBox 58"/>
          <p:cNvSpPr txBox="1">
            <a:spLocks noChangeArrowheads="1"/>
          </p:cNvSpPr>
          <p:nvPr/>
        </p:nvSpPr>
        <p:spPr bwMode="auto">
          <a:xfrm>
            <a:off x="4561417" y="5274734"/>
            <a:ext cx="3921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u</a:t>
            </a:r>
            <a:r>
              <a:rPr lang="en-US" baseline="-25000"/>
              <a:t>T</a:t>
            </a:r>
            <a:endParaRPr lang="en-US"/>
          </a:p>
        </p:txBody>
      </p:sp>
      <p:sp>
        <p:nvSpPr>
          <p:cNvPr id="15386" name="TextBox 59"/>
          <p:cNvSpPr txBox="1">
            <a:spLocks noChangeArrowheads="1"/>
          </p:cNvSpPr>
          <p:nvPr/>
        </p:nvSpPr>
        <p:spPr bwMode="auto">
          <a:xfrm>
            <a:off x="8192030" y="6392334"/>
            <a:ext cx="3095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</a:t>
            </a:r>
          </a:p>
        </p:txBody>
      </p:sp>
      <p:cxnSp>
        <p:nvCxnSpPr>
          <p:cNvPr id="15387" name="Straight Connector 62"/>
          <p:cNvCxnSpPr>
            <a:cxnSpLocks noChangeShapeType="1"/>
          </p:cNvCxnSpPr>
          <p:nvPr/>
        </p:nvCxnSpPr>
        <p:spPr bwMode="auto">
          <a:xfrm rot="16200000" flipH="1">
            <a:off x="5117836" y="4745303"/>
            <a:ext cx="1219200" cy="906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8" name="Freeform 68"/>
          <p:cNvSpPr>
            <a:spLocks noChangeArrowheads="1"/>
          </p:cNvSpPr>
          <p:nvPr/>
        </p:nvSpPr>
        <p:spPr bwMode="auto">
          <a:xfrm>
            <a:off x="6722005" y="5003272"/>
            <a:ext cx="1879600" cy="914400"/>
          </a:xfrm>
          <a:custGeom>
            <a:avLst/>
            <a:gdLst>
              <a:gd name="T0" fmla="*/ 0 w 1879600"/>
              <a:gd name="T1" fmla="*/ 914400 h 914400"/>
              <a:gd name="T2" fmla="*/ 922866 w 1879600"/>
              <a:gd name="T3" fmla="*/ 677334 h 914400"/>
              <a:gd name="T4" fmla="*/ 1879600 w 1879600"/>
              <a:gd name="T5" fmla="*/ 0 h 914400"/>
              <a:gd name="T6" fmla="*/ 0 60000 65536"/>
              <a:gd name="T7" fmla="*/ 0 60000 65536"/>
              <a:gd name="T8" fmla="*/ 0 60000 65536"/>
              <a:gd name="T9" fmla="*/ 0 w 1879600"/>
              <a:gd name="T10" fmla="*/ 0 h 914400"/>
              <a:gd name="T11" fmla="*/ 1879600 w 1879600"/>
              <a:gd name="T12" fmla="*/ 914400 h 914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9600" h="914400">
                <a:moveTo>
                  <a:pt x="0" y="914400"/>
                </a:moveTo>
                <a:cubicBezTo>
                  <a:pt x="304799" y="872067"/>
                  <a:pt x="609599" y="829734"/>
                  <a:pt x="922866" y="677334"/>
                </a:cubicBezTo>
                <a:cubicBezTo>
                  <a:pt x="1236133" y="524934"/>
                  <a:pt x="1879600" y="0"/>
                  <a:pt x="187960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Cloud 69"/>
          <p:cNvSpPr/>
          <p:nvPr/>
        </p:nvSpPr>
        <p:spPr bwMode="auto">
          <a:xfrm>
            <a:off x="6036205" y="5757334"/>
            <a:ext cx="695325" cy="388938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-112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1539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546797"/>
              </p:ext>
            </p:extLst>
          </p:nvPr>
        </p:nvGraphicFramePr>
        <p:xfrm>
          <a:off x="5086880" y="5365222"/>
          <a:ext cx="757237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4" name="Equation" r:id="rId13" imgW="571500" imgH="254000" progId="Equation.3">
                  <p:embed/>
                </p:oleObj>
              </mc:Choice>
              <mc:Fallback>
                <p:oleObj name="Equation" r:id="rId13" imgW="571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880" y="5365222"/>
                        <a:ext cx="757237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548327"/>
              </p:ext>
            </p:extLst>
          </p:nvPr>
        </p:nvGraphicFramePr>
        <p:xfrm>
          <a:off x="8150755" y="5408084"/>
          <a:ext cx="7747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5" name="Equation" r:id="rId15" imgW="584200" imgH="279400" progId="Equation.3">
                  <p:embed/>
                </p:oleObj>
              </mc:Choice>
              <mc:Fallback>
                <p:oleObj name="Equation" r:id="rId15" imgW="584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755" y="5408084"/>
                        <a:ext cx="774700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9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872202"/>
              </p:ext>
            </p:extLst>
          </p:nvPr>
        </p:nvGraphicFramePr>
        <p:xfrm>
          <a:off x="5943601" y="1457855"/>
          <a:ext cx="17716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46" name="Equation" r:id="rId17" imgW="1333500" imgH="495300" progId="Equation.3">
                  <p:embed/>
                </p:oleObj>
              </mc:Choice>
              <mc:Fallback>
                <p:oleObj name="Equation" r:id="rId17" imgW="1333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1" y="1457855"/>
                        <a:ext cx="177165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-1" y="4573058"/>
            <a:ext cx="3928533" cy="213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1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1000"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Easiest particles to move depends on </a:t>
            </a:r>
          </a:p>
          <a:p>
            <a:pPr lvl="1"/>
            <a:r>
              <a:rPr lang="en-US" smtClean="0">
                <a:latin typeface="Arial" charset="0"/>
                <a:ea typeface="ＭＳ Ｐゴシック" charset="0"/>
              </a:rPr>
              <a:t>Atm. viscosity </a:t>
            </a:r>
          </a:p>
          <a:p>
            <a:pPr lvl="1"/>
            <a:r>
              <a:rPr lang="en-US" smtClean="0">
                <a:latin typeface="Arial" charset="0"/>
                <a:ea typeface="ＭＳ Ｐゴシック" charset="0"/>
              </a:rPr>
              <a:t>Atm. density</a:t>
            </a:r>
          </a:p>
          <a:p>
            <a:pPr lvl="1"/>
            <a:r>
              <a:rPr lang="en-US" smtClean="0">
                <a:latin typeface="Arial" charset="0"/>
                <a:ea typeface="ＭＳ Ｐゴシック" charset="0"/>
              </a:rPr>
              <a:t>Particle weight (density and gravity)</a:t>
            </a:r>
          </a:p>
          <a:p>
            <a:pPr lvl="1"/>
            <a:r>
              <a:rPr lang="en-US" smtClean="0">
                <a:latin typeface="Arial" charset="0"/>
                <a:ea typeface="ＭＳ Ｐゴシック" charset="0"/>
              </a:rPr>
              <a:t>Buoyancy effects minor (until we get to the fluvial processes lectures)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88251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wiki_wentwo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663"/>
            <a:ext cx="3716338" cy="56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6" descr="thresh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993900"/>
            <a:ext cx="50228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219700" y="1219200"/>
            <a:ext cx="3924300" cy="749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Easiest particles to move are sand-sized</a:t>
            </a:r>
          </a:p>
        </p:txBody>
      </p:sp>
      <p:cxnSp>
        <p:nvCxnSpPr>
          <p:cNvPr id="17412" name="Straight Arrow Connector 7"/>
          <p:cNvCxnSpPr>
            <a:cxnSpLocks noChangeShapeType="1"/>
            <a:stCxn id="17411" idx="2"/>
          </p:cNvCxnSpPr>
          <p:nvPr/>
        </p:nvCxnSpPr>
        <p:spPr bwMode="auto">
          <a:xfrm rot="5400000">
            <a:off x="6137275" y="1908175"/>
            <a:ext cx="984250" cy="11049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3" name="Straight Arrow Connector 9"/>
          <p:cNvCxnSpPr>
            <a:cxnSpLocks noChangeShapeType="1"/>
            <a:stCxn id="17411" idx="2"/>
          </p:cNvCxnSpPr>
          <p:nvPr/>
        </p:nvCxnSpPr>
        <p:spPr bwMode="auto">
          <a:xfrm rot="5400000">
            <a:off x="5260975" y="2432050"/>
            <a:ext cx="2384425" cy="14573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4" name="TextBox 20"/>
          <p:cNvSpPr txBox="1">
            <a:spLocks noChangeArrowheads="1"/>
          </p:cNvSpPr>
          <p:nvPr/>
        </p:nvSpPr>
        <p:spPr bwMode="auto">
          <a:xfrm>
            <a:off x="6800850" y="5686425"/>
            <a:ext cx="6635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1mm</a:t>
            </a:r>
          </a:p>
        </p:txBody>
      </p:sp>
      <p:sp>
        <p:nvSpPr>
          <p:cNvPr id="17415" name="TextBox 21"/>
          <p:cNvSpPr txBox="1">
            <a:spLocks noChangeArrowheads="1"/>
          </p:cNvSpPr>
          <p:nvPr/>
        </p:nvSpPr>
        <p:spPr bwMode="auto">
          <a:xfrm>
            <a:off x="8153400" y="5695950"/>
            <a:ext cx="5953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1cm</a:t>
            </a:r>
          </a:p>
        </p:txBody>
      </p:sp>
      <p:sp>
        <p:nvSpPr>
          <p:cNvPr id="17416" name="TextBox 22"/>
          <p:cNvSpPr txBox="1">
            <a:spLocks noChangeArrowheads="1"/>
          </p:cNvSpPr>
          <p:nvPr/>
        </p:nvSpPr>
        <p:spPr bwMode="auto">
          <a:xfrm>
            <a:off x="5400675" y="5676900"/>
            <a:ext cx="8937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0.1 mm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372100" y="4467225"/>
            <a:ext cx="2286000" cy="295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Sand-sized</a:t>
            </a:r>
          </a:p>
        </p:txBody>
      </p:sp>
      <p:cxnSp>
        <p:nvCxnSpPr>
          <p:cNvPr id="17418" name="Straight Arrow Connector 11"/>
          <p:cNvCxnSpPr>
            <a:cxnSpLocks noChangeShapeType="1"/>
            <a:stCxn id="17411" idx="2"/>
          </p:cNvCxnSpPr>
          <p:nvPr/>
        </p:nvCxnSpPr>
        <p:spPr bwMode="auto">
          <a:xfrm rot="5400000">
            <a:off x="4532313" y="2989262"/>
            <a:ext cx="3670300" cy="162877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24"/>
          <p:cNvSpPr/>
          <p:nvPr/>
        </p:nvSpPr>
        <p:spPr bwMode="auto">
          <a:xfrm>
            <a:off x="4552950" y="4467225"/>
            <a:ext cx="790575" cy="2952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Dust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7677150" y="4467225"/>
            <a:ext cx="838200" cy="2952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Gravel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433388"/>
            <a:ext cx="462756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-107" charset="2"/>
              <a:buChar char="l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Saltation threshold increases with particle size</a:t>
            </a:r>
          </a:p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-107" charset="2"/>
              <a:buChar char="l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Particles classified by </a:t>
            </a:r>
            <a:r>
              <a:rPr lang="en-US" sz="1400" kern="0" dirty="0" err="1">
                <a:latin typeface="+mn-lt"/>
                <a:ea typeface="+mn-ea"/>
                <a:cs typeface="+mn-cs"/>
              </a:rPr>
              <a:t>Udden</a:t>
            </a:r>
            <a:r>
              <a:rPr lang="en-US" sz="1400" kern="0" dirty="0">
                <a:latin typeface="+mn-lt"/>
                <a:ea typeface="+mn-ea"/>
                <a:cs typeface="+mn-cs"/>
              </a:rPr>
              <a:t>-Wentworth scale</a:t>
            </a:r>
          </a:p>
        </p:txBody>
      </p:sp>
      <p:graphicFrame>
        <p:nvGraphicFramePr>
          <p:cNvPr id="17422" name="Object 2"/>
          <p:cNvGraphicFramePr>
            <a:graphicFrameLocks noChangeAspect="1"/>
          </p:cNvGraphicFramePr>
          <p:nvPr/>
        </p:nvGraphicFramePr>
        <p:xfrm>
          <a:off x="4714875" y="493713"/>
          <a:ext cx="160972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3" name="Equation" r:id="rId6" imgW="748975" imgH="203112" progId="Equation.3">
                  <p:embed/>
                </p:oleObj>
              </mc:Choice>
              <mc:Fallback>
                <p:oleObj name="Equation" r:id="rId6" imgW="74897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493713"/>
                        <a:ext cx="1609725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3" name="TextBox 15"/>
          <p:cNvSpPr txBox="1">
            <a:spLocks noChangeArrowheads="1"/>
          </p:cNvSpPr>
          <p:nvPr/>
        </p:nvSpPr>
        <p:spPr bwMode="auto">
          <a:xfrm>
            <a:off x="7493000" y="6570663"/>
            <a:ext cx="1651000" cy="287337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Greeley, 1985</a:t>
            </a:r>
          </a:p>
        </p:txBody>
      </p:sp>
    </p:spTree>
    <p:extLst>
      <p:ext uri="{BB962C8B-B14F-4D97-AF65-F5344CB8AC3E}">
        <p14:creationId xmlns:p14="http://schemas.microsoft.com/office/powerpoint/2010/main" val="3895438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38666"/>
            <a:ext cx="4724400" cy="65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4453996" y="6570663"/>
            <a:ext cx="1651000" cy="287337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Greeley, 1985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" y="3264770"/>
            <a:ext cx="4278524" cy="204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0" y="347132"/>
            <a:ext cx="4165600" cy="303106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Easy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move,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but not easy to suspend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Particles are launched off the surface, but re-impact a short time later – saltation</a:t>
            </a:r>
            <a:r>
              <a:rPr lang="en-US" dirty="0" smtClean="0">
                <a:latin typeface="Arial" charset="0"/>
                <a:ea typeface="ＭＳ Ｐゴシック" charset="0"/>
              </a:rPr>
              <a:t>!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Impact angles much shallower than launch angles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Impacting grains can dislodge new particles (reptation)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Impacting grains can push larger particles (creep)</a:t>
            </a:r>
          </a:p>
          <a:p>
            <a:pPr marL="346075" lvl="1" indent="0">
              <a:buNone/>
            </a:pPr>
            <a:endParaRPr lang="en-US" dirty="0" smtClean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537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6131"/>
            <a:ext cx="5156200" cy="2395536"/>
          </a:xfrm>
        </p:spPr>
        <p:txBody>
          <a:bodyPr/>
          <a:lstStyle/>
          <a:p>
            <a:r>
              <a:rPr lang="en-US" dirty="0" smtClean="0"/>
              <a:t>Impact </a:t>
            </a:r>
            <a:r>
              <a:rPr lang="en-US" dirty="0" err="1" smtClean="0"/>
              <a:t>vs</a:t>
            </a:r>
            <a:r>
              <a:rPr lang="en-US" dirty="0" smtClean="0"/>
              <a:t> fluid threshold</a:t>
            </a:r>
          </a:p>
          <a:p>
            <a:pPr lvl="1"/>
            <a:r>
              <a:rPr lang="en-US" dirty="0" smtClean="0"/>
              <a:t>It’s easier to keep saltation going than start it</a:t>
            </a:r>
          </a:p>
          <a:p>
            <a:pPr lvl="1"/>
            <a:r>
              <a:rPr lang="en-US" dirty="0" smtClean="0"/>
              <a:t>Impact threshold is ~0.8 times the fluid threshold for Earth</a:t>
            </a:r>
          </a:p>
          <a:p>
            <a:pPr lvl="1"/>
            <a:r>
              <a:rPr lang="en-US" dirty="0" smtClean="0"/>
              <a:t>…but ~0.1 times the fluid threshold for Mars</a:t>
            </a:r>
          </a:p>
          <a:p>
            <a:pPr lvl="2"/>
            <a:r>
              <a:rPr lang="en-US" dirty="0" smtClean="0"/>
              <a:t>This is what makes martian saltation possible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2642097"/>
            <a:ext cx="4165600" cy="338148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91866" y="6002339"/>
            <a:ext cx="1651000" cy="288925"/>
          </a:xfrm>
          <a:prstGeom prst="rect">
            <a:avLst/>
          </a:prstGeom>
          <a:solidFill>
            <a:srgbClr val="FFFF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 err="1" smtClean="0"/>
              <a:t>Kok</a:t>
            </a:r>
            <a:r>
              <a:rPr lang="en-US" sz="1400" dirty="0" smtClean="0"/>
              <a:t>, 2010</a:t>
            </a:r>
            <a:endParaRPr lang="en-US" sz="14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349472"/>
            <a:ext cx="2217737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Kansas State University</a:t>
            </a:r>
          </a:p>
        </p:txBody>
      </p:sp>
      <p:pic>
        <p:nvPicPr>
          <p:cNvPr id="9" name="dust00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34" y="3141134"/>
            <a:ext cx="4064000" cy="30480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360704"/>
            <a:ext cx="3835400" cy="18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325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arrow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20472</TotalTime>
  <Words>1304</Words>
  <Application>Microsoft Macintosh PowerPoint</Application>
  <PresentationFormat>Letter Paper (8.5x11 in)</PresentationFormat>
  <Paragraphs>374</Paragraphs>
  <Slides>32</Slides>
  <Notes>13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Default Design</vt:lpstr>
      <vt:lpstr>Equation</vt:lpstr>
      <vt:lpstr>Microsoft 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204</cp:revision>
  <cp:lastPrinted>2004-09-17T01:36:45Z</cp:lastPrinted>
  <dcterms:created xsi:type="dcterms:W3CDTF">2011-03-28T17:01:07Z</dcterms:created>
  <dcterms:modified xsi:type="dcterms:W3CDTF">2014-03-27T15:53:56Z</dcterms:modified>
</cp:coreProperties>
</file>