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Microsoft_Equation1.bin" ContentType="application/vnd.openxmlformats-officedocument.oleObject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notesSlides/notesSlide1.xml" ContentType="application/vnd.openxmlformats-officedocument.presentationml.notesSlide+xml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56" r:id="rId2"/>
    <p:sldId id="286" r:id="rId3"/>
    <p:sldId id="294" r:id="rId4"/>
    <p:sldId id="323" r:id="rId5"/>
    <p:sldId id="324" r:id="rId6"/>
    <p:sldId id="325" r:id="rId7"/>
    <p:sldId id="326" r:id="rId8"/>
    <p:sldId id="305" r:id="rId9"/>
    <p:sldId id="290" r:id="rId10"/>
    <p:sldId id="291" r:id="rId11"/>
    <p:sldId id="284" r:id="rId12"/>
    <p:sldId id="308" r:id="rId13"/>
    <p:sldId id="295" r:id="rId14"/>
    <p:sldId id="296" r:id="rId15"/>
    <p:sldId id="297" r:id="rId16"/>
    <p:sldId id="309" r:id="rId17"/>
    <p:sldId id="298" r:id="rId18"/>
    <p:sldId id="322" r:id="rId19"/>
    <p:sldId id="310" r:id="rId20"/>
    <p:sldId id="311" r:id="rId21"/>
    <p:sldId id="307" r:id="rId22"/>
    <p:sldId id="302" r:id="rId23"/>
    <p:sldId id="303" r:id="rId24"/>
    <p:sldId id="312" r:id="rId25"/>
    <p:sldId id="313" r:id="rId26"/>
    <p:sldId id="314" r:id="rId27"/>
    <p:sldId id="315" r:id="rId28"/>
    <p:sldId id="316" r:id="rId29"/>
    <p:sldId id="317" r:id="rId30"/>
    <p:sldId id="318" r:id="rId31"/>
    <p:sldId id="319" r:id="rId32"/>
  </p:sldIdLst>
  <p:sldSz cx="9144000" cy="6858000" type="letter"/>
  <p:notesSz cx="7162800" cy="94488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6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6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6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6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bg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ECA"/>
    <a:srgbClr val="DCE9FF"/>
    <a:srgbClr val="063DE8"/>
    <a:srgbClr val="FFD458"/>
    <a:srgbClr val="FF0000"/>
    <a:srgbClr val="78D4DE"/>
    <a:srgbClr val="33CC33"/>
    <a:srgbClr val="FAFD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9291" autoAdjust="0"/>
  </p:normalViewPr>
  <p:slideViewPr>
    <p:cSldViewPr snapToGrid="0">
      <p:cViewPr>
        <p:scale>
          <a:sx n="150" d="100"/>
          <a:sy n="150" d="100"/>
        </p:scale>
        <p:origin x="-3928" y="-13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handoutMaster" Target="handoutMasters/handout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Relationship Id="rId2" Type="http://schemas.openxmlformats.org/officeDocument/2006/relationships/image" Target="../media/image22.emf"/><Relationship Id="rId3" Type="http://schemas.openxmlformats.org/officeDocument/2006/relationships/image" Target="../media/image2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Relationship Id="rId2" Type="http://schemas.openxmlformats.org/officeDocument/2006/relationships/image" Target="../media/image34.emf"/><Relationship Id="rId3" Type="http://schemas.openxmlformats.org/officeDocument/2006/relationships/image" Target="../media/image35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image" Target="../media/image42.emf"/><Relationship Id="rId5" Type="http://schemas.openxmlformats.org/officeDocument/2006/relationships/image" Target="../media/image43.emf"/><Relationship Id="rId6" Type="http://schemas.openxmlformats.org/officeDocument/2006/relationships/image" Target="../media/image44.emf"/><Relationship Id="rId1" Type="http://schemas.openxmlformats.org/officeDocument/2006/relationships/image" Target="../media/image39.emf"/><Relationship Id="rId2" Type="http://schemas.openxmlformats.org/officeDocument/2006/relationships/image" Target="../media/image40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Relationship Id="rId2" Type="http://schemas.openxmlformats.org/officeDocument/2006/relationships/image" Target="../media/image47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Relationship Id="rId2" Type="http://schemas.openxmlformats.org/officeDocument/2006/relationships/image" Target="../media/image5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Relationship Id="rId2" Type="http://schemas.openxmlformats.org/officeDocument/2006/relationships/image" Target="../media/image56.emf"/><Relationship Id="rId3" Type="http://schemas.openxmlformats.org/officeDocument/2006/relationships/image" Target="../media/image57.e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4" Type="http://schemas.openxmlformats.org/officeDocument/2006/relationships/image" Target="../media/image61.emf"/><Relationship Id="rId5" Type="http://schemas.openxmlformats.org/officeDocument/2006/relationships/image" Target="../media/image62.emf"/><Relationship Id="rId6" Type="http://schemas.openxmlformats.org/officeDocument/2006/relationships/image" Target="../media/image63.emf"/><Relationship Id="rId7" Type="http://schemas.openxmlformats.org/officeDocument/2006/relationships/image" Target="../media/image64.emf"/><Relationship Id="rId1" Type="http://schemas.openxmlformats.org/officeDocument/2006/relationships/image" Target="../media/image58.emf"/><Relationship Id="rId2" Type="http://schemas.openxmlformats.org/officeDocument/2006/relationships/image" Target="../media/image5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763" y="-33338"/>
            <a:ext cx="3113087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6197" tIns="0" rIns="16197" bIns="0" numCol="1" anchor="t" anchorCtr="0" compatLnSpc="1">
            <a:prstTxWarp prst="textNoShape">
              <a:avLst/>
            </a:prstTxWarp>
          </a:bodyPr>
          <a:lstStyle>
            <a:lvl1pPr algn="l" defTabSz="671513" eaLnBrk="0" hangingPunct="0">
              <a:lnSpc>
                <a:spcPct val="90000"/>
              </a:lnSpc>
              <a:defRPr sz="900" b="0" i="1">
                <a:solidFill>
                  <a:srgbClr val="000000"/>
                </a:solidFill>
                <a:latin typeface="Logo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44950" y="-33338"/>
            <a:ext cx="3113088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6197" tIns="0" rIns="16197" bIns="0" numCol="1" anchor="t" anchorCtr="0" compatLnSpc="1">
            <a:prstTxWarp prst="textNoShape">
              <a:avLst/>
            </a:prstTxWarp>
          </a:bodyPr>
          <a:lstStyle>
            <a:lvl1pPr algn="r" defTabSz="671513" eaLnBrk="0" hangingPunct="0">
              <a:lnSpc>
                <a:spcPct val="90000"/>
              </a:lnSpc>
              <a:defRPr sz="900" b="0" i="1">
                <a:solidFill>
                  <a:srgbClr val="000000"/>
                </a:solidFill>
                <a:latin typeface="Logo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4763" y="8951913"/>
            <a:ext cx="3113087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6197" tIns="0" rIns="16197" bIns="0" numCol="1" anchor="b" anchorCtr="0" compatLnSpc="1">
            <a:prstTxWarp prst="textNoShape">
              <a:avLst/>
            </a:prstTxWarp>
          </a:bodyPr>
          <a:lstStyle>
            <a:lvl1pPr algn="l" defTabSz="671513" eaLnBrk="0" hangingPunct="0">
              <a:lnSpc>
                <a:spcPct val="90000"/>
              </a:lnSpc>
              <a:defRPr sz="900" b="0" i="1">
                <a:solidFill>
                  <a:srgbClr val="000000"/>
                </a:solidFill>
                <a:latin typeface="Logo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44950" y="8951913"/>
            <a:ext cx="311308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6197" tIns="0" rIns="16197" bIns="0" numCol="1" anchor="b" anchorCtr="0" compatLnSpc="1">
            <a:prstTxWarp prst="textNoShape">
              <a:avLst/>
            </a:prstTxWarp>
          </a:bodyPr>
          <a:lstStyle>
            <a:lvl1pPr algn="r" defTabSz="671513" eaLnBrk="0" hangingPunct="0">
              <a:lnSpc>
                <a:spcPct val="90000"/>
              </a:lnSpc>
              <a:defRPr sz="900" b="0" i="1">
                <a:solidFill>
                  <a:srgbClr val="000000"/>
                </a:solidFill>
                <a:latin typeface="Logo" charset="0"/>
              </a:defRPr>
            </a:lvl1pPr>
          </a:lstStyle>
          <a:p>
            <a:fld id="{80A767FA-1B83-BB4E-927D-F5BE3EB16D6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0535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763" y="-33338"/>
            <a:ext cx="3113087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6197" tIns="0" rIns="16197" bIns="0" numCol="1" anchor="t" anchorCtr="0" compatLnSpc="1">
            <a:prstTxWarp prst="textNoShape">
              <a:avLst/>
            </a:prstTxWarp>
          </a:bodyPr>
          <a:lstStyle>
            <a:lvl1pPr algn="l" defTabSz="671513" eaLnBrk="0" hangingPunct="0">
              <a:lnSpc>
                <a:spcPct val="100000"/>
              </a:lnSpc>
              <a:defRPr sz="900" b="0" i="1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44950" y="-33338"/>
            <a:ext cx="3113088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6197" tIns="0" rIns="16197" bIns="0" numCol="1" anchor="t" anchorCtr="0" compatLnSpc="1">
            <a:prstTxWarp prst="textNoShape">
              <a:avLst/>
            </a:prstTxWarp>
          </a:bodyPr>
          <a:lstStyle>
            <a:lvl1pPr algn="r" defTabSz="671513" eaLnBrk="0" hangingPunct="0">
              <a:lnSpc>
                <a:spcPct val="100000"/>
              </a:lnSpc>
              <a:defRPr sz="900" b="0" i="1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4763" y="8951913"/>
            <a:ext cx="3113087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6197" tIns="0" rIns="16197" bIns="0" numCol="1" anchor="b" anchorCtr="0" compatLnSpc="1">
            <a:prstTxWarp prst="textNoShape">
              <a:avLst/>
            </a:prstTxWarp>
          </a:bodyPr>
          <a:lstStyle>
            <a:lvl1pPr algn="l" defTabSz="671513" eaLnBrk="0" hangingPunct="0">
              <a:lnSpc>
                <a:spcPct val="100000"/>
              </a:lnSpc>
              <a:defRPr sz="900" b="0" i="1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44950" y="8951913"/>
            <a:ext cx="311308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6197" tIns="0" rIns="16197" bIns="0" numCol="1" anchor="b" anchorCtr="0" compatLnSpc="1">
            <a:prstTxWarp prst="textNoShape">
              <a:avLst/>
            </a:prstTxWarp>
          </a:bodyPr>
          <a:lstStyle>
            <a:lvl1pPr algn="r" defTabSz="671513" eaLnBrk="0" hangingPunct="0">
              <a:defRPr sz="900" b="0" i="1">
                <a:latin typeface="Times New Roman" charset="0"/>
              </a:defRPr>
            </a:lvl1pPr>
          </a:lstStyle>
          <a:p>
            <a:fld id="{8F296C84-9B45-AD4B-A6CC-514B4998F283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150" name="Rectangle 6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63650" y="619125"/>
            <a:ext cx="4652963" cy="348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</p:spTree>
    <p:extLst>
      <p:ext uri="{BB962C8B-B14F-4D97-AF65-F5344CB8AC3E}">
        <p14:creationId xmlns:p14="http://schemas.microsoft.com/office/powerpoint/2010/main" val="18576342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lnSpc>
        <a:spcPct val="89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06" charset="-128"/>
        <a:cs typeface="ＭＳ Ｐゴシック" pitchFamily="-106" charset="-128"/>
      </a:defRPr>
    </a:lvl1pPr>
    <a:lvl2pPr marL="457200" algn="l" rtl="0" eaLnBrk="0" fontAlgn="base" hangingPunct="0">
      <a:lnSpc>
        <a:spcPct val="89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lnSpc>
        <a:spcPct val="89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lnSpc>
        <a:spcPct val="89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lnSpc>
        <a:spcPct val="89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15963" y="4487863"/>
            <a:ext cx="5730875" cy="42529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71513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671513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2494B2D-BD96-5E4D-AC61-0A352B5B3212}" type="slidenum">
              <a:rPr lang="en-US" sz="900" b="0">
                <a:latin typeface="Times New Roman" charset="0"/>
              </a:rPr>
              <a:pPr/>
              <a:t>14</a:t>
            </a:fld>
            <a:endParaRPr lang="en-US" sz="900" b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5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671513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671513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1CE7071-06FC-CA4E-8332-ADA0A896074C}" type="slidenum">
              <a:rPr lang="en-US" sz="900" b="0">
                <a:latin typeface="Times New Roman" charset="0"/>
              </a:rPr>
              <a:pPr/>
              <a:t>20</a:t>
            </a:fld>
            <a:endParaRPr lang="en-US" sz="900" b="0">
              <a:latin typeface="Times New Roman" charset="0"/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5963" y="4487863"/>
            <a:ext cx="5730875" cy="42529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71513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671513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B02F54F-6B64-AD49-8AC4-E671E617E9FF}" type="slidenum">
              <a:rPr lang="en-US" sz="900" b="0">
                <a:latin typeface="Times New Roman" charset="0"/>
              </a:rPr>
              <a:pPr/>
              <a:t>22</a:t>
            </a:fld>
            <a:endParaRPr lang="en-US" sz="900" b="0">
              <a:latin typeface="Times New Roman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5963" y="4487863"/>
            <a:ext cx="5730875" cy="42529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477838" y="290513"/>
            <a:ext cx="7867650" cy="941387"/>
          </a:xfrm>
          <a:prstGeom prst="rect">
            <a:avLst/>
          </a:prstGeom>
          <a:solidFill>
            <a:srgbClr val="FFFF00">
              <a:alpha val="75000"/>
            </a:srgbClr>
          </a:solidFill>
          <a:ln w="47625" cmpd="thickThin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89000"/>
              </a:lnSpc>
              <a:spcBef>
                <a:spcPct val="50000"/>
              </a:spcBef>
              <a:defRPr/>
            </a:pPr>
            <a:r>
              <a:rPr lang="en-US" sz="2400" dirty="0">
                <a:latin typeface="Arial" pitchFamily="-106" charset="0"/>
                <a:ea typeface="+mn-ea"/>
                <a:cs typeface="+mn-cs"/>
              </a:rPr>
              <a:t>PTYS </a:t>
            </a:r>
            <a:r>
              <a:rPr lang="en-US" sz="2400" dirty="0" smtClean="0">
                <a:latin typeface="Arial" pitchFamily="-106" charset="0"/>
                <a:ea typeface="+mn-ea"/>
                <a:cs typeface="+mn-cs"/>
              </a:rPr>
              <a:t>411</a:t>
            </a:r>
            <a:endParaRPr lang="en-US" sz="2400" dirty="0">
              <a:latin typeface="Arial" pitchFamily="-106" charset="0"/>
              <a:ea typeface="+mn-ea"/>
              <a:cs typeface="+mn-cs"/>
            </a:endParaRPr>
          </a:p>
          <a:p>
            <a:pPr algn="ctr" eaLnBrk="0" hangingPunct="0">
              <a:lnSpc>
                <a:spcPct val="89000"/>
              </a:lnSpc>
              <a:spcBef>
                <a:spcPct val="50000"/>
              </a:spcBef>
              <a:defRPr/>
            </a:pPr>
            <a:r>
              <a:rPr lang="en-US" sz="2400" dirty="0" smtClean="0">
                <a:latin typeface="Arial" pitchFamily="-106" charset="0"/>
                <a:ea typeface="+mn-ea"/>
                <a:cs typeface="+mn-cs"/>
              </a:rPr>
              <a:t>Geology and Geophysics of the Solar System</a:t>
            </a:r>
            <a:endParaRPr lang="en-US" sz="2400" dirty="0">
              <a:latin typeface="Arial" pitchFamily="-10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5836018"/>
      </p:ext>
    </p:extLst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1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263418"/>
      </p:ext>
    </p:extLst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914085"/>
      </p:ext>
    </p:extLst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5" Type="http://schemas.openxmlformats.org/officeDocument/2006/relationships/image" Target="../media/image1.jpeg"/><Relationship Id="rId6" Type="http://schemas.openxmlformats.org/officeDocument/2006/relationships/image" Target="../media/image2.jpeg"/><Relationship Id="rId7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3" descr="phoebe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6388"/>
            <a:ext cx="8478838" cy="655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" name="Text Box 71"/>
          <p:cNvSpPr txBox="1">
            <a:spLocks noChangeArrowheads="1"/>
          </p:cNvSpPr>
          <p:nvPr/>
        </p:nvSpPr>
        <p:spPr bwMode="auto">
          <a:xfrm>
            <a:off x="614363" y="0"/>
            <a:ext cx="8529637" cy="315913"/>
          </a:xfrm>
          <a:prstGeom prst="rect">
            <a:avLst/>
          </a:prstGeom>
          <a:solidFill>
            <a:schemeClr val="accent1">
              <a:alpha val="42000"/>
            </a:schemeClr>
          </a:solidFill>
          <a:ln w="47625" cmpd="thickThin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89000"/>
              </a:lnSpc>
              <a:spcBef>
                <a:spcPct val="50000"/>
              </a:spcBef>
              <a:defRPr/>
            </a:pPr>
            <a:r>
              <a:rPr lang="en-US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PYTS </a:t>
            </a:r>
            <a:r>
              <a:rPr lang="en-US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411 </a:t>
            </a:r>
            <a:r>
              <a:rPr lang="en-US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– Fluvial </a:t>
            </a:r>
            <a:r>
              <a:rPr lang="en-US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Processes</a:t>
            </a:r>
            <a:endParaRPr lang="en-US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1950" y="1058863"/>
            <a:ext cx="8267700" cy="437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78331" tIns="39166" rIns="78331" bIns="391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84" name="Rectangle 60"/>
          <p:cNvSpPr>
            <a:spLocks noChangeArrowheads="1"/>
          </p:cNvSpPr>
          <p:nvPr/>
        </p:nvSpPr>
        <p:spPr bwMode="auto">
          <a:xfrm>
            <a:off x="8674100" y="39688"/>
            <a:ext cx="525463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8331" tIns="39166" rIns="78331" bIns="39166" anchor="ctr"/>
          <a:lstStyle/>
          <a:p>
            <a:pPr algn="ctr" defTabSz="777875" eaLnBrk="0" hangingPunct="0"/>
            <a:fld id="{24A08C78-FA8B-2B40-A8FC-492DF2B83F75}" type="slidenum">
              <a:rPr lang="en-US" sz="1200" b="0"/>
              <a:pPr algn="ctr" defTabSz="777875" eaLnBrk="0" hangingPunct="0"/>
              <a:t>‹#›</a:t>
            </a:fld>
            <a:endParaRPr lang="en-US" sz="1200" b="0"/>
          </a:p>
        </p:txBody>
      </p:sp>
      <p:pic>
        <p:nvPicPr>
          <p:cNvPr id="1030" name="Picture 70" descr="lpl_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0"/>
            <a:ext cx="3175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69" descr="UA_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3270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2" r:id="rId2"/>
    <p:sldLayoutId id="2147483833" r:id="rId3"/>
  </p:sldLayoutIdLst>
  <p:transition xmlns:p14="http://schemas.microsoft.com/office/powerpoint/2010/main" spd="med"/>
  <p:txStyles>
    <p:titleStyle>
      <a:lvl1pPr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pitchFamily="-112" charset="0"/>
          <a:ea typeface="ＭＳ Ｐゴシック" pitchFamily="-106" charset="-128"/>
          <a:cs typeface="ＭＳ Ｐゴシック" pitchFamily="-106" charset="-128"/>
        </a:defRPr>
      </a:lvl2pPr>
      <a:lvl3pPr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pitchFamily="-112" charset="0"/>
          <a:ea typeface="ＭＳ Ｐゴシック" pitchFamily="-106" charset="-128"/>
          <a:cs typeface="ＭＳ Ｐゴシック" pitchFamily="-106" charset="-128"/>
        </a:defRPr>
      </a:lvl3pPr>
      <a:lvl4pPr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pitchFamily="-112" charset="0"/>
          <a:ea typeface="ＭＳ Ｐゴシック" pitchFamily="-106" charset="-128"/>
          <a:cs typeface="ＭＳ Ｐゴシック" pitchFamily="-106" charset="-128"/>
        </a:defRPr>
      </a:lvl4pPr>
      <a:lvl5pPr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pitchFamily="-112" charset="0"/>
          <a:ea typeface="ＭＳ Ｐゴシック" pitchFamily="-106" charset="-128"/>
          <a:cs typeface="ＭＳ Ｐゴシック" pitchFamily="-106" charset="-128"/>
        </a:defRPr>
      </a:lvl5pPr>
      <a:lvl6pPr marL="457200"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pitchFamily="-112" charset="0"/>
        </a:defRPr>
      </a:lvl6pPr>
      <a:lvl7pPr marL="914400"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pitchFamily="-112" charset="0"/>
        </a:defRPr>
      </a:lvl7pPr>
      <a:lvl8pPr marL="1371600"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pitchFamily="-112" charset="0"/>
        </a:defRPr>
      </a:lvl8pPr>
      <a:lvl9pPr marL="1828800"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pitchFamily="-112" charset="0"/>
        </a:defRPr>
      </a:lvl9pPr>
    </p:titleStyle>
    <p:bodyStyle>
      <a:lvl1pPr marL="231775" indent="-231775" algn="l" defTabSz="777875" rtl="0" eaLnBrk="0" fontAlgn="base" hangingPunct="0">
        <a:spcBef>
          <a:spcPct val="40000"/>
        </a:spcBef>
        <a:spcAft>
          <a:spcPct val="0"/>
        </a:spcAft>
        <a:buClr>
          <a:srgbClr val="FF0000"/>
        </a:buClr>
        <a:buSzPct val="60000"/>
        <a:buFont typeface="Monotype Sorts" charset="0"/>
        <a:buChar char="l"/>
        <a:defRPr sz="1600" b="1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574675" indent="-228600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FF"/>
        </a:buClr>
        <a:buSzPct val="65000"/>
        <a:buFont typeface="Monotype Sorts" charset="0"/>
        <a:buChar char="n"/>
        <a:defRPr sz="1400" b="1">
          <a:solidFill>
            <a:schemeClr val="tx1"/>
          </a:solidFill>
          <a:latin typeface="+mn-lt"/>
          <a:ea typeface="ＭＳ Ｐゴシック" pitchFamily="-112" charset="-128"/>
        </a:defRPr>
      </a:lvl2pPr>
      <a:lvl3pPr marL="862013" indent="-173038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FF0000"/>
        </a:buClr>
        <a:buFont typeface="Monotype Sorts" charset="0"/>
        <a:buChar char="w"/>
        <a:defRPr sz="1100" b="1">
          <a:solidFill>
            <a:schemeClr val="tx1"/>
          </a:solidFill>
          <a:latin typeface="+mn-lt"/>
          <a:ea typeface="ＭＳ Ｐゴシック" pitchFamily="-112" charset="-128"/>
        </a:defRPr>
      </a:lvl3pPr>
      <a:lvl4pPr marL="1147763" indent="-171450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•"/>
        <a:defRPr sz="800" b="1">
          <a:solidFill>
            <a:schemeClr val="tx1"/>
          </a:solidFill>
          <a:latin typeface="+mn-lt"/>
          <a:ea typeface="ＭＳ Ｐゴシック" pitchFamily="-112" charset="-128"/>
        </a:defRPr>
      </a:lvl4pPr>
      <a:lvl5pPr marL="1423988" indent="-161925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800" b="1">
          <a:solidFill>
            <a:schemeClr val="tx1"/>
          </a:solidFill>
          <a:latin typeface="+mn-lt"/>
          <a:ea typeface="ＭＳ Ｐゴシック" pitchFamily="-112" charset="-128"/>
        </a:defRPr>
      </a:lvl5pPr>
      <a:lvl6pPr marL="1881188" indent="-161925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1000" b="1">
          <a:solidFill>
            <a:schemeClr val="tx1"/>
          </a:solidFill>
          <a:latin typeface="+mn-lt"/>
          <a:ea typeface="ＭＳ Ｐゴシック" pitchFamily="-112" charset="-128"/>
        </a:defRPr>
      </a:lvl6pPr>
      <a:lvl7pPr marL="2338388" indent="-161925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1000" b="1">
          <a:solidFill>
            <a:schemeClr val="tx1"/>
          </a:solidFill>
          <a:latin typeface="+mn-lt"/>
          <a:ea typeface="ＭＳ Ｐゴシック" pitchFamily="-112" charset="-128"/>
        </a:defRPr>
      </a:lvl7pPr>
      <a:lvl8pPr marL="2795588" indent="-161925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1000" b="1">
          <a:solidFill>
            <a:schemeClr val="tx1"/>
          </a:solidFill>
          <a:latin typeface="+mn-lt"/>
          <a:ea typeface="ＭＳ Ｐゴシック" pitchFamily="-112" charset="-128"/>
        </a:defRPr>
      </a:lvl8pPr>
      <a:lvl9pPr marL="3252788" indent="-161925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1000" b="1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oleObject" Target="../embeddings/oleObject4.bin"/><Relationship Id="rId5" Type="http://schemas.openxmlformats.org/officeDocument/2006/relationships/image" Target="../media/image25.emf"/><Relationship Id="rId6" Type="http://schemas.openxmlformats.org/officeDocument/2006/relationships/image" Target="../media/image27.png"/><Relationship Id="rId7" Type="http://schemas.openxmlformats.org/officeDocument/2006/relationships/image" Target="../media/image9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11.png"/><Relationship Id="rId5" Type="http://schemas.openxmlformats.org/officeDocument/2006/relationships/image" Target="../media/image6.jpe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oleObject" Target="../embeddings/oleObject5.bin"/><Relationship Id="rId5" Type="http://schemas.openxmlformats.org/officeDocument/2006/relationships/image" Target="../media/image33.emf"/><Relationship Id="rId6" Type="http://schemas.openxmlformats.org/officeDocument/2006/relationships/oleObject" Target="../embeddings/oleObject6.bin"/><Relationship Id="rId7" Type="http://schemas.openxmlformats.org/officeDocument/2006/relationships/image" Target="../media/image34.emf"/><Relationship Id="rId8" Type="http://schemas.openxmlformats.org/officeDocument/2006/relationships/oleObject" Target="../embeddings/oleObject7.bin"/><Relationship Id="rId9" Type="http://schemas.openxmlformats.org/officeDocument/2006/relationships/image" Target="../media/image35.emf"/><Relationship Id="rId10" Type="http://schemas.openxmlformats.org/officeDocument/2006/relationships/image" Target="../media/image36.png"/><Relationship Id="rId11" Type="http://schemas.openxmlformats.org/officeDocument/2006/relationships/image" Target="../media/image37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7.png"/><Relationship Id="rId12" Type="http://schemas.openxmlformats.org/officeDocument/2006/relationships/oleObject" Target="../embeddings/oleObject12.bin"/><Relationship Id="rId13" Type="http://schemas.openxmlformats.org/officeDocument/2006/relationships/image" Target="../media/image43.emf"/><Relationship Id="rId14" Type="http://schemas.openxmlformats.org/officeDocument/2006/relationships/oleObject" Target="../embeddings/oleObject13.bin"/><Relationship Id="rId15" Type="http://schemas.openxmlformats.org/officeDocument/2006/relationships/image" Target="../media/image44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8.bin"/><Relationship Id="rId4" Type="http://schemas.openxmlformats.org/officeDocument/2006/relationships/image" Target="../media/image39.emf"/><Relationship Id="rId5" Type="http://schemas.openxmlformats.org/officeDocument/2006/relationships/oleObject" Target="../embeddings/oleObject9.bin"/><Relationship Id="rId6" Type="http://schemas.openxmlformats.org/officeDocument/2006/relationships/image" Target="../media/image40.emf"/><Relationship Id="rId7" Type="http://schemas.openxmlformats.org/officeDocument/2006/relationships/oleObject" Target="../embeddings/oleObject10.bin"/><Relationship Id="rId8" Type="http://schemas.openxmlformats.org/officeDocument/2006/relationships/image" Target="../media/image41.emf"/><Relationship Id="rId9" Type="http://schemas.openxmlformats.org/officeDocument/2006/relationships/oleObject" Target="../embeddings/oleObject11.bin"/><Relationship Id="rId10" Type="http://schemas.openxmlformats.org/officeDocument/2006/relationships/image" Target="../media/image42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4" Type="http://schemas.openxmlformats.org/officeDocument/2006/relationships/image" Target="../media/image46.emf"/><Relationship Id="rId5" Type="http://schemas.openxmlformats.org/officeDocument/2006/relationships/oleObject" Target="../embeddings/oleObject15.bin"/><Relationship Id="rId6" Type="http://schemas.openxmlformats.org/officeDocument/2006/relationships/image" Target="../media/image47.emf"/><Relationship Id="rId7" Type="http://schemas.openxmlformats.org/officeDocument/2006/relationships/image" Target="../media/image48.png"/><Relationship Id="rId8" Type="http://schemas.openxmlformats.org/officeDocument/2006/relationships/image" Target="../media/image49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oleObject" Target="../embeddings/oleObject16.bin"/><Relationship Id="rId5" Type="http://schemas.openxmlformats.org/officeDocument/2006/relationships/image" Target="../media/image50.emf"/><Relationship Id="rId6" Type="http://schemas.openxmlformats.org/officeDocument/2006/relationships/oleObject" Target="../embeddings/oleObject17.bin"/><Relationship Id="rId7" Type="http://schemas.openxmlformats.org/officeDocument/2006/relationships/image" Target="../media/image51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oleObject" Target="../embeddings/oleObject18.bin"/><Relationship Id="rId5" Type="http://schemas.openxmlformats.org/officeDocument/2006/relationships/image" Target="../media/image55.emf"/><Relationship Id="rId6" Type="http://schemas.openxmlformats.org/officeDocument/2006/relationships/oleObject" Target="../embeddings/oleObject19.bin"/><Relationship Id="rId7" Type="http://schemas.openxmlformats.org/officeDocument/2006/relationships/image" Target="../media/image56.emf"/><Relationship Id="rId8" Type="http://schemas.openxmlformats.org/officeDocument/2006/relationships/oleObject" Target="../embeddings/oleObject20.bin"/><Relationship Id="rId9" Type="http://schemas.openxmlformats.org/officeDocument/2006/relationships/image" Target="../media/image57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25.bin"/><Relationship Id="rId12" Type="http://schemas.openxmlformats.org/officeDocument/2006/relationships/image" Target="../media/image62.emf"/><Relationship Id="rId13" Type="http://schemas.openxmlformats.org/officeDocument/2006/relationships/oleObject" Target="../embeddings/oleObject26.bin"/><Relationship Id="rId14" Type="http://schemas.openxmlformats.org/officeDocument/2006/relationships/image" Target="../media/image63.emf"/><Relationship Id="rId15" Type="http://schemas.openxmlformats.org/officeDocument/2006/relationships/image" Target="../media/image65.png"/><Relationship Id="rId16" Type="http://schemas.openxmlformats.org/officeDocument/2006/relationships/oleObject" Target="../embeddings/oleObject27.bin"/><Relationship Id="rId17" Type="http://schemas.openxmlformats.org/officeDocument/2006/relationships/image" Target="../media/image64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3.xml"/><Relationship Id="rId3" Type="http://schemas.openxmlformats.org/officeDocument/2006/relationships/oleObject" Target="../embeddings/oleObject21.bin"/><Relationship Id="rId4" Type="http://schemas.openxmlformats.org/officeDocument/2006/relationships/image" Target="../media/image58.emf"/><Relationship Id="rId5" Type="http://schemas.openxmlformats.org/officeDocument/2006/relationships/oleObject" Target="../embeddings/oleObject22.bin"/><Relationship Id="rId6" Type="http://schemas.openxmlformats.org/officeDocument/2006/relationships/image" Target="../media/image59.emf"/><Relationship Id="rId7" Type="http://schemas.openxmlformats.org/officeDocument/2006/relationships/oleObject" Target="../embeddings/oleObject23.bin"/><Relationship Id="rId8" Type="http://schemas.openxmlformats.org/officeDocument/2006/relationships/image" Target="../media/image60.emf"/><Relationship Id="rId9" Type="http://schemas.openxmlformats.org/officeDocument/2006/relationships/oleObject" Target="../embeddings/oleObject24.bin"/><Relationship Id="rId10" Type="http://schemas.openxmlformats.org/officeDocument/2006/relationships/image" Target="../media/image61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6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Relationship Id="rId3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Relationship Id="rId3" Type="http://schemas.openxmlformats.org/officeDocument/2006/relationships/image" Target="../media/image7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Relationship Id="rId3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6.jpe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Relationship Id="rId3" Type="http://schemas.openxmlformats.org/officeDocument/2006/relationships/image" Target="../media/image8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Relationship Id="rId3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oleObject" Target="../embeddings/Microsoft_Equation1.bin"/><Relationship Id="rId6" Type="http://schemas.openxmlformats.org/officeDocument/2006/relationships/image" Target="../media/image18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1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22.e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23.emf"/><Relationship Id="rId9" Type="http://schemas.openxmlformats.org/officeDocument/2006/relationships/image" Target="../media/image24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4663" y="1312863"/>
            <a:ext cx="7881937" cy="3159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/>
          <a:p>
            <a:pPr algn="ctr" eaLnBrk="0" hangingPunct="0">
              <a:lnSpc>
                <a:spcPct val="89000"/>
              </a:lnSpc>
              <a:defRPr/>
            </a:pPr>
            <a:r>
              <a:rPr lang="en-US" dirty="0">
                <a:ea typeface="ＭＳ Ｐゴシック" charset="-128"/>
                <a:cs typeface="ＭＳ Ｐゴシック" charset="-128"/>
              </a:rPr>
              <a:t>Fluvial 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Processes</a:t>
            </a:r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ontent Placeholder 1"/>
          <p:cNvSpPr>
            <a:spLocks noGrp="1"/>
          </p:cNvSpPr>
          <p:nvPr>
            <p:ph idx="1"/>
          </p:nvPr>
        </p:nvSpPr>
        <p:spPr>
          <a:xfrm>
            <a:off x="293688" y="542925"/>
            <a:ext cx="8267700" cy="4370388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Drainage basins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Range from a few m across to continental in scale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Bounded by divides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Area, length relation</a:t>
            </a: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</p:txBody>
      </p:sp>
      <p:pic>
        <p:nvPicPr>
          <p:cNvPr id="1843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46275"/>
            <a:ext cx="5453063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8434" name="Object 2"/>
          <p:cNvGraphicFramePr>
            <a:graphicFrameLocks noChangeAspect="1"/>
          </p:cNvGraphicFramePr>
          <p:nvPr/>
        </p:nvGraphicFramePr>
        <p:xfrm>
          <a:off x="3122613" y="1222375"/>
          <a:ext cx="1228725" cy="40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4" name="Equation" r:id="rId4" imgW="584200" imgH="190500" progId="Equation.3">
                  <p:embed/>
                </p:oleObj>
              </mc:Choice>
              <mc:Fallback>
                <p:oleObj name="Equation" r:id="rId4" imgW="584200" imgH="1905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2613" y="1222375"/>
                        <a:ext cx="1228725" cy="403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7" name="Text Box 7"/>
          <p:cNvSpPr txBox="1">
            <a:spLocks noChangeArrowheads="1"/>
          </p:cNvSpPr>
          <p:nvPr/>
        </p:nvSpPr>
        <p:spPr bwMode="auto">
          <a:xfrm>
            <a:off x="0" y="4452938"/>
            <a:ext cx="2798763" cy="288925"/>
          </a:xfrm>
          <a:prstGeom prst="rect">
            <a:avLst/>
          </a:prstGeom>
          <a:solidFill>
            <a:srgbClr val="FAFD77">
              <a:alpha val="5882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9000"/>
              </a:lnSpc>
            </a:pPr>
            <a:r>
              <a:rPr lang="en-US" sz="1400"/>
              <a:t>Montgomery and Dietrich 1992</a:t>
            </a:r>
          </a:p>
        </p:txBody>
      </p:sp>
      <p:pic>
        <p:nvPicPr>
          <p:cNvPr id="1843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446088"/>
            <a:ext cx="2843212" cy="371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419600"/>
            <a:ext cx="3027363" cy="221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Content Placeholder 1"/>
          <p:cNvSpPr>
            <a:spLocks noGrp="1"/>
          </p:cNvSpPr>
          <p:nvPr>
            <p:ph idx="1"/>
          </p:nvPr>
        </p:nvSpPr>
        <p:spPr>
          <a:xfrm>
            <a:off x="158750" y="508000"/>
            <a:ext cx="5378450" cy="5478463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Networks characterized by Strahler number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Stream order </a:t>
            </a:r>
          </a:p>
          <a:p>
            <a:pPr lvl="2"/>
            <a:r>
              <a:rPr lang="en-US">
                <a:latin typeface="Arial" charset="0"/>
                <a:ea typeface="ＭＳ Ｐゴシック" charset="0"/>
              </a:rPr>
              <a:t>1 – initial rilles</a:t>
            </a:r>
          </a:p>
          <a:p>
            <a:pPr lvl="2"/>
            <a:r>
              <a:rPr lang="en-US">
                <a:latin typeface="Arial" charset="0"/>
                <a:ea typeface="ＭＳ Ｐゴシック" charset="0"/>
              </a:rPr>
              <a:t>2 – combining 2 order 1 streams</a:t>
            </a:r>
          </a:p>
          <a:p>
            <a:pPr lvl="2"/>
            <a:r>
              <a:rPr lang="en-US">
                <a:latin typeface="Arial" charset="0"/>
                <a:ea typeface="ＭＳ Ｐゴシック" charset="0"/>
              </a:rPr>
              <a:t>3 – combining 2 order 2 streams etc…</a:t>
            </a:r>
          </a:p>
          <a:p>
            <a:pPr lvl="2"/>
            <a:endParaRPr lang="en-US">
              <a:latin typeface="Arial" charset="0"/>
              <a:ea typeface="ＭＳ Ｐゴシック" charset="0"/>
            </a:endParaRPr>
          </a:p>
          <a:p>
            <a:pPr lvl="2"/>
            <a:r>
              <a:rPr lang="en-US">
                <a:latin typeface="Arial" charset="0"/>
                <a:ea typeface="ＭＳ Ｐゴシック" charset="0"/>
              </a:rPr>
              <a:t>Combining streams of different order gives a stream with the higher order – side branches</a:t>
            </a:r>
          </a:p>
          <a:p>
            <a:pPr lvl="2"/>
            <a:endParaRPr lang="en-US">
              <a:latin typeface="Arial" charset="0"/>
              <a:ea typeface="ＭＳ Ｐゴシック" charset="0"/>
            </a:endParaRPr>
          </a:p>
          <a:p>
            <a:pPr lvl="2"/>
            <a:endParaRPr lang="en-US">
              <a:latin typeface="Arial" charset="0"/>
              <a:ea typeface="ＭＳ Ｐゴシック" charset="0"/>
            </a:endParaRPr>
          </a:p>
          <a:p>
            <a:pPr lvl="2"/>
            <a:endParaRPr lang="en-US">
              <a:latin typeface="Arial" charset="0"/>
              <a:ea typeface="ＭＳ Ｐゴシック" charset="0"/>
            </a:endParaRPr>
          </a:p>
          <a:p>
            <a:pPr lvl="2"/>
            <a:endParaRPr lang="en-US">
              <a:latin typeface="Arial" charset="0"/>
              <a:ea typeface="ＭＳ Ｐゴシック" charset="0"/>
            </a:endParaRPr>
          </a:p>
          <a:p>
            <a:pPr lvl="2"/>
            <a:endParaRPr lang="en-US">
              <a:latin typeface="Arial" charset="0"/>
              <a:ea typeface="ＭＳ Ｐゴシック" charset="0"/>
            </a:endParaRPr>
          </a:p>
          <a:p>
            <a:pPr lvl="2"/>
            <a:endParaRPr lang="en-US">
              <a:latin typeface="Arial" charset="0"/>
              <a:ea typeface="ＭＳ Ｐゴシック" charset="0"/>
            </a:endParaRPr>
          </a:p>
          <a:p>
            <a:pPr lvl="2"/>
            <a:endParaRPr lang="en-US">
              <a:latin typeface="Arial" charset="0"/>
              <a:ea typeface="ＭＳ Ｐゴシック" charset="0"/>
            </a:endParaRPr>
          </a:p>
          <a:p>
            <a:pPr lvl="2"/>
            <a:endParaRPr lang="en-US">
              <a:latin typeface="Arial" charset="0"/>
              <a:ea typeface="ＭＳ Ｐゴシック" charset="0"/>
            </a:endParaRPr>
          </a:p>
          <a:p>
            <a:pPr lvl="2"/>
            <a:endParaRPr lang="en-US">
              <a:latin typeface="Arial" charset="0"/>
              <a:ea typeface="ＭＳ Ｐゴシック" charset="0"/>
            </a:endParaRPr>
          </a:p>
          <a:p>
            <a:pPr lvl="2"/>
            <a:endParaRPr lang="en-US">
              <a:latin typeface="Arial" charset="0"/>
              <a:ea typeface="ＭＳ Ｐゴシック" charset="0"/>
            </a:endParaRPr>
          </a:p>
          <a:p>
            <a:pPr lvl="2"/>
            <a:endParaRPr lang="en-US">
              <a:latin typeface="Arial" charset="0"/>
              <a:ea typeface="ＭＳ Ｐゴシック" charset="0"/>
            </a:endParaRPr>
          </a:p>
          <a:p>
            <a:pPr lvl="2"/>
            <a:endParaRPr lang="en-US">
              <a:latin typeface="Arial" charset="0"/>
              <a:ea typeface="ＭＳ Ｐゴシック" charset="0"/>
            </a:endParaRPr>
          </a:p>
          <a:p>
            <a:pPr lvl="2"/>
            <a:endParaRPr lang="en-US">
              <a:latin typeface="Arial" charset="0"/>
              <a:ea typeface="ＭＳ Ｐゴシック" charset="0"/>
            </a:endParaRPr>
          </a:p>
          <a:p>
            <a:pPr lvl="2"/>
            <a:endParaRPr lang="en-US">
              <a:latin typeface="Arial" charset="0"/>
              <a:ea typeface="ＭＳ Ｐゴシック" charset="0"/>
            </a:endParaRPr>
          </a:p>
          <a:p>
            <a:pPr lvl="2"/>
            <a:endParaRPr lang="en-US">
              <a:latin typeface="Arial" charset="0"/>
              <a:ea typeface="ＭＳ Ｐゴシック" charset="0"/>
            </a:endParaRP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Some rivers can by up to 10</a:t>
            </a:r>
            <a:r>
              <a:rPr lang="en-US" baseline="30000">
                <a:latin typeface="Arial" charset="0"/>
                <a:ea typeface="ＭＳ Ｐゴシック" charset="0"/>
              </a:rPr>
              <a:t>th</a:t>
            </a:r>
            <a:r>
              <a:rPr lang="en-US">
                <a:latin typeface="Arial" charset="0"/>
                <a:ea typeface="ＭＳ Ｐゴシック" charset="0"/>
              </a:rPr>
              <a:t> order (Mississippi)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The nearby Gila river is 8</a:t>
            </a:r>
            <a:r>
              <a:rPr lang="en-US" baseline="30000">
                <a:latin typeface="Arial" charset="0"/>
                <a:ea typeface="ＭＳ Ｐゴシック" charset="0"/>
              </a:rPr>
              <a:t>th</a:t>
            </a:r>
            <a:r>
              <a:rPr lang="en-US">
                <a:latin typeface="Arial" charset="0"/>
                <a:ea typeface="ＭＳ Ｐゴシック" charset="0"/>
              </a:rPr>
              <a:t> order</a:t>
            </a: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</p:txBody>
      </p:sp>
      <p:pic>
        <p:nvPicPr>
          <p:cNvPr id="1945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513" y="304800"/>
            <a:ext cx="3392487" cy="395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" y="2522538"/>
            <a:ext cx="3433763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TextBox 7"/>
          <p:cNvSpPr txBox="1">
            <a:spLocks noChangeArrowheads="1"/>
          </p:cNvSpPr>
          <p:nvPr/>
        </p:nvSpPr>
        <p:spPr bwMode="auto">
          <a:xfrm>
            <a:off x="5367338" y="4191000"/>
            <a:ext cx="3641725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9000"/>
              </a:lnSpc>
            </a:pPr>
            <a:r>
              <a:rPr lang="en-US"/>
              <a:t>e.g. fifth order network</a:t>
            </a:r>
          </a:p>
        </p:txBody>
      </p:sp>
      <p:sp>
        <p:nvSpPr>
          <p:cNvPr id="19462" name="Text Box 7"/>
          <p:cNvSpPr txBox="1">
            <a:spLocks noChangeArrowheads="1"/>
          </p:cNvSpPr>
          <p:nvPr/>
        </p:nvSpPr>
        <p:spPr bwMode="auto">
          <a:xfrm>
            <a:off x="7075488" y="4724400"/>
            <a:ext cx="1338262" cy="287338"/>
          </a:xfrm>
          <a:prstGeom prst="rect">
            <a:avLst/>
          </a:prstGeom>
          <a:solidFill>
            <a:srgbClr val="FAFD77">
              <a:alpha val="5882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9000"/>
              </a:lnSpc>
            </a:pPr>
            <a:r>
              <a:rPr lang="en-US" sz="1400"/>
              <a:t>Turcotte 1997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440798"/>
            <a:ext cx="9144000" cy="947736"/>
          </a:xfrm>
        </p:spPr>
        <p:txBody>
          <a:bodyPr/>
          <a:lstStyle/>
          <a:p>
            <a:r>
              <a:rPr lang="en-US" dirty="0" smtClean="0"/>
              <a:t>Two types of channel</a:t>
            </a:r>
          </a:p>
          <a:p>
            <a:pPr lvl="1"/>
            <a:r>
              <a:rPr lang="en-US" dirty="0" smtClean="0"/>
              <a:t>Bedrock channel – detachment limited</a:t>
            </a:r>
          </a:p>
          <a:p>
            <a:pPr lvl="1"/>
            <a:r>
              <a:rPr lang="en-US" dirty="0" smtClean="0"/>
              <a:t>Alluvial channel – transport limited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7800"/>
            <a:ext cx="3867150" cy="5156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5911" y="1439332"/>
            <a:ext cx="4888089" cy="3666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500424"/>
      </p:ext>
    </p:extLst>
  </p:cSld>
  <p:clrMapOvr>
    <a:masterClrMapping/>
  </p:clrMapOvr>
  <p:transition xmlns:p14="http://schemas.microsoft.com/office/powerpoint/2010/main"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48587">
            <a:off x="6676232" y="3137694"/>
            <a:ext cx="2395537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Content Placeholder 1"/>
          <p:cNvSpPr>
            <a:spLocks noGrp="1"/>
          </p:cNvSpPr>
          <p:nvPr>
            <p:ph idx="1"/>
          </p:nvPr>
        </p:nvSpPr>
        <p:spPr>
          <a:xfrm>
            <a:off x="0" y="677863"/>
            <a:ext cx="8267700" cy="4370387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Moving material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Bedload – saltating and rolling material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Suspended load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Washload</a:t>
            </a:r>
          </a:p>
          <a:p>
            <a:pPr lvl="2"/>
            <a:r>
              <a:rPr lang="en-US">
                <a:latin typeface="Arial" charset="0"/>
                <a:ea typeface="ＭＳ Ｐゴシック" charset="0"/>
              </a:rPr>
              <a:t>Very fine particles (essentially part of the fluid)</a:t>
            </a:r>
          </a:p>
          <a:p>
            <a:pPr lvl="2"/>
            <a:endParaRPr lang="en-US">
              <a:latin typeface="Arial" charset="0"/>
              <a:ea typeface="ＭＳ Ｐゴシック" charset="0"/>
            </a:endParaRPr>
          </a:p>
        </p:txBody>
      </p:sp>
      <p:grpSp>
        <p:nvGrpSpPr>
          <p:cNvPr id="27652" name="Group 3"/>
          <p:cNvGrpSpPr>
            <a:grpSpLocks/>
          </p:cNvGrpSpPr>
          <p:nvPr/>
        </p:nvGrpSpPr>
        <p:grpSpPr bwMode="auto">
          <a:xfrm>
            <a:off x="4792663" y="517525"/>
            <a:ext cx="4351337" cy="2220913"/>
            <a:chOff x="1" y="338667"/>
            <a:chExt cx="4351865" cy="2220982"/>
          </a:xfrm>
        </p:grpSpPr>
        <p:pic>
          <p:nvPicPr>
            <p:cNvPr id="27657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338667"/>
              <a:ext cx="4140200" cy="22209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58" name="TextBox 5"/>
            <p:cNvSpPr txBox="1">
              <a:spLocks noChangeArrowheads="1"/>
            </p:cNvSpPr>
            <p:nvPr/>
          </p:nvSpPr>
          <p:spPr bwMode="auto">
            <a:xfrm>
              <a:off x="3259665" y="914400"/>
              <a:ext cx="1092201" cy="2880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lnSpc>
                  <a:spcPct val="89000"/>
                </a:lnSpc>
              </a:pPr>
              <a:r>
                <a:rPr lang="en-US" sz="1400"/>
                <a:t>Washload</a:t>
              </a:r>
            </a:p>
          </p:txBody>
        </p:sp>
      </p:grpSp>
      <p:pic>
        <p:nvPicPr>
          <p:cNvPr id="2765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5046663"/>
            <a:ext cx="9096375" cy="181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5" descr="mars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738" y="3159125"/>
            <a:ext cx="2133600" cy="17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165475"/>
            <a:ext cx="2676525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6" name="Text Box 4"/>
          <p:cNvSpPr txBox="1">
            <a:spLocks noChangeArrowheads="1"/>
          </p:cNvSpPr>
          <p:nvPr/>
        </p:nvSpPr>
        <p:spPr bwMode="auto">
          <a:xfrm>
            <a:off x="0" y="338138"/>
            <a:ext cx="5400675" cy="322262"/>
          </a:xfrm>
          <a:prstGeom prst="rect">
            <a:avLst/>
          </a:prstGeom>
          <a:solidFill>
            <a:srgbClr val="DCE9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9000"/>
              </a:lnSpc>
              <a:spcBef>
                <a:spcPct val="50000"/>
              </a:spcBef>
            </a:pPr>
            <a:r>
              <a:rPr lang="en-US"/>
              <a:t>Sediment Transport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7" name="Content Placeholder 1"/>
          <p:cNvSpPr>
            <a:spLocks noGrp="1"/>
          </p:cNvSpPr>
          <p:nvPr>
            <p:ph idx="1"/>
          </p:nvPr>
        </p:nvSpPr>
        <p:spPr>
          <a:xfrm>
            <a:off x="217488" y="584200"/>
            <a:ext cx="8267700" cy="4370388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Transport threshold - The Shields curve</a:t>
            </a: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Define the shear velocity</a:t>
            </a: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Define the boundary Reynolds number</a:t>
            </a: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Motion when threshold shear stress is within some factor of the adjusted weight</a:t>
            </a: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This factor is the Shields criterion</a:t>
            </a:r>
          </a:p>
          <a:p>
            <a:pPr lvl="2"/>
            <a:r>
              <a:rPr lang="en-US">
                <a:latin typeface="Arial" charset="0"/>
                <a:ea typeface="ＭＳ Ｐゴシック" charset="0"/>
              </a:rPr>
              <a:t>Function of Rayleigh number</a:t>
            </a:r>
          </a:p>
          <a:p>
            <a:pPr lvl="2"/>
            <a:r>
              <a:rPr lang="en-US">
                <a:latin typeface="Arial" charset="0"/>
                <a:ea typeface="ＭＳ Ｐゴシック" charset="0"/>
              </a:rPr>
              <a:t>Empirically determined</a:t>
            </a:r>
          </a:p>
        </p:txBody>
      </p:sp>
      <p:graphicFrame>
        <p:nvGraphicFramePr>
          <p:cNvPr id="28674" name="Object 2"/>
          <p:cNvGraphicFramePr>
            <a:graphicFrameLocks noChangeAspect="1"/>
          </p:cNvGraphicFramePr>
          <p:nvPr/>
        </p:nvGraphicFramePr>
        <p:xfrm>
          <a:off x="4333875" y="1830388"/>
          <a:ext cx="1112838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21" name="Equation" r:id="rId4" imgW="838200" imgH="406400" progId="Equation.3">
                  <p:embed/>
                </p:oleObj>
              </mc:Choice>
              <mc:Fallback>
                <p:oleObj name="Equation" r:id="rId4" imgW="838200" imgH="4064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33875" y="1830388"/>
                        <a:ext cx="1112838" cy="53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78" name="Rectangle 5"/>
          <p:cNvSpPr>
            <a:spLocks noChangeArrowheads="1"/>
          </p:cNvSpPr>
          <p:nvPr/>
        </p:nvSpPr>
        <p:spPr bwMode="auto">
          <a:xfrm>
            <a:off x="4318000" y="1811338"/>
            <a:ext cx="1320800" cy="576262"/>
          </a:xfrm>
          <a:prstGeom prst="rect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>
              <a:lnSpc>
                <a:spcPct val="89000"/>
              </a:lnSpc>
            </a:pPr>
            <a:endParaRPr lang="en-US"/>
          </a:p>
        </p:txBody>
      </p:sp>
      <p:graphicFrame>
        <p:nvGraphicFramePr>
          <p:cNvPr id="28675" name="Object 3"/>
          <p:cNvGraphicFramePr>
            <a:graphicFrameLocks noChangeAspect="1"/>
          </p:cNvGraphicFramePr>
          <p:nvPr/>
        </p:nvGraphicFramePr>
        <p:xfrm>
          <a:off x="3421063" y="1050925"/>
          <a:ext cx="1179512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22" name="Equation" r:id="rId6" imgW="889000" imgH="368300" progId="Equation.3">
                  <p:embed/>
                </p:oleObj>
              </mc:Choice>
              <mc:Fallback>
                <p:oleObj name="Equation" r:id="rId6" imgW="889000" imgH="3683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1063" y="1050925"/>
                        <a:ext cx="1179512" cy="488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79" name="Rectangle 8"/>
          <p:cNvSpPr>
            <a:spLocks noChangeArrowheads="1"/>
          </p:cNvSpPr>
          <p:nvPr/>
        </p:nvSpPr>
        <p:spPr bwMode="auto">
          <a:xfrm>
            <a:off x="3429000" y="998538"/>
            <a:ext cx="1016000" cy="576262"/>
          </a:xfrm>
          <a:prstGeom prst="rect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>
              <a:lnSpc>
                <a:spcPct val="89000"/>
              </a:lnSpc>
            </a:pPr>
            <a:endParaRPr lang="en-US"/>
          </a:p>
        </p:txBody>
      </p:sp>
      <p:graphicFrame>
        <p:nvGraphicFramePr>
          <p:cNvPr id="28676" name="Object 4"/>
          <p:cNvGraphicFramePr>
            <a:graphicFrameLocks noChangeAspect="1"/>
          </p:cNvGraphicFramePr>
          <p:nvPr/>
        </p:nvGraphicFramePr>
        <p:xfrm>
          <a:off x="1292225" y="3213100"/>
          <a:ext cx="2963863" cy="118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23" name="Equation" r:id="rId8" imgW="2235200" imgH="889000" progId="Equation.3">
                  <p:embed/>
                </p:oleObj>
              </mc:Choice>
              <mc:Fallback>
                <p:oleObj name="Equation" r:id="rId8" imgW="2235200" imgH="8890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2225" y="3213100"/>
                        <a:ext cx="2963863" cy="1181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680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8" y="5280025"/>
            <a:ext cx="3860800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1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113" y="3192463"/>
            <a:ext cx="4052887" cy="339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2" name="Text Box 7"/>
          <p:cNvSpPr txBox="1">
            <a:spLocks noChangeArrowheads="1"/>
          </p:cNvSpPr>
          <p:nvPr/>
        </p:nvSpPr>
        <p:spPr bwMode="auto">
          <a:xfrm>
            <a:off x="4800600" y="6451600"/>
            <a:ext cx="1471613" cy="287338"/>
          </a:xfrm>
          <a:prstGeom prst="rect">
            <a:avLst/>
          </a:prstGeom>
          <a:solidFill>
            <a:srgbClr val="FAFD77">
              <a:alpha val="5882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9000"/>
              </a:lnSpc>
            </a:pPr>
            <a:r>
              <a:rPr lang="en-US" sz="1400"/>
              <a:t>Burr et al. 2006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Content Placeholder 1"/>
          <p:cNvSpPr>
            <a:spLocks noGrp="1"/>
          </p:cNvSpPr>
          <p:nvPr>
            <p:ph idx="1"/>
          </p:nvPr>
        </p:nvSpPr>
        <p:spPr>
          <a:xfrm>
            <a:off x="252413" y="593725"/>
            <a:ext cx="8267700" cy="4370388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All Re</a:t>
            </a:r>
            <a:r>
              <a:rPr lang="en-US" baseline="-25000">
                <a:latin typeface="Arial" charset="0"/>
                <a:ea typeface="ＭＳ Ｐゴシック" charset="0"/>
                <a:cs typeface="ＭＳ Ｐゴシック" charset="0"/>
              </a:rPr>
              <a:t>*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 and θ</a:t>
            </a:r>
            <a:r>
              <a:rPr lang="en-US" baseline="-25000">
                <a:latin typeface="Arial" charset="0"/>
                <a:ea typeface="ＭＳ Ｐゴシック" charset="0"/>
                <a:cs typeface="ＭＳ Ｐゴシック" charset="0"/>
              </a:rPr>
              <a:t>t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 values along that line can be converted to u</a:t>
            </a:r>
            <a:r>
              <a:rPr lang="en-US" baseline="-25000">
                <a:latin typeface="Arial" charset="0"/>
                <a:ea typeface="ＭＳ Ｐゴシック" charset="0"/>
                <a:cs typeface="ＭＳ Ｐゴシック" charset="0"/>
              </a:rPr>
              <a:t>*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 and d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U</a:t>
            </a:r>
            <a:r>
              <a:rPr lang="en-US" baseline="-25000">
                <a:latin typeface="Arial" charset="0"/>
                <a:ea typeface="ＭＳ Ｐゴシック" charset="0"/>
              </a:rPr>
              <a:t>*</a:t>
            </a:r>
            <a:r>
              <a:rPr lang="en-US">
                <a:latin typeface="Arial" charset="0"/>
                <a:ea typeface="ＭＳ Ｐゴシック" charset="0"/>
              </a:rPr>
              <a:t> is proportional to u</a:t>
            </a:r>
            <a:r>
              <a:rPr lang="en-US" baseline="-25000">
                <a:latin typeface="Arial" charset="0"/>
                <a:ea typeface="ＭＳ Ｐゴシック" charset="0"/>
              </a:rPr>
              <a:t>ave</a:t>
            </a:r>
            <a:r>
              <a:rPr lang="en-US">
                <a:latin typeface="Arial" charset="0"/>
                <a:ea typeface="ＭＳ Ｐゴシック" charset="0"/>
              </a:rPr>
              <a:t> (constant depends on bed roughness)</a:t>
            </a:r>
            <a:endParaRPr lang="en-US" baseline="-25000">
              <a:latin typeface="Arial" charset="0"/>
              <a:ea typeface="ＭＳ Ｐゴシック" charset="0"/>
            </a:endParaRP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Yields different threshold curves for different material parameters and gravity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Frictional velocities on Earth, Titan and Mars differ by only a factor of ~3</a:t>
            </a:r>
          </a:p>
        </p:txBody>
      </p:sp>
      <p:pic>
        <p:nvPicPr>
          <p:cNvPr id="3072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463" y="2133600"/>
            <a:ext cx="5418137" cy="43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Text Box 7"/>
          <p:cNvSpPr txBox="1">
            <a:spLocks noChangeArrowheads="1"/>
          </p:cNvSpPr>
          <p:nvPr/>
        </p:nvSpPr>
        <p:spPr bwMode="auto">
          <a:xfrm>
            <a:off x="7672388" y="4503738"/>
            <a:ext cx="1471612" cy="288925"/>
          </a:xfrm>
          <a:prstGeom prst="rect">
            <a:avLst/>
          </a:prstGeom>
          <a:solidFill>
            <a:srgbClr val="FAFD77">
              <a:alpha val="5882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9000"/>
              </a:lnSpc>
            </a:pPr>
            <a:r>
              <a:rPr lang="en-US" sz="1400"/>
              <a:t>Burr et al. 2006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8" name="Content Placeholder 1"/>
          <p:cNvSpPr>
            <a:spLocks noGrp="1"/>
          </p:cNvSpPr>
          <p:nvPr>
            <p:ph idx="1"/>
          </p:nvPr>
        </p:nvSpPr>
        <p:spPr>
          <a:xfrm>
            <a:off x="0" y="533400"/>
            <a:ext cx="8872538" cy="2928938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Sediment flux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Similar to aeolian transport</a:t>
            </a: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With a threshold</a:t>
            </a: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Dimensionless flux approximated by: </a:t>
            </a: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pPr lvl="1">
              <a:buFont typeface="Monotype Sorts" charset="0"/>
              <a:buNone/>
            </a:pPr>
            <a:r>
              <a:rPr lang="en-US">
                <a:latin typeface="Arial" charset="0"/>
                <a:ea typeface="ＭＳ Ｐゴシック" charset="0"/>
              </a:rPr>
              <a:t>where Β depends on transport stage (T</a:t>
            </a:r>
            <a:r>
              <a:rPr lang="en-US" baseline="-25000">
                <a:latin typeface="Arial" charset="0"/>
                <a:ea typeface="ＭＳ Ｐゴシック" charset="0"/>
              </a:rPr>
              <a:t>s</a:t>
            </a:r>
            <a:r>
              <a:rPr lang="en-US">
                <a:latin typeface="Arial" charset="0"/>
                <a:ea typeface="ＭＳ Ｐゴシック" charset="0"/>
              </a:rPr>
              <a:t>):</a:t>
            </a:r>
          </a:p>
          <a:p>
            <a:pPr lvl="1">
              <a:buFont typeface="Monotype Sorts" charset="0"/>
              <a:buNone/>
            </a:pPr>
            <a:endParaRPr lang="en-US">
              <a:latin typeface="Arial" charset="0"/>
              <a:ea typeface="ＭＳ Ｐゴシック" charset="0"/>
            </a:endParaRPr>
          </a:p>
          <a:p>
            <a:pPr lvl="1">
              <a:buFont typeface="Monotype Sorts" charset="0"/>
              <a:buNone/>
            </a:pPr>
            <a:endParaRPr lang="en-US">
              <a:latin typeface="Arial" charset="0"/>
              <a:ea typeface="ＭＳ Ｐゴシック" charset="0"/>
            </a:endParaRPr>
          </a:p>
          <a:p>
            <a:pPr lvl="1">
              <a:buFont typeface="Monotype Sorts" charset="0"/>
              <a:buNone/>
            </a:pPr>
            <a:endParaRPr lang="en-US">
              <a:latin typeface="Arial" charset="0"/>
              <a:ea typeface="ＭＳ Ｐゴシック" charset="0"/>
            </a:endParaRPr>
          </a:p>
          <a:p>
            <a:pPr lvl="1">
              <a:buFont typeface="Monotype Sorts" charset="0"/>
              <a:buNone/>
            </a:pPr>
            <a:r>
              <a:rPr lang="en-US">
                <a:latin typeface="Arial" charset="0"/>
                <a:ea typeface="ＭＳ Ｐゴシック" charset="0"/>
              </a:rPr>
              <a:t>i.e. how far above the threshold you are</a:t>
            </a:r>
          </a:p>
          <a:p>
            <a:pPr lvl="1">
              <a:buFont typeface="Monotype Sorts" charset="0"/>
              <a:buNone/>
            </a:pPr>
            <a:endParaRPr lang="en-US">
              <a:latin typeface="Arial" charset="0"/>
              <a:ea typeface="ＭＳ Ｐゴシック" charset="0"/>
            </a:endParaRPr>
          </a:p>
          <a:p>
            <a:pPr lvl="1">
              <a:buFont typeface="Monotype Sorts" charset="0"/>
              <a:buNone/>
            </a:pPr>
            <a:r>
              <a:rPr lang="en-US">
                <a:latin typeface="Arial" charset="0"/>
                <a:ea typeface="ＭＳ Ｐゴシック" charset="0"/>
              </a:rPr>
              <a:t> </a:t>
            </a:r>
          </a:p>
        </p:txBody>
      </p:sp>
      <p:graphicFrame>
        <p:nvGraphicFramePr>
          <p:cNvPr id="10242" name="Object 2"/>
          <p:cNvGraphicFramePr>
            <a:graphicFrameLocks noChangeAspect="1"/>
          </p:cNvGraphicFramePr>
          <p:nvPr/>
        </p:nvGraphicFramePr>
        <p:xfrm>
          <a:off x="4064000" y="2679700"/>
          <a:ext cx="1490663" cy="236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1" name="Equation" r:id="rId3" imgW="1117600" imgH="177800" progId="Equation.3">
                  <p:embed/>
                </p:oleObj>
              </mc:Choice>
              <mc:Fallback>
                <p:oleObj name="Equation" r:id="rId3" imgW="11176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4000" y="2679700"/>
                        <a:ext cx="1490663" cy="236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3" name="Object 3"/>
          <p:cNvGraphicFramePr>
            <a:graphicFrameLocks noChangeAspect="1"/>
          </p:cNvGraphicFramePr>
          <p:nvPr/>
        </p:nvGraphicFramePr>
        <p:xfrm>
          <a:off x="3144838" y="777875"/>
          <a:ext cx="1157287" cy="357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2" name="Equation" r:id="rId5" imgW="660400" imgH="203200" progId="Equation.3">
                  <p:embed/>
                </p:oleObj>
              </mc:Choice>
              <mc:Fallback>
                <p:oleObj name="Equation" r:id="rId5" imgW="6604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44838" y="777875"/>
                        <a:ext cx="1157287" cy="357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4" name="Object 4"/>
          <p:cNvGraphicFramePr>
            <a:graphicFrameLocks noChangeAspect="1"/>
          </p:cNvGraphicFramePr>
          <p:nvPr/>
        </p:nvGraphicFramePr>
        <p:xfrm>
          <a:off x="2168525" y="1192213"/>
          <a:ext cx="5832475" cy="790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3" name="Equation" r:id="rId7" imgW="3467100" imgH="444500" progId="Equation.3">
                  <p:embed/>
                </p:oleObj>
              </mc:Choice>
              <mc:Fallback>
                <p:oleObj name="Equation" r:id="rId7" imgW="34671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68525" y="1192213"/>
                        <a:ext cx="5832475" cy="790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5" name="Object 5"/>
          <p:cNvGraphicFramePr>
            <a:graphicFrameLocks noChangeAspect="1"/>
          </p:cNvGraphicFramePr>
          <p:nvPr/>
        </p:nvGraphicFramePr>
        <p:xfrm>
          <a:off x="3927475" y="2016125"/>
          <a:ext cx="1757363" cy="423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4" name="Equation" r:id="rId9" imgW="1003300" imgH="241300" progId="Equation.3">
                  <p:embed/>
                </p:oleObj>
              </mc:Choice>
              <mc:Fallback>
                <p:oleObj name="Equation" r:id="rId9" imgW="10033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7475" y="2016125"/>
                        <a:ext cx="1757363" cy="423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49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119438"/>
            <a:ext cx="4140200" cy="346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0" name="Text Box 7"/>
          <p:cNvSpPr txBox="1">
            <a:spLocks noChangeArrowheads="1"/>
          </p:cNvSpPr>
          <p:nvPr/>
        </p:nvSpPr>
        <p:spPr bwMode="auto">
          <a:xfrm>
            <a:off x="7672388" y="6570663"/>
            <a:ext cx="1471612" cy="287337"/>
          </a:xfrm>
          <a:prstGeom prst="rect">
            <a:avLst/>
          </a:prstGeom>
          <a:solidFill>
            <a:srgbClr val="FAFD77">
              <a:alpha val="5882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9000"/>
              </a:lnSpc>
            </a:pPr>
            <a:r>
              <a:rPr lang="en-US" sz="1400"/>
              <a:t>Burr et al. 2006</a:t>
            </a:r>
          </a:p>
        </p:txBody>
      </p:sp>
      <p:sp>
        <p:nvSpPr>
          <p:cNvPr id="11" name="Content Placeholder 1"/>
          <p:cNvSpPr txBox="1">
            <a:spLocks/>
          </p:cNvSpPr>
          <p:nvPr/>
        </p:nvSpPr>
        <p:spPr bwMode="auto">
          <a:xfrm>
            <a:off x="0" y="4173538"/>
            <a:ext cx="4735513" cy="18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8331" tIns="39166" rIns="78331" bIns="39166"/>
          <a:lstStyle>
            <a:lvl1pPr marL="231775" indent="-231775" defTabSz="77787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88975" indent="-231775" defTabSz="77787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40000"/>
              </a:spcBef>
              <a:buClr>
                <a:srgbClr val="FF0000"/>
              </a:buClr>
              <a:buSzPct val="60000"/>
              <a:buFont typeface="Monotype Sorts" charset="0"/>
              <a:buChar char="l"/>
            </a:pPr>
            <a:r>
              <a:rPr lang="en-US"/>
              <a:t>θ</a:t>
            </a:r>
            <a:r>
              <a:rPr lang="en-US" baseline="-25000"/>
              <a:t>t </a:t>
            </a:r>
            <a:r>
              <a:rPr lang="en-US"/>
              <a:t>is in the range 0.04-0.06 for most flows</a:t>
            </a:r>
          </a:p>
          <a:p>
            <a:pPr>
              <a:spcBef>
                <a:spcPct val="40000"/>
              </a:spcBef>
              <a:buClr>
                <a:srgbClr val="FF0000"/>
              </a:buClr>
              <a:buSzPct val="60000"/>
              <a:buFont typeface="Monotype Sorts" charset="0"/>
              <a:buChar char="l"/>
            </a:pPr>
            <a:endParaRPr lang="en-US"/>
          </a:p>
          <a:p>
            <a:pPr>
              <a:spcBef>
                <a:spcPct val="40000"/>
              </a:spcBef>
              <a:buClr>
                <a:srgbClr val="FF0000"/>
              </a:buClr>
              <a:buSzPct val="60000"/>
              <a:buFont typeface="Monotype Sorts" charset="0"/>
              <a:buChar char="l"/>
            </a:pPr>
            <a:r>
              <a:rPr lang="en-US"/>
              <a:t>Re-dimentionalize q</a:t>
            </a:r>
            <a:r>
              <a:rPr lang="en-US" baseline="-25000"/>
              <a:t>*s</a:t>
            </a:r>
            <a:r>
              <a:rPr lang="en-US"/>
              <a:t> </a:t>
            </a:r>
          </a:p>
          <a:p>
            <a:pPr>
              <a:spcBef>
                <a:spcPct val="40000"/>
              </a:spcBef>
              <a:buClr>
                <a:srgbClr val="FF0000"/>
              </a:buClr>
              <a:buSzPct val="60000"/>
              <a:buFont typeface="Monotype Sorts" charset="0"/>
              <a:buChar char="l"/>
            </a:pPr>
            <a:endParaRPr lang="en-US"/>
          </a:p>
          <a:p>
            <a:pPr>
              <a:spcBef>
                <a:spcPct val="40000"/>
              </a:spcBef>
              <a:buClr>
                <a:srgbClr val="FF0000"/>
              </a:buClr>
              <a:buSzPct val="60000"/>
              <a:buFont typeface="Monotype Sorts" charset="0"/>
              <a:buChar char="l"/>
            </a:pPr>
            <a:endParaRPr lang="en-US"/>
          </a:p>
          <a:p>
            <a:pPr lvl="1">
              <a:spcBef>
                <a:spcPct val="40000"/>
              </a:spcBef>
              <a:buClr>
                <a:srgbClr val="FF0000"/>
              </a:buClr>
              <a:buSzPct val="60000"/>
            </a:pPr>
            <a:r>
              <a:rPr lang="en-US"/>
              <a:t>q</a:t>
            </a:r>
            <a:r>
              <a:rPr lang="en-US" baseline="-25000"/>
              <a:t>s</a:t>
            </a:r>
            <a:r>
              <a:rPr lang="en-US"/>
              <a:t> is sediment flux per meter of stream width</a:t>
            </a:r>
          </a:p>
        </p:txBody>
      </p:sp>
      <p:graphicFrame>
        <p:nvGraphicFramePr>
          <p:cNvPr id="10246" name="Object 6"/>
          <p:cNvGraphicFramePr>
            <a:graphicFrameLocks noChangeAspect="1"/>
          </p:cNvGraphicFramePr>
          <p:nvPr/>
        </p:nvGraphicFramePr>
        <p:xfrm>
          <a:off x="2030413" y="3017838"/>
          <a:ext cx="998537" cy="557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5" name="Equation" r:id="rId12" imgW="749300" imgH="419100" progId="Equation.3">
                  <p:embed/>
                </p:oleObj>
              </mc:Choice>
              <mc:Fallback>
                <p:oleObj name="Equation" r:id="rId12" imgW="7493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0413" y="3017838"/>
                        <a:ext cx="998537" cy="557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7" name="Object 7"/>
          <p:cNvGraphicFramePr>
            <a:graphicFrameLocks noChangeAspect="1"/>
          </p:cNvGraphicFramePr>
          <p:nvPr/>
        </p:nvGraphicFramePr>
        <p:xfrm>
          <a:off x="1025525" y="5276850"/>
          <a:ext cx="2509838" cy="471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6" name="Equation" r:id="rId14" imgW="1689100" imgH="317500" progId="Equation.3">
                  <p:embed/>
                </p:oleObj>
              </mc:Choice>
              <mc:Fallback>
                <p:oleObj name="Equation" r:id="rId14" imgW="1689100" imgH="317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5525" y="5276850"/>
                        <a:ext cx="2509838" cy="471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91109901"/>
      </p:ext>
    </p:extLst>
  </p:cSld>
  <p:clrMapOvr>
    <a:masterClrMapping/>
  </p:clrMapOvr>
  <p:transition xmlns:p14="http://schemas.microsoft.com/office/powerpoint/2010/main"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Content Placeholder 1"/>
          <p:cNvSpPr>
            <a:spLocks noGrp="1"/>
          </p:cNvSpPr>
          <p:nvPr>
            <p:ph idx="1"/>
          </p:nvPr>
        </p:nvSpPr>
        <p:spPr>
          <a:xfrm>
            <a:off x="319088" y="652463"/>
            <a:ext cx="8267700" cy="4370387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Hjulstrom diagram often used instead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Uses dimensional velocity instead of shear velocity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Curves are different for every depth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Not as flexible as the Shields curve – not easily transferred to other planets</a:t>
            </a:r>
          </a:p>
        </p:txBody>
      </p:sp>
      <p:pic>
        <p:nvPicPr>
          <p:cNvPr id="31747" name="Picture 5" descr="grain_size_movem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550" y="1876425"/>
            <a:ext cx="5716588" cy="407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Content Placeholder 1"/>
          <p:cNvSpPr>
            <a:spLocks noGrp="1"/>
          </p:cNvSpPr>
          <p:nvPr>
            <p:ph idx="1"/>
          </p:nvPr>
        </p:nvSpPr>
        <p:spPr>
          <a:xfrm>
            <a:off x="0" y="474663"/>
            <a:ext cx="9144000" cy="2336800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Stream power is a measure of how much sediment a river can carry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P</a:t>
            </a:r>
            <a:r>
              <a:rPr lang="en-US" baseline="-25000">
                <a:latin typeface="Arial" charset="0"/>
                <a:ea typeface="ＭＳ Ｐゴシック" charset="0"/>
                <a:cs typeface="ＭＳ Ｐゴシック" charset="0"/>
              </a:rPr>
              <a:t>s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/w is the unit stream power</a:t>
            </a:r>
          </a:p>
        </p:txBody>
      </p:sp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1216025" y="1189038"/>
          <a:ext cx="2419350" cy="146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Equation" r:id="rId3" imgW="1536700" imgH="927100" progId="Equation.3">
                  <p:embed/>
                </p:oleObj>
              </mc:Choice>
              <mc:Fallback>
                <p:oleObj name="Equation" r:id="rId3" imgW="1536700" imgH="927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6025" y="1189038"/>
                        <a:ext cx="2419350" cy="146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0431001"/>
              </p:ext>
            </p:extLst>
          </p:nvPr>
        </p:nvGraphicFramePr>
        <p:xfrm>
          <a:off x="5934605" y="1053571"/>
          <a:ext cx="1819275" cy="190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Equation" r:id="rId5" imgW="1155700" imgH="1206500" progId="Equation.3">
                  <p:embed/>
                </p:oleObj>
              </mc:Choice>
              <mc:Fallback>
                <p:oleObj name="Equation" r:id="rId5" imgW="1155700" imgH="1206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34605" y="1053571"/>
                        <a:ext cx="1819275" cy="1901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8" name="TextBox 5"/>
          <p:cNvSpPr txBox="1">
            <a:spLocks noChangeArrowheads="1"/>
          </p:cNvSpPr>
          <p:nvPr/>
        </p:nvSpPr>
        <p:spPr bwMode="auto">
          <a:xfrm>
            <a:off x="4032250" y="1668463"/>
            <a:ext cx="3889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or</a:t>
            </a:r>
          </a:p>
        </p:txBody>
      </p:sp>
      <p:pic>
        <p:nvPicPr>
          <p:cNvPr id="6149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400" y="3870325"/>
            <a:ext cx="3784600" cy="252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71913"/>
            <a:ext cx="3403600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TextBox 8"/>
          <p:cNvSpPr txBox="1">
            <a:spLocks noChangeArrowheads="1"/>
          </p:cNvSpPr>
          <p:nvPr/>
        </p:nvSpPr>
        <p:spPr bwMode="auto">
          <a:xfrm>
            <a:off x="3556000" y="5740400"/>
            <a:ext cx="15525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Increase in w</a:t>
            </a:r>
          </a:p>
          <a:p>
            <a:pPr eaLnBrk="1" hangingPunct="1"/>
            <a:r>
              <a:rPr lang="en-US"/>
              <a:t>Decrease in Q</a:t>
            </a:r>
          </a:p>
        </p:txBody>
      </p:sp>
      <p:sp>
        <p:nvSpPr>
          <p:cNvPr id="6152" name="TextBox 10"/>
          <p:cNvSpPr txBox="1">
            <a:spLocks noChangeArrowheads="1"/>
          </p:cNvSpPr>
          <p:nvPr/>
        </p:nvSpPr>
        <p:spPr bwMode="auto">
          <a:xfrm>
            <a:off x="3556000" y="3513138"/>
            <a:ext cx="147320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/>
              <a:t>Reduction in unit stream power can switch erosion to deposition</a:t>
            </a:r>
          </a:p>
        </p:txBody>
      </p:sp>
    </p:spTree>
    <p:extLst>
      <p:ext uri="{BB962C8B-B14F-4D97-AF65-F5344CB8AC3E}">
        <p14:creationId xmlns:p14="http://schemas.microsoft.com/office/powerpoint/2010/main" val="2064953618"/>
      </p:ext>
    </p:extLst>
  </p:cSld>
  <p:clrMapOvr>
    <a:masterClrMapping/>
  </p:clrMapOvr>
  <p:transition xmlns:p14="http://schemas.microsoft.com/office/powerpoint/2010/main"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Content Placeholder 1"/>
          <p:cNvSpPr>
            <a:spLocks noGrp="1"/>
          </p:cNvSpPr>
          <p:nvPr>
            <p:ph idx="1"/>
          </p:nvPr>
        </p:nvSpPr>
        <p:spPr>
          <a:xfrm>
            <a:off x="268288" y="652463"/>
            <a:ext cx="8562975" cy="4859337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Turbulent flow entraining particles is complex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Adding a deformable bed is even more complex</a:t>
            </a: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1269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5337175" cy="381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1"/>
          <p:cNvSpPr txBox="1">
            <a:spLocks/>
          </p:cNvSpPr>
          <p:nvPr/>
        </p:nvSpPr>
        <p:spPr bwMode="auto">
          <a:xfrm>
            <a:off x="5351463" y="1625600"/>
            <a:ext cx="3792537" cy="523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8331" tIns="39166" rIns="78331" bIns="39166"/>
          <a:lstStyle>
            <a:lvl1pPr marL="231775" indent="-231775" defTabSz="77787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574675" indent="-228600" defTabSz="77787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40000"/>
              </a:spcBef>
              <a:buClr>
                <a:srgbClr val="FF0000"/>
              </a:buClr>
              <a:buSzPct val="60000"/>
              <a:buFont typeface="Monotype Sorts" charset="0"/>
              <a:buChar char="l"/>
            </a:pPr>
            <a:r>
              <a:rPr lang="en-US"/>
              <a:t>Antidunes</a:t>
            </a:r>
          </a:p>
          <a:p>
            <a:pPr lvl="1">
              <a:lnSpc>
                <a:spcPct val="90000"/>
              </a:lnSpc>
              <a:spcBef>
                <a:spcPct val="30000"/>
              </a:spcBef>
              <a:buClr>
                <a:srgbClr val="0000FF"/>
              </a:buClr>
              <a:buSzPct val="65000"/>
              <a:buFont typeface="Monotype Sorts" charset="0"/>
              <a:buChar char="n"/>
            </a:pPr>
            <a:r>
              <a:rPr lang="en-US" sz="1400"/>
              <a:t>High-velocity shallow flows</a:t>
            </a:r>
          </a:p>
          <a:p>
            <a:pPr lvl="1">
              <a:lnSpc>
                <a:spcPct val="90000"/>
              </a:lnSpc>
              <a:spcBef>
                <a:spcPct val="30000"/>
              </a:spcBef>
              <a:buClr>
                <a:srgbClr val="0000FF"/>
              </a:buClr>
              <a:buSzPct val="65000"/>
              <a:buFont typeface="Monotype Sorts" charset="0"/>
              <a:buChar char="n"/>
            </a:pPr>
            <a:endParaRPr lang="en-US" sz="1400"/>
          </a:p>
          <a:p>
            <a:pPr lvl="1">
              <a:lnSpc>
                <a:spcPct val="90000"/>
              </a:lnSpc>
              <a:spcBef>
                <a:spcPct val="30000"/>
              </a:spcBef>
              <a:buClr>
                <a:srgbClr val="0000FF"/>
              </a:buClr>
              <a:buSzPct val="65000"/>
              <a:buFont typeface="Monotype Sorts" charset="0"/>
              <a:buChar char="n"/>
            </a:pPr>
            <a:r>
              <a:rPr lang="en-US" sz="1400"/>
              <a:t>Shallow water wavespeed</a:t>
            </a:r>
          </a:p>
          <a:p>
            <a:pPr lvl="1">
              <a:lnSpc>
                <a:spcPct val="90000"/>
              </a:lnSpc>
              <a:spcBef>
                <a:spcPct val="30000"/>
              </a:spcBef>
              <a:buClr>
                <a:srgbClr val="0000FF"/>
              </a:buClr>
              <a:buSzPct val="65000"/>
              <a:buFont typeface="Monotype Sorts" charset="0"/>
              <a:buChar char="n"/>
            </a:pPr>
            <a:endParaRPr lang="en-US" sz="1400"/>
          </a:p>
          <a:p>
            <a:pPr lvl="1">
              <a:lnSpc>
                <a:spcPct val="90000"/>
              </a:lnSpc>
              <a:spcBef>
                <a:spcPct val="30000"/>
              </a:spcBef>
              <a:buClr>
                <a:srgbClr val="0000FF"/>
              </a:buClr>
              <a:buSzPct val="65000"/>
              <a:buFont typeface="Monotype Sorts" charset="0"/>
              <a:buChar char="n"/>
            </a:pPr>
            <a:endParaRPr lang="en-US" sz="1400"/>
          </a:p>
          <a:p>
            <a:pPr lvl="1">
              <a:lnSpc>
                <a:spcPct val="90000"/>
              </a:lnSpc>
              <a:spcBef>
                <a:spcPct val="30000"/>
              </a:spcBef>
              <a:buClr>
                <a:srgbClr val="0000FF"/>
              </a:buClr>
              <a:buSzPct val="65000"/>
              <a:buFont typeface="Monotype Sorts" charset="0"/>
              <a:buChar char="n"/>
            </a:pPr>
            <a:r>
              <a:rPr lang="en-US" sz="1400"/>
              <a:t>Froude number</a:t>
            </a:r>
          </a:p>
          <a:p>
            <a:pPr lvl="1">
              <a:lnSpc>
                <a:spcPct val="90000"/>
              </a:lnSpc>
              <a:spcBef>
                <a:spcPct val="30000"/>
              </a:spcBef>
              <a:buClr>
                <a:srgbClr val="0000FF"/>
              </a:buClr>
              <a:buSzPct val="65000"/>
              <a:buFont typeface="Monotype Sorts" charset="0"/>
              <a:buChar char="n"/>
            </a:pPr>
            <a:endParaRPr lang="en-US" sz="1400"/>
          </a:p>
          <a:p>
            <a:pPr lvl="1">
              <a:lnSpc>
                <a:spcPct val="90000"/>
              </a:lnSpc>
              <a:spcBef>
                <a:spcPct val="30000"/>
              </a:spcBef>
              <a:buClr>
                <a:srgbClr val="0000FF"/>
              </a:buClr>
              <a:buSzPct val="65000"/>
              <a:buFont typeface="Monotype Sorts" charset="0"/>
              <a:buChar char="n"/>
            </a:pPr>
            <a:endParaRPr lang="en-US" sz="1400"/>
          </a:p>
          <a:p>
            <a:pPr lvl="1">
              <a:lnSpc>
                <a:spcPct val="90000"/>
              </a:lnSpc>
              <a:spcBef>
                <a:spcPct val="30000"/>
              </a:spcBef>
              <a:buClr>
                <a:srgbClr val="0000FF"/>
              </a:buClr>
              <a:buSzPct val="65000"/>
              <a:buFont typeface="Monotype Sorts" charset="0"/>
              <a:buChar char="n"/>
            </a:pPr>
            <a:r>
              <a:rPr lang="en-US" sz="1400"/>
              <a:t>When Fr approaches 1</a:t>
            </a:r>
          </a:p>
          <a:p>
            <a:pPr lvl="1">
              <a:lnSpc>
                <a:spcPct val="90000"/>
              </a:lnSpc>
              <a:spcBef>
                <a:spcPct val="30000"/>
              </a:spcBef>
              <a:buClr>
                <a:srgbClr val="0000FF"/>
              </a:buClr>
              <a:buSzPct val="65000"/>
              <a:buFont typeface="Monotype Sorts" charset="0"/>
              <a:buChar char="n"/>
            </a:pPr>
            <a:r>
              <a:rPr lang="en-US" sz="1400"/>
              <a:t>Surface wave setup λ~2πh that propagates upstream</a:t>
            </a:r>
          </a:p>
          <a:p>
            <a:pPr lvl="1">
              <a:lnSpc>
                <a:spcPct val="90000"/>
              </a:lnSpc>
              <a:spcBef>
                <a:spcPct val="30000"/>
              </a:spcBef>
              <a:buClr>
                <a:srgbClr val="0000FF"/>
              </a:buClr>
              <a:buSzPct val="65000"/>
              <a:buFont typeface="Monotype Sorts" charset="0"/>
              <a:buChar char="n"/>
            </a:pPr>
            <a:r>
              <a:rPr lang="en-US" sz="1400"/>
              <a:t>Wave causes varying shear stress that causes variable bed erosion</a:t>
            </a:r>
          </a:p>
          <a:p>
            <a:pPr lvl="1">
              <a:lnSpc>
                <a:spcPct val="90000"/>
              </a:lnSpc>
              <a:spcBef>
                <a:spcPct val="30000"/>
              </a:spcBef>
              <a:buClr>
                <a:srgbClr val="0000FF"/>
              </a:buClr>
              <a:buSzPct val="65000"/>
              <a:buFont typeface="Monotype Sorts" charset="0"/>
              <a:buChar char="n"/>
            </a:pPr>
            <a:endParaRPr lang="en-US" sz="1400"/>
          </a:p>
          <a:p>
            <a:pPr lvl="1">
              <a:lnSpc>
                <a:spcPct val="90000"/>
              </a:lnSpc>
              <a:spcBef>
                <a:spcPct val="30000"/>
              </a:spcBef>
              <a:buClr>
                <a:srgbClr val="0000FF"/>
              </a:buClr>
              <a:buSzPct val="65000"/>
              <a:buFont typeface="Monotype Sorts" charset="0"/>
              <a:buChar char="n"/>
            </a:pPr>
            <a:r>
              <a:rPr lang="en-US" sz="1400"/>
              <a:t>Upstream propagating bedforms oversteepen and break</a:t>
            </a:r>
          </a:p>
          <a:p>
            <a:pPr lvl="1">
              <a:lnSpc>
                <a:spcPct val="90000"/>
              </a:lnSpc>
              <a:spcBef>
                <a:spcPct val="30000"/>
              </a:spcBef>
              <a:buClr>
                <a:srgbClr val="0000FF"/>
              </a:buClr>
              <a:buSzPct val="65000"/>
              <a:buFont typeface="Monotype Sorts" charset="0"/>
              <a:buChar char="n"/>
            </a:pPr>
            <a:endParaRPr lang="en-US" sz="1400"/>
          </a:p>
        </p:txBody>
      </p:sp>
      <p:graphicFrame>
        <p:nvGraphicFramePr>
          <p:cNvPr id="11266" name="Object 2"/>
          <p:cNvGraphicFramePr>
            <a:graphicFrameLocks noChangeAspect="1"/>
          </p:cNvGraphicFramePr>
          <p:nvPr/>
        </p:nvGraphicFramePr>
        <p:xfrm>
          <a:off x="6946900" y="2746375"/>
          <a:ext cx="839788" cy="360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03" name="Equation" r:id="rId4" imgW="533400" imgH="228600" progId="Equation.3">
                  <p:embed/>
                </p:oleObj>
              </mc:Choice>
              <mc:Fallback>
                <p:oleObj name="Equation" r:id="rId4" imgW="5334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46900" y="2746375"/>
                        <a:ext cx="839788" cy="360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7" name="Object 3"/>
          <p:cNvGraphicFramePr>
            <a:graphicFrameLocks noChangeAspect="1"/>
          </p:cNvGraphicFramePr>
          <p:nvPr/>
        </p:nvGraphicFramePr>
        <p:xfrm>
          <a:off x="6907213" y="3489325"/>
          <a:ext cx="919162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04" name="Equation" r:id="rId6" imgW="584200" imgH="177800" progId="Equation.3">
                  <p:embed/>
                </p:oleObj>
              </mc:Choice>
              <mc:Fallback>
                <p:oleObj name="Equation" r:id="rId6" imgW="5842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07213" y="3489325"/>
                        <a:ext cx="919162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57094379"/>
      </p:ext>
    </p:extLst>
  </p:cSld>
  <p:clrMapOvr>
    <a:masterClrMapping/>
  </p:clrMapOvr>
  <p:transition xmlns:p14="http://schemas.microsoft.com/office/powerpoint/2010/main"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Content Placeholder 2"/>
          <p:cNvSpPr>
            <a:spLocks noGrp="1"/>
          </p:cNvSpPr>
          <p:nvPr>
            <p:ph idx="1"/>
          </p:nvPr>
        </p:nvSpPr>
        <p:spPr>
          <a:xfrm>
            <a:off x="5816600" y="508000"/>
            <a:ext cx="3327400" cy="6350000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Earth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Liquid = water</a:t>
            </a:r>
          </a:p>
          <a:p>
            <a:pPr lvl="1"/>
            <a:r>
              <a:rPr lang="en-US" dirty="0" smtClean="0">
                <a:latin typeface="Arial" charset="0"/>
                <a:ea typeface="ＭＳ Ｐゴシック" charset="0"/>
              </a:rPr>
              <a:t>Sediment = mostly quartz</a:t>
            </a:r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Mars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Liquid = water</a:t>
            </a:r>
          </a:p>
          <a:p>
            <a:pPr lvl="1"/>
            <a:r>
              <a:rPr lang="en-US" dirty="0" smtClean="0">
                <a:latin typeface="Arial" charset="0"/>
                <a:ea typeface="ＭＳ Ｐゴシック" charset="0"/>
              </a:rPr>
              <a:t>Sediment = mostly basalt</a:t>
            </a:r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Titan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Liquid = Methane (mostly)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Sediment = organic </a:t>
            </a:r>
            <a:r>
              <a:rPr lang="en-US" dirty="0" smtClean="0">
                <a:latin typeface="Arial" charset="0"/>
                <a:ea typeface="ＭＳ Ｐゴシック" charset="0"/>
              </a:rPr>
              <a:t>stuff</a:t>
            </a:r>
          </a:p>
          <a:p>
            <a:pPr marL="346075" lvl="1" indent="0">
              <a:buNone/>
            </a:pPr>
            <a:r>
              <a:rPr lang="en-US" dirty="0" smtClean="0">
                <a:latin typeface="Arial" charset="0"/>
                <a:ea typeface="ＭＳ Ｐゴシック" charset="0"/>
              </a:rPr>
              <a:t>		and H</a:t>
            </a:r>
            <a:r>
              <a:rPr lang="en-US" baseline="-25000" dirty="0" smtClean="0">
                <a:latin typeface="Arial" charset="0"/>
                <a:ea typeface="ＭＳ Ｐゴシック" charset="0"/>
              </a:rPr>
              <a:t>2</a:t>
            </a:r>
            <a:r>
              <a:rPr lang="en-US" dirty="0" smtClean="0">
                <a:latin typeface="Arial" charset="0"/>
                <a:ea typeface="ＭＳ Ｐゴシック" charset="0"/>
              </a:rPr>
              <a:t>O ice </a:t>
            </a:r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</p:txBody>
      </p:sp>
      <p:pic>
        <p:nvPicPr>
          <p:cNvPr id="921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4013"/>
            <a:ext cx="2795588" cy="17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5" descr="mars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616200" y="2185988"/>
            <a:ext cx="2911475" cy="244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3" descr="mars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2184400"/>
            <a:ext cx="2532063" cy="247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263" y="355600"/>
            <a:ext cx="2676525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738" y="4640263"/>
            <a:ext cx="3027362" cy="221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83138"/>
            <a:ext cx="2684463" cy="196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460375"/>
            <a:ext cx="9144000" cy="1566863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MER discoveries of festoon cross-bedding indicates beds deposited by flowing water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Estimated flow speeds of ~0.5 m/s</a:t>
            </a:r>
          </a:p>
        </p:txBody>
      </p:sp>
      <p:pic>
        <p:nvPicPr>
          <p:cNvPr id="12291" name="Picture 4" descr="ripple_gener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988" y="1901825"/>
            <a:ext cx="4037012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35138"/>
            <a:ext cx="4786313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Text Box 8"/>
          <p:cNvSpPr txBox="1">
            <a:spLocks noChangeArrowheads="1"/>
          </p:cNvSpPr>
          <p:nvPr/>
        </p:nvSpPr>
        <p:spPr bwMode="auto">
          <a:xfrm>
            <a:off x="0" y="4508500"/>
            <a:ext cx="2387600" cy="338138"/>
          </a:xfrm>
          <a:prstGeom prst="rect">
            <a:avLst/>
          </a:prstGeom>
          <a:solidFill>
            <a:srgbClr val="FAFD77"/>
          </a:solidFill>
          <a:ln>
            <a:noFill/>
          </a:ln>
          <a:extLs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Grotzinger et al. 2006</a:t>
            </a:r>
          </a:p>
        </p:txBody>
      </p:sp>
    </p:spTree>
    <p:extLst>
      <p:ext uri="{BB962C8B-B14F-4D97-AF65-F5344CB8AC3E}">
        <p14:creationId xmlns:p14="http://schemas.microsoft.com/office/powerpoint/2010/main" val="960811434"/>
      </p:ext>
    </p:extLst>
  </p:cSld>
  <p:clrMapOvr>
    <a:masterClrMapping/>
  </p:clrMapOvr>
  <p:transition xmlns:p14="http://schemas.microsoft.com/office/powerpoint/2010/main"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Content Placeholder 1"/>
          <p:cNvSpPr>
            <a:spLocks noGrp="1"/>
          </p:cNvSpPr>
          <p:nvPr>
            <p:ph idx="1"/>
          </p:nvPr>
        </p:nvSpPr>
        <p:spPr>
          <a:xfrm>
            <a:off x="0" y="838200"/>
            <a:ext cx="4513263" cy="4953000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Proceeds by: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Abrasion from suspended sediment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Plucking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Cavitation</a:t>
            </a: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Bedrock abrasion on Titan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Roughly as easy to do as on Earth 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Various properties of the two bodies and materials involved cancel </a:t>
            </a:r>
          </a:p>
          <a:p>
            <a:pPr lvl="2"/>
            <a:r>
              <a:rPr lang="en-US">
                <a:latin typeface="Arial" charset="0"/>
                <a:ea typeface="ＭＳ Ｐゴシック" charset="0"/>
              </a:rPr>
              <a:t>Abrasion of water ice is easier</a:t>
            </a:r>
          </a:p>
          <a:p>
            <a:pPr lvl="2"/>
            <a:r>
              <a:rPr lang="en-US">
                <a:latin typeface="Arial" charset="0"/>
                <a:ea typeface="ＭＳ Ｐゴシック" charset="0"/>
              </a:rPr>
              <a:t>Lower kinetic energy on Titan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Big question is how much run-off there is and the nature of the debris</a:t>
            </a: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Bedrock stream erosion on Mars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Harder than Earth – lower kinetic energy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Equally hard rocks</a:t>
            </a: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1507" name="Text Box 4"/>
          <p:cNvSpPr txBox="1">
            <a:spLocks noChangeArrowheads="1"/>
          </p:cNvSpPr>
          <p:nvPr/>
        </p:nvSpPr>
        <p:spPr bwMode="auto">
          <a:xfrm>
            <a:off x="1" y="338138"/>
            <a:ext cx="4394200" cy="322262"/>
          </a:xfrm>
          <a:prstGeom prst="rect">
            <a:avLst/>
          </a:prstGeom>
          <a:solidFill>
            <a:srgbClr val="DCE9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9000"/>
              </a:lnSpc>
              <a:spcBef>
                <a:spcPct val="50000"/>
              </a:spcBef>
            </a:pPr>
            <a:r>
              <a:rPr lang="en-US"/>
              <a:t>Bedrock Erosion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6850" y="330200"/>
            <a:ext cx="3867150" cy="51562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22300"/>
            <a:ext cx="9144000" cy="6015038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Open channel flow described by the manning equation: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R</a:t>
            </a:r>
            <a:r>
              <a:rPr lang="en-US" baseline="-25000" dirty="0">
                <a:latin typeface="Arial" charset="0"/>
                <a:ea typeface="ＭＳ Ｐゴシック" charset="0"/>
              </a:rPr>
              <a:t>h</a:t>
            </a:r>
            <a:r>
              <a:rPr lang="en-US" dirty="0">
                <a:latin typeface="Arial" charset="0"/>
                <a:ea typeface="ＭＳ Ｐゴシック" charset="0"/>
              </a:rPr>
              <a:t> is the hydraulic radius</a:t>
            </a:r>
          </a:p>
          <a:p>
            <a:pPr lvl="1">
              <a:buFont typeface="Monotype Sorts" charset="0"/>
              <a:buNone/>
            </a:pPr>
            <a:r>
              <a:rPr lang="en-US" dirty="0">
                <a:latin typeface="Arial" charset="0"/>
                <a:ea typeface="ＭＳ Ｐゴシック" charset="0"/>
              </a:rPr>
              <a:t>	 Flow-cross-section / Wet-perimeter</a:t>
            </a: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>
              <a:buFont typeface="Monotype Sorts" charset="0"/>
              <a:buNone/>
            </a:pPr>
            <a:r>
              <a:rPr lang="en-US" dirty="0">
                <a:latin typeface="Arial" charset="0"/>
                <a:ea typeface="ＭＳ Ｐゴシック" charset="0"/>
              </a:rPr>
              <a:t>	i.e. for a rectangular trough </a:t>
            </a:r>
          </a:p>
          <a:p>
            <a:pPr lvl="1">
              <a:buFont typeface="Monotype Sorts" charset="0"/>
              <a:buNone/>
            </a:pPr>
            <a:r>
              <a:rPr lang="en-US" dirty="0">
                <a:latin typeface="Arial" charset="0"/>
                <a:ea typeface="ＭＳ Ｐゴシック" charset="0"/>
              </a:rPr>
              <a:t>	When w&gt;&gt;h then R</a:t>
            </a:r>
            <a:r>
              <a:rPr lang="en-US" baseline="-25000" dirty="0">
                <a:latin typeface="Arial" charset="0"/>
                <a:ea typeface="ＭＳ Ｐゴシック" charset="0"/>
              </a:rPr>
              <a:t>h</a:t>
            </a:r>
            <a:r>
              <a:rPr lang="en-US" dirty="0">
                <a:latin typeface="Arial" charset="0"/>
                <a:ea typeface="ＭＳ Ｐゴシック" charset="0"/>
              </a:rPr>
              <a:t> ~ h</a:t>
            </a:r>
          </a:p>
          <a:p>
            <a:pPr lvl="1">
              <a:buFont typeface="Monotype Sorts" charset="0"/>
              <a:buNone/>
            </a:pPr>
            <a:r>
              <a:rPr lang="en-US" dirty="0">
                <a:latin typeface="Arial" charset="0"/>
                <a:ea typeface="ＭＳ Ｐゴシック" charset="0"/>
              </a:rPr>
              <a:t> </a:t>
            </a:r>
          </a:p>
          <a:p>
            <a:pPr lvl="1">
              <a:buFont typeface="Monotype Sorts" charset="0"/>
              <a:buNone/>
            </a:pPr>
            <a:r>
              <a:rPr lang="en-US" dirty="0">
                <a:latin typeface="Arial" charset="0"/>
                <a:ea typeface="ＭＳ Ｐゴシック" charset="0"/>
              </a:rPr>
              <a:t>	</a:t>
            </a:r>
            <a:endParaRPr lang="en-US" dirty="0" smtClean="0">
              <a:latin typeface="Arial" charset="0"/>
              <a:ea typeface="ＭＳ Ｐゴシック" charset="0"/>
            </a:endParaRPr>
          </a:p>
          <a:p>
            <a:pPr lvl="1">
              <a:buFont typeface="Monotype Sorts" charset="0"/>
              <a:buNone/>
            </a:pPr>
            <a:endParaRPr lang="en-US" dirty="0">
              <a:latin typeface="Arial" charset="0"/>
              <a:ea typeface="ＭＳ Ｐゴシック" charset="0"/>
            </a:endParaRP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S is the dimensionless gradient (m/m)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n is the Manning coefficient of roughness</a:t>
            </a:r>
          </a:p>
          <a:p>
            <a:pPr lvl="1">
              <a:buFont typeface="Monotype Sorts" charset="0"/>
              <a:buNone/>
            </a:pPr>
            <a:r>
              <a:rPr lang="en-US" dirty="0">
                <a:latin typeface="Arial" charset="0"/>
                <a:ea typeface="ＭＳ Ｐゴシック" charset="0"/>
              </a:rPr>
              <a:t>	Varies from:</a:t>
            </a:r>
          </a:p>
          <a:p>
            <a:pPr lvl="1">
              <a:buFont typeface="Monotype Sorts" charset="0"/>
              <a:buNone/>
            </a:pPr>
            <a:r>
              <a:rPr lang="en-US" dirty="0">
                <a:latin typeface="Arial" charset="0"/>
                <a:ea typeface="ＭＳ Ｐゴシック" charset="0"/>
              </a:rPr>
              <a:t>	~0.02 – smooth beds and straight plans</a:t>
            </a:r>
          </a:p>
          <a:p>
            <a:pPr lvl="1">
              <a:buFont typeface="Monotype Sorts" charset="0"/>
              <a:buNone/>
            </a:pPr>
            <a:r>
              <a:rPr lang="en-US" dirty="0">
                <a:latin typeface="Arial" charset="0"/>
                <a:ea typeface="ＭＳ Ｐゴシック" charset="0"/>
              </a:rPr>
              <a:t>			to </a:t>
            </a:r>
          </a:p>
          <a:p>
            <a:pPr lvl="1">
              <a:buFont typeface="Monotype Sorts" charset="0"/>
              <a:buNone/>
            </a:pPr>
            <a:r>
              <a:rPr lang="en-US" dirty="0">
                <a:latin typeface="Arial" charset="0"/>
                <a:ea typeface="ＭＳ Ｐゴシック" charset="0"/>
              </a:rPr>
              <a:t>	~0.08 – rough beds and sinuous plans</a:t>
            </a: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n is determined empirically</a:t>
            </a: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Empirically </a:t>
            </a:r>
            <a:r>
              <a:rPr lang="ja-JP" altLang="en-US" dirty="0">
                <a:latin typeface="Arial" charset="0"/>
                <a:ea typeface="ＭＳ Ｐゴシック" charset="0"/>
                <a:cs typeface="ＭＳ Ｐゴシック" charset="0"/>
              </a:rPr>
              <a:t>‘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discovered</a:t>
            </a:r>
            <a:r>
              <a:rPr lang="ja-JP" altLang="en-US" dirty="0">
                <a:latin typeface="Arial" charset="0"/>
                <a:ea typeface="ＭＳ Ｐゴシック" charset="0"/>
                <a:cs typeface="ＭＳ Ｐゴシック" charset="0"/>
              </a:rPr>
              <a:t>’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in 19</a:t>
            </a:r>
            <a:r>
              <a:rPr lang="en-US" baseline="30000" dirty="0">
                <a:latin typeface="Arial" charset="0"/>
                <a:ea typeface="ＭＳ Ｐゴシック" charset="0"/>
                <a:cs typeface="ＭＳ Ｐゴシック" charset="0"/>
              </a:rPr>
              <a:t>th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century by averaging a bunch of pre-existing flow laws</a:t>
            </a:r>
          </a:p>
          <a:p>
            <a:r>
              <a:rPr lang="en-US" u="sng" dirty="0">
                <a:latin typeface="Arial" charset="0"/>
                <a:ea typeface="ＭＳ Ｐゴシック" charset="0"/>
                <a:cs typeface="ＭＳ Ｐゴシック" charset="0"/>
              </a:rPr>
              <a:t>Problem is that </a:t>
            </a:r>
            <a:r>
              <a:rPr lang="ja-JP" altLang="en-US" u="sng" dirty="0">
                <a:latin typeface="Arial" charset="0"/>
                <a:ea typeface="ＭＳ Ｐゴシック" charset="0"/>
                <a:cs typeface="ＭＳ Ｐゴシック" charset="0"/>
              </a:rPr>
              <a:t>‘</a:t>
            </a:r>
            <a:r>
              <a:rPr lang="en-US" u="sng" dirty="0">
                <a:latin typeface="Arial" charset="0"/>
                <a:ea typeface="ＭＳ Ｐゴシック" charset="0"/>
                <a:cs typeface="ＭＳ Ｐゴシック" charset="0"/>
              </a:rPr>
              <a:t>n</a:t>
            </a:r>
            <a:r>
              <a:rPr lang="ja-JP" altLang="en-US" u="sng" dirty="0">
                <a:latin typeface="Arial" charset="0"/>
                <a:ea typeface="ＭＳ Ｐゴシック" charset="0"/>
                <a:cs typeface="ＭＳ Ｐゴシック" charset="0"/>
              </a:rPr>
              <a:t>’</a:t>
            </a:r>
            <a:r>
              <a:rPr lang="en-US" u="sng" dirty="0">
                <a:latin typeface="Arial" charset="0"/>
                <a:ea typeface="ＭＳ Ｐゴシック" charset="0"/>
                <a:cs typeface="ＭＳ Ｐゴシック" charset="0"/>
              </a:rPr>
              <a:t> has dimensions – can</a:t>
            </a:r>
            <a:r>
              <a:rPr lang="ja-JP" altLang="en-US" u="sng" dirty="0">
                <a:latin typeface="Arial" charset="0"/>
                <a:ea typeface="ＭＳ Ｐゴシック" charset="0"/>
                <a:cs typeface="ＭＳ Ｐゴシック" charset="0"/>
              </a:rPr>
              <a:t>’</a:t>
            </a:r>
            <a:r>
              <a:rPr lang="en-US" u="sng" dirty="0">
                <a:latin typeface="Arial" charset="0"/>
                <a:ea typeface="ＭＳ Ｐゴシック" charset="0"/>
                <a:cs typeface="ＭＳ Ｐゴシック" charset="0"/>
              </a:rPr>
              <a:t>t be generalized to other planets </a:t>
            </a:r>
          </a:p>
          <a:p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Chezy</a:t>
            </a:r>
            <a:r>
              <a:rPr lang="ja-JP" altLang="en-US" dirty="0">
                <a:latin typeface="Arial" charset="0"/>
                <a:ea typeface="ＭＳ Ｐゴシック" charset="0"/>
                <a:cs typeface="ＭＳ Ｐゴシック" charset="0"/>
              </a:rPr>
              <a:t>’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 law has the </a:t>
            </a:r>
            <a:r>
              <a:rPr lang="en-US" u="sng" dirty="0">
                <a:latin typeface="Arial" charset="0"/>
                <a:ea typeface="ＭＳ Ｐゴシック" charset="0"/>
                <a:cs typeface="ＭＳ Ｐゴシック" charset="0"/>
              </a:rPr>
              <a:t>same problem: </a:t>
            </a:r>
          </a:p>
        </p:txBody>
      </p:sp>
      <p:graphicFrame>
        <p:nvGraphicFramePr>
          <p:cNvPr id="3481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8739181"/>
              </p:ext>
            </p:extLst>
          </p:nvPr>
        </p:nvGraphicFramePr>
        <p:xfrm>
          <a:off x="6230938" y="566738"/>
          <a:ext cx="1190625" cy="57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85" name="Equation" r:id="rId4" imgW="812800" imgH="393700" progId="Equation.3">
                  <p:embed/>
                </p:oleObj>
              </mc:Choice>
              <mc:Fallback>
                <p:oleObj name="Equation" r:id="rId4" imgW="812800" imgH="3937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30938" y="566738"/>
                        <a:ext cx="1190625" cy="577850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4823" name="Group 21"/>
          <p:cNvGrpSpPr>
            <a:grpSpLocks/>
          </p:cNvGrpSpPr>
          <p:nvPr/>
        </p:nvGrpSpPr>
        <p:grpSpPr bwMode="auto">
          <a:xfrm>
            <a:off x="5438775" y="1339850"/>
            <a:ext cx="2481263" cy="769938"/>
            <a:chOff x="2974" y="834"/>
            <a:chExt cx="1563" cy="485"/>
          </a:xfrm>
        </p:grpSpPr>
        <p:sp>
          <p:nvSpPr>
            <p:cNvPr id="34832" name="Text Box 12"/>
            <p:cNvSpPr txBox="1">
              <a:spLocks noChangeArrowheads="1"/>
            </p:cNvSpPr>
            <p:nvPr/>
          </p:nvSpPr>
          <p:spPr bwMode="auto">
            <a:xfrm>
              <a:off x="3764" y="834"/>
              <a:ext cx="241" cy="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47625" cmpd="thickThin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lnSpc>
                  <a:spcPct val="89000"/>
                </a:lnSpc>
              </a:pPr>
              <a:r>
                <a:rPr lang="en-US" b="0" i="1"/>
                <a:t>w</a:t>
              </a:r>
            </a:p>
          </p:txBody>
        </p:sp>
        <p:grpSp>
          <p:nvGrpSpPr>
            <p:cNvPr id="34833" name="Group 20"/>
            <p:cNvGrpSpPr>
              <a:grpSpLocks/>
            </p:cNvGrpSpPr>
            <p:nvPr/>
          </p:nvGrpSpPr>
          <p:grpSpPr bwMode="auto">
            <a:xfrm>
              <a:off x="2974" y="988"/>
              <a:ext cx="1563" cy="331"/>
              <a:chOff x="2921" y="1074"/>
              <a:chExt cx="1563" cy="331"/>
            </a:xfrm>
          </p:grpSpPr>
          <p:sp>
            <p:nvSpPr>
              <p:cNvPr id="34834" name="Line 7"/>
              <p:cNvSpPr>
                <a:spLocks noChangeShapeType="1"/>
              </p:cNvSpPr>
              <p:nvPr/>
            </p:nvSpPr>
            <p:spPr bwMode="auto">
              <a:xfrm flipH="1">
                <a:off x="3508" y="1074"/>
                <a:ext cx="689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triangle" w="lg" len="sm"/>
                <a:tailEnd type="triangle" w="lg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35" name="Line 8"/>
              <p:cNvSpPr>
                <a:spLocks noChangeShapeType="1"/>
              </p:cNvSpPr>
              <p:nvPr/>
            </p:nvSpPr>
            <p:spPr bwMode="auto">
              <a:xfrm flipH="1">
                <a:off x="3127" y="1140"/>
                <a:ext cx="11" cy="17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triangle" w="lg" len="sm"/>
                <a:tailEnd type="triangle" w="lg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36" name="Rectangle 10"/>
              <p:cNvSpPr>
                <a:spLocks noChangeArrowheads="1"/>
              </p:cNvSpPr>
              <p:nvPr/>
            </p:nvSpPr>
            <p:spPr bwMode="auto">
              <a:xfrm>
                <a:off x="3203" y="1135"/>
                <a:ext cx="1281" cy="270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47625" cmpd="thickThin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>
                  <a:lnSpc>
                    <a:spcPct val="89000"/>
                  </a:lnSpc>
                </a:pPr>
                <a:endParaRPr lang="en-US"/>
              </a:p>
            </p:txBody>
          </p:sp>
          <p:sp>
            <p:nvSpPr>
              <p:cNvPr id="34837" name="Rectangle 11"/>
              <p:cNvSpPr>
                <a:spLocks noChangeArrowheads="1"/>
              </p:cNvSpPr>
              <p:nvPr/>
            </p:nvSpPr>
            <p:spPr bwMode="auto">
              <a:xfrm>
                <a:off x="3515" y="1130"/>
                <a:ext cx="684" cy="183"/>
              </a:xfrm>
              <a:prstGeom prst="rect">
                <a:avLst/>
              </a:prstGeom>
              <a:solidFill>
                <a:srgbClr val="78D4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47625" cmpd="thickThin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>
                  <a:lnSpc>
                    <a:spcPct val="89000"/>
                  </a:lnSpc>
                </a:pPr>
                <a:endParaRPr lang="en-US"/>
              </a:p>
            </p:txBody>
          </p:sp>
          <p:sp>
            <p:nvSpPr>
              <p:cNvPr id="34838" name="Text Box 13"/>
              <p:cNvSpPr txBox="1">
                <a:spLocks noChangeArrowheads="1"/>
              </p:cNvSpPr>
              <p:nvPr/>
            </p:nvSpPr>
            <p:spPr bwMode="auto">
              <a:xfrm>
                <a:off x="2921" y="1119"/>
                <a:ext cx="187" cy="1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47625" cmpd="thickThin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6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16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16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16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16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>
                  <a:lnSpc>
                    <a:spcPct val="89000"/>
                  </a:lnSpc>
                </a:pPr>
                <a:r>
                  <a:rPr lang="en-US" b="0" i="1"/>
                  <a:t>h</a:t>
                </a:r>
              </a:p>
            </p:txBody>
          </p:sp>
        </p:grpSp>
      </p:grpSp>
      <p:graphicFrame>
        <p:nvGraphicFramePr>
          <p:cNvPr id="34820" name="Object 4"/>
          <p:cNvGraphicFramePr>
            <a:graphicFrameLocks noChangeAspect="1"/>
          </p:cNvGraphicFramePr>
          <p:nvPr/>
        </p:nvGraphicFramePr>
        <p:xfrm>
          <a:off x="3059113" y="1662113"/>
          <a:ext cx="2027237" cy="360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86" name="Equation" r:id="rId6" imgW="1143000" imgH="203200" progId="Equation.3">
                  <p:embed/>
                </p:oleObj>
              </mc:Choice>
              <mc:Fallback>
                <p:oleObj name="Equation" r:id="rId6" imgW="1143000" imgH="2032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9113" y="1662113"/>
                        <a:ext cx="2027237" cy="3603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825" name="Text Box 4"/>
          <p:cNvSpPr txBox="1">
            <a:spLocks noChangeArrowheads="1"/>
          </p:cNvSpPr>
          <p:nvPr/>
        </p:nvSpPr>
        <p:spPr bwMode="auto">
          <a:xfrm>
            <a:off x="0" y="338138"/>
            <a:ext cx="5400675" cy="322262"/>
          </a:xfrm>
          <a:prstGeom prst="rect">
            <a:avLst/>
          </a:prstGeom>
          <a:solidFill>
            <a:srgbClr val="DCE9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9000"/>
              </a:lnSpc>
              <a:spcBef>
                <a:spcPct val="50000"/>
              </a:spcBef>
            </a:pPr>
            <a:r>
              <a:rPr lang="en-US"/>
              <a:t>Flow velocities and discharges</a:t>
            </a:r>
          </a:p>
        </p:txBody>
      </p:sp>
      <p:graphicFrame>
        <p:nvGraphicFramePr>
          <p:cNvPr id="34821" name="Object 5"/>
          <p:cNvGraphicFramePr>
            <a:graphicFrameLocks noChangeAspect="1"/>
          </p:cNvGraphicFramePr>
          <p:nvPr/>
        </p:nvGraphicFramePr>
        <p:xfrm>
          <a:off x="3919538" y="6256338"/>
          <a:ext cx="1357312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87" name="Equation" r:id="rId8" imgW="800100" imgH="254000" progId="Equation.3">
                  <p:embed/>
                </p:oleObj>
              </mc:Choice>
              <mc:Fallback>
                <p:oleObj name="Equation" r:id="rId8" imgW="800100" imgH="2540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9538" y="6256338"/>
                        <a:ext cx="1357312" cy="431800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xmlns:p14="http://schemas.microsoft.com/office/powerpoint/2010/main"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74" name="Content Placeholder 2"/>
          <p:cNvSpPr>
            <a:spLocks noGrp="1"/>
          </p:cNvSpPr>
          <p:nvPr>
            <p:ph idx="1"/>
          </p:nvPr>
        </p:nvSpPr>
        <p:spPr>
          <a:xfrm>
            <a:off x="209550" y="500063"/>
            <a:ext cx="8267700" cy="4775200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Darcy-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Weisbach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law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Balance shear stress with friction</a:t>
            </a: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Downhill force per unit length</a:t>
            </a: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Friction with walls in terms of mean velocity: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i.e.    </a:t>
            </a: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Flow velocity is:</a:t>
            </a: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Discharge is:</a:t>
            </a: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When w &gt;&gt; h then  </a:t>
            </a:r>
          </a:p>
          <a:p>
            <a:pPr lvl="1"/>
            <a:r>
              <a:rPr lang="en-US" dirty="0" smtClean="0">
                <a:latin typeface="Arial" charset="0"/>
                <a:ea typeface="ＭＳ Ｐゴシック" charset="0"/>
              </a:rPr>
              <a:t>Empirical </a:t>
            </a:r>
            <a:r>
              <a:rPr lang="en-US" dirty="0">
                <a:latin typeface="Arial" charset="0"/>
                <a:ea typeface="ＭＳ Ｐゴシック" charset="0"/>
              </a:rPr>
              <a:t>relations that relate f</a:t>
            </a:r>
            <a:r>
              <a:rPr lang="en-US" baseline="-25000" dirty="0">
                <a:latin typeface="Arial" charset="0"/>
                <a:ea typeface="ＭＳ Ｐゴシック" charset="0"/>
              </a:rPr>
              <a:t>c</a:t>
            </a:r>
            <a:r>
              <a:rPr lang="en-US" dirty="0">
                <a:latin typeface="Arial" charset="0"/>
                <a:ea typeface="ＭＳ Ｐゴシック" charset="0"/>
              </a:rPr>
              <a:t> to </a:t>
            </a:r>
          </a:p>
          <a:p>
            <a:pPr lvl="2"/>
            <a:r>
              <a:rPr lang="en-US" dirty="0">
                <a:latin typeface="Arial" charset="0"/>
                <a:ea typeface="ＭＳ Ｐゴシック" charset="0"/>
              </a:rPr>
              <a:t>Grain-size of bed material </a:t>
            </a:r>
          </a:p>
          <a:p>
            <a:pPr lvl="2"/>
            <a:r>
              <a:rPr lang="en-US" dirty="0">
                <a:latin typeface="Arial" charset="0"/>
                <a:ea typeface="ＭＳ Ｐゴシック" charset="0"/>
              </a:rPr>
              <a:t>Hydraulic radius (usually flow depth)</a:t>
            </a:r>
          </a:p>
          <a:p>
            <a:pPr lvl="2"/>
            <a:endParaRPr lang="en-US" dirty="0">
              <a:latin typeface="Arial" charset="0"/>
              <a:ea typeface="ＭＳ Ｐゴシック" charset="0"/>
            </a:endParaRPr>
          </a:p>
        </p:txBody>
      </p:sp>
      <p:grpSp>
        <p:nvGrpSpPr>
          <p:cNvPr id="36875" name="Group 21"/>
          <p:cNvGrpSpPr>
            <a:grpSpLocks/>
          </p:cNvGrpSpPr>
          <p:nvPr/>
        </p:nvGrpSpPr>
        <p:grpSpPr bwMode="auto">
          <a:xfrm>
            <a:off x="6662738" y="730250"/>
            <a:ext cx="2481262" cy="769938"/>
            <a:chOff x="2974" y="834"/>
            <a:chExt cx="1563" cy="485"/>
          </a:xfrm>
        </p:grpSpPr>
        <p:sp>
          <p:nvSpPr>
            <p:cNvPr id="36879" name="Text Box 12"/>
            <p:cNvSpPr txBox="1">
              <a:spLocks noChangeArrowheads="1"/>
            </p:cNvSpPr>
            <p:nvPr/>
          </p:nvSpPr>
          <p:spPr bwMode="auto">
            <a:xfrm>
              <a:off x="3764" y="834"/>
              <a:ext cx="241" cy="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47625" cmpd="thickThin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lnSpc>
                  <a:spcPct val="89000"/>
                </a:lnSpc>
              </a:pPr>
              <a:r>
                <a:rPr lang="en-US" b="0" i="1"/>
                <a:t>w</a:t>
              </a:r>
            </a:p>
          </p:txBody>
        </p:sp>
        <p:grpSp>
          <p:nvGrpSpPr>
            <p:cNvPr id="36880" name="Group 20"/>
            <p:cNvGrpSpPr>
              <a:grpSpLocks/>
            </p:cNvGrpSpPr>
            <p:nvPr/>
          </p:nvGrpSpPr>
          <p:grpSpPr bwMode="auto">
            <a:xfrm>
              <a:off x="2974" y="988"/>
              <a:ext cx="1563" cy="331"/>
              <a:chOff x="2921" y="1074"/>
              <a:chExt cx="1563" cy="331"/>
            </a:xfrm>
          </p:grpSpPr>
          <p:sp>
            <p:nvSpPr>
              <p:cNvPr id="36881" name="Line 7"/>
              <p:cNvSpPr>
                <a:spLocks noChangeShapeType="1"/>
              </p:cNvSpPr>
              <p:nvPr/>
            </p:nvSpPr>
            <p:spPr bwMode="auto">
              <a:xfrm flipH="1">
                <a:off x="3508" y="1074"/>
                <a:ext cx="689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triangle" w="lg" len="sm"/>
                <a:tailEnd type="triangle" w="lg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82" name="Line 8"/>
              <p:cNvSpPr>
                <a:spLocks noChangeShapeType="1"/>
              </p:cNvSpPr>
              <p:nvPr/>
            </p:nvSpPr>
            <p:spPr bwMode="auto">
              <a:xfrm flipH="1">
                <a:off x="3127" y="1140"/>
                <a:ext cx="11" cy="17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triangle" w="lg" len="sm"/>
                <a:tailEnd type="triangle" w="lg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83" name="Rectangle 10"/>
              <p:cNvSpPr>
                <a:spLocks noChangeArrowheads="1"/>
              </p:cNvSpPr>
              <p:nvPr/>
            </p:nvSpPr>
            <p:spPr bwMode="auto">
              <a:xfrm>
                <a:off x="3203" y="1135"/>
                <a:ext cx="1281" cy="270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47625" cmpd="thickThin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>
                  <a:lnSpc>
                    <a:spcPct val="89000"/>
                  </a:lnSpc>
                </a:pPr>
                <a:endParaRPr lang="en-US"/>
              </a:p>
            </p:txBody>
          </p:sp>
          <p:sp>
            <p:nvSpPr>
              <p:cNvPr id="36884" name="Rectangle 11"/>
              <p:cNvSpPr>
                <a:spLocks noChangeArrowheads="1"/>
              </p:cNvSpPr>
              <p:nvPr/>
            </p:nvSpPr>
            <p:spPr bwMode="auto">
              <a:xfrm>
                <a:off x="3515" y="1130"/>
                <a:ext cx="684" cy="183"/>
              </a:xfrm>
              <a:prstGeom prst="rect">
                <a:avLst/>
              </a:prstGeom>
              <a:solidFill>
                <a:srgbClr val="78D4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47625" cmpd="thickThin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>
                  <a:lnSpc>
                    <a:spcPct val="89000"/>
                  </a:lnSpc>
                </a:pPr>
                <a:endParaRPr lang="en-US"/>
              </a:p>
            </p:txBody>
          </p:sp>
          <p:sp>
            <p:nvSpPr>
              <p:cNvPr id="36885" name="Text Box 13"/>
              <p:cNvSpPr txBox="1">
                <a:spLocks noChangeArrowheads="1"/>
              </p:cNvSpPr>
              <p:nvPr/>
            </p:nvSpPr>
            <p:spPr bwMode="auto">
              <a:xfrm>
                <a:off x="2921" y="1119"/>
                <a:ext cx="187" cy="1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47625" cmpd="thickThin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6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16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16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16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16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>
                  <a:lnSpc>
                    <a:spcPct val="89000"/>
                  </a:lnSpc>
                </a:pPr>
                <a:r>
                  <a:rPr lang="en-US" b="0" i="1"/>
                  <a:t>h</a:t>
                </a:r>
              </a:p>
            </p:txBody>
          </p:sp>
        </p:grpSp>
      </p:grpSp>
      <p:graphicFrame>
        <p:nvGraphicFramePr>
          <p:cNvPr id="36866" name="Object 2"/>
          <p:cNvGraphicFramePr>
            <a:graphicFrameLocks noChangeAspect="1"/>
          </p:cNvGraphicFramePr>
          <p:nvPr/>
        </p:nvGraphicFramePr>
        <p:xfrm>
          <a:off x="3473450" y="1303338"/>
          <a:ext cx="117475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85" name="Equation" r:id="rId3" imgW="749300" imgH="203200" progId="Equation.3">
                  <p:embed/>
                </p:oleObj>
              </mc:Choice>
              <mc:Fallback>
                <p:oleObj name="Equation" r:id="rId3" imgW="749300" imgH="2032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73450" y="1303338"/>
                        <a:ext cx="1174750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867" name="Object 3"/>
          <p:cNvGraphicFramePr>
            <a:graphicFrameLocks noChangeAspect="1"/>
          </p:cNvGraphicFramePr>
          <p:nvPr/>
        </p:nvGraphicFramePr>
        <p:xfrm>
          <a:off x="4667250" y="1825625"/>
          <a:ext cx="2187575" cy="357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86" name="Equation" r:id="rId5" imgW="1397000" imgH="228600" progId="Equation.3">
                  <p:embed/>
                </p:oleObj>
              </mc:Choice>
              <mc:Fallback>
                <p:oleObj name="Equation" r:id="rId5" imgW="1397000" imgH="2286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7250" y="1825625"/>
                        <a:ext cx="2187575" cy="357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868" name="Object 4"/>
          <p:cNvGraphicFramePr>
            <a:graphicFrameLocks noChangeAspect="1"/>
          </p:cNvGraphicFramePr>
          <p:nvPr/>
        </p:nvGraphicFramePr>
        <p:xfrm>
          <a:off x="1263650" y="2095500"/>
          <a:ext cx="1141413" cy="301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87" name="Equation" r:id="rId7" imgW="952500" imgH="254000" progId="Equation.3">
                  <p:embed/>
                </p:oleObj>
              </mc:Choice>
              <mc:Fallback>
                <p:oleObj name="Equation" r:id="rId7" imgW="952500" imgH="2540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63650" y="2095500"/>
                        <a:ext cx="1141413" cy="301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869" name="Object 5"/>
          <p:cNvGraphicFramePr>
            <a:graphicFrameLocks noChangeAspect="1"/>
          </p:cNvGraphicFramePr>
          <p:nvPr/>
        </p:nvGraphicFramePr>
        <p:xfrm>
          <a:off x="2351088" y="2424113"/>
          <a:ext cx="1931987" cy="534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88" name="Equation" r:id="rId9" imgW="1231900" imgH="342900" progId="Equation.3">
                  <p:embed/>
                </p:oleObj>
              </mc:Choice>
              <mc:Fallback>
                <p:oleObj name="Equation" r:id="rId9" imgW="1231900" imgH="3429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1088" y="2424113"/>
                        <a:ext cx="1931987" cy="534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870" name="Object 6"/>
          <p:cNvGraphicFramePr>
            <a:graphicFrameLocks noChangeAspect="1"/>
          </p:cNvGraphicFramePr>
          <p:nvPr/>
        </p:nvGraphicFramePr>
        <p:xfrm>
          <a:off x="2119313" y="3008313"/>
          <a:ext cx="2330450" cy="534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89" name="Equation" r:id="rId11" imgW="1485900" imgH="342900" progId="Equation.3">
                  <p:embed/>
                </p:oleObj>
              </mc:Choice>
              <mc:Fallback>
                <p:oleObj name="Equation" r:id="rId11" imgW="1485900" imgH="3429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9313" y="3008313"/>
                        <a:ext cx="2330450" cy="534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87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7077979"/>
              </p:ext>
            </p:extLst>
          </p:nvPr>
        </p:nvGraphicFramePr>
        <p:xfrm>
          <a:off x="2517775" y="3548063"/>
          <a:ext cx="995363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90" name="Equation" r:id="rId13" imgW="635000" imgH="228600" progId="Equation.3">
                  <p:embed/>
                </p:oleObj>
              </mc:Choice>
              <mc:Fallback>
                <p:oleObj name="Equation" r:id="rId13" imgW="635000" imgH="2286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7775" y="3548063"/>
                        <a:ext cx="995363" cy="35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6876" name="Picture 1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400" y="2463800"/>
            <a:ext cx="3683000" cy="425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7" name="Text Box 7"/>
          <p:cNvSpPr txBox="1">
            <a:spLocks noChangeArrowheads="1"/>
          </p:cNvSpPr>
          <p:nvPr/>
        </p:nvSpPr>
        <p:spPr bwMode="auto">
          <a:xfrm>
            <a:off x="4341813" y="6570663"/>
            <a:ext cx="1611312" cy="287337"/>
          </a:xfrm>
          <a:prstGeom prst="rect">
            <a:avLst/>
          </a:prstGeom>
          <a:solidFill>
            <a:srgbClr val="FAFD77">
              <a:alpha val="5882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9000"/>
              </a:lnSpc>
            </a:pPr>
            <a:r>
              <a:rPr lang="en-US" sz="1400"/>
              <a:t>Julien et al. 2006</a:t>
            </a:r>
          </a:p>
        </p:txBody>
      </p:sp>
      <p:graphicFrame>
        <p:nvGraphicFramePr>
          <p:cNvPr id="36873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0516886"/>
              </p:ext>
            </p:extLst>
          </p:nvPr>
        </p:nvGraphicFramePr>
        <p:xfrm>
          <a:off x="512234" y="4693180"/>
          <a:ext cx="3524250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91" name="Equation" r:id="rId16" imgW="2971800" imgH="457200" progId="Equation.3">
                  <p:embed/>
                </p:oleObj>
              </mc:Choice>
              <mc:Fallback>
                <p:oleObj name="Equation" r:id="rId16" imgW="2971800" imgH="4572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2234" y="4693180"/>
                        <a:ext cx="3524250" cy="53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878" name="TextBox 22"/>
          <p:cNvSpPr txBox="1">
            <a:spLocks noChangeArrowheads="1"/>
          </p:cNvSpPr>
          <p:nvPr/>
        </p:nvSpPr>
        <p:spPr bwMode="auto">
          <a:xfrm>
            <a:off x="109538" y="6408738"/>
            <a:ext cx="39116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Compare to eolian flow, law of the wall 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Content Placeholder 2"/>
          <p:cNvSpPr>
            <a:spLocks noGrp="1"/>
          </p:cNvSpPr>
          <p:nvPr>
            <p:ph idx="1"/>
          </p:nvPr>
        </p:nvSpPr>
        <p:spPr>
          <a:xfrm>
            <a:off x="0" y="542925"/>
            <a:ext cx="8267700" cy="4370388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Mature rivers slow down and deposit material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Levees and floodplains</a:t>
            </a: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Terraced floodplains</a:t>
            </a:r>
          </a:p>
          <a:p>
            <a:pPr lvl="2"/>
            <a:r>
              <a:rPr lang="en-US">
                <a:latin typeface="Arial" charset="0"/>
                <a:ea typeface="ＭＳ Ｐゴシック" charset="0"/>
              </a:rPr>
              <a:t>Tectonic change in landscape height</a:t>
            </a:r>
          </a:p>
          <a:p>
            <a:pPr lvl="2"/>
            <a:r>
              <a:rPr lang="en-US">
                <a:latin typeface="Arial" charset="0"/>
                <a:ea typeface="ＭＳ Ｐゴシック" charset="0"/>
              </a:rPr>
              <a:t>Decreases in sediment load</a:t>
            </a:r>
          </a:p>
          <a:p>
            <a:pPr lvl="2"/>
            <a:r>
              <a:rPr lang="en-US">
                <a:latin typeface="Arial" charset="0"/>
                <a:ea typeface="ＭＳ Ｐゴシック" charset="0"/>
              </a:rPr>
              <a:t>Increasing discharge</a:t>
            </a:r>
          </a:p>
          <a:p>
            <a:pPr lvl="2"/>
            <a:endParaRPr lang="en-US">
              <a:latin typeface="Arial" charset="0"/>
              <a:ea typeface="ＭＳ Ｐゴシック" charset="0"/>
            </a:endParaRPr>
          </a:p>
        </p:txBody>
      </p:sp>
      <p:pic>
        <p:nvPicPr>
          <p:cNvPr id="1433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738" y="558800"/>
            <a:ext cx="3370262" cy="290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988" y="3995738"/>
            <a:ext cx="6323012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2006677"/>
      </p:ext>
    </p:extLst>
  </p:cSld>
  <p:clrMapOvr>
    <a:masterClrMapping/>
  </p:clrMapOvr>
  <p:transition xmlns:p14="http://schemas.microsoft.com/office/powerpoint/2010/main"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ontent Placeholder 1"/>
          <p:cNvSpPr>
            <a:spLocks noGrp="1"/>
          </p:cNvSpPr>
          <p:nvPr>
            <p:ph idx="1"/>
          </p:nvPr>
        </p:nvSpPr>
        <p:spPr>
          <a:xfrm>
            <a:off x="107950" y="669925"/>
            <a:ext cx="9036050" cy="515938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Inverted relief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Channels contain coarser grained material than floodplains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Coarser material is more resistant to erosion and remains as a ridge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0" y="1905000"/>
            <a:ext cx="2887663" cy="12192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hangingPunct="0">
              <a:lnSpc>
                <a:spcPct val="89000"/>
              </a:lnSpc>
              <a:defRPr/>
            </a:pPr>
            <a:endParaRPr lang="en-US">
              <a:latin typeface="Arial" pitchFamily="-112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Isosceles Triangle 3"/>
          <p:cNvSpPr/>
          <p:nvPr/>
        </p:nvSpPr>
        <p:spPr bwMode="auto">
          <a:xfrm flipV="1">
            <a:off x="558800" y="1905000"/>
            <a:ext cx="1735138" cy="1117600"/>
          </a:xfrm>
          <a:prstGeom prst="triangle">
            <a:avLst/>
          </a:prstGeom>
          <a:solidFill>
            <a:schemeClr val="accent1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hangingPunct="0">
              <a:lnSpc>
                <a:spcPct val="89000"/>
              </a:lnSpc>
              <a:defRPr/>
            </a:pPr>
            <a:endParaRPr lang="en-US">
              <a:latin typeface="Arial" pitchFamily="-112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Isosceles Triangle 4"/>
          <p:cNvSpPr/>
          <p:nvPr/>
        </p:nvSpPr>
        <p:spPr bwMode="auto">
          <a:xfrm flipV="1">
            <a:off x="906463" y="2362200"/>
            <a:ext cx="1041400" cy="669925"/>
          </a:xfrm>
          <a:prstGeom prst="triangle">
            <a:avLst/>
          </a:prstGeom>
          <a:solidFill>
            <a:schemeClr val="accent3">
              <a:lumMod val="5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hangingPunct="0">
              <a:lnSpc>
                <a:spcPct val="89000"/>
              </a:lnSpc>
              <a:defRPr/>
            </a:pPr>
            <a:endParaRPr lang="en-US">
              <a:latin typeface="Arial" pitchFamily="-112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3065463" y="1912938"/>
            <a:ext cx="2886075" cy="12192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hangingPunct="0">
              <a:lnSpc>
                <a:spcPct val="89000"/>
              </a:lnSpc>
              <a:defRPr/>
            </a:pPr>
            <a:endParaRPr lang="en-US">
              <a:latin typeface="Arial" pitchFamily="-112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67" name="Isosceles Triangle 6"/>
          <p:cNvSpPr>
            <a:spLocks noChangeArrowheads="1"/>
          </p:cNvSpPr>
          <p:nvPr/>
        </p:nvSpPr>
        <p:spPr bwMode="auto">
          <a:xfrm flipV="1">
            <a:off x="3624263" y="1912938"/>
            <a:ext cx="1735137" cy="111760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25400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algn="ctr" eaLnBrk="0" hangingPunct="0">
              <a:lnSpc>
                <a:spcPct val="89000"/>
              </a:lnSpc>
            </a:pPr>
            <a:endParaRPr lang="en-US"/>
          </a:p>
        </p:txBody>
      </p:sp>
      <p:sp>
        <p:nvSpPr>
          <p:cNvPr id="8" name="Isosceles Triangle 7"/>
          <p:cNvSpPr/>
          <p:nvPr/>
        </p:nvSpPr>
        <p:spPr bwMode="auto">
          <a:xfrm flipV="1">
            <a:off x="3970338" y="2370138"/>
            <a:ext cx="1041400" cy="671512"/>
          </a:xfrm>
          <a:prstGeom prst="triangle">
            <a:avLst/>
          </a:prstGeom>
          <a:solidFill>
            <a:schemeClr val="accent3">
              <a:lumMod val="5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hangingPunct="0">
              <a:lnSpc>
                <a:spcPct val="89000"/>
              </a:lnSpc>
              <a:defRPr/>
            </a:pPr>
            <a:endParaRPr lang="en-US">
              <a:latin typeface="Arial" pitchFamily="-112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6096000" y="2692400"/>
            <a:ext cx="2887663" cy="431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hangingPunct="0">
              <a:lnSpc>
                <a:spcPct val="89000"/>
              </a:lnSpc>
              <a:defRPr/>
            </a:pPr>
            <a:endParaRPr lang="en-US">
              <a:latin typeface="Arial" pitchFamily="-112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Isosceles Triangle 10"/>
          <p:cNvSpPr/>
          <p:nvPr/>
        </p:nvSpPr>
        <p:spPr bwMode="auto">
          <a:xfrm flipV="1">
            <a:off x="7289800" y="2692400"/>
            <a:ext cx="558800" cy="339725"/>
          </a:xfrm>
          <a:prstGeom prst="triangle">
            <a:avLst/>
          </a:prstGeom>
          <a:solidFill>
            <a:schemeClr val="accent3">
              <a:lumMod val="5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hangingPunct="0">
              <a:lnSpc>
                <a:spcPct val="89000"/>
              </a:lnSpc>
              <a:defRPr/>
            </a:pPr>
            <a:endParaRPr lang="en-US">
              <a:latin typeface="Arial" pitchFamily="-112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Trapezoid 11"/>
          <p:cNvSpPr/>
          <p:nvPr/>
        </p:nvSpPr>
        <p:spPr bwMode="auto">
          <a:xfrm>
            <a:off x="7180263" y="2471738"/>
            <a:ext cx="777875" cy="220662"/>
          </a:xfrm>
          <a:prstGeom prst="trapezoid">
            <a:avLst/>
          </a:prstGeom>
          <a:solidFill>
            <a:schemeClr val="accent4">
              <a:lumMod val="50000"/>
              <a:lumOff val="5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hangingPunct="0">
              <a:lnSpc>
                <a:spcPct val="89000"/>
              </a:lnSpc>
              <a:defRPr/>
            </a:pPr>
            <a:endParaRPr lang="en-US">
              <a:latin typeface="Arial" pitchFamily="-112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537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38" y="3452813"/>
            <a:ext cx="7294562" cy="323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3" name="Text Box 8"/>
          <p:cNvSpPr txBox="1">
            <a:spLocks noChangeArrowheads="1"/>
          </p:cNvSpPr>
          <p:nvPr/>
        </p:nvSpPr>
        <p:spPr bwMode="auto">
          <a:xfrm>
            <a:off x="7442200" y="6519863"/>
            <a:ext cx="1701800" cy="338137"/>
          </a:xfrm>
          <a:prstGeom prst="rect">
            <a:avLst/>
          </a:prstGeom>
          <a:solidFill>
            <a:srgbClr val="FAFD77"/>
          </a:solidFill>
          <a:ln>
            <a:noFill/>
          </a:ln>
          <a:extLs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Burr et al. 2009</a:t>
            </a:r>
          </a:p>
        </p:txBody>
      </p:sp>
    </p:spTree>
    <p:extLst>
      <p:ext uri="{BB962C8B-B14F-4D97-AF65-F5344CB8AC3E}">
        <p14:creationId xmlns:p14="http://schemas.microsoft.com/office/powerpoint/2010/main" val="1713611931"/>
      </p:ext>
    </p:extLst>
  </p:cSld>
  <p:clrMapOvr>
    <a:masterClrMapping/>
  </p:clrMapOvr>
  <p:transition xmlns:p14="http://schemas.microsoft.com/office/powerpoint/2010/main"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ontent Placeholder 1"/>
          <p:cNvSpPr>
            <a:spLocks noGrp="1"/>
          </p:cNvSpPr>
          <p:nvPr>
            <p:ph idx="1"/>
          </p:nvPr>
        </p:nvSpPr>
        <p:spPr>
          <a:xfrm>
            <a:off x="260350" y="627063"/>
            <a:ext cx="5487988" cy="2235200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Meanders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Water channel migrates by erosion of one bank and deposition on the other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Faster water on the outside bank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Scroll-bars from sedimentation on inner bank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Friction with wall leads to helical flow </a:t>
            </a:r>
          </a:p>
          <a:p>
            <a:pPr lvl="2"/>
            <a:r>
              <a:rPr lang="en-US">
                <a:latin typeface="Arial" charset="0"/>
                <a:ea typeface="ＭＳ Ｐゴシック" charset="0"/>
              </a:rPr>
              <a:t>Fastest velocity not on outer edge </a:t>
            </a:r>
          </a:p>
        </p:txBody>
      </p:sp>
      <p:pic>
        <p:nvPicPr>
          <p:cNvPr id="16387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788" y="328613"/>
            <a:ext cx="2716212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1608138"/>
            <a:ext cx="2705100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925" y="3111500"/>
            <a:ext cx="2632075" cy="149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075" y="4775200"/>
            <a:ext cx="2574925" cy="188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8" y="3052763"/>
            <a:ext cx="4878387" cy="304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urved Left Arrow 7"/>
          <p:cNvSpPr/>
          <p:nvPr/>
        </p:nvSpPr>
        <p:spPr bwMode="auto">
          <a:xfrm>
            <a:off x="3675063" y="4919663"/>
            <a:ext cx="381000" cy="558800"/>
          </a:xfrm>
          <a:prstGeom prst="curvedLeftArrow">
            <a:avLst/>
          </a:prstGeom>
          <a:solidFill>
            <a:schemeClr val="bg2">
              <a:lumMod val="60000"/>
              <a:lumOff val="4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hangingPunct="0">
              <a:lnSpc>
                <a:spcPct val="89000"/>
              </a:lnSpc>
              <a:defRPr/>
            </a:pPr>
            <a:endParaRPr lang="en-US">
              <a:latin typeface="Arial" pitchFamily="-112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393" name="Text Box 8"/>
          <p:cNvSpPr txBox="1">
            <a:spLocks noChangeArrowheads="1"/>
          </p:cNvSpPr>
          <p:nvPr/>
        </p:nvSpPr>
        <p:spPr bwMode="auto">
          <a:xfrm>
            <a:off x="3868738" y="6519863"/>
            <a:ext cx="2514600" cy="338137"/>
          </a:xfrm>
          <a:prstGeom prst="rect">
            <a:avLst/>
          </a:prstGeom>
          <a:solidFill>
            <a:srgbClr val="FAFD77"/>
          </a:solidFill>
          <a:ln>
            <a:noFill/>
          </a:ln>
          <a:extLs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Press and Siever 1998</a:t>
            </a:r>
          </a:p>
        </p:txBody>
      </p:sp>
    </p:spTree>
    <p:extLst>
      <p:ext uri="{BB962C8B-B14F-4D97-AF65-F5344CB8AC3E}">
        <p14:creationId xmlns:p14="http://schemas.microsoft.com/office/powerpoint/2010/main" val="1357791766"/>
      </p:ext>
    </p:extLst>
  </p:cSld>
  <p:clrMapOvr>
    <a:masterClrMapping/>
  </p:clrMapOvr>
  <p:transition xmlns:p14="http://schemas.microsoft.com/office/powerpoint/2010/main"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Content Placeholder 1"/>
          <p:cNvSpPr>
            <a:spLocks noGrp="1"/>
          </p:cNvSpPr>
          <p:nvPr>
            <p:ph idx="1"/>
          </p:nvPr>
        </p:nvSpPr>
        <p:spPr>
          <a:xfrm>
            <a:off x="242888" y="517525"/>
            <a:ext cx="7496175" cy="1354138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Meander wavelength and radius of curvature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Width of river related to meander radius of curvature</a:t>
            </a:r>
          </a:p>
        </p:txBody>
      </p:sp>
      <p:pic>
        <p:nvPicPr>
          <p:cNvPr id="1741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663" y="2100263"/>
            <a:ext cx="3479800" cy="394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25663"/>
            <a:ext cx="3886200" cy="385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extBox 4"/>
          <p:cNvSpPr txBox="1">
            <a:spLocks noChangeArrowheads="1"/>
          </p:cNvSpPr>
          <p:nvPr/>
        </p:nvSpPr>
        <p:spPr bwMode="auto">
          <a:xfrm>
            <a:off x="7645400" y="4013200"/>
            <a:ext cx="1092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Earth</a:t>
            </a:r>
          </a:p>
        </p:txBody>
      </p:sp>
      <p:sp>
        <p:nvSpPr>
          <p:cNvPr id="17414" name="TextBox 5"/>
          <p:cNvSpPr txBox="1">
            <a:spLocks noChangeArrowheads="1"/>
          </p:cNvSpPr>
          <p:nvPr/>
        </p:nvSpPr>
        <p:spPr bwMode="auto">
          <a:xfrm>
            <a:off x="7637463" y="2159000"/>
            <a:ext cx="6699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Titan</a:t>
            </a:r>
          </a:p>
        </p:txBody>
      </p:sp>
      <p:sp>
        <p:nvSpPr>
          <p:cNvPr id="17415" name="Text Box 8"/>
          <p:cNvSpPr txBox="1">
            <a:spLocks noChangeArrowheads="1"/>
          </p:cNvSpPr>
          <p:nvPr/>
        </p:nvSpPr>
        <p:spPr bwMode="auto">
          <a:xfrm>
            <a:off x="6942138" y="6159500"/>
            <a:ext cx="2201862" cy="338138"/>
          </a:xfrm>
          <a:prstGeom prst="rect">
            <a:avLst/>
          </a:prstGeom>
          <a:solidFill>
            <a:srgbClr val="FAFD77"/>
          </a:solidFill>
          <a:ln>
            <a:noFill/>
          </a:ln>
          <a:extLs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Malaska et al. 2011</a:t>
            </a:r>
          </a:p>
        </p:txBody>
      </p:sp>
    </p:spTree>
    <p:extLst>
      <p:ext uri="{BB962C8B-B14F-4D97-AF65-F5344CB8AC3E}">
        <p14:creationId xmlns:p14="http://schemas.microsoft.com/office/powerpoint/2010/main" val="633394911"/>
      </p:ext>
    </p:extLst>
  </p:cSld>
  <p:clrMapOvr>
    <a:masterClrMapping/>
  </p:clrMapOvr>
  <p:transition xmlns:p14="http://schemas.microsoft.com/office/powerpoint/2010/main"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ontent Placeholder 1"/>
          <p:cNvSpPr>
            <a:spLocks noGrp="1"/>
          </p:cNvSpPr>
          <p:nvPr>
            <p:ph idx="1"/>
          </p:nvPr>
        </p:nvSpPr>
        <p:spPr>
          <a:xfrm>
            <a:off x="0" y="558800"/>
            <a:ext cx="6197600" cy="1846263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Martian meanders 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Including scroll bars</a:t>
            </a:r>
          </a:p>
        </p:txBody>
      </p:sp>
      <p:pic>
        <p:nvPicPr>
          <p:cNvPr id="1843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1863"/>
            <a:ext cx="8686800" cy="368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 Box 8"/>
          <p:cNvSpPr txBox="1">
            <a:spLocks noChangeArrowheads="1"/>
          </p:cNvSpPr>
          <p:nvPr/>
        </p:nvSpPr>
        <p:spPr bwMode="auto">
          <a:xfrm>
            <a:off x="7442200" y="6159500"/>
            <a:ext cx="1701800" cy="338138"/>
          </a:xfrm>
          <a:prstGeom prst="rect">
            <a:avLst/>
          </a:prstGeom>
          <a:solidFill>
            <a:srgbClr val="FAFD77"/>
          </a:solidFill>
          <a:ln>
            <a:noFill/>
          </a:ln>
          <a:extLs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Burr et al. 2009</a:t>
            </a:r>
          </a:p>
        </p:txBody>
      </p:sp>
      <p:pic>
        <p:nvPicPr>
          <p:cNvPr id="18437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433388"/>
            <a:ext cx="284480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9070379"/>
      </p:ext>
    </p:extLst>
  </p:cSld>
  <p:clrMapOvr>
    <a:masterClrMapping/>
  </p:clrMapOvr>
  <p:transition xmlns:p14="http://schemas.microsoft.com/office/powerpoint/2010/main"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Content Placeholder 1"/>
          <p:cNvSpPr>
            <a:spLocks noGrp="1"/>
          </p:cNvSpPr>
          <p:nvPr>
            <p:ph idx="1"/>
          </p:nvPr>
        </p:nvSpPr>
        <p:spPr>
          <a:xfrm>
            <a:off x="0" y="584200"/>
            <a:ext cx="6799263" cy="1058863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Underfit rivers have two meander wavelengths superposed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Shorter one is present-day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Likely due to change in river discharge (width) with climate </a:t>
            </a:r>
          </a:p>
        </p:txBody>
      </p:sp>
      <p:pic>
        <p:nvPicPr>
          <p:cNvPr id="1945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1606550"/>
            <a:ext cx="3316288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 Box 8"/>
          <p:cNvSpPr txBox="1">
            <a:spLocks noChangeArrowheads="1"/>
          </p:cNvSpPr>
          <p:nvPr/>
        </p:nvSpPr>
        <p:spPr bwMode="auto">
          <a:xfrm>
            <a:off x="0" y="6519863"/>
            <a:ext cx="2014538" cy="338137"/>
          </a:xfrm>
          <a:prstGeom prst="rect">
            <a:avLst/>
          </a:prstGeom>
          <a:solidFill>
            <a:srgbClr val="FAFD77"/>
          </a:solidFill>
          <a:ln>
            <a:noFill/>
          </a:ln>
          <a:extLs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Posamentier 2001</a:t>
            </a:r>
          </a:p>
        </p:txBody>
      </p:sp>
      <p:pic>
        <p:nvPicPr>
          <p:cNvPr id="19461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338638" y="2820987"/>
            <a:ext cx="6464300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5636708"/>
      </p:ext>
    </p:extLst>
  </p:cSld>
  <p:clrMapOvr>
    <a:masterClrMapping/>
  </p:clrMapOvr>
  <p:transition xmlns:p14="http://schemas.microsoft.com/office/powerpoint/2010/main"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95364">
            <a:off x="6163733" y="508634"/>
            <a:ext cx="2921000" cy="2140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0" name="Content Placeholder 2"/>
          <p:cNvSpPr>
            <a:spLocks noGrp="1"/>
          </p:cNvSpPr>
          <p:nvPr>
            <p:ph idx="1"/>
          </p:nvPr>
        </p:nvSpPr>
        <p:spPr>
          <a:xfrm>
            <a:off x="361950" y="4325938"/>
            <a:ext cx="8267700" cy="1998662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Lower gravity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Slower flow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…but easier to transport sediment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Fluid viscosity and density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Affects particle buoyancy and settling velocity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Water can carry bigger particles in suspension</a:t>
            </a:r>
          </a:p>
        </p:txBody>
      </p:sp>
      <p:pic>
        <p:nvPicPr>
          <p:cNvPr id="1229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15659"/>
            <a:ext cx="9096375" cy="181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5" descr="mars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333" y="445721"/>
            <a:ext cx="2319867" cy="1948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761" y="431799"/>
            <a:ext cx="2930637" cy="1946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Content Placeholder 1"/>
          <p:cNvSpPr>
            <a:spLocks noGrp="1"/>
          </p:cNvSpPr>
          <p:nvPr>
            <p:ph idx="1"/>
          </p:nvPr>
        </p:nvSpPr>
        <p:spPr>
          <a:xfrm>
            <a:off x="252413" y="558800"/>
            <a:ext cx="2947987" cy="3378200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Meander with Scrollbars</a:t>
            </a:r>
          </a:p>
        </p:txBody>
      </p:sp>
      <p:pic>
        <p:nvPicPr>
          <p:cNvPr id="20483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88925"/>
            <a:ext cx="5867400" cy="656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 Box 15"/>
          <p:cNvSpPr txBox="1">
            <a:spLocks noChangeArrowheads="1"/>
          </p:cNvSpPr>
          <p:nvPr/>
        </p:nvSpPr>
        <p:spPr bwMode="auto">
          <a:xfrm>
            <a:off x="7218363" y="6577013"/>
            <a:ext cx="1925637" cy="280987"/>
          </a:xfrm>
          <a:prstGeom prst="rect">
            <a:avLst/>
          </a:prstGeom>
          <a:solidFill>
            <a:srgbClr val="FAFD77">
              <a:alpha val="5607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/>
              <a:t>msss.com</a:t>
            </a:r>
          </a:p>
        </p:txBody>
      </p:sp>
      <p:pic>
        <p:nvPicPr>
          <p:cNvPr id="20485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507206" y="3105944"/>
            <a:ext cx="4259262" cy="324485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486" name="Straight Arrow Connector 8"/>
          <p:cNvCxnSpPr>
            <a:cxnSpLocks noChangeShapeType="1"/>
          </p:cNvCxnSpPr>
          <p:nvPr/>
        </p:nvCxnSpPr>
        <p:spPr bwMode="auto">
          <a:xfrm flipV="1">
            <a:off x="2497138" y="3141663"/>
            <a:ext cx="2938462" cy="838200"/>
          </a:xfrm>
          <a:prstGeom prst="straightConnector1">
            <a:avLst/>
          </a:prstGeom>
          <a:noFill/>
          <a:ln w="38100">
            <a:solidFill>
              <a:schemeClr val="bg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5387681"/>
      </p:ext>
    </p:extLst>
  </p:cSld>
  <p:clrMapOvr>
    <a:masterClrMapping/>
  </p:clrMapOvr>
  <p:transition xmlns:p14="http://schemas.microsoft.com/office/powerpoint/2010/main"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Content Placeholder 1"/>
          <p:cNvSpPr>
            <a:spLocks noGrp="1"/>
          </p:cNvSpPr>
          <p:nvPr>
            <p:ph idx="1"/>
          </p:nvPr>
        </p:nvSpPr>
        <p:spPr>
          <a:xfrm>
            <a:off x="166688" y="677863"/>
            <a:ext cx="3143250" cy="4689475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Meanders of lava channels on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Venus ?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1507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488" y="601663"/>
            <a:ext cx="5751512" cy="549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ext Box 8"/>
          <p:cNvSpPr txBox="1">
            <a:spLocks noChangeArrowheads="1"/>
          </p:cNvSpPr>
          <p:nvPr/>
        </p:nvSpPr>
        <p:spPr bwMode="auto">
          <a:xfrm>
            <a:off x="7442200" y="6116638"/>
            <a:ext cx="1701800" cy="338137"/>
          </a:xfrm>
          <a:prstGeom prst="rect">
            <a:avLst/>
          </a:prstGeom>
          <a:solidFill>
            <a:srgbClr val="FAFD77"/>
          </a:solidFill>
          <a:ln>
            <a:noFill/>
          </a:ln>
          <a:extLs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Melosh 2011</a:t>
            </a:r>
          </a:p>
        </p:txBody>
      </p:sp>
    </p:spTree>
    <p:extLst>
      <p:ext uri="{BB962C8B-B14F-4D97-AF65-F5344CB8AC3E}">
        <p14:creationId xmlns:p14="http://schemas.microsoft.com/office/powerpoint/2010/main" val="2183663986"/>
      </p:ext>
    </p:extLst>
  </p:cSld>
  <p:clrMapOvr>
    <a:masterClrMapping/>
  </p:clrMapOvr>
  <p:transition xmlns:p14="http://schemas.microsoft.com/office/powerpoint/2010/main"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Content Placeholder 1"/>
          <p:cNvSpPr>
            <a:spLocks noGrp="1"/>
          </p:cNvSpPr>
          <p:nvPr>
            <p:ph idx="1"/>
          </p:nvPr>
        </p:nvSpPr>
        <p:spPr>
          <a:xfrm>
            <a:off x="0" y="677863"/>
            <a:ext cx="5589588" cy="2293937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Fluvial erosion starts with rainfall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Rainsplash is similar to micrometeorite bombardment</a:t>
            </a:r>
          </a:p>
          <a:p>
            <a:pPr lvl="1"/>
            <a:r>
              <a:rPr lang="ja-JP" altLang="en-US">
                <a:latin typeface="Arial" charset="0"/>
                <a:ea typeface="ＭＳ Ｐゴシック" charset="0"/>
              </a:rPr>
              <a:t>‘</a:t>
            </a:r>
            <a:r>
              <a:rPr lang="en-US" altLang="ja-JP">
                <a:latin typeface="Arial" charset="0"/>
                <a:ea typeface="ＭＳ Ｐゴシック" charset="0"/>
              </a:rPr>
              <a:t>Ejecta</a:t>
            </a:r>
            <a:r>
              <a:rPr lang="ja-JP" altLang="en-US">
                <a:latin typeface="Arial" charset="0"/>
                <a:ea typeface="ＭＳ Ｐゴシック" charset="0"/>
              </a:rPr>
              <a:t>’</a:t>
            </a:r>
            <a:r>
              <a:rPr lang="en-US" altLang="ja-JP">
                <a:latin typeface="Arial" charset="0"/>
                <a:ea typeface="ＭＳ Ｐゴシック" charset="0"/>
              </a:rPr>
              <a:t> is preferentially transported downslope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Diffusive smoothing where dominant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Channel formation suppressed</a:t>
            </a:r>
          </a:p>
        </p:txBody>
      </p:sp>
      <p:pic>
        <p:nvPicPr>
          <p:cNvPr id="1126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063" y="1168400"/>
            <a:ext cx="3068637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Curved Down Arrow 4"/>
          <p:cNvSpPr>
            <a:spLocks noChangeArrowheads="1"/>
          </p:cNvSpPr>
          <p:nvPr/>
        </p:nvSpPr>
        <p:spPr bwMode="auto">
          <a:xfrm rot="1501545">
            <a:off x="7361238" y="1541463"/>
            <a:ext cx="1762125" cy="490537"/>
          </a:xfrm>
          <a:prstGeom prst="curvedDownArrow">
            <a:avLst>
              <a:gd name="adj1" fmla="val 24963"/>
              <a:gd name="adj2" fmla="val 49942"/>
              <a:gd name="adj3" fmla="val 250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algn="ctr" eaLnBrk="0" hangingPunct="0">
              <a:lnSpc>
                <a:spcPct val="89000"/>
              </a:lnSpc>
            </a:pPr>
            <a:endParaRPr lang="en-US"/>
          </a:p>
        </p:txBody>
      </p:sp>
      <p:sp>
        <p:nvSpPr>
          <p:cNvPr id="11268" name="Curved Down Arrow 6"/>
          <p:cNvSpPr>
            <a:spLocks noChangeArrowheads="1"/>
          </p:cNvSpPr>
          <p:nvPr/>
        </p:nvSpPr>
        <p:spPr bwMode="auto">
          <a:xfrm rot="1501545" flipH="1">
            <a:off x="6510338" y="989013"/>
            <a:ext cx="1087437" cy="490537"/>
          </a:xfrm>
          <a:prstGeom prst="curvedDownArrow">
            <a:avLst>
              <a:gd name="adj1" fmla="val 25001"/>
              <a:gd name="adj2" fmla="val 49981"/>
              <a:gd name="adj3" fmla="val 250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algn="ctr" eaLnBrk="0" hangingPunct="0">
              <a:lnSpc>
                <a:spcPct val="89000"/>
              </a:lnSpc>
            </a:pPr>
            <a:endParaRPr lang="en-US"/>
          </a:p>
        </p:txBody>
      </p:sp>
      <p:sp>
        <p:nvSpPr>
          <p:cNvPr id="7" name="Oval 6"/>
          <p:cNvSpPr/>
          <p:nvPr/>
        </p:nvSpPr>
        <p:spPr bwMode="auto">
          <a:xfrm>
            <a:off x="6413500" y="3373438"/>
            <a:ext cx="2324100" cy="30226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hangingPunct="0">
              <a:lnSpc>
                <a:spcPct val="89000"/>
              </a:lnSpc>
              <a:defRPr/>
            </a:pPr>
            <a:endParaRPr lang="en-US" dirty="0">
              <a:latin typeface="Arial" pitchFamily="-112" charset="0"/>
              <a:ea typeface="+mn-ea"/>
              <a:cs typeface="+mn-cs"/>
            </a:endParaRPr>
          </a:p>
        </p:txBody>
      </p:sp>
      <p:cxnSp>
        <p:nvCxnSpPr>
          <p:cNvPr id="11270" name="Straight Arrow Connector 9"/>
          <p:cNvCxnSpPr>
            <a:cxnSpLocks noChangeShapeType="1"/>
            <a:stCxn id="7" idx="0"/>
          </p:cNvCxnSpPr>
          <p:nvPr/>
        </p:nvCxnSpPr>
        <p:spPr bwMode="auto">
          <a:xfrm rot="16200000" flipH="1">
            <a:off x="7292975" y="3656013"/>
            <a:ext cx="573087" cy="7938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271" name="Straight Arrow Connector 13"/>
          <p:cNvCxnSpPr>
            <a:cxnSpLocks noChangeShapeType="1"/>
          </p:cNvCxnSpPr>
          <p:nvPr/>
        </p:nvCxnSpPr>
        <p:spPr bwMode="auto">
          <a:xfrm rot="10800000" flipV="1">
            <a:off x="7607300" y="3933825"/>
            <a:ext cx="914400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272" name="Straight Arrow Connector 14"/>
          <p:cNvCxnSpPr>
            <a:cxnSpLocks noChangeShapeType="1"/>
          </p:cNvCxnSpPr>
          <p:nvPr/>
        </p:nvCxnSpPr>
        <p:spPr bwMode="auto">
          <a:xfrm rot="16200000" flipH="1">
            <a:off x="6347619" y="5174456"/>
            <a:ext cx="2470150" cy="1588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273" name="Straight Arrow Connector 16"/>
          <p:cNvCxnSpPr>
            <a:cxnSpLocks noChangeShapeType="1"/>
          </p:cNvCxnSpPr>
          <p:nvPr/>
        </p:nvCxnSpPr>
        <p:spPr bwMode="auto">
          <a:xfrm rot="10800000" flipV="1">
            <a:off x="6654800" y="3946525"/>
            <a:ext cx="914400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274" name="Straight Arrow Connector 25"/>
          <p:cNvCxnSpPr>
            <a:cxnSpLocks noChangeShapeType="1"/>
          </p:cNvCxnSpPr>
          <p:nvPr/>
        </p:nvCxnSpPr>
        <p:spPr bwMode="auto">
          <a:xfrm rot="5400000">
            <a:off x="7581901" y="4935537"/>
            <a:ext cx="939800" cy="3175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275" name="TextBox 26"/>
          <p:cNvSpPr txBox="1">
            <a:spLocks noChangeArrowheads="1"/>
          </p:cNvSpPr>
          <p:nvPr/>
        </p:nvSpPr>
        <p:spPr bwMode="auto">
          <a:xfrm rot="-5400000">
            <a:off x="7764463" y="4770438"/>
            <a:ext cx="1039812" cy="31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9000"/>
              </a:lnSpc>
            </a:pPr>
            <a:r>
              <a:rPr lang="en-US"/>
              <a:t>Downhill</a:t>
            </a:r>
          </a:p>
        </p:txBody>
      </p:sp>
      <p:sp>
        <p:nvSpPr>
          <p:cNvPr id="11276" name="Text Box 4"/>
          <p:cNvSpPr txBox="1">
            <a:spLocks noChangeArrowheads="1"/>
          </p:cNvSpPr>
          <p:nvPr/>
        </p:nvSpPr>
        <p:spPr bwMode="auto">
          <a:xfrm>
            <a:off x="0" y="338138"/>
            <a:ext cx="5400675" cy="322262"/>
          </a:xfrm>
          <a:prstGeom prst="rect">
            <a:avLst/>
          </a:prstGeom>
          <a:solidFill>
            <a:srgbClr val="DCE9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9000"/>
              </a:lnSpc>
              <a:spcBef>
                <a:spcPct val="50000"/>
              </a:spcBef>
            </a:pPr>
            <a:r>
              <a:rPr lang="en-US"/>
              <a:t>Growth of Drainage Features</a:t>
            </a:r>
          </a:p>
        </p:txBody>
      </p:sp>
      <p:pic>
        <p:nvPicPr>
          <p:cNvPr id="1127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84400"/>
            <a:ext cx="6205538" cy="465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0167998"/>
      </p:ext>
    </p:extLst>
  </p:cSld>
  <p:clrMapOvr>
    <a:masterClrMapping/>
  </p:clrMapOvr>
  <p:transition xmlns:p14="http://schemas.microsoft.com/office/powerpoint/2010/main"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" y="4214813"/>
            <a:ext cx="5457825" cy="26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550" y="1887538"/>
            <a:ext cx="4616450" cy="292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Content Placeholder 1"/>
          <p:cNvSpPr>
            <a:spLocks noGrp="1"/>
          </p:cNvSpPr>
          <p:nvPr>
            <p:ph idx="1"/>
          </p:nvPr>
        </p:nvSpPr>
        <p:spPr>
          <a:xfrm>
            <a:off x="115888" y="695325"/>
            <a:ext cx="9028112" cy="2479675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Fluid mostly infiltrates surface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Infiltration rate fast at first until near-surface pores are filled, constant rate thereafter set by permeability</a:t>
            </a: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Fluid that doesn</a:t>
            </a:r>
            <a:r>
              <a:rPr lang="en-US" altLang="ja-JP">
                <a:latin typeface="Arial" charset="0"/>
                <a:ea typeface="ＭＳ Ｐゴシック" charset="0"/>
              </a:rPr>
              <a:t>’t infiltrate the subsurface can run off</a:t>
            </a:r>
          </a:p>
          <a:p>
            <a:pPr lvl="2"/>
            <a:r>
              <a:rPr lang="en-US">
                <a:latin typeface="Arial" charset="0"/>
                <a:ea typeface="ＭＳ Ｐゴシック" charset="0"/>
              </a:rPr>
              <a:t>Causes erosion</a:t>
            </a: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Surface with high infiltration rates are </a:t>
            </a:r>
          </a:p>
          <a:p>
            <a:pPr lvl="1">
              <a:buFont typeface="Monotype Sorts" charset="0"/>
              <a:buNone/>
            </a:pPr>
            <a:r>
              <a:rPr lang="en-US">
                <a:latin typeface="Arial" charset="0"/>
                <a:ea typeface="ＭＳ Ｐゴシック" charset="0"/>
              </a:rPr>
              <a:t>	very resistant to erosion </a:t>
            </a:r>
          </a:p>
        </p:txBody>
      </p:sp>
      <p:sp>
        <p:nvSpPr>
          <p:cNvPr id="12292" name="Text Box 7"/>
          <p:cNvSpPr txBox="1">
            <a:spLocks noChangeArrowheads="1"/>
          </p:cNvSpPr>
          <p:nvPr/>
        </p:nvSpPr>
        <p:spPr bwMode="auto">
          <a:xfrm>
            <a:off x="6146800" y="4716463"/>
            <a:ext cx="1243013" cy="287337"/>
          </a:xfrm>
          <a:prstGeom prst="rect">
            <a:avLst/>
          </a:prstGeom>
          <a:solidFill>
            <a:srgbClr val="FAFD77">
              <a:alpha val="5882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9000"/>
              </a:lnSpc>
            </a:pPr>
            <a:r>
              <a:rPr lang="en-US" sz="1400"/>
              <a:t>Melosh 2011</a:t>
            </a:r>
          </a:p>
        </p:txBody>
      </p:sp>
    </p:spTree>
    <p:extLst>
      <p:ext uri="{BB962C8B-B14F-4D97-AF65-F5344CB8AC3E}">
        <p14:creationId xmlns:p14="http://schemas.microsoft.com/office/powerpoint/2010/main" val="3079211096"/>
      </p:ext>
    </p:extLst>
  </p:cSld>
  <p:clrMapOvr>
    <a:masterClrMapping/>
  </p:clrMapOvr>
  <p:transition xmlns:p14="http://schemas.microsoft.com/office/powerpoint/2010/main"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Content Placeholder 1"/>
          <p:cNvSpPr>
            <a:spLocks noGrp="1"/>
          </p:cNvSpPr>
          <p:nvPr>
            <p:ph idx="1"/>
          </p:nvPr>
        </p:nvSpPr>
        <p:spPr>
          <a:xfrm>
            <a:off x="0" y="474663"/>
            <a:ext cx="9144000" cy="769937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Permeability effects on erosion </a:t>
            </a:r>
          </a:p>
        </p:txBody>
      </p:sp>
      <p:pic>
        <p:nvPicPr>
          <p:cNvPr id="13314" name="Picture 3" descr="Pinatubo_pyroclastic_f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550" y="1803400"/>
            <a:ext cx="4616450" cy="311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4524375" y="4978400"/>
            <a:ext cx="46196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Low permeability ash 5 months after eruption</a:t>
            </a:r>
          </a:p>
        </p:txBody>
      </p:sp>
      <p:pic>
        <p:nvPicPr>
          <p:cNvPr id="1331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43138"/>
            <a:ext cx="4386263" cy="328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Box 5"/>
          <p:cNvSpPr txBox="1">
            <a:spLocks noChangeArrowheads="1"/>
          </p:cNvSpPr>
          <p:nvPr/>
        </p:nvSpPr>
        <p:spPr bwMode="auto">
          <a:xfrm>
            <a:off x="0" y="5621338"/>
            <a:ext cx="47561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High permeability cinders 50 Kyr after eruption</a:t>
            </a:r>
          </a:p>
        </p:txBody>
      </p:sp>
    </p:spTree>
    <p:extLst>
      <p:ext uri="{BB962C8B-B14F-4D97-AF65-F5344CB8AC3E}">
        <p14:creationId xmlns:p14="http://schemas.microsoft.com/office/powerpoint/2010/main" val="1927370693"/>
      </p:ext>
    </p:extLst>
  </p:cSld>
  <p:clrMapOvr>
    <a:masterClrMapping/>
  </p:clrMapOvr>
  <p:transition xmlns:p14="http://schemas.microsoft.com/office/powerpoint/2010/main"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0" y="3784600"/>
            <a:ext cx="3587750" cy="288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Isosceles Triangle 3"/>
          <p:cNvSpPr/>
          <p:nvPr/>
        </p:nvSpPr>
        <p:spPr bwMode="auto">
          <a:xfrm>
            <a:off x="449263" y="1727200"/>
            <a:ext cx="3930650" cy="1371600"/>
          </a:xfrm>
          <a:prstGeom prst="triangle">
            <a:avLst/>
          </a:pr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hangingPunct="0">
              <a:lnSpc>
                <a:spcPct val="89000"/>
              </a:lnSpc>
              <a:defRPr/>
            </a:pPr>
            <a:endParaRPr lang="en-US">
              <a:latin typeface="Arial" pitchFamily="-112" charset="0"/>
              <a:ea typeface="+mn-ea"/>
              <a:cs typeface="+mn-cs"/>
            </a:endParaRPr>
          </a:p>
        </p:txBody>
      </p:sp>
      <p:sp>
        <p:nvSpPr>
          <p:cNvPr id="14339" name="Content Placeholder 1"/>
          <p:cNvSpPr>
            <a:spLocks noGrp="1"/>
          </p:cNvSpPr>
          <p:nvPr>
            <p:ph idx="1"/>
          </p:nvPr>
        </p:nvSpPr>
        <p:spPr>
          <a:xfrm>
            <a:off x="242888" y="627063"/>
            <a:ext cx="5337175" cy="5773737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Flow thickness increases with distance from the divide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Shear stress depends on flow thickness</a:t>
            </a: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Transport of debris is a threshold process</a:t>
            </a: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No channelization where flow is thin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Rainsplash smoothing suppresses rille formation</a:t>
            </a: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At some point transition from sheet flow to rille formation</a:t>
            </a: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3" name="Isosceles Triangle 2"/>
          <p:cNvSpPr/>
          <p:nvPr/>
        </p:nvSpPr>
        <p:spPr bwMode="auto">
          <a:xfrm>
            <a:off x="584200" y="1727200"/>
            <a:ext cx="3657600" cy="1371600"/>
          </a:xfrm>
          <a:prstGeom prst="triangle">
            <a:avLst/>
          </a:prstGeom>
          <a:solidFill>
            <a:schemeClr val="bg2">
              <a:lumMod val="60000"/>
              <a:lumOff val="40000"/>
            </a:scheme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hangingPunct="0">
              <a:lnSpc>
                <a:spcPct val="89000"/>
              </a:lnSpc>
              <a:defRPr/>
            </a:pPr>
            <a:endParaRPr lang="en-US">
              <a:latin typeface="Arial" pitchFamily="-112" charset="0"/>
              <a:ea typeface="+mn-ea"/>
              <a:cs typeface="+mn-cs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1074738" y="1465263"/>
            <a:ext cx="68262" cy="58737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hangingPunct="0">
              <a:lnSpc>
                <a:spcPct val="89000"/>
              </a:lnSpc>
              <a:defRPr/>
            </a:pPr>
            <a:endParaRPr lang="en-US">
              <a:latin typeface="Arial" pitchFamily="-112" charset="0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2971800" y="1414463"/>
            <a:ext cx="68263" cy="58737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hangingPunct="0">
              <a:lnSpc>
                <a:spcPct val="89000"/>
              </a:lnSpc>
              <a:defRPr/>
            </a:pPr>
            <a:endParaRPr lang="en-US">
              <a:latin typeface="Arial" pitchFamily="-112" charset="0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1371600" y="1481138"/>
            <a:ext cx="68263" cy="60325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hangingPunct="0">
              <a:lnSpc>
                <a:spcPct val="89000"/>
              </a:lnSpc>
              <a:defRPr/>
            </a:pPr>
            <a:endParaRPr lang="en-US">
              <a:latin typeface="Arial" pitchFamily="-112" charset="0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2430463" y="1541463"/>
            <a:ext cx="66675" cy="58737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hangingPunct="0">
              <a:lnSpc>
                <a:spcPct val="89000"/>
              </a:lnSpc>
              <a:defRPr/>
            </a:pPr>
            <a:endParaRPr lang="en-US">
              <a:latin typeface="Arial" pitchFamily="-112" charset="0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2963863" y="1592263"/>
            <a:ext cx="66675" cy="58737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hangingPunct="0">
              <a:lnSpc>
                <a:spcPct val="89000"/>
              </a:lnSpc>
              <a:defRPr/>
            </a:pPr>
            <a:endParaRPr lang="en-US">
              <a:latin typeface="Arial" pitchFamily="-112" charset="0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016000" y="1582738"/>
            <a:ext cx="68263" cy="60325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hangingPunct="0">
              <a:lnSpc>
                <a:spcPct val="89000"/>
              </a:lnSpc>
              <a:defRPr/>
            </a:pPr>
            <a:endParaRPr lang="en-US">
              <a:latin typeface="Arial" pitchFamily="-112" charset="0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1668463" y="1651000"/>
            <a:ext cx="66675" cy="58738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hangingPunct="0">
              <a:lnSpc>
                <a:spcPct val="89000"/>
              </a:lnSpc>
              <a:defRPr/>
            </a:pPr>
            <a:endParaRPr lang="en-US">
              <a:latin typeface="Arial" pitchFamily="-112" charset="0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1905000" y="1524000"/>
            <a:ext cx="68263" cy="58738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hangingPunct="0">
              <a:lnSpc>
                <a:spcPct val="89000"/>
              </a:lnSpc>
              <a:defRPr/>
            </a:pPr>
            <a:endParaRPr lang="en-US">
              <a:latin typeface="Arial" pitchFamily="-112" charset="0"/>
              <a:ea typeface="+mn-ea"/>
              <a:cs typeface="+mn-cs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1262063" y="1506538"/>
            <a:ext cx="66675" cy="60325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hangingPunct="0">
              <a:lnSpc>
                <a:spcPct val="89000"/>
              </a:lnSpc>
              <a:defRPr/>
            </a:pPr>
            <a:endParaRPr lang="en-US">
              <a:latin typeface="Arial" pitchFamily="-112" charset="0"/>
              <a:ea typeface="+mn-ea"/>
              <a:cs typeface="+mn-cs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3157538" y="1455738"/>
            <a:ext cx="68262" cy="60325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hangingPunct="0">
              <a:lnSpc>
                <a:spcPct val="89000"/>
              </a:lnSpc>
              <a:defRPr/>
            </a:pPr>
            <a:endParaRPr lang="en-US">
              <a:latin typeface="Arial" pitchFamily="-112" charset="0"/>
              <a:ea typeface="+mn-ea"/>
              <a:cs typeface="+mn-cs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1557338" y="1524000"/>
            <a:ext cx="68262" cy="58738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hangingPunct="0">
              <a:lnSpc>
                <a:spcPct val="89000"/>
              </a:lnSpc>
              <a:defRPr/>
            </a:pPr>
            <a:endParaRPr lang="en-US">
              <a:latin typeface="Arial" pitchFamily="-112" charset="0"/>
              <a:ea typeface="+mn-ea"/>
              <a:cs typeface="+mn-cs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2616200" y="1582738"/>
            <a:ext cx="68263" cy="60325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hangingPunct="0">
              <a:lnSpc>
                <a:spcPct val="89000"/>
              </a:lnSpc>
              <a:defRPr/>
            </a:pPr>
            <a:endParaRPr lang="en-US">
              <a:latin typeface="Arial" pitchFamily="-112" charset="0"/>
              <a:ea typeface="+mn-ea"/>
              <a:cs typeface="+mn-cs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3149600" y="1633538"/>
            <a:ext cx="68263" cy="60325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hangingPunct="0">
              <a:lnSpc>
                <a:spcPct val="89000"/>
              </a:lnSpc>
              <a:defRPr/>
            </a:pPr>
            <a:endParaRPr lang="en-US">
              <a:latin typeface="Arial" pitchFamily="-112" charset="0"/>
              <a:ea typeface="+mn-ea"/>
              <a:cs typeface="+mn-cs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1201738" y="1625600"/>
            <a:ext cx="68262" cy="58738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hangingPunct="0">
              <a:lnSpc>
                <a:spcPct val="89000"/>
              </a:lnSpc>
              <a:defRPr/>
            </a:pPr>
            <a:endParaRPr lang="en-US">
              <a:latin typeface="Arial" pitchFamily="-112" charset="0"/>
              <a:ea typeface="+mn-ea"/>
              <a:cs typeface="+mn-cs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830263" y="1600200"/>
            <a:ext cx="66675" cy="58738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hangingPunct="0">
              <a:lnSpc>
                <a:spcPct val="89000"/>
              </a:lnSpc>
              <a:defRPr/>
            </a:pPr>
            <a:endParaRPr lang="en-US">
              <a:latin typeface="Arial" pitchFamily="-112" charset="0"/>
              <a:ea typeface="+mn-ea"/>
              <a:cs typeface="+mn-cs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2090738" y="1566863"/>
            <a:ext cx="68262" cy="58737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hangingPunct="0">
              <a:lnSpc>
                <a:spcPct val="89000"/>
              </a:lnSpc>
              <a:defRPr/>
            </a:pPr>
            <a:endParaRPr lang="en-US">
              <a:latin typeface="Arial" pitchFamily="-112" charset="0"/>
              <a:ea typeface="+mn-ea"/>
              <a:cs typeface="+mn-cs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3395663" y="1549400"/>
            <a:ext cx="66675" cy="58738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hangingPunct="0">
              <a:lnSpc>
                <a:spcPct val="89000"/>
              </a:lnSpc>
              <a:defRPr/>
            </a:pPr>
            <a:endParaRPr lang="en-US">
              <a:latin typeface="Arial" pitchFamily="-112" charset="0"/>
              <a:ea typeface="+mn-ea"/>
              <a:cs typeface="+mn-cs"/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3690938" y="1566863"/>
            <a:ext cx="68262" cy="58737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hangingPunct="0">
              <a:lnSpc>
                <a:spcPct val="89000"/>
              </a:lnSpc>
              <a:defRPr/>
            </a:pPr>
            <a:endParaRPr lang="en-US">
              <a:latin typeface="Arial" pitchFamily="-112" charset="0"/>
              <a:ea typeface="+mn-ea"/>
              <a:cs typeface="+mn-cs"/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3987800" y="1735138"/>
            <a:ext cx="68263" cy="60325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hangingPunct="0">
              <a:lnSpc>
                <a:spcPct val="89000"/>
              </a:lnSpc>
              <a:defRPr/>
            </a:pPr>
            <a:endParaRPr lang="en-US">
              <a:latin typeface="Arial" pitchFamily="-112" charset="0"/>
              <a:ea typeface="+mn-ea"/>
              <a:cs typeface="+mn-cs"/>
            </a:endParaRPr>
          </a:p>
        </p:txBody>
      </p:sp>
      <p:sp>
        <p:nvSpPr>
          <p:cNvPr id="28" name="Oval 27"/>
          <p:cNvSpPr/>
          <p:nvPr/>
        </p:nvSpPr>
        <p:spPr bwMode="auto">
          <a:xfrm>
            <a:off x="3581400" y="1592263"/>
            <a:ext cx="68263" cy="58737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hangingPunct="0">
              <a:lnSpc>
                <a:spcPct val="89000"/>
              </a:lnSpc>
              <a:defRPr/>
            </a:pPr>
            <a:endParaRPr lang="en-US">
              <a:latin typeface="Arial" pitchFamily="-112" charset="0"/>
              <a:ea typeface="+mn-ea"/>
              <a:cs typeface="+mn-cs"/>
            </a:endParaRPr>
          </a:p>
        </p:txBody>
      </p:sp>
      <p:sp>
        <p:nvSpPr>
          <p:cNvPr id="29" name="Oval 28"/>
          <p:cNvSpPr/>
          <p:nvPr/>
        </p:nvSpPr>
        <p:spPr bwMode="auto">
          <a:xfrm>
            <a:off x="3878263" y="1608138"/>
            <a:ext cx="66675" cy="60325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hangingPunct="0">
              <a:lnSpc>
                <a:spcPct val="89000"/>
              </a:lnSpc>
              <a:defRPr/>
            </a:pPr>
            <a:endParaRPr lang="en-US">
              <a:latin typeface="Arial" pitchFamily="-112" charset="0"/>
              <a:ea typeface="+mn-ea"/>
              <a:cs typeface="+mn-cs"/>
            </a:endParaRPr>
          </a:p>
        </p:txBody>
      </p:sp>
      <p:pic>
        <p:nvPicPr>
          <p:cNvPr id="14362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670050"/>
            <a:ext cx="3360738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363" name="Object 2"/>
          <p:cNvGraphicFramePr>
            <a:graphicFrameLocks noChangeAspect="1"/>
          </p:cNvGraphicFramePr>
          <p:nvPr/>
        </p:nvGraphicFramePr>
        <p:xfrm>
          <a:off x="6561138" y="1062038"/>
          <a:ext cx="1143000" cy="250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48" name="Equation" r:id="rId5" imgW="812800" imgH="177800" progId="Equation.3">
                  <p:embed/>
                </p:oleObj>
              </mc:Choice>
              <mc:Fallback>
                <p:oleObj name="Equation" r:id="rId5" imgW="8128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61138" y="1062038"/>
                        <a:ext cx="1143000" cy="250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6508187"/>
      </p:ext>
    </p:extLst>
  </p:cSld>
  <p:clrMapOvr>
    <a:masterClrMapping/>
  </p:clrMapOvr>
  <p:transition xmlns:p14="http://schemas.microsoft.com/office/powerpoint/2010/main"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Content Placeholder 1"/>
          <p:cNvSpPr>
            <a:spLocks noGrp="1"/>
          </p:cNvSpPr>
          <p:nvPr>
            <p:ph idx="1"/>
          </p:nvPr>
        </p:nvSpPr>
        <p:spPr>
          <a:xfrm>
            <a:off x="0" y="685800"/>
            <a:ext cx="4794250" cy="5062538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If surface is eroded until stress falls below the threshold…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x is distance from drainage divide</a:t>
            </a: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Solving this gives a logarithmic profile</a:t>
            </a: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Result is a characteristic terrestrial hillshape</a:t>
            </a: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</p:txBody>
      </p:sp>
      <p:graphicFrame>
        <p:nvGraphicFramePr>
          <p:cNvPr id="16386" name="Object 2"/>
          <p:cNvGraphicFramePr>
            <a:graphicFrameLocks noChangeAspect="1"/>
          </p:cNvGraphicFramePr>
          <p:nvPr/>
        </p:nvGraphicFramePr>
        <p:xfrm>
          <a:off x="4613275" y="588963"/>
          <a:ext cx="2168525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30" name="Equation" r:id="rId3" imgW="1422400" imgH="368300" progId="Equation.3">
                  <p:embed/>
                </p:oleObj>
              </mc:Choice>
              <mc:Fallback>
                <p:oleObj name="Equation" r:id="rId3" imgW="1422400" imgH="3683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3275" y="588963"/>
                        <a:ext cx="2168525" cy="565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87" name="Object 3"/>
          <p:cNvGraphicFramePr>
            <a:graphicFrameLocks noChangeAspect="1"/>
          </p:cNvGraphicFramePr>
          <p:nvPr/>
        </p:nvGraphicFramePr>
        <p:xfrm>
          <a:off x="1476375" y="1665288"/>
          <a:ext cx="1304925" cy="823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31" name="Equation" r:id="rId5" imgW="927100" imgH="584200" progId="Equation.3">
                  <p:embed/>
                </p:oleObj>
              </mc:Choice>
              <mc:Fallback>
                <p:oleObj name="Equation" r:id="rId5" imgW="927100" imgH="5842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6375" y="1665288"/>
                        <a:ext cx="1304925" cy="8239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88" name="Object 4"/>
          <p:cNvGraphicFramePr>
            <a:graphicFrameLocks noChangeAspect="1"/>
          </p:cNvGraphicFramePr>
          <p:nvPr/>
        </p:nvGraphicFramePr>
        <p:xfrm>
          <a:off x="1598613" y="3213100"/>
          <a:ext cx="1500187" cy="573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32" name="Equation" r:id="rId7" imgW="1066800" imgH="406400" progId="Equation.3">
                  <p:embed/>
                </p:oleObj>
              </mc:Choice>
              <mc:Fallback>
                <p:oleObj name="Equation" r:id="rId7" imgW="1066800" imgH="4064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8613" y="3213100"/>
                        <a:ext cx="1500187" cy="5730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390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463" y="1622425"/>
            <a:ext cx="4554537" cy="381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TextBox 8"/>
          <p:cNvSpPr txBox="1">
            <a:spLocks noChangeArrowheads="1"/>
          </p:cNvSpPr>
          <p:nvPr/>
        </p:nvSpPr>
        <p:spPr bwMode="auto">
          <a:xfrm>
            <a:off x="7889875" y="3294063"/>
            <a:ext cx="695325" cy="3159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9000"/>
              </a:lnSpc>
            </a:pPr>
            <a:r>
              <a:rPr lang="en-US"/>
              <a:t>z = z</a:t>
            </a:r>
            <a:r>
              <a:rPr lang="en-US" baseline="-25000"/>
              <a:t>o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Content Placeholder 1"/>
          <p:cNvSpPr>
            <a:spLocks noGrp="1"/>
          </p:cNvSpPr>
          <p:nvPr>
            <p:ph idx="1"/>
          </p:nvPr>
        </p:nvSpPr>
        <p:spPr>
          <a:xfrm>
            <a:off x="0" y="609600"/>
            <a:ext cx="8267700" cy="4370388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Rilles combine to form networks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E.g. Pinatubo ash deposit</a:t>
            </a:r>
          </a:p>
          <a:p>
            <a:pPr lvl="2"/>
            <a:r>
              <a:rPr lang="en-US">
                <a:latin typeface="Arial" charset="0"/>
                <a:ea typeface="ＭＳ Ｐゴシック" charset="0"/>
              </a:rPr>
              <a:t>Low permeability, high runoff</a:t>
            </a:r>
          </a:p>
          <a:p>
            <a:pPr lvl="2"/>
            <a:r>
              <a:rPr lang="en-US">
                <a:latin typeface="Arial" charset="0"/>
                <a:ea typeface="ＭＳ Ｐゴシック" charset="0"/>
              </a:rPr>
              <a:t>A wet environment</a:t>
            </a:r>
          </a:p>
        </p:txBody>
      </p:sp>
      <p:pic>
        <p:nvPicPr>
          <p:cNvPr id="17411" name="Picture 3" descr="Pinatubo_pyroclastic_f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1643063"/>
            <a:ext cx="7459662" cy="503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Oval 4"/>
          <p:cNvSpPr>
            <a:spLocks noChangeArrowheads="1"/>
          </p:cNvSpPr>
          <p:nvPr/>
        </p:nvSpPr>
        <p:spPr bwMode="auto">
          <a:xfrm>
            <a:off x="5494338" y="6078538"/>
            <a:ext cx="2489200" cy="263525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>
              <a:lnSpc>
                <a:spcPct val="89000"/>
              </a:lnSpc>
            </a:pPr>
            <a:endParaRPr lang="en-US"/>
          </a:p>
        </p:txBody>
      </p:sp>
      <p:sp>
        <p:nvSpPr>
          <p:cNvPr id="17413" name="TextBox 5"/>
          <p:cNvSpPr txBox="1">
            <a:spLocks noChangeArrowheads="1"/>
          </p:cNvSpPr>
          <p:nvPr/>
        </p:nvSpPr>
        <p:spPr bwMode="auto">
          <a:xfrm>
            <a:off x="7764463" y="5842000"/>
            <a:ext cx="1379537" cy="75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9000"/>
              </a:lnSpc>
            </a:pPr>
            <a:r>
              <a:rPr lang="en-US"/>
              <a:t>5 months after the eruption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EF9100"/>
      </a:lt2>
      <a:accent1>
        <a:srgbClr val="3365FB"/>
      </a:accent1>
      <a:accent2>
        <a:srgbClr val="063DE8"/>
      </a:accent2>
      <a:accent3>
        <a:srgbClr val="FFFFFF"/>
      </a:accent3>
      <a:accent4>
        <a:srgbClr val="000000"/>
      </a:accent4>
      <a:accent5>
        <a:srgbClr val="ADB8FD"/>
      </a:accent5>
      <a:accent6>
        <a:srgbClr val="0536D2"/>
      </a:accent6>
      <a:hlink>
        <a:srgbClr val="919191"/>
      </a:hlink>
      <a:folHlink>
        <a:srgbClr val="FDE3BA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2">
            <a:lumMod val="60000"/>
            <a:lumOff val="40000"/>
          </a:schemeClr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89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6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spDef>
    <a:lnDef>
      <a:spPr bwMode="auto">
        <a:noFill/>
        <a:ln w="38100" cap="flat" cmpd="sng" algn="ctr">
          <a:solidFill>
            <a:schemeClr val="tx1"/>
          </a:solidFill>
          <a:prstDash val="solid"/>
          <a:round/>
          <a:headEnd type="none" w="sm" len="sm"/>
          <a:tailEnd type="arrow"/>
        </a:ln>
        <a:effectLst/>
      </a:spPr>
      <a:bodyPr/>
      <a:lstStyle/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25557</TotalTime>
  <Words>1030</Words>
  <Application>Microsoft Macintosh PowerPoint</Application>
  <PresentationFormat>Letter Paper (8.5x11 in)</PresentationFormat>
  <Paragraphs>315</Paragraphs>
  <Slides>31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4" baseType="lpstr">
      <vt:lpstr>Default Design</vt:lpstr>
      <vt:lpstr>Equation</vt:lpstr>
      <vt:lpstr>Microsoft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LPL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PTYS 411/511 2007</dc:subject>
  <dc:creator>Shane Byrne</dc:creator>
  <cp:lastModifiedBy>Shane Byrne</cp:lastModifiedBy>
  <cp:revision>239</cp:revision>
  <cp:lastPrinted>2004-09-17T01:36:45Z</cp:lastPrinted>
  <dcterms:created xsi:type="dcterms:W3CDTF">2011-04-01T17:53:07Z</dcterms:created>
  <dcterms:modified xsi:type="dcterms:W3CDTF">2014-04-01T16:56:16Z</dcterms:modified>
</cp:coreProperties>
</file>