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Microsoft_Equation1.bin" ContentType="application/vnd.openxmlformats-officedocument.oleObject"/>
  <Override PartName="/ppt/embeddings/Microsoft_Equation2.bin" ContentType="application/vnd.openxmlformats-officedocument.oleObject"/>
  <Override PartName="/ppt/embeddings/Microsoft_Equation3.bin" ContentType="application/vnd.openxmlformats-officedocument.oleObject"/>
  <Override PartName="/ppt/embeddings/oleObject8.bin" ContentType="application/vnd.openxmlformats-officedocument.oleObject"/>
  <Override PartName="/ppt/notesSlides/notesSlide4.xml" ContentType="application/vnd.openxmlformats-officedocument.presentationml.notesSlide+xml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notesSlides/notesSlide5.xml" ContentType="application/vnd.openxmlformats-officedocument.presentationml.notesSlide+xml"/>
  <Override PartName="/ppt/embeddings/oleObject11.bin" ContentType="application/vnd.openxmlformats-officedocument.oleObject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256" r:id="rId2"/>
    <p:sldId id="294" r:id="rId3"/>
    <p:sldId id="298" r:id="rId4"/>
    <p:sldId id="284" r:id="rId5"/>
    <p:sldId id="285" r:id="rId6"/>
    <p:sldId id="305" r:id="rId7"/>
    <p:sldId id="303" r:id="rId8"/>
    <p:sldId id="302" r:id="rId9"/>
    <p:sldId id="307" r:id="rId10"/>
    <p:sldId id="304" r:id="rId11"/>
    <p:sldId id="296" r:id="rId12"/>
    <p:sldId id="323" r:id="rId13"/>
    <p:sldId id="309" r:id="rId14"/>
    <p:sldId id="299" r:id="rId15"/>
    <p:sldId id="352" r:id="rId16"/>
    <p:sldId id="308" r:id="rId17"/>
    <p:sldId id="353" r:id="rId18"/>
    <p:sldId id="301" r:id="rId19"/>
    <p:sldId id="351" r:id="rId20"/>
    <p:sldId id="295" r:id="rId21"/>
    <p:sldId id="297" r:id="rId22"/>
    <p:sldId id="320" r:id="rId23"/>
    <p:sldId id="321" r:id="rId24"/>
    <p:sldId id="314" r:id="rId25"/>
    <p:sldId id="290" r:id="rId26"/>
    <p:sldId id="315" r:id="rId27"/>
    <p:sldId id="316" r:id="rId28"/>
    <p:sldId id="317" r:id="rId29"/>
    <p:sldId id="318" r:id="rId30"/>
    <p:sldId id="289" r:id="rId31"/>
    <p:sldId id="328" r:id="rId32"/>
    <p:sldId id="329" r:id="rId33"/>
    <p:sldId id="330" r:id="rId34"/>
    <p:sldId id="331" r:id="rId35"/>
    <p:sldId id="332" r:id="rId36"/>
    <p:sldId id="335" r:id="rId37"/>
    <p:sldId id="333" r:id="rId38"/>
    <p:sldId id="334" r:id="rId39"/>
    <p:sldId id="339" r:id="rId40"/>
    <p:sldId id="340" r:id="rId41"/>
    <p:sldId id="341" r:id="rId42"/>
    <p:sldId id="345" r:id="rId43"/>
    <p:sldId id="346" r:id="rId44"/>
    <p:sldId id="347" r:id="rId45"/>
    <p:sldId id="348" r:id="rId46"/>
    <p:sldId id="349" r:id="rId47"/>
    <p:sldId id="350" r:id="rId48"/>
    <p:sldId id="343" r:id="rId49"/>
    <p:sldId id="344" r:id="rId50"/>
  </p:sldIdLst>
  <p:sldSz cx="9144000" cy="6858000" type="letter"/>
  <p:notesSz cx="7162800" cy="94488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bg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ECA"/>
    <a:srgbClr val="DCE9FF"/>
    <a:srgbClr val="063DE8"/>
    <a:srgbClr val="FFD458"/>
    <a:srgbClr val="FF0000"/>
    <a:srgbClr val="78D4DE"/>
    <a:srgbClr val="33CC33"/>
    <a:srgbClr val="FAFD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449" autoAdjust="0"/>
  </p:normalViewPr>
  <p:slideViewPr>
    <p:cSldViewPr snapToGrid="0">
      <p:cViewPr>
        <p:scale>
          <a:sx n="100" d="100"/>
          <a:sy n="100" d="100"/>
        </p:scale>
        <p:origin x="-4712" y="-2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handoutMaster" Target="handoutMasters/handout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Relationship Id="rId2" Type="http://schemas.openxmlformats.org/officeDocument/2006/relationships/image" Target="../media/image3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Relationship Id="rId2" Type="http://schemas.openxmlformats.org/officeDocument/2006/relationships/image" Target="../media/image4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763" y="-33338"/>
            <a:ext cx="3113087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197" tIns="0" rIns="16197" bIns="0" numCol="1" anchor="t" anchorCtr="0" compatLnSpc="1">
            <a:prstTxWarp prst="textNoShape">
              <a:avLst/>
            </a:prstTxWarp>
          </a:bodyPr>
          <a:lstStyle>
            <a:lvl1pPr algn="l" defTabSz="671513" eaLnBrk="0" hangingPunct="0">
              <a:lnSpc>
                <a:spcPct val="90000"/>
              </a:lnSpc>
              <a:defRPr sz="900" b="0" i="1">
                <a:solidFill>
                  <a:srgbClr val="000000"/>
                </a:solidFill>
                <a:latin typeface="Logo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44950" y="-33338"/>
            <a:ext cx="3113088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197" tIns="0" rIns="16197" bIns="0" numCol="1" anchor="t" anchorCtr="0" compatLnSpc="1">
            <a:prstTxWarp prst="textNoShape">
              <a:avLst/>
            </a:prstTxWarp>
          </a:bodyPr>
          <a:lstStyle>
            <a:lvl1pPr algn="r" defTabSz="671513" eaLnBrk="0" hangingPunct="0">
              <a:lnSpc>
                <a:spcPct val="90000"/>
              </a:lnSpc>
              <a:defRPr sz="900" b="0" i="1">
                <a:solidFill>
                  <a:srgbClr val="000000"/>
                </a:solidFill>
                <a:latin typeface="Logo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4763" y="8951913"/>
            <a:ext cx="311308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197" tIns="0" rIns="16197" bIns="0" numCol="1" anchor="b" anchorCtr="0" compatLnSpc="1">
            <a:prstTxWarp prst="textNoShape">
              <a:avLst/>
            </a:prstTxWarp>
          </a:bodyPr>
          <a:lstStyle>
            <a:lvl1pPr algn="l" defTabSz="671513" eaLnBrk="0" hangingPunct="0">
              <a:lnSpc>
                <a:spcPct val="90000"/>
              </a:lnSpc>
              <a:defRPr sz="900" b="0" i="1">
                <a:solidFill>
                  <a:srgbClr val="000000"/>
                </a:solidFill>
                <a:latin typeface="Logo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44950" y="8951913"/>
            <a:ext cx="31130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197" tIns="0" rIns="16197" bIns="0" numCol="1" anchor="b" anchorCtr="0" compatLnSpc="1">
            <a:prstTxWarp prst="textNoShape">
              <a:avLst/>
            </a:prstTxWarp>
          </a:bodyPr>
          <a:lstStyle>
            <a:lvl1pPr algn="r" defTabSz="671513" eaLnBrk="0" hangingPunct="0">
              <a:lnSpc>
                <a:spcPct val="90000"/>
              </a:lnSpc>
              <a:defRPr sz="900" b="0" i="1">
                <a:solidFill>
                  <a:srgbClr val="000000"/>
                </a:solidFill>
                <a:latin typeface="Logo" charset="0"/>
              </a:defRPr>
            </a:lvl1pPr>
          </a:lstStyle>
          <a:p>
            <a:fld id="{6B6B2CA1-0CD2-9E40-957A-EA7D269C50A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8802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763" y="-33338"/>
            <a:ext cx="3113087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197" tIns="0" rIns="16197" bIns="0" numCol="1" anchor="t" anchorCtr="0" compatLnSpc="1">
            <a:prstTxWarp prst="textNoShape">
              <a:avLst/>
            </a:prstTxWarp>
          </a:bodyPr>
          <a:lstStyle>
            <a:lvl1pPr algn="l" defTabSz="671513" eaLnBrk="0" hangingPunct="0">
              <a:lnSpc>
                <a:spcPct val="100000"/>
              </a:lnSpc>
              <a:defRPr sz="900" b="0" i="1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44950" y="-33338"/>
            <a:ext cx="3113088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197" tIns="0" rIns="16197" bIns="0" numCol="1" anchor="t" anchorCtr="0" compatLnSpc="1">
            <a:prstTxWarp prst="textNoShape">
              <a:avLst/>
            </a:prstTxWarp>
          </a:bodyPr>
          <a:lstStyle>
            <a:lvl1pPr algn="r" defTabSz="671513" eaLnBrk="0" hangingPunct="0">
              <a:lnSpc>
                <a:spcPct val="100000"/>
              </a:lnSpc>
              <a:defRPr sz="900" b="0" i="1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4763" y="8951913"/>
            <a:ext cx="311308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197" tIns="0" rIns="16197" bIns="0" numCol="1" anchor="b" anchorCtr="0" compatLnSpc="1">
            <a:prstTxWarp prst="textNoShape">
              <a:avLst/>
            </a:prstTxWarp>
          </a:bodyPr>
          <a:lstStyle>
            <a:lvl1pPr algn="l" defTabSz="671513" eaLnBrk="0" hangingPunct="0">
              <a:lnSpc>
                <a:spcPct val="100000"/>
              </a:lnSpc>
              <a:defRPr sz="900" b="0" i="1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44950" y="8951913"/>
            <a:ext cx="31130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197" tIns="0" rIns="16197" bIns="0" numCol="1" anchor="b" anchorCtr="0" compatLnSpc="1">
            <a:prstTxWarp prst="textNoShape">
              <a:avLst/>
            </a:prstTxWarp>
          </a:bodyPr>
          <a:lstStyle>
            <a:lvl1pPr algn="r" defTabSz="671513" eaLnBrk="0" hangingPunct="0">
              <a:defRPr sz="900" b="0" i="1">
                <a:latin typeface="Times New Roman" charset="0"/>
              </a:defRPr>
            </a:lvl1pPr>
          </a:lstStyle>
          <a:p>
            <a:fld id="{97BAFBEB-D270-E242-8590-1A549CC5DAF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150" name="Rectangle 6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3650" y="619125"/>
            <a:ext cx="4652963" cy="348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  <p:extLst>
      <p:ext uri="{BB962C8B-B14F-4D97-AF65-F5344CB8AC3E}">
        <p14:creationId xmlns:p14="http://schemas.microsoft.com/office/powerpoint/2010/main" val="18463575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lnSpc>
        <a:spcPct val="89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06" charset="-128"/>
        <a:cs typeface="ＭＳ Ｐゴシック" pitchFamily="-106" charset="-128"/>
      </a:defRPr>
    </a:lvl1pPr>
    <a:lvl2pPr marL="457200" algn="l" rtl="0" eaLnBrk="0" fontAlgn="base" hangingPunct="0">
      <a:lnSpc>
        <a:spcPct val="89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lnSpc>
        <a:spcPct val="89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lnSpc>
        <a:spcPct val="89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lnSpc>
        <a:spcPct val="89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71513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71513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E7CE8C3-7F1C-9347-99E7-B9868F9A3700}" type="slidenum">
              <a:rPr lang="en-US" sz="900" b="0">
                <a:latin typeface="Times New Roman" charset="0"/>
              </a:rPr>
              <a:pPr/>
              <a:t>2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5963" y="4487863"/>
            <a:ext cx="5730875" cy="42513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9785" tIns="44892" rIns="89785" bIns="44892"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71513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71513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ADF4FB5-16FF-9049-B9A4-657DE05A9C5B}" type="slidenum">
              <a:rPr lang="en-US" sz="900" b="0">
                <a:latin typeface="Times New Roman" charset="0"/>
              </a:rPr>
              <a:pPr/>
              <a:t>4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5963" y="4487863"/>
            <a:ext cx="5730875" cy="42513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9785" tIns="44892" rIns="89785" bIns="44892"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71513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71513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FFB5ED2-0A60-9343-BE8B-863A77447D20}" type="slidenum">
              <a:rPr lang="en-US" sz="900" b="0">
                <a:latin typeface="Times New Roman" charset="0"/>
              </a:rPr>
              <a:pPr/>
              <a:t>5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5963" y="4487863"/>
            <a:ext cx="5730875" cy="42513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9785" tIns="44892" rIns="89785" bIns="44892"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71513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71513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189706F-006C-314D-9FA3-81A19EAFE0DA}" type="slidenum">
              <a:rPr lang="en-US" sz="900" b="0">
                <a:latin typeface="Times New Roman" charset="0"/>
              </a:rPr>
              <a:pPr/>
              <a:t>30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5963" y="4487863"/>
            <a:ext cx="5730875" cy="42513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9785" tIns="44892" rIns="89785" bIns="44892"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71513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71513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B4E8759-62E9-3148-B5F8-8B398E8445FD}" type="slidenum">
              <a:rPr lang="en-US" sz="900" b="0">
                <a:latin typeface="Times New Roman" charset="0"/>
              </a:rPr>
              <a:pPr/>
              <a:t>39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5963" y="4487863"/>
            <a:ext cx="5730875" cy="42513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9785" tIns="44892" rIns="89785" bIns="44892"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71513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71513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BEE3765-7A18-5747-BC44-4A41656729C8}" type="slidenum">
              <a:rPr lang="en-US" sz="900" b="0">
                <a:latin typeface="Times New Roman" charset="0"/>
              </a:rPr>
              <a:pPr/>
              <a:t>45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5963" y="4487863"/>
            <a:ext cx="5730875" cy="42513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9785" tIns="44892" rIns="89785" bIns="44892"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477838" y="290513"/>
            <a:ext cx="7867650" cy="941387"/>
          </a:xfrm>
          <a:prstGeom prst="rect">
            <a:avLst/>
          </a:prstGeom>
          <a:solidFill>
            <a:srgbClr val="FFFF00">
              <a:alpha val="75000"/>
            </a:srgbClr>
          </a:solidFill>
          <a:ln w="47625" cmpd="thickThin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89000"/>
              </a:lnSpc>
              <a:spcBef>
                <a:spcPct val="50000"/>
              </a:spcBef>
              <a:defRPr/>
            </a:pPr>
            <a:r>
              <a:rPr lang="en-US" sz="2400" dirty="0">
                <a:latin typeface="Arial" pitchFamily="-106" charset="0"/>
                <a:ea typeface="+mn-ea"/>
                <a:cs typeface="+mn-cs"/>
              </a:rPr>
              <a:t>PTYS </a:t>
            </a:r>
            <a:r>
              <a:rPr lang="en-US" sz="2400" dirty="0" smtClean="0">
                <a:latin typeface="Arial" pitchFamily="-106" charset="0"/>
                <a:ea typeface="+mn-ea"/>
                <a:cs typeface="+mn-cs"/>
              </a:rPr>
              <a:t>411</a:t>
            </a:r>
            <a:endParaRPr lang="en-US" sz="2400" dirty="0">
              <a:latin typeface="Arial" pitchFamily="-106" charset="0"/>
              <a:ea typeface="+mn-ea"/>
              <a:cs typeface="+mn-cs"/>
            </a:endParaRPr>
          </a:p>
          <a:p>
            <a:pPr algn="ctr" eaLnBrk="0" hangingPunct="0">
              <a:lnSpc>
                <a:spcPct val="89000"/>
              </a:lnSpc>
              <a:spcBef>
                <a:spcPct val="50000"/>
              </a:spcBef>
              <a:defRPr/>
            </a:pPr>
            <a:r>
              <a:rPr lang="en-US" sz="2400" dirty="0" smtClean="0">
                <a:latin typeface="Arial" pitchFamily="-106" charset="0"/>
                <a:ea typeface="+mn-ea"/>
                <a:cs typeface="+mn-cs"/>
              </a:rPr>
              <a:t>Geology and Geophysics of the Solar System</a:t>
            </a:r>
            <a:endParaRPr lang="en-US" sz="2400" dirty="0">
              <a:latin typeface="Arial" pitchFamily="-10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665104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79405"/>
      </p:ext>
    </p:extLst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622738"/>
      </p:ext>
    </p:extLst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764913"/>
      </p:ext>
    </p:extLst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94841"/>
            <a:ext cx="4554908" cy="433353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61297"/>
      </p:ext>
    </p:extLst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612102"/>
      </p:ext>
    </p:extLst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764913"/>
      </p:ext>
    </p:extLst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764913"/>
      </p:ext>
    </p:extLst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764913"/>
      </p:ext>
    </p:extLst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.jpeg"/><Relationship Id="rId12" Type="http://schemas.openxmlformats.org/officeDocument/2006/relationships/image" Target="../media/image2.jpeg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3" descr="phoebe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388"/>
            <a:ext cx="8478838" cy="655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" name="Text Box 71"/>
          <p:cNvSpPr txBox="1">
            <a:spLocks noChangeArrowheads="1"/>
          </p:cNvSpPr>
          <p:nvPr/>
        </p:nvSpPr>
        <p:spPr bwMode="auto">
          <a:xfrm>
            <a:off x="614363" y="0"/>
            <a:ext cx="8529637" cy="315913"/>
          </a:xfrm>
          <a:prstGeom prst="rect">
            <a:avLst/>
          </a:prstGeom>
          <a:solidFill>
            <a:schemeClr val="accent1">
              <a:alpha val="42000"/>
            </a:schemeClr>
          </a:solidFill>
          <a:ln w="47625" cmpd="thickThin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89000"/>
              </a:lnSpc>
              <a:defRPr/>
            </a:pPr>
            <a:r>
              <a:rPr lang="en-US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PYTS </a:t>
            </a:r>
            <a:r>
              <a:rPr lang="en-US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411– </a:t>
            </a:r>
            <a:r>
              <a:rPr lang="en-US" dirty="0">
                <a:ea typeface="ＭＳ Ｐゴシック" charset="-128"/>
                <a:cs typeface="ＭＳ Ｐゴシック" charset="-128"/>
              </a:rPr>
              <a:t>Glacial and Periglacial 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Processes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1950" y="1058863"/>
            <a:ext cx="8267700" cy="437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8331" tIns="39166" rIns="78331" bIns="391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84" name="Rectangle 60"/>
          <p:cNvSpPr>
            <a:spLocks noChangeArrowheads="1"/>
          </p:cNvSpPr>
          <p:nvPr/>
        </p:nvSpPr>
        <p:spPr bwMode="auto">
          <a:xfrm>
            <a:off x="8674100" y="39688"/>
            <a:ext cx="525463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8331" tIns="39166" rIns="78331" bIns="39166" anchor="ctr"/>
          <a:lstStyle/>
          <a:p>
            <a:pPr algn="ctr" defTabSz="777875" eaLnBrk="0" hangingPunct="0"/>
            <a:fld id="{BD4A8037-D4A4-CB4E-8D7E-3D20AB7E372C}" type="slidenum">
              <a:rPr lang="en-US" sz="1200" b="0"/>
              <a:pPr algn="ctr" defTabSz="777875" eaLnBrk="0" hangingPunct="0"/>
              <a:t>‹#›</a:t>
            </a:fld>
            <a:endParaRPr lang="en-US" sz="1200" b="0"/>
          </a:p>
        </p:txBody>
      </p:sp>
      <p:pic>
        <p:nvPicPr>
          <p:cNvPr id="1030" name="Picture 70" descr="lpl_log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0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69" descr="UA_log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3270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2" r:id="rId2"/>
    <p:sldLayoutId id="2147483873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</p:sldLayoutIdLst>
  <p:transition xmlns:p14="http://schemas.microsoft.com/office/powerpoint/2010/main" spd="med"/>
  <p:txStyles>
    <p:titleStyle>
      <a:lvl1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2" charset="0"/>
          <a:ea typeface="ＭＳ Ｐゴシック" pitchFamily="-106" charset="-128"/>
          <a:cs typeface="ＭＳ Ｐゴシック" pitchFamily="-106" charset="-128"/>
        </a:defRPr>
      </a:lvl2pPr>
      <a:lvl3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2" charset="0"/>
          <a:ea typeface="ＭＳ Ｐゴシック" pitchFamily="-106" charset="-128"/>
          <a:cs typeface="ＭＳ Ｐゴシック" pitchFamily="-106" charset="-128"/>
        </a:defRPr>
      </a:lvl3pPr>
      <a:lvl4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2" charset="0"/>
          <a:ea typeface="ＭＳ Ｐゴシック" pitchFamily="-106" charset="-128"/>
          <a:cs typeface="ＭＳ Ｐゴシック" pitchFamily="-106" charset="-128"/>
        </a:defRPr>
      </a:lvl4pPr>
      <a:lvl5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2" charset="0"/>
          <a:ea typeface="ＭＳ Ｐゴシック" pitchFamily="-106" charset="-128"/>
          <a:cs typeface="ＭＳ Ｐゴシック" pitchFamily="-106" charset="-128"/>
        </a:defRPr>
      </a:lvl5pPr>
      <a:lvl6pPr marL="457200"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2" charset="0"/>
        </a:defRPr>
      </a:lvl6pPr>
      <a:lvl7pPr marL="914400"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2" charset="0"/>
        </a:defRPr>
      </a:lvl7pPr>
      <a:lvl8pPr marL="1371600"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2" charset="0"/>
        </a:defRPr>
      </a:lvl8pPr>
      <a:lvl9pPr marL="1828800"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2" charset="0"/>
        </a:defRPr>
      </a:lvl9pPr>
    </p:titleStyle>
    <p:bodyStyle>
      <a:lvl1pPr marL="231775" indent="-231775" algn="l" defTabSz="777875" rtl="0" eaLnBrk="0" fontAlgn="base" hangingPunct="0">
        <a:spcBef>
          <a:spcPct val="40000"/>
        </a:spcBef>
        <a:spcAft>
          <a:spcPct val="0"/>
        </a:spcAft>
        <a:buClr>
          <a:srgbClr val="FF0000"/>
        </a:buClr>
        <a:buSzPct val="60000"/>
        <a:buFont typeface="Monotype Sorts" charset="0"/>
        <a:buChar char="l"/>
        <a:defRPr sz="1600" b="1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574675" indent="-228600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FF"/>
        </a:buClr>
        <a:buSzPct val="65000"/>
        <a:buFont typeface="Monotype Sorts" charset="0"/>
        <a:buChar char="n"/>
        <a:defRPr sz="1400" b="1">
          <a:solidFill>
            <a:schemeClr val="tx1"/>
          </a:solidFill>
          <a:latin typeface="+mn-lt"/>
          <a:ea typeface="ＭＳ Ｐゴシック" pitchFamily="-112" charset="-128"/>
        </a:defRPr>
      </a:lvl2pPr>
      <a:lvl3pPr marL="862013" indent="-173038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FF0000"/>
        </a:buClr>
        <a:buFont typeface="Monotype Sorts" charset="0"/>
        <a:buChar char="w"/>
        <a:defRPr sz="1100" b="1">
          <a:solidFill>
            <a:schemeClr val="tx1"/>
          </a:solidFill>
          <a:latin typeface="+mn-lt"/>
          <a:ea typeface="ＭＳ Ｐゴシック" pitchFamily="-112" charset="-128"/>
        </a:defRPr>
      </a:lvl3pPr>
      <a:lvl4pPr marL="1147763" indent="-171450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•"/>
        <a:defRPr sz="800" b="1">
          <a:solidFill>
            <a:schemeClr val="tx1"/>
          </a:solidFill>
          <a:latin typeface="+mn-lt"/>
          <a:ea typeface="ＭＳ Ｐゴシック" pitchFamily="-112" charset="-128"/>
        </a:defRPr>
      </a:lvl4pPr>
      <a:lvl5pPr marL="14239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800" b="1">
          <a:solidFill>
            <a:schemeClr val="tx1"/>
          </a:solidFill>
          <a:latin typeface="+mn-lt"/>
          <a:ea typeface="ＭＳ Ｐゴシック" pitchFamily="-112" charset="-128"/>
        </a:defRPr>
      </a:lvl5pPr>
      <a:lvl6pPr marL="18811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000" b="1">
          <a:solidFill>
            <a:schemeClr val="tx1"/>
          </a:solidFill>
          <a:latin typeface="+mn-lt"/>
          <a:ea typeface="ＭＳ Ｐゴシック" pitchFamily="-112" charset="-128"/>
        </a:defRPr>
      </a:lvl6pPr>
      <a:lvl7pPr marL="23383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000" b="1">
          <a:solidFill>
            <a:schemeClr val="tx1"/>
          </a:solidFill>
          <a:latin typeface="+mn-lt"/>
          <a:ea typeface="ＭＳ Ｐゴシック" pitchFamily="-112" charset="-128"/>
        </a:defRPr>
      </a:lvl7pPr>
      <a:lvl8pPr marL="27955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000" b="1">
          <a:solidFill>
            <a:schemeClr val="tx1"/>
          </a:solidFill>
          <a:latin typeface="+mn-lt"/>
          <a:ea typeface="ＭＳ Ｐゴシック" pitchFamily="-112" charset="-128"/>
        </a:defRPr>
      </a:lvl8pPr>
      <a:lvl9pPr marL="32527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000" b="1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32.emf"/><Relationship Id="rId5" Type="http://schemas.openxmlformats.org/officeDocument/2006/relationships/oleObject" Target="../embeddings/oleObject6.bin"/><Relationship Id="rId6" Type="http://schemas.openxmlformats.org/officeDocument/2006/relationships/image" Target="../media/image33.emf"/><Relationship Id="rId7" Type="http://schemas.openxmlformats.org/officeDocument/2006/relationships/image" Target="../media/image34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38.emf"/><Relationship Id="rId5" Type="http://schemas.openxmlformats.org/officeDocument/2006/relationships/image" Target="../media/image39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oleObject" Target="../embeddings/Microsoft_Equation1.bin"/><Relationship Id="rId6" Type="http://schemas.openxmlformats.org/officeDocument/2006/relationships/image" Target="../media/image40.emf"/><Relationship Id="rId7" Type="http://schemas.openxmlformats.org/officeDocument/2006/relationships/oleObject" Target="../embeddings/Microsoft_Equation2.bin"/><Relationship Id="rId8" Type="http://schemas.openxmlformats.org/officeDocument/2006/relationships/image" Target="../media/image41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6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3.bin"/><Relationship Id="rId4" Type="http://schemas.openxmlformats.org/officeDocument/2006/relationships/image" Target="../media/image51.emf"/><Relationship Id="rId5" Type="http://schemas.openxmlformats.org/officeDocument/2006/relationships/image" Target="../media/image52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oleObject" Target="../embeddings/oleObject8.bin"/><Relationship Id="rId5" Type="http://schemas.openxmlformats.org/officeDocument/2006/relationships/image" Target="../media/image63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6" Type="http://schemas.openxmlformats.org/officeDocument/2006/relationships/image" Target="../media/image75.png"/><Relationship Id="rId7" Type="http://schemas.openxmlformats.org/officeDocument/2006/relationships/image" Target="../media/image7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oleObject" Target="../embeddings/oleObject9.bin"/><Relationship Id="rId5" Type="http://schemas.openxmlformats.org/officeDocument/2006/relationships/image" Target="../media/image80.emf"/><Relationship Id="rId6" Type="http://schemas.openxmlformats.org/officeDocument/2006/relationships/image" Target="../media/image82.pn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oleObject" Target="../embeddings/oleObject10.bin"/><Relationship Id="rId5" Type="http://schemas.openxmlformats.org/officeDocument/2006/relationships/image" Target="../media/image83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5.png"/><Relationship Id="rId3" Type="http://schemas.openxmlformats.org/officeDocument/2006/relationships/image" Target="../media/image8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6.jpeg"/><Relationship Id="rId3" Type="http://schemas.openxmlformats.org/officeDocument/2006/relationships/image" Target="../media/image87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8.png"/><Relationship Id="rId3" Type="http://schemas.openxmlformats.org/officeDocument/2006/relationships/image" Target="../media/image8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png"/><Relationship Id="rId3" Type="http://schemas.openxmlformats.org/officeDocument/2006/relationships/image" Target="../media/image9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2.png"/><Relationship Id="rId3" Type="http://schemas.openxmlformats.org/officeDocument/2006/relationships/image" Target="../media/image9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11.bin"/><Relationship Id="rId5" Type="http://schemas.openxmlformats.org/officeDocument/2006/relationships/image" Target="../media/image94.png"/><Relationship Id="rId6" Type="http://schemas.openxmlformats.org/officeDocument/2006/relationships/image" Target="../media/image95.png"/><Relationship Id="rId7" Type="http://schemas.openxmlformats.org/officeDocument/2006/relationships/image" Target="../media/image96.png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1.png"/><Relationship Id="rId3" Type="http://schemas.openxmlformats.org/officeDocument/2006/relationships/image" Target="../media/image10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4.png"/><Relationship Id="rId3" Type="http://schemas.openxmlformats.org/officeDocument/2006/relationships/image" Target="../media/image10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4" Type="http://schemas.openxmlformats.org/officeDocument/2006/relationships/image" Target="../media/image107.png"/><Relationship Id="rId5" Type="http://schemas.openxmlformats.org/officeDocument/2006/relationships/image" Target="../media/image108.png"/><Relationship Id="rId6" Type="http://schemas.openxmlformats.org/officeDocument/2006/relationships/image" Target="../media/image10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4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13.jpeg"/><Relationship Id="rId5" Type="http://schemas.openxmlformats.org/officeDocument/2006/relationships/image" Target="../media/image114.png"/><Relationship Id="rId6" Type="http://schemas.openxmlformats.org/officeDocument/2006/relationships/image" Target="../media/image115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6.png"/><Relationship Id="rId3" Type="http://schemas.openxmlformats.org/officeDocument/2006/relationships/image" Target="../media/image11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8.gif"/><Relationship Id="rId3" Type="http://schemas.openxmlformats.org/officeDocument/2006/relationships/image" Target="../media/image1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oleObject" Target="../embeddings/oleObject2.bin"/><Relationship Id="rId5" Type="http://schemas.openxmlformats.org/officeDocument/2006/relationships/image" Target="../media/image16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oleObject" Target="../embeddings/oleObject3.bin"/><Relationship Id="rId5" Type="http://schemas.openxmlformats.org/officeDocument/2006/relationships/image" Target="../media/image22.emf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4663" y="1312863"/>
            <a:ext cx="7881937" cy="3159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 algn="ctr" eaLnBrk="0" hangingPunct="0">
              <a:lnSpc>
                <a:spcPct val="89000"/>
              </a:lnSpc>
              <a:defRPr/>
            </a:pPr>
            <a:r>
              <a:rPr lang="en-US" dirty="0">
                <a:ea typeface="ＭＳ Ｐゴシック" charset="-128"/>
                <a:cs typeface="ＭＳ Ｐゴシック" charset="-128"/>
              </a:rPr>
              <a:t>Glacial and Periglacial 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Processes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ontent Placeholder 1"/>
          <p:cNvSpPr>
            <a:spLocks noGrp="1"/>
          </p:cNvSpPr>
          <p:nvPr>
            <p:ph idx="1"/>
          </p:nvPr>
        </p:nvSpPr>
        <p:spPr>
          <a:xfrm>
            <a:off x="0" y="742950"/>
            <a:ext cx="3638550" cy="238125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Lobate </a:t>
            </a:r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‘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debris</a:t>
            </a:r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aprons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Now known to be almost pure ice</a:t>
            </a:r>
          </a:p>
        </p:txBody>
      </p:sp>
      <p:pic>
        <p:nvPicPr>
          <p:cNvPr id="2560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050" y="0"/>
            <a:ext cx="5060950" cy="304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6563"/>
            <a:ext cx="7385050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200025" y="6546850"/>
            <a:ext cx="1677988" cy="315913"/>
          </a:xfrm>
          <a:prstGeom prst="rect">
            <a:avLst/>
          </a:prstGeom>
          <a:solidFill>
            <a:srgbClr val="E9FC32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Holt et al., 2008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Object 2"/>
          <p:cNvGraphicFramePr>
            <a:graphicFrameLocks noChangeAspect="1"/>
          </p:cNvGraphicFramePr>
          <p:nvPr/>
        </p:nvGraphicFramePr>
        <p:xfrm>
          <a:off x="4495800" y="812800"/>
          <a:ext cx="4648200" cy="534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4" name="Image" r:id="rId3" imgW="1757807" imgH="2019973" progId="">
                  <p:embed/>
                </p:oleObj>
              </mc:Choice>
              <mc:Fallback>
                <p:oleObj name="Image" r:id="rId3" imgW="1757807" imgH="2019973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812800"/>
                        <a:ext cx="4648200" cy="5340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91240B29-F687-4f45-9708-019B960494DF}">
                          <a14:hiddenLine xmlns:a14="http://schemas.microsoft.com/office/drawing/2010/main" w="47625" cmpd="thickThin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3" name="Content Placeholder 1"/>
          <p:cNvSpPr>
            <a:spLocks noGrp="1"/>
          </p:cNvSpPr>
          <p:nvPr>
            <p:ph idx="1"/>
          </p:nvPr>
        </p:nvSpPr>
        <p:spPr>
          <a:xfrm>
            <a:off x="0" y="390525"/>
            <a:ext cx="4648200" cy="5248275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Most terrestrial glaciers and ice sheets have an equilibrium line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Caused by increased snowfall at higher elevations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Martian glaciers won</a:t>
            </a:r>
            <a:r>
              <a:rPr lang="ja-JP" altLang="en-US">
                <a:latin typeface="Arial" charset="0"/>
                <a:ea typeface="ＭＳ Ｐゴシック" charset="0"/>
              </a:rPr>
              <a:t>’</a:t>
            </a:r>
            <a:r>
              <a:rPr lang="en-US">
                <a:latin typeface="Arial" charset="0"/>
                <a:ea typeface="ＭＳ Ｐゴシック" charset="0"/>
              </a:rPr>
              <a:t>t have this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More likely to have uniform accumulation</a:t>
            </a:r>
          </a:p>
          <a:p>
            <a:pPr lvl="1">
              <a:buFont typeface="Monotype Sorts" charset="0"/>
              <a:buNone/>
            </a:pPr>
            <a:r>
              <a:rPr lang="en-US">
                <a:latin typeface="Arial" charset="0"/>
                <a:ea typeface="ＭＳ Ｐゴシック" charset="0"/>
              </a:rPr>
              <a:t>	(or none at all)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Accumulation pattern leads to vertical velocities for particles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Burial above the snowline – particle moves deeper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Sublimation/melting below the snowline – particle moves shallower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Upturned layers considered diagnostic of flow</a:t>
            </a:r>
          </a:p>
          <a:p>
            <a:pPr lvl="1">
              <a:buFont typeface="Monotype Sorts" charset="0"/>
              <a:buNone/>
            </a:pPr>
            <a:endParaRPr lang="en-US">
              <a:latin typeface="Arial" charset="0"/>
              <a:ea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072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638" y="3987800"/>
            <a:ext cx="205105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6711950" y="398463"/>
            <a:ext cx="2211388" cy="3792537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Ogives are regular swales that develop in the wake of ice falls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Annual summer/winter cycle in ablation on steep ice fall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Wavelength / year = velocity</a:t>
            </a:r>
          </a:p>
        </p:txBody>
      </p:sp>
      <p:pic>
        <p:nvPicPr>
          <p:cNvPr id="1843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625"/>
            <a:ext cx="6367463" cy="389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0" y="4183063"/>
            <a:ext cx="5545138" cy="267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078748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Content Placeholder 2"/>
          <p:cNvSpPr>
            <a:spLocks noGrp="1"/>
          </p:cNvSpPr>
          <p:nvPr>
            <p:ph idx="1"/>
          </p:nvPr>
        </p:nvSpPr>
        <p:spPr>
          <a:xfrm>
            <a:off x="0" y="500063"/>
            <a:ext cx="8267700" cy="4370387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Crystalline substances near their melting points don</a:t>
            </a:r>
            <a:r>
              <a:rPr lang="ja-JP" altLang="en-US" dirty="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 behave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elastically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Flow in response to applied stress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Glen</a:t>
            </a:r>
            <a:r>
              <a:rPr lang="ja-JP" altLang="en-US" dirty="0">
                <a:latin typeface="Arial" charset="0"/>
                <a:ea typeface="ＭＳ Ｐゴシック" charset="0"/>
              </a:rPr>
              <a:t>’</a:t>
            </a:r>
            <a:r>
              <a:rPr lang="en-US" dirty="0">
                <a:latin typeface="Arial" charset="0"/>
                <a:ea typeface="ＭＳ Ｐゴシック" charset="0"/>
              </a:rPr>
              <a:t>s flow law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Glen found n ~3, but reality is more complex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prefactor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ja-JP" altLang="en-US" dirty="0">
                <a:latin typeface="Arial" charset="0"/>
                <a:ea typeface="ＭＳ Ｐゴシック" charset="0"/>
                <a:cs typeface="ＭＳ Ｐゴシック" charset="0"/>
              </a:rPr>
              <a:t>‘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</a:t>
            </a:r>
            <a:r>
              <a:rPr lang="ja-JP" altLang="en-US" dirty="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depends on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Temperature (T)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Pressure (P)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Grain size (d) to some power (p)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Activation energy and volume (E* and V*)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And stuff we don</a:t>
            </a:r>
            <a:r>
              <a:rPr lang="ja-JP" altLang="en-US" dirty="0">
                <a:latin typeface="Arial" charset="0"/>
                <a:ea typeface="ＭＳ Ｐゴシック" charset="0"/>
              </a:rPr>
              <a:t>’</a:t>
            </a:r>
            <a:r>
              <a:rPr lang="en-US" dirty="0">
                <a:latin typeface="Arial" charset="0"/>
                <a:ea typeface="ＭＳ Ｐゴシック" charset="0"/>
              </a:rPr>
              <a:t>t understand yet (</a:t>
            </a:r>
            <a:r>
              <a:rPr lang="en-US" dirty="0" err="1">
                <a:latin typeface="Arial" charset="0"/>
                <a:ea typeface="ＭＳ Ｐゴシック" charset="0"/>
              </a:rPr>
              <a:t>A</a:t>
            </a:r>
            <a:r>
              <a:rPr lang="en-US" baseline="-25000" dirty="0" err="1">
                <a:latin typeface="Arial" charset="0"/>
                <a:ea typeface="ＭＳ Ｐゴシック" charset="0"/>
              </a:rPr>
              <a:t>o</a:t>
            </a:r>
            <a:r>
              <a:rPr lang="en-US" dirty="0">
                <a:latin typeface="Arial" charset="0"/>
                <a:ea typeface="ＭＳ Ｐゴシック" charset="0"/>
              </a:rPr>
              <a:t>)…</a:t>
            </a:r>
          </a:p>
          <a:p>
            <a:pPr lvl="2"/>
            <a:r>
              <a:rPr lang="en-US" dirty="0">
                <a:latin typeface="Arial" charset="0"/>
                <a:ea typeface="ＭＳ Ｐゴシック" charset="0"/>
              </a:rPr>
              <a:t>E.g. crystal orientation, enhancement factors etc…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Different physical mechanisms apply under </a:t>
            </a:r>
          </a:p>
          <a:p>
            <a:pPr>
              <a:buFont typeface="Monotype Sorts" charset="0"/>
              <a:buNone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	different stresses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n, p and E* vary between mechanisms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</p:txBody>
      </p:sp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4843463" y="1441450"/>
          <a:ext cx="930275" cy="303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9" name="Equation" r:id="rId3" imgW="508000" imgH="165100" progId="Equation.3">
                  <p:embed/>
                </p:oleObj>
              </mc:Choice>
              <mc:Fallback>
                <p:oleObj name="Equation" r:id="rId3" imgW="508000" imgH="1651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3463" y="1441450"/>
                        <a:ext cx="930275" cy="303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9" name="Rectangle 4"/>
          <p:cNvSpPr>
            <a:spLocks noChangeArrowheads="1"/>
          </p:cNvSpPr>
          <p:nvPr/>
        </p:nvSpPr>
        <p:spPr bwMode="auto">
          <a:xfrm>
            <a:off x="4749800" y="1389063"/>
            <a:ext cx="1185863" cy="414337"/>
          </a:xfrm>
          <a:prstGeom prst="rect">
            <a:avLst/>
          </a:prstGeom>
          <a:noFill/>
          <a:ln w="254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>
              <a:lnSpc>
                <a:spcPct val="89000"/>
              </a:lnSpc>
            </a:pPr>
            <a:endParaRPr lang="en-US"/>
          </a:p>
        </p:txBody>
      </p:sp>
      <p:graphicFrame>
        <p:nvGraphicFramePr>
          <p:cNvPr id="11267" name="Object 3"/>
          <p:cNvGraphicFramePr>
            <a:graphicFrameLocks noChangeAspect="1"/>
          </p:cNvGraphicFramePr>
          <p:nvPr/>
        </p:nvGraphicFramePr>
        <p:xfrm>
          <a:off x="5102225" y="2538413"/>
          <a:ext cx="3186113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0" name="Equation" r:id="rId5" imgW="1917700" imgH="457200" progId="Equation.3">
                  <p:embed/>
                </p:oleObj>
              </mc:Choice>
              <mc:Fallback>
                <p:oleObj name="Equation" r:id="rId5" imgW="1917700" imgH="4572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2225" y="2538413"/>
                        <a:ext cx="3186113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5046663" y="2522538"/>
            <a:ext cx="3378200" cy="812800"/>
          </a:xfrm>
          <a:prstGeom prst="rect">
            <a:avLst/>
          </a:prstGeom>
          <a:noFill/>
          <a:ln w="254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>
              <a:lnSpc>
                <a:spcPct val="89000"/>
              </a:lnSpc>
            </a:pPr>
            <a:endParaRPr lang="en-US"/>
          </a:p>
        </p:txBody>
      </p:sp>
      <p:pic>
        <p:nvPicPr>
          <p:cNvPr id="11271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8" y="3395663"/>
            <a:ext cx="3992562" cy="346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199" y="679995"/>
            <a:ext cx="7738534" cy="33090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666" y="4167700"/>
            <a:ext cx="6620934" cy="2690300"/>
          </a:xfrm>
          <a:prstGeom prst="rect">
            <a:avLst/>
          </a:prstGeom>
        </p:spPr>
      </p:pic>
      <p:sp>
        <p:nvSpPr>
          <p:cNvPr id="28676" name="Content Placeholder 1"/>
          <p:cNvSpPr>
            <a:spLocks noGrp="1"/>
          </p:cNvSpPr>
          <p:nvPr>
            <p:ph idx="1"/>
          </p:nvPr>
        </p:nvSpPr>
        <p:spPr>
          <a:xfrm>
            <a:off x="0" y="364597"/>
            <a:ext cx="4580467" cy="4370387"/>
          </a:xfrm>
        </p:spPr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Surface velocity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of flowing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ice sheet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Mean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velocity 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06930"/>
            <a:ext cx="3623733" cy="3047470"/>
          </a:xfrm>
        </p:spPr>
        <p:txBody>
          <a:bodyPr/>
          <a:lstStyle/>
          <a:p>
            <a:r>
              <a:rPr lang="en-US" dirty="0" smtClean="0"/>
              <a:t>Perfectly plastic</a:t>
            </a:r>
          </a:p>
          <a:p>
            <a:pPr lvl="1"/>
            <a:r>
              <a:rPr lang="en-US" dirty="0" smtClean="0"/>
              <a:t>A single ‘yield’ stress decides whether there’s motion </a:t>
            </a:r>
          </a:p>
          <a:p>
            <a:pPr lvl="1"/>
            <a:r>
              <a:rPr lang="en-US" dirty="0" smtClean="0"/>
              <a:t>i.e. movement or no movement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Works when n is large</a:t>
            </a:r>
          </a:p>
          <a:p>
            <a:pPr lvl="1"/>
            <a:r>
              <a:rPr lang="en-US" dirty="0" smtClean="0"/>
              <a:t>This is close to ice behavior</a:t>
            </a:r>
          </a:p>
          <a:p>
            <a:pPr lvl="1"/>
            <a:r>
              <a:rPr lang="en-US" dirty="0" smtClean="0"/>
              <a:t>Yield stress ~ 0.1 </a:t>
            </a:r>
            <a:r>
              <a:rPr lang="en-US" dirty="0" err="1" smtClean="0"/>
              <a:t>Mpa</a:t>
            </a:r>
            <a:endParaRPr lang="en-US" dirty="0" smtClean="0"/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5467" y="321733"/>
            <a:ext cx="5198533" cy="640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334419"/>
      </p:ext>
    </p:extLst>
  </p:cSld>
  <p:clrMapOvr>
    <a:masterClrMapping/>
  </p:clrMapOvr>
  <p:transition xmlns:p14="http://schemas.microsoft.com/office/powerpoint/2010/main"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8" name="Object 2"/>
          <p:cNvGraphicFramePr>
            <a:graphicFrameLocks noChangeAspect="1"/>
          </p:cNvGraphicFramePr>
          <p:nvPr/>
        </p:nvGraphicFramePr>
        <p:xfrm>
          <a:off x="304800" y="2301875"/>
          <a:ext cx="3378200" cy="73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22" name="Equation" r:id="rId3" imgW="2209800" imgH="482600" progId="Equation.3">
                  <p:embed/>
                </p:oleObj>
              </mc:Choice>
              <mc:Fallback>
                <p:oleObj name="Equation" r:id="rId3" imgW="2209800" imgH="4826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301875"/>
                        <a:ext cx="3378200" cy="739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699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988" y="1414463"/>
            <a:ext cx="5180012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Box 6"/>
          <p:cNvSpPr txBox="1">
            <a:spLocks noChangeArrowheads="1"/>
          </p:cNvSpPr>
          <p:nvPr/>
        </p:nvSpPr>
        <p:spPr bwMode="auto">
          <a:xfrm>
            <a:off x="5900738" y="1404938"/>
            <a:ext cx="129063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Calculation</a:t>
            </a:r>
          </a:p>
        </p:txBody>
      </p:sp>
      <p:sp>
        <p:nvSpPr>
          <p:cNvPr id="29701" name="TextBox 7"/>
          <p:cNvSpPr txBox="1">
            <a:spLocks noChangeArrowheads="1"/>
          </p:cNvSpPr>
          <p:nvPr/>
        </p:nvSpPr>
        <p:spPr bwMode="auto">
          <a:xfrm>
            <a:off x="4919663" y="3208338"/>
            <a:ext cx="355123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Observations of Athabasca glacier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285750" y="609600"/>
            <a:ext cx="3735388" cy="509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8331" tIns="39166" rIns="78331" bIns="39166"/>
          <a:lstStyle/>
          <a:p>
            <a:pPr marL="231775" indent="-231775" defTabSz="777875" eaLnBrk="0" hangingPunct="0">
              <a:spcBef>
                <a:spcPct val="40000"/>
              </a:spcBef>
              <a:buClr>
                <a:srgbClr val="FF0000"/>
              </a:buClr>
              <a:buSzPct val="60000"/>
              <a:buFont typeface="Monotype Sorts" pitchFamily="-108" charset="2"/>
              <a:buChar char="l"/>
              <a:defRPr/>
            </a:pPr>
            <a:r>
              <a:rPr lang="en-US" kern="0">
                <a:latin typeface="+mn-lt"/>
                <a:ea typeface="ＭＳ Ｐゴシック" pitchFamily="-108" charset="-128"/>
                <a:cs typeface="ＭＳ Ｐゴシック" pitchFamily="-108" charset="-128"/>
              </a:rPr>
              <a:t>Flow in a valley glacier</a:t>
            </a:r>
          </a:p>
          <a:p>
            <a:pPr marL="574675" lvl="1" indent="-228600" defTabSz="777875" eaLnBrk="0" hangingPunct="0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pitchFamily="-108" charset="2"/>
              <a:buChar char="n"/>
              <a:defRPr/>
            </a:pPr>
            <a:r>
              <a:rPr lang="en-US" sz="1400" kern="0">
                <a:latin typeface="+mn-lt"/>
                <a:ea typeface="ＭＳ Ｐゴシック" pitchFamily="-112" charset="-128"/>
                <a:cs typeface="ＭＳ Ｐゴシック" pitchFamily="-108" charset="-128"/>
              </a:rPr>
              <a:t>Friction with walls as well as floor</a:t>
            </a:r>
          </a:p>
          <a:p>
            <a:pPr marL="574675" lvl="1" indent="-228600" defTabSz="777875" eaLnBrk="0" hangingPunct="0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pitchFamily="-108" charset="2"/>
              <a:buChar char="n"/>
              <a:defRPr/>
            </a:pPr>
            <a:endParaRPr lang="en-US" sz="1400" kern="0">
              <a:latin typeface="+mn-lt"/>
              <a:ea typeface="ＭＳ Ｐゴシック" pitchFamily="-112" charset="-128"/>
              <a:cs typeface="ＭＳ Ｐゴシック" pitchFamily="-108" charset="-128"/>
            </a:endParaRPr>
          </a:p>
          <a:p>
            <a:pPr marL="574675" lvl="1" indent="-228600" defTabSz="777875" eaLnBrk="0" hangingPunct="0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pitchFamily="-108" charset="2"/>
              <a:buChar char="n"/>
              <a:defRPr/>
            </a:pPr>
            <a:endParaRPr lang="en-US" sz="1400" kern="0">
              <a:latin typeface="+mn-lt"/>
              <a:ea typeface="ＭＳ Ｐゴシック" pitchFamily="-112" charset="-128"/>
              <a:cs typeface="ＭＳ Ｐゴシック" pitchFamily="-108" charset="-128"/>
            </a:endParaRPr>
          </a:p>
          <a:p>
            <a:pPr marL="574675" lvl="1" indent="-228600" defTabSz="777875" eaLnBrk="0" hangingPunct="0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pitchFamily="-108" charset="2"/>
              <a:buChar char="n"/>
              <a:defRPr/>
            </a:pPr>
            <a:endParaRPr lang="en-US" sz="1400" kern="0">
              <a:latin typeface="+mn-lt"/>
              <a:ea typeface="ＭＳ Ｐゴシック" pitchFamily="-112" charset="-128"/>
              <a:cs typeface="ＭＳ Ｐゴシック" pitchFamily="-108" charset="-128"/>
            </a:endParaRPr>
          </a:p>
          <a:p>
            <a:pPr marL="574675" lvl="1" indent="-228600" defTabSz="777875" eaLnBrk="0" hangingPunct="0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pitchFamily="-108" charset="2"/>
              <a:buChar char="n"/>
              <a:defRPr/>
            </a:pPr>
            <a:endParaRPr lang="en-US" sz="1400" kern="0">
              <a:latin typeface="+mn-lt"/>
              <a:ea typeface="ＭＳ Ｐゴシック" pitchFamily="-112" charset="-128"/>
              <a:cs typeface="ＭＳ Ｐゴシック" pitchFamily="-108" charset="-128"/>
            </a:endParaRPr>
          </a:p>
          <a:p>
            <a:pPr marL="574675" lvl="1" indent="-228600" defTabSz="777875" eaLnBrk="0" hangingPunct="0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pitchFamily="-108" charset="2"/>
              <a:buChar char="n"/>
              <a:defRPr/>
            </a:pPr>
            <a:endParaRPr lang="en-US" sz="1400" kern="0">
              <a:latin typeface="+mn-lt"/>
              <a:ea typeface="ＭＳ Ｐゴシック" pitchFamily="-112" charset="-128"/>
              <a:cs typeface="ＭＳ Ｐゴシック" pitchFamily="-108" charset="-128"/>
            </a:endParaRPr>
          </a:p>
          <a:p>
            <a:pPr marL="574675" lvl="1" indent="-228600" defTabSz="777875" eaLnBrk="0" hangingPunct="0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pitchFamily="-108" charset="2"/>
              <a:buChar char="n"/>
              <a:defRPr/>
            </a:pPr>
            <a:endParaRPr lang="en-US" sz="1400" kern="0">
              <a:latin typeface="+mn-lt"/>
              <a:ea typeface="ＭＳ Ｐゴシック" pitchFamily="-112" charset="-128"/>
              <a:cs typeface="ＭＳ Ｐゴシック" pitchFamily="-108" charset="-128"/>
            </a:endParaRPr>
          </a:p>
          <a:p>
            <a:pPr marL="574675" lvl="1" indent="-228600" defTabSz="777875" eaLnBrk="0" hangingPunct="0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pitchFamily="-108" charset="2"/>
              <a:buChar char="n"/>
              <a:defRPr/>
            </a:pPr>
            <a:endParaRPr lang="en-US" sz="1400" kern="0">
              <a:latin typeface="+mn-lt"/>
              <a:ea typeface="ＭＳ Ｐゴシック" pitchFamily="-112" charset="-128"/>
              <a:cs typeface="ＭＳ Ｐゴシック" pitchFamily="-108" charset="-128"/>
            </a:endParaRPr>
          </a:p>
          <a:p>
            <a:pPr marL="574675" lvl="1" indent="-228600" defTabSz="777875" eaLnBrk="0" hangingPunct="0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pitchFamily="-108" charset="2"/>
              <a:buChar char="n"/>
              <a:defRPr/>
            </a:pPr>
            <a:endParaRPr lang="en-US" sz="1400" kern="0">
              <a:latin typeface="+mn-lt"/>
              <a:ea typeface="ＭＳ Ｐゴシック" pitchFamily="-112" charset="-128"/>
              <a:cs typeface="ＭＳ Ｐゴシック" pitchFamily="-108" charset="-128"/>
            </a:endParaRPr>
          </a:p>
          <a:p>
            <a:pPr marL="574675" lvl="1" indent="-228600" defTabSz="777875" eaLnBrk="0" hangingPunct="0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pitchFamily="-108" charset="2"/>
              <a:buChar char="n"/>
              <a:defRPr/>
            </a:pPr>
            <a:endParaRPr lang="en-US" sz="1400" kern="0">
              <a:latin typeface="+mn-lt"/>
              <a:ea typeface="ＭＳ Ｐゴシック" pitchFamily="-112" charset="-128"/>
              <a:cs typeface="ＭＳ Ｐゴシック" pitchFamily="-108" charset="-128"/>
            </a:endParaRPr>
          </a:p>
          <a:p>
            <a:pPr marL="574675" lvl="1" indent="-228600" defTabSz="777875" eaLnBrk="0" hangingPunct="0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pitchFamily="-108" charset="2"/>
              <a:buChar char="n"/>
              <a:defRPr/>
            </a:pPr>
            <a:r>
              <a:rPr lang="en-US" sz="1400" kern="0">
                <a:latin typeface="+mn-lt"/>
                <a:ea typeface="ＭＳ Ｐゴシック" pitchFamily="-112" charset="-128"/>
                <a:cs typeface="ＭＳ Ｐゴシック" pitchFamily="-108" charset="-128"/>
              </a:rPr>
              <a:t>Velocity is a maximum on the surface at the center line</a:t>
            </a:r>
            <a:endParaRPr lang="en-US" sz="1400" kern="0" dirty="0">
              <a:latin typeface="+mn-lt"/>
              <a:ea typeface="ＭＳ Ｐゴシック" pitchFamily="-112" charset="-128"/>
              <a:cs typeface="ＭＳ Ｐゴシック" pitchFamily="-108" charset="-128"/>
            </a:endParaRP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550" y="466196"/>
            <a:ext cx="9061450" cy="592137"/>
          </a:xfrm>
        </p:spPr>
        <p:txBody>
          <a:bodyPr/>
          <a:lstStyle/>
          <a:p>
            <a:r>
              <a:rPr lang="en-US" dirty="0" smtClean="0"/>
              <a:t>Perfectly plastic behavior predicts ice cap shapes… kind of</a:t>
            </a:r>
          </a:p>
          <a:p>
            <a:pPr lvl="1"/>
            <a:r>
              <a:rPr lang="en-US" dirty="0" smtClean="0"/>
              <a:t>Shape set by a yield stress works the same way a lava flow front (Bingham rheology)</a:t>
            </a:r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1" y="3547534"/>
            <a:ext cx="4482324" cy="243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809067" y="3725333"/>
            <a:ext cx="40809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When non-plastic behavior is taken into account and a uniform accumulation rate is used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04901"/>
            <a:ext cx="4299290" cy="1562099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9161027"/>
              </p:ext>
            </p:extLst>
          </p:nvPr>
        </p:nvGraphicFramePr>
        <p:xfrm>
          <a:off x="5065182" y="1464733"/>
          <a:ext cx="3137369" cy="7789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Equation" r:id="rId5" imgW="1841500" imgH="457200" progId="Equation.3">
                  <p:embed/>
                </p:oleObj>
              </mc:Choice>
              <mc:Fallback>
                <p:oleObj name="Equation" r:id="rId5" imgW="18415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65182" y="1464733"/>
                        <a:ext cx="3137369" cy="7789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6110528"/>
              </p:ext>
            </p:extLst>
          </p:nvPr>
        </p:nvGraphicFramePr>
        <p:xfrm>
          <a:off x="5508625" y="4639204"/>
          <a:ext cx="2163763" cy="865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Equation" r:id="rId7" imgW="1270000" imgH="508000" progId="Equation.3">
                  <p:embed/>
                </p:oleObj>
              </mc:Choice>
              <mc:Fallback>
                <p:oleObj name="Equation" r:id="rId7" imgW="1270000" imgH="508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508625" y="4639204"/>
                        <a:ext cx="2163763" cy="865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572000" y="5596466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Same as above when n becomes infinite</a:t>
            </a:r>
          </a:p>
          <a:p>
            <a:endParaRPr lang="en-US" dirty="0"/>
          </a:p>
          <a:p>
            <a:r>
              <a:rPr lang="en-US" dirty="0" smtClean="0"/>
              <a:t>…but using this you can figure out what n is.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589586"/>
      </p:ext>
    </p:extLst>
  </p:cSld>
  <p:clrMapOvr>
    <a:masterClrMapping/>
  </p:clrMapOvr>
  <p:transition xmlns:p14="http://schemas.microsoft.com/office/powerpoint/2010/main"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Content Placeholder 1"/>
          <p:cNvSpPr>
            <a:spLocks noGrp="1"/>
          </p:cNvSpPr>
          <p:nvPr>
            <p:ph idx="1"/>
          </p:nvPr>
        </p:nvSpPr>
        <p:spPr>
          <a:xfrm>
            <a:off x="133350" y="457200"/>
            <a:ext cx="8096250" cy="2674938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Martian ice cap approaches the same behavior 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Shape appears consistent with flowing ice with an equilibrium line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Fits indicate n= 3-4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Ice flow thought unlikely for other reasons though </a:t>
            </a:r>
          </a:p>
        </p:txBody>
      </p:sp>
      <p:pic>
        <p:nvPicPr>
          <p:cNvPr id="3277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3370263"/>
            <a:ext cx="4037012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701800"/>
            <a:ext cx="4067175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8" y="4019550"/>
            <a:ext cx="4487862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738" y="1600200"/>
            <a:ext cx="4200525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3551238" y="6570663"/>
            <a:ext cx="2189162" cy="287337"/>
          </a:xfrm>
          <a:prstGeom prst="rect">
            <a:avLst/>
          </a:prstGeom>
          <a:solidFill>
            <a:srgbClr val="FAFD77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9000"/>
              </a:lnSpc>
            </a:pPr>
            <a:r>
              <a:rPr lang="en-US" sz="1400"/>
              <a:t>Winebrenner et al. 2008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89996"/>
            <a:ext cx="4182533" cy="3106737"/>
          </a:xfrm>
        </p:spPr>
        <p:txBody>
          <a:bodyPr/>
          <a:lstStyle/>
          <a:p>
            <a:r>
              <a:rPr lang="en-US" dirty="0" smtClean="0"/>
              <a:t>Ice diverts around large obstacles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Regelation</a:t>
            </a:r>
          </a:p>
          <a:p>
            <a:pPr lvl="1"/>
            <a:r>
              <a:rPr lang="en-US" dirty="0" smtClean="0"/>
              <a:t>Pressure induced melting </a:t>
            </a:r>
          </a:p>
          <a:p>
            <a:pPr lvl="1"/>
            <a:r>
              <a:rPr lang="en-US" dirty="0"/>
              <a:t>F</a:t>
            </a:r>
            <a:r>
              <a:rPr lang="en-US" dirty="0" smtClean="0"/>
              <a:t>low around small obstacles</a:t>
            </a:r>
          </a:p>
          <a:p>
            <a:pPr lvl="1"/>
            <a:r>
              <a:rPr lang="en-US" dirty="0" smtClean="0"/>
              <a:t>Heat conduction to melting front limits the size of obstacle this works for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Obstacles ~1m across are the hardest to circumvent – sets basal friction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5753"/>
            <a:ext cx="3996267" cy="33956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9866" y="423332"/>
            <a:ext cx="4284134" cy="32995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4867" y="2006600"/>
            <a:ext cx="4919133" cy="197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413744"/>
      </p:ext>
    </p:extLst>
  </p:cSld>
  <p:clrMapOvr>
    <a:masterClrMapping/>
  </p:clrMapOvr>
  <p:transition xmlns:p14="http://schemas.microsoft.com/office/powerpoint/2010/main"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39813"/>
            <a:ext cx="5572125" cy="1827212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On the Earth the snow to ice conversion timescale is of order years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On Mars water ice is vapor deposited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Very little porosity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Modeling suggests grain-growth over 1000</a:t>
            </a:r>
            <a:r>
              <a:rPr lang="ja-JP" altLang="en-US">
                <a:latin typeface="Arial" charset="0"/>
                <a:ea typeface="ＭＳ Ｐゴシック" charset="0"/>
              </a:rPr>
              <a:t>’</a:t>
            </a:r>
            <a:r>
              <a:rPr lang="en-US">
                <a:latin typeface="Arial" charset="0"/>
                <a:ea typeface="ＭＳ Ｐゴシック" charset="0"/>
              </a:rPr>
              <a:t>s of years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Very dependant on thermal history</a:t>
            </a:r>
          </a:p>
        </p:txBody>
      </p:sp>
      <p:pic>
        <p:nvPicPr>
          <p:cNvPr id="922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751" y="338666"/>
            <a:ext cx="3436249" cy="382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0" y="4000500"/>
          <a:ext cx="5027613" cy="246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4" name="Image" r:id="rId5" imgW="8126984" imgH="3987302" progId="">
                  <p:embed/>
                </p:oleObj>
              </mc:Choice>
              <mc:Fallback>
                <p:oleObj name="Image" r:id="rId5" imgW="8126984" imgH="3987302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000500"/>
                        <a:ext cx="5027613" cy="246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91240B29-F687-4f45-9708-019B960494DF}">
                          <a14:hiddenLine xmlns:a14="http://schemas.microsoft.com/office/drawing/2010/main" w="47625" cmpd="thickThin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1" name="Text Box 7"/>
          <p:cNvSpPr txBox="1">
            <a:spLocks noChangeArrowheads="1"/>
          </p:cNvSpPr>
          <p:nvPr/>
        </p:nvSpPr>
        <p:spPr bwMode="auto">
          <a:xfrm>
            <a:off x="1379538" y="6564313"/>
            <a:ext cx="1917700" cy="293687"/>
          </a:xfrm>
          <a:prstGeom prst="rect">
            <a:avLst/>
          </a:prstGeom>
          <a:solidFill>
            <a:srgbClr val="FAFD77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9000"/>
              </a:lnSpc>
            </a:pPr>
            <a:r>
              <a:rPr lang="en-US" sz="1400"/>
              <a:t>Langevin et al., 2005</a:t>
            </a:r>
          </a:p>
        </p:txBody>
      </p:sp>
      <p:sp>
        <p:nvSpPr>
          <p:cNvPr id="9222" name="Text Box 8"/>
          <p:cNvSpPr txBox="1">
            <a:spLocks noChangeArrowheads="1"/>
          </p:cNvSpPr>
          <p:nvPr/>
        </p:nvSpPr>
        <p:spPr bwMode="auto">
          <a:xfrm>
            <a:off x="0" y="400050"/>
            <a:ext cx="5400675" cy="322263"/>
          </a:xfrm>
          <a:prstGeom prst="rect">
            <a:avLst/>
          </a:prstGeom>
          <a:solidFill>
            <a:srgbClr val="DCE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9000"/>
              </a:lnSpc>
              <a:spcBef>
                <a:spcPct val="50000"/>
              </a:spcBef>
            </a:pPr>
            <a:r>
              <a:rPr lang="en-US"/>
              <a:t>Ice Grain Growth</a:t>
            </a:r>
          </a:p>
        </p:txBody>
      </p:sp>
      <p:sp>
        <p:nvSpPr>
          <p:cNvPr id="9223" name="Text Box 9"/>
          <p:cNvSpPr txBox="1">
            <a:spLocks noChangeArrowheads="1"/>
          </p:cNvSpPr>
          <p:nvPr/>
        </p:nvSpPr>
        <p:spPr bwMode="auto">
          <a:xfrm>
            <a:off x="219075" y="3625850"/>
            <a:ext cx="208280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9000"/>
              </a:lnSpc>
            </a:pPr>
            <a:r>
              <a:rPr lang="en-US"/>
              <a:t>Micron sized grains</a:t>
            </a:r>
          </a:p>
        </p:txBody>
      </p:sp>
      <p:sp>
        <p:nvSpPr>
          <p:cNvPr id="9224" name="Text Box 10"/>
          <p:cNvSpPr txBox="1">
            <a:spLocks noChangeArrowheads="1"/>
          </p:cNvSpPr>
          <p:nvPr/>
        </p:nvSpPr>
        <p:spPr bwMode="auto">
          <a:xfrm>
            <a:off x="2905125" y="3683000"/>
            <a:ext cx="177800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9000"/>
              </a:lnSpc>
            </a:pPr>
            <a:r>
              <a:rPr lang="en-US"/>
              <a:t>mm sized grains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ontent Placeholder 1"/>
          <p:cNvSpPr>
            <a:spLocks noGrp="1"/>
          </p:cNvSpPr>
          <p:nvPr>
            <p:ph idx="1"/>
          </p:nvPr>
        </p:nvSpPr>
        <p:spPr>
          <a:xfrm>
            <a:off x="192088" y="695324"/>
            <a:ext cx="3173412" cy="6162675"/>
          </a:xfrm>
        </p:spPr>
        <p:txBody>
          <a:bodyPr/>
          <a:lstStyle/>
          <a:p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Ice flows with the surface slope… even if that means going uphill</a:t>
            </a:r>
          </a:p>
        </p:txBody>
      </p:sp>
      <p:sp>
        <p:nvSpPr>
          <p:cNvPr id="26628" name="TextBox 3"/>
          <p:cNvSpPr txBox="1">
            <a:spLocks noChangeArrowheads="1"/>
          </p:cNvSpPr>
          <p:nvPr/>
        </p:nvSpPr>
        <p:spPr bwMode="auto">
          <a:xfrm>
            <a:off x="1206500" y="6078538"/>
            <a:ext cx="39049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i.e. only the surface slope matters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7252439"/>
              </p:ext>
            </p:extLst>
          </p:nvPr>
        </p:nvGraphicFramePr>
        <p:xfrm>
          <a:off x="361950" y="3357033"/>
          <a:ext cx="8601616" cy="22309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39" name="Equation" r:id="rId3" imgW="4406900" imgH="1143000" progId="Equation.3">
                  <p:embed/>
                </p:oleObj>
              </mc:Choice>
              <mc:Fallback>
                <p:oleObj name="Equation" r:id="rId3" imgW="4406900" imgH="1143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1950" y="3357033"/>
                        <a:ext cx="8601616" cy="22309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9500" y="495300"/>
            <a:ext cx="3670300" cy="2949902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 bwMode="auto">
          <a:xfrm flipH="1" flipV="1">
            <a:off x="3441700" y="5422900"/>
            <a:ext cx="12700" cy="6604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</p:spTree>
  </p:cSld>
  <p:clrMapOvr>
    <a:masterClrMapping/>
  </p:clrMapOvr>
  <p:transition xmlns:p14="http://schemas.microsoft.com/office/powerpoint/2010/main"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1"/>
          <p:cNvSpPr>
            <a:spLocks noGrp="1"/>
          </p:cNvSpPr>
          <p:nvPr>
            <p:ph idx="1"/>
          </p:nvPr>
        </p:nvSpPr>
        <p:spPr>
          <a:xfrm>
            <a:off x="0" y="1185863"/>
            <a:ext cx="4046538" cy="39370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Previous uphill glacial flow can be seen as lakes in glacially carved valleys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Such lakes are called tarns  </a:t>
            </a:r>
          </a:p>
        </p:txBody>
      </p:sp>
      <p:pic>
        <p:nvPicPr>
          <p:cNvPr id="2765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263" y="1252538"/>
            <a:ext cx="5011737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ontent Placeholder 2"/>
          <p:cNvSpPr>
            <a:spLocks noGrp="1"/>
          </p:cNvSpPr>
          <p:nvPr>
            <p:ph idx="1"/>
          </p:nvPr>
        </p:nvSpPr>
        <p:spPr>
          <a:xfrm>
            <a:off x="0" y="365125"/>
            <a:ext cx="4935538" cy="2751138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Velocity differences across the surface of the glacier produce crevasses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Shear stress produced by the walls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Equivalent to extensional and compressional stresses orientated 45° to that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Tension produces crevasse at an angle to the valley walls pointing upstream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Crevasses later get rotated by differential flow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Maximum depths of ~25m</a:t>
            </a:r>
          </a:p>
        </p:txBody>
      </p:sp>
      <p:pic>
        <p:nvPicPr>
          <p:cNvPr id="1536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425" y="500063"/>
            <a:ext cx="3965575" cy="607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779463" y="3302000"/>
            <a:ext cx="1117600" cy="9223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 dirty="0">
              <a:latin typeface="Arial" pitchFamily="-112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cxnSp>
        <p:nvCxnSpPr>
          <p:cNvPr id="15365" name="Straight Arrow Connector 7"/>
          <p:cNvCxnSpPr>
            <a:cxnSpLocks noChangeShapeType="1"/>
          </p:cNvCxnSpPr>
          <p:nvPr/>
        </p:nvCxnSpPr>
        <p:spPr bwMode="auto">
          <a:xfrm>
            <a:off x="922338" y="3378200"/>
            <a:ext cx="847725" cy="1588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66" name="Straight Arrow Connector 9"/>
          <p:cNvCxnSpPr>
            <a:cxnSpLocks noChangeShapeType="1"/>
          </p:cNvCxnSpPr>
          <p:nvPr/>
        </p:nvCxnSpPr>
        <p:spPr bwMode="auto">
          <a:xfrm rot="10800000" flipV="1">
            <a:off x="922338" y="4132263"/>
            <a:ext cx="78740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Rectangle 12"/>
          <p:cNvSpPr/>
          <p:nvPr/>
        </p:nvSpPr>
        <p:spPr bwMode="auto">
          <a:xfrm>
            <a:off x="871538" y="4970463"/>
            <a:ext cx="1117600" cy="9223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latin typeface="Arial" pitchFamily="-112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cxnSp>
        <p:nvCxnSpPr>
          <p:cNvPr id="15368" name="Straight Arrow Connector 13"/>
          <p:cNvCxnSpPr>
            <a:cxnSpLocks noChangeShapeType="1"/>
          </p:cNvCxnSpPr>
          <p:nvPr/>
        </p:nvCxnSpPr>
        <p:spPr bwMode="auto">
          <a:xfrm>
            <a:off x="871538" y="4986338"/>
            <a:ext cx="466725" cy="39052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69" name="Straight Arrow Connector 14"/>
          <p:cNvCxnSpPr>
            <a:cxnSpLocks noChangeShapeType="1"/>
          </p:cNvCxnSpPr>
          <p:nvPr/>
        </p:nvCxnSpPr>
        <p:spPr bwMode="auto">
          <a:xfrm rot="10800000">
            <a:off x="1481138" y="5478463"/>
            <a:ext cx="517525" cy="4064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70" name="Straight Arrow Connector 20"/>
          <p:cNvCxnSpPr>
            <a:cxnSpLocks noChangeShapeType="1"/>
          </p:cNvCxnSpPr>
          <p:nvPr/>
        </p:nvCxnSpPr>
        <p:spPr bwMode="auto">
          <a:xfrm flipV="1">
            <a:off x="1498600" y="5003800"/>
            <a:ext cx="474663" cy="3556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71" name="Straight Arrow Connector 21"/>
          <p:cNvCxnSpPr>
            <a:cxnSpLocks noChangeShapeType="1"/>
          </p:cNvCxnSpPr>
          <p:nvPr/>
        </p:nvCxnSpPr>
        <p:spPr bwMode="auto">
          <a:xfrm rot="10800000" flipV="1">
            <a:off x="881063" y="5529263"/>
            <a:ext cx="414337" cy="34607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" name="Rectangle 30"/>
          <p:cNvSpPr/>
          <p:nvPr/>
        </p:nvSpPr>
        <p:spPr bwMode="auto">
          <a:xfrm>
            <a:off x="525463" y="4233863"/>
            <a:ext cx="1793875" cy="37147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 dirty="0">
              <a:latin typeface="Arial" pitchFamily="-112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525463" y="5900738"/>
            <a:ext cx="1793875" cy="37306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 dirty="0">
              <a:latin typeface="Arial" pitchFamily="-112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3395663" y="3987800"/>
            <a:ext cx="1117600" cy="9223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latin typeface="Arial" pitchFamily="-112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cxnSp>
        <p:nvCxnSpPr>
          <p:cNvPr id="15375" name="Straight Arrow Connector 34"/>
          <p:cNvCxnSpPr>
            <a:cxnSpLocks noChangeShapeType="1"/>
          </p:cNvCxnSpPr>
          <p:nvPr/>
        </p:nvCxnSpPr>
        <p:spPr bwMode="auto">
          <a:xfrm rot="10800000">
            <a:off x="3386138" y="3987800"/>
            <a:ext cx="1135062" cy="914400"/>
          </a:xfrm>
          <a:prstGeom prst="straightConnector1">
            <a:avLst/>
          </a:prstGeom>
          <a:noFill/>
          <a:ln w="38100">
            <a:solidFill>
              <a:srgbClr val="FF0000"/>
            </a:solidFill>
            <a:prstDash val="dash"/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" name="Rectangle 37"/>
          <p:cNvSpPr/>
          <p:nvPr/>
        </p:nvSpPr>
        <p:spPr bwMode="auto">
          <a:xfrm>
            <a:off x="3048000" y="4919663"/>
            <a:ext cx="1795463" cy="37147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 dirty="0">
              <a:latin typeface="Arial" pitchFamily="-112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5377" name="Right Arrow 43"/>
          <p:cNvSpPr>
            <a:spLocks noChangeArrowheads="1"/>
          </p:cNvSpPr>
          <p:nvPr/>
        </p:nvSpPr>
        <p:spPr bwMode="auto">
          <a:xfrm>
            <a:off x="1905000" y="3606800"/>
            <a:ext cx="296863" cy="29686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algn="ctr" eaLnBrk="0" hangingPunct="0">
              <a:lnSpc>
                <a:spcPct val="89000"/>
              </a:lnSpc>
            </a:pPr>
            <a:endParaRPr lang="en-US"/>
          </a:p>
        </p:txBody>
      </p:sp>
      <p:sp>
        <p:nvSpPr>
          <p:cNvPr id="15378" name="TextBox 44"/>
          <p:cNvSpPr txBox="1">
            <a:spLocks noChangeArrowheads="1"/>
          </p:cNvSpPr>
          <p:nvPr/>
        </p:nvSpPr>
        <p:spPr bwMode="auto">
          <a:xfrm>
            <a:off x="2362200" y="5359400"/>
            <a:ext cx="22939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lvl="1" eaLnBrk="1" hangingPunct="1"/>
            <a:r>
              <a:rPr lang="en-US"/>
              <a:t>Flow from left to right</a:t>
            </a:r>
          </a:p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82327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192617" y="415398"/>
            <a:ext cx="5361516" cy="1735136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A: steady flow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B: Accelerating flow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C: Decelerating flow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8" name="Text Box 8"/>
          <p:cNvSpPr txBox="1">
            <a:spLocks noChangeArrowheads="1"/>
          </p:cNvSpPr>
          <p:nvPr/>
        </p:nvSpPr>
        <p:spPr bwMode="auto">
          <a:xfrm>
            <a:off x="7901490" y="6569972"/>
            <a:ext cx="1242510" cy="288028"/>
          </a:xfrm>
          <a:prstGeom prst="rect">
            <a:avLst/>
          </a:prstGeom>
          <a:solidFill>
            <a:srgbClr val="FAFD77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9000"/>
              </a:lnSpc>
            </a:pPr>
            <a:r>
              <a:rPr lang="en-US" sz="1400" dirty="0" smtClean="0"/>
              <a:t>Melosh 2011</a:t>
            </a:r>
            <a:endParaRPr lang="en-US" sz="1400" dirty="0"/>
          </a:p>
        </p:txBody>
      </p:sp>
      <p:pic>
        <p:nvPicPr>
          <p:cNvPr id="5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96" y="1591396"/>
            <a:ext cx="3555471" cy="477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5933" y="355600"/>
            <a:ext cx="4428067" cy="636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058886"/>
      </p:ext>
    </p:extLst>
  </p:cSld>
  <p:clrMapOvr>
    <a:masterClrMapping/>
  </p:clrMapOvr>
  <p:transition xmlns:p14="http://schemas.microsoft.com/office/powerpoint/2010/main"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Content Placeholder 2"/>
          <p:cNvSpPr>
            <a:spLocks noGrp="1"/>
          </p:cNvSpPr>
          <p:nvPr>
            <p:ph idx="1"/>
          </p:nvPr>
        </p:nvSpPr>
        <p:spPr>
          <a:xfrm>
            <a:off x="107950" y="619125"/>
            <a:ext cx="5208588" cy="4351338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Plucking and polishing – glaciers on rock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Freezing during regelation can incorporate loose debris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Pressure difference between upstream and downstream sides of the obstacle results it it being </a:t>
            </a:r>
            <a:r>
              <a:rPr lang="ja-JP" altLang="en-US" dirty="0">
                <a:latin typeface="Arial" charset="0"/>
                <a:ea typeface="ＭＳ Ｐゴシック" charset="0"/>
              </a:rPr>
              <a:t>‘</a:t>
            </a:r>
            <a:r>
              <a:rPr lang="en-US" dirty="0">
                <a:latin typeface="Arial" charset="0"/>
                <a:ea typeface="ＭＳ Ｐゴシック" charset="0"/>
              </a:rPr>
              <a:t>plucked</a:t>
            </a:r>
            <a:r>
              <a:rPr lang="ja-JP" altLang="en-US" dirty="0">
                <a:latin typeface="Arial" charset="0"/>
                <a:ea typeface="ＭＳ Ｐゴシック" charset="0"/>
              </a:rPr>
              <a:t>’</a:t>
            </a:r>
            <a:r>
              <a:rPr lang="en-US" dirty="0">
                <a:latin typeface="Arial" charset="0"/>
                <a:ea typeface="ＭＳ Ｐゴシック" charset="0"/>
              </a:rPr>
              <a:t> out of the bed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Debris can </a:t>
            </a:r>
            <a:r>
              <a:rPr lang="ja-JP" altLang="en-US" dirty="0">
                <a:latin typeface="Arial" charset="0"/>
                <a:ea typeface="ＭＳ Ｐゴシック" charset="0"/>
              </a:rPr>
              <a:t>‘</a:t>
            </a:r>
            <a:r>
              <a:rPr lang="en-US" dirty="0">
                <a:latin typeface="Arial" charset="0"/>
                <a:ea typeface="ＭＳ Ｐゴシック" charset="0"/>
              </a:rPr>
              <a:t>polish</a:t>
            </a:r>
            <a:r>
              <a:rPr lang="ja-JP" altLang="en-US" dirty="0">
                <a:latin typeface="Arial" charset="0"/>
                <a:ea typeface="ＭＳ Ｐゴシック" charset="0"/>
              </a:rPr>
              <a:t>’</a:t>
            </a:r>
            <a:r>
              <a:rPr lang="en-US" dirty="0">
                <a:latin typeface="Arial" charset="0"/>
                <a:ea typeface="ＭＳ Ｐゴシック" charset="0"/>
              </a:rPr>
              <a:t> rocks smooth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</p:txBody>
      </p:sp>
      <p:pic>
        <p:nvPicPr>
          <p:cNvPr id="3686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013" y="576263"/>
            <a:ext cx="3278187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063" y="2081213"/>
            <a:ext cx="3944937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313238"/>
            <a:ext cx="3886200" cy="254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Content Placeholder 2"/>
          <p:cNvSpPr>
            <a:spLocks noGrp="1"/>
          </p:cNvSpPr>
          <p:nvPr>
            <p:ph idx="1"/>
          </p:nvPr>
        </p:nvSpPr>
        <p:spPr>
          <a:xfrm>
            <a:off x="0" y="1117600"/>
            <a:ext cx="4749800" cy="1658938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 glacial buzzsaw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Earth</a:t>
            </a:r>
            <a:r>
              <a:rPr lang="ja-JP" altLang="en-US">
                <a:latin typeface="Arial" charset="0"/>
                <a:ea typeface="ＭＳ Ｐゴシック" charset="0"/>
              </a:rPr>
              <a:t>’</a:t>
            </a:r>
            <a:r>
              <a:rPr lang="en-US">
                <a:latin typeface="Arial" charset="0"/>
                <a:ea typeface="ＭＳ Ｐゴシック" charset="0"/>
              </a:rPr>
              <a:t>s high-altitude topography controlled by glaciers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High-latitude mountains are smaller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Mountain peak elevation correlate with snowline elevation </a:t>
            </a: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</p:txBody>
      </p:sp>
      <p:pic>
        <p:nvPicPr>
          <p:cNvPr id="3584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2901950"/>
            <a:ext cx="2727325" cy="395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995613"/>
            <a:ext cx="4081463" cy="386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300" y="381000"/>
            <a:ext cx="4203700" cy="237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Text Box 12"/>
          <p:cNvSpPr txBox="1">
            <a:spLocks noChangeArrowheads="1"/>
          </p:cNvSpPr>
          <p:nvPr/>
        </p:nvSpPr>
        <p:spPr bwMode="auto">
          <a:xfrm>
            <a:off x="7129463" y="4203700"/>
            <a:ext cx="1751012" cy="287338"/>
          </a:xfrm>
          <a:prstGeom prst="rect">
            <a:avLst/>
          </a:prstGeom>
          <a:solidFill>
            <a:srgbClr val="FAFD77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9000"/>
              </a:lnSpc>
            </a:pPr>
            <a:r>
              <a:rPr lang="en-US" sz="1400"/>
              <a:t>Egholm et al. 2009</a:t>
            </a:r>
          </a:p>
        </p:txBody>
      </p:sp>
      <p:sp>
        <p:nvSpPr>
          <p:cNvPr id="35847" name="Text Box 6"/>
          <p:cNvSpPr txBox="1">
            <a:spLocks noChangeArrowheads="1"/>
          </p:cNvSpPr>
          <p:nvPr/>
        </p:nvSpPr>
        <p:spPr bwMode="auto">
          <a:xfrm>
            <a:off x="0" y="400050"/>
            <a:ext cx="4437063" cy="322263"/>
          </a:xfrm>
          <a:prstGeom prst="rect">
            <a:avLst/>
          </a:prstGeom>
          <a:solidFill>
            <a:srgbClr val="DCE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9000"/>
              </a:lnSpc>
              <a:spcBef>
                <a:spcPct val="50000"/>
              </a:spcBef>
            </a:pPr>
            <a:r>
              <a:rPr lang="en-US"/>
              <a:t>Glacial control of Topography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277813" y="593725"/>
            <a:ext cx="4852987" cy="2657475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Fluvial V-shaped valleys get eroded into glacial U-shaped valleys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Hanging tributaries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Flat floors 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Steep walls</a:t>
            </a: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789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11400"/>
            <a:ext cx="5562600" cy="342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7890" name="Object 2"/>
          <p:cNvGraphicFramePr>
            <a:graphicFrameLocks noChangeAspect="1"/>
          </p:cNvGraphicFramePr>
          <p:nvPr/>
        </p:nvGraphicFramePr>
        <p:xfrm>
          <a:off x="5710238" y="660400"/>
          <a:ext cx="3433762" cy="567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12" name="Image" r:id="rId4" imgW="1575019" imgH="2601676" progId="">
                  <p:embed/>
                </p:oleObj>
              </mc:Choice>
              <mc:Fallback>
                <p:oleObj name="Image" r:id="rId4" imgW="1575019" imgH="2601676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0238" y="660400"/>
                        <a:ext cx="3433762" cy="5672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91240B29-F687-4f45-9708-019B960494DF}">
                          <a14:hiddenLine xmlns:a14="http://schemas.microsoft.com/office/drawing/2010/main" w="47625" cmpd="thickThin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Content Placeholder 2"/>
          <p:cNvSpPr>
            <a:spLocks noGrp="1"/>
          </p:cNvSpPr>
          <p:nvPr>
            <p:ph idx="1"/>
          </p:nvPr>
        </p:nvSpPr>
        <p:spPr>
          <a:xfrm>
            <a:off x="184150" y="466725"/>
            <a:ext cx="5048250" cy="5916613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Glaciers on Soft sediment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Sediment deforms and interacts with sub-glacial water and glacial flow in a complex way</a:t>
            </a: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Drumlins are a common byproduct</a:t>
            </a: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Sub-glacial water travels in tunnels that adjust in size to just contain the flow</a:t>
            </a:r>
          </a:p>
          <a:p>
            <a:pPr lvl="2"/>
            <a:r>
              <a:rPr lang="en-US">
                <a:latin typeface="Arial" charset="0"/>
                <a:ea typeface="ＭＳ Ｐゴシック" charset="0"/>
              </a:rPr>
              <a:t>Pressure / melting-temperature feedback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Basal topography not too important as these are pressurized conduits</a:t>
            </a: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Deposition in these tunnels leaves ridges that persist after the glacier disappears</a:t>
            </a:r>
          </a:p>
          <a:p>
            <a:pPr lvl="2"/>
            <a:r>
              <a:rPr lang="en-US">
                <a:latin typeface="Arial" charset="0"/>
                <a:ea typeface="ＭＳ Ｐゴシック" charset="0"/>
              </a:rPr>
              <a:t>Known as eskers</a:t>
            </a:r>
          </a:p>
          <a:p>
            <a:pPr lvl="2"/>
            <a:endParaRPr lang="en-US">
              <a:latin typeface="Arial" charset="0"/>
              <a:ea typeface="ＭＳ Ｐゴシック" charset="0"/>
            </a:endParaRPr>
          </a:p>
        </p:txBody>
      </p:sp>
      <p:pic>
        <p:nvPicPr>
          <p:cNvPr id="3993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538" y="1379538"/>
            <a:ext cx="1630362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3994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488" y="2852738"/>
            <a:ext cx="3465512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313" y="363538"/>
            <a:ext cx="3468687" cy="227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163" y="4829175"/>
            <a:ext cx="213677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Content Placeholder 2"/>
          <p:cNvSpPr>
            <a:spLocks noGrp="1"/>
          </p:cNvSpPr>
          <p:nvPr>
            <p:ph idx="1"/>
          </p:nvPr>
        </p:nvSpPr>
        <p:spPr>
          <a:xfrm>
            <a:off x="3360738" y="533400"/>
            <a:ext cx="5597525" cy="20320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Esker-like ridges exit the south polar ice sheet of Mars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100s of km long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…but 100m high and ~1km wide </a:t>
            </a:r>
          </a:p>
          <a:p>
            <a:pPr lvl="2"/>
            <a:r>
              <a:rPr lang="en-US">
                <a:latin typeface="Arial" charset="0"/>
                <a:ea typeface="ＭＳ Ｐゴシック" charset="0"/>
              </a:rPr>
              <a:t>Much bigger than terrestrial examples</a:t>
            </a:r>
          </a:p>
        </p:txBody>
      </p:sp>
      <p:pic>
        <p:nvPicPr>
          <p:cNvPr id="4096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2749550"/>
            <a:ext cx="506730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5600"/>
            <a:ext cx="3022600" cy="645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Text Box 12"/>
          <p:cNvSpPr txBox="1">
            <a:spLocks noChangeArrowheads="1"/>
          </p:cNvSpPr>
          <p:nvPr/>
        </p:nvSpPr>
        <p:spPr bwMode="auto">
          <a:xfrm>
            <a:off x="3684588" y="6570663"/>
            <a:ext cx="1901825" cy="287337"/>
          </a:xfrm>
          <a:prstGeom prst="rect">
            <a:avLst/>
          </a:prstGeom>
          <a:solidFill>
            <a:srgbClr val="FAFD77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9000"/>
              </a:lnSpc>
            </a:pPr>
            <a:r>
              <a:rPr lang="en-US" sz="1400"/>
              <a:t>Head and Pratt 2001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Glacial Till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Poorly sorted debris carried by glacier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Fine grained component – glacial flour</a:t>
            </a:r>
          </a:p>
        </p:txBody>
      </p:sp>
      <p:pic>
        <p:nvPicPr>
          <p:cNvPr id="3891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863" y="947738"/>
            <a:ext cx="4384675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0" y="619125"/>
            <a:ext cx="4630738" cy="5730875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Three (more like 2.5) main types of glacial ice to consider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Ice sheets</a:t>
            </a:r>
          </a:p>
          <a:p>
            <a:pPr lvl="2"/>
            <a:r>
              <a:rPr lang="en-US">
                <a:latin typeface="Arial" charset="0"/>
                <a:ea typeface="ＭＳ Ｐゴシック" charset="0"/>
              </a:rPr>
              <a:t>&gt;50,000 km</a:t>
            </a:r>
            <a:r>
              <a:rPr lang="en-US" baseline="30000">
                <a:latin typeface="Arial" charset="0"/>
                <a:ea typeface="ＭＳ Ｐゴシック" charset="0"/>
              </a:rPr>
              <a:t>2</a:t>
            </a: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Valley glaciers</a:t>
            </a: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Piedmont glaciers</a:t>
            </a:r>
          </a:p>
          <a:p>
            <a:pPr lvl="2"/>
            <a:r>
              <a:rPr lang="en-US">
                <a:latin typeface="Arial" charset="0"/>
                <a:ea typeface="ＭＳ Ｐゴシック" charset="0"/>
              </a:rPr>
              <a:t>Small valley-fed ice sheets</a:t>
            </a:r>
          </a:p>
        </p:txBody>
      </p:sp>
      <p:pic>
        <p:nvPicPr>
          <p:cNvPr id="1638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800" y="4851400"/>
            <a:ext cx="4013200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275" y="439738"/>
            <a:ext cx="2498725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600" y="2692400"/>
            <a:ext cx="3200400" cy="209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06413"/>
            <a:ext cx="5511800" cy="2219325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Glacial deposition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Terminal moraines where glaciers dump debris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Ice always moves forward even when glacier is in retreat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Non-ice debris accumulates</a:t>
            </a:r>
          </a:p>
          <a:p>
            <a:pPr lvl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Kettles mark the location of former ice outliers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Glacial outwash plains composed of glacial till</a:t>
            </a:r>
            <a:endParaRPr lang="en-US">
              <a:latin typeface="Arial" charset="0"/>
              <a:ea typeface="ＭＳ Ｐゴシック" charset="0"/>
            </a:endParaRPr>
          </a:p>
        </p:txBody>
      </p:sp>
      <p:pic>
        <p:nvPicPr>
          <p:cNvPr id="4198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38" y="1585913"/>
            <a:ext cx="3133725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41988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21200"/>
            <a:ext cx="2900363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838" y="4497388"/>
            <a:ext cx="3035300" cy="213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138" y="4546600"/>
            <a:ext cx="3344862" cy="20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538" y="838200"/>
            <a:ext cx="3700462" cy="240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313" y="3167063"/>
            <a:ext cx="4865687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Content Placeholder 1"/>
          <p:cNvSpPr>
            <a:spLocks noGrp="1"/>
          </p:cNvSpPr>
          <p:nvPr>
            <p:ph idx="1"/>
          </p:nvPr>
        </p:nvSpPr>
        <p:spPr>
          <a:xfrm>
            <a:off x="0" y="685800"/>
            <a:ext cx="4470400" cy="25146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Permafrost covers a large portion of the Earth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Ground ice on Mars theorized to exist for some time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Regolith provides the thermal insulation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Sharp latitude cutoff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Stable ice distribution changes with climate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Diffusive contact with the atmosphere</a:t>
            </a: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3556" name="Text Box 5"/>
          <p:cNvSpPr txBox="1">
            <a:spLocks noChangeArrowheads="1"/>
          </p:cNvSpPr>
          <p:nvPr/>
        </p:nvSpPr>
        <p:spPr bwMode="auto">
          <a:xfrm>
            <a:off x="0" y="400050"/>
            <a:ext cx="4800600" cy="322263"/>
          </a:xfrm>
          <a:prstGeom prst="rect">
            <a:avLst/>
          </a:prstGeom>
          <a:solidFill>
            <a:srgbClr val="DCE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9000"/>
              </a:lnSpc>
              <a:spcBef>
                <a:spcPct val="50000"/>
              </a:spcBef>
            </a:pPr>
            <a:r>
              <a:rPr lang="en-US"/>
              <a:t>Ground ice processes</a:t>
            </a:r>
          </a:p>
        </p:txBody>
      </p:sp>
      <p:pic>
        <p:nvPicPr>
          <p:cNvPr id="23557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138" y="422275"/>
            <a:ext cx="2989262" cy="298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3776663"/>
            <a:ext cx="3808412" cy="293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399569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Content Placeholder 1"/>
          <p:cNvSpPr>
            <a:spLocks noGrp="1"/>
          </p:cNvSpPr>
          <p:nvPr>
            <p:ph idx="1"/>
          </p:nvPr>
        </p:nvSpPr>
        <p:spPr>
          <a:xfrm>
            <a:off x="0" y="423863"/>
            <a:ext cx="7453313" cy="1446212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Ground ice on Mars theorized to exist for some time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Regolith provides the thermal insulation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Stable ice distribution changes with climate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Diffusive contact with the atmosphere</a:t>
            </a: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419475" y="4227513"/>
            <a:ext cx="1744663" cy="224313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pic>
        <p:nvPicPr>
          <p:cNvPr id="24581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388" y="2201863"/>
            <a:ext cx="3757612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TextBox 12"/>
          <p:cNvSpPr txBox="1">
            <a:spLocks noChangeArrowheads="1"/>
          </p:cNvSpPr>
          <p:nvPr/>
        </p:nvSpPr>
        <p:spPr bwMode="auto">
          <a:xfrm>
            <a:off x="3930650" y="2952750"/>
            <a:ext cx="936625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9000"/>
              </a:lnSpc>
            </a:pPr>
            <a:r>
              <a:rPr lang="en-US"/>
              <a:t>Surface</a:t>
            </a:r>
          </a:p>
        </p:txBody>
      </p:sp>
      <p:sp>
        <p:nvSpPr>
          <p:cNvPr id="17" name="Oval 16"/>
          <p:cNvSpPr/>
          <p:nvPr/>
        </p:nvSpPr>
        <p:spPr bwMode="auto">
          <a:xfrm>
            <a:off x="3644900" y="4495800"/>
            <a:ext cx="446088" cy="344488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4046538" y="4614863"/>
            <a:ext cx="446087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3967163" y="4200525"/>
            <a:ext cx="446087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4308475" y="4362450"/>
            <a:ext cx="446088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3422650" y="4814888"/>
            <a:ext cx="446088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3352800" y="4211638"/>
            <a:ext cx="446088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4594225" y="4621213"/>
            <a:ext cx="446088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4703763" y="4224338"/>
            <a:ext cx="446087" cy="344487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3814763" y="5018088"/>
            <a:ext cx="446087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4321175" y="4889500"/>
            <a:ext cx="446088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3479800" y="5249863"/>
            <a:ext cx="446088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3952875" y="5335588"/>
            <a:ext cx="446088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3608388" y="5575300"/>
            <a:ext cx="447675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3394075" y="5884863"/>
            <a:ext cx="446088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3968750" y="5746750"/>
            <a:ext cx="447675" cy="344488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4364038" y="5207000"/>
            <a:ext cx="446087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4741863" y="5018088"/>
            <a:ext cx="446087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 bwMode="auto">
          <a:xfrm>
            <a:off x="4691063" y="5507038"/>
            <a:ext cx="446087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4398963" y="5730875"/>
            <a:ext cx="446087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4217988" y="6091238"/>
            <a:ext cx="446087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 bwMode="auto">
          <a:xfrm>
            <a:off x="3771900" y="6099175"/>
            <a:ext cx="446088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4716463" y="5995988"/>
            <a:ext cx="446087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3703638" y="3576638"/>
            <a:ext cx="446087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3976688" y="3849688"/>
            <a:ext cx="446087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4222750" y="3271838"/>
            <a:ext cx="446088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3" name="Oval 42"/>
          <p:cNvSpPr/>
          <p:nvPr/>
        </p:nvSpPr>
        <p:spPr bwMode="auto">
          <a:xfrm>
            <a:off x="4383088" y="3595688"/>
            <a:ext cx="447675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4" name="Oval 43"/>
          <p:cNvSpPr/>
          <p:nvPr/>
        </p:nvSpPr>
        <p:spPr bwMode="auto">
          <a:xfrm>
            <a:off x="3481388" y="3894138"/>
            <a:ext cx="446087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5" name="Oval 44"/>
          <p:cNvSpPr/>
          <p:nvPr/>
        </p:nvSpPr>
        <p:spPr bwMode="auto">
          <a:xfrm>
            <a:off x="3409950" y="3290888"/>
            <a:ext cx="446088" cy="344487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6" name="Oval 45"/>
          <p:cNvSpPr/>
          <p:nvPr/>
        </p:nvSpPr>
        <p:spPr bwMode="auto">
          <a:xfrm>
            <a:off x="4772025" y="3770313"/>
            <a:ext cx="446088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4762500" y="3305175"/>
            <a:ext cx="446088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8" name="Oval 47"/>
          <p:cNvSpPr/>
          <p:nvPr/>
        </p:nvSpPr>
        <p:spPr bwMode="auto">
          <a:xfrm>
            <a:off x="4379913" y="3968750"/>
            <a:ext cx="446087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8" name="Oval 57"/>
          <p:cNvSpPr/>
          <p:nvPr/>
        </p:nvSpPr>
        <p:spPr bwMode="auto">
          <a:xfrm>
            <a:off x="3817938" y="3252788"/>
            <a:ext cx="446087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4" name="Oval 63"/>
          <p:cNvSpPr/>
          <p:nvPr/>
        </p:nvSpPr>
        <p:spPr bwMode="auto">
          <a:xfrm>
            <a:off x="3384550" y="6208713"/>
            <a:ext cx="446088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 bwMode="auto">
          <a:xfrm>
            <a:off x="4740275" y="6286500"/>
            <a:ext cx="446088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lnSpc>
                <a:spcPct val="89000"/>
              </a:lnSpc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4617" name="Rectangle 62"/>
          <p:cNvSpPr>
            <a:spLocks noChangeArrowheads="1"/>
          </p:cNvSpPr>
          <p:nvPr/>
        </p:nvSpPr>
        <p:spPr bwMode="auto">
          <a:xfrm>
            <a:off x="3344863" y="6384925"/>
            <a:ext cx="1973262" cy="265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algn="ctr" eaLnBrk="0" hangingPunct="0">
              <a:lnSpc>
                <a:spcPct val="89000"/>
              </a:lnSpc>
            </a:pPr>
            <a:endParaRPr lang="en-US"/>
          </a:p>
        </p:txBody>
      </p:sp>
      <p:cxnSp>
        <p:nvCxnSpPr>
          <p:cNvPr id="24618" name="Straight Arrow Connector 66"/>
          <p:cNvCxnSpPr>
            <a:cxnSpLocks noChangeShapeType="1"/>
          </p:cNvCxnSpPr>
          <p:nvPr/>
        </p:nvCxnSpPr>
        <p:spPr bwMode="auto">
          <a:xfrm rot="5400000">
            <a:off x="3601245" y="2628106"/>
            <a:ext cx="677862" cy="365125"/>
          </a:xfrm>
          <a:prstGeom prst="straightConnector1">
            <a:avLst/>
          </a:prstGeom>
          <a:noFill/>
          <a:ln w="50800">
            <a:solidFill>
              <a:srgbClr val="0000FF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619" name="TextBox 67"/>
          <p:cNvSpPr txBox="1">
            <a:spLocks noChangeArrowheads="1"/>
          </p:cNvSpPr>
          <p:nvPr/>
        </p:nvSpPr>
        <p:spPr bwMode="auto">
          <a:xfrm>
            <a:off x="3711575" y="1919288"/>
            <a:ext cx="1303338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9000"/>
              </a:lnSpc>
            </a:pPr>
            <a:r>
              <a:rPr lang="en-US"/>
              <a:t>Water vapor</a:t>
            </a:r>
          </a:p>
        </p:txBody>
      </p:sp>
      <p:graphicFrame>
        <p:nvGraphicFramePr>
          <p:cNvPr id="24578" name="Object 2"/>
          <p:cNvGraphicFramePr>
            <a:graphicFrameLocks noChangeAspect="1"/>
          </p:cNvGraphicFramePr>
          <p:nvPr/>
        </p:nvGraphicFramePr>
        <p:xfrm>
          <a:off x="5246688" y="901700"/>
          <a:ext cx="2378075" cy="579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62" name="Equation" r:id="rId4" imgW="1562100" imgH="381000" progId="Equation.3">
                  <p:embed/>
                </p:oleObj>
              </mc:Choice>
              <mc:Fallback>
                <p:oleObj name="Equation" r:id="rId4" imgW="1562100" imgH="38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46688" y="901700"/>
                        <a:ext cx="2378075" cy="579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620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3238500"/>
            <a:ext cx="3006725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21" name="Text Box 5"/>
          <p:cNvSpPr txBox="1">
            <a:spLocks noChangeArrowheads="1"/>
          </p:cNvSpPr>
          <p:nvPr/>
        </p:nvSpPr>
        <p:spPr bwMode="auto">
          <a:xfrm>
            <a:off x="0" y="6542088"/>
            <a:ext cx="1928813" cy="315912"/>
          </a:xfrm>
          <a:prstGeom prst="rect">
            <a:avLst/>
          </a:prstGeom>
          <a:solidFill>
            <a:srgbClr val="E9FC32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9000"/>
              </a:lnSpc>
            </a:pPr>
            <a:r>
              <a:rPr lang="en-US"/>
              <a:t>Mellon et al., 2004</a:t>
            </a:r>
          </a:p>
        </p:txBody>
      </p:sp>
    </p:spTree>
    <p:extLst>
      <p:ext uri="{BB962C8B-B14F-4D97-AF65-F5344CB8AC3E}">
        <p14:creationId xmlns:p14="http://schemas.microsoft.com/office/powerpoint/2010/main" val="50138332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Content Placeholder 1"/>
          <p:cNvSpPr>
            <a:spLocks noGrp="1"/>
          </p:cNvSpPr>
          <p:nvPr>
            <p:ph idx="1"/>
          </p:nvPr>
        </p:nvSpPr>
        <p:spPr>
          <a:xfrm>
            <a:off x="0" y="495300"/>
            <a:ext cx="5011738" cy="5715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 stable depth (ice temperature) exists where </a:t>
            </a:r>
          </a:p>
        </p:txBody>
      </p:sp>
      <p:pic>
        <p:nvPicPr>
          <p:cNvPr id="2560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939800"/>
            <a:ext cx="7789862" cy="555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4991100" y="498475"/>
          <a:ext cx="1450975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86" name="Equation" r:id="rId4" imgW="952500" imgH="254000" progId="Equation.3">
                  <p:embed/>
                </p:oleObj>
              </mc:Choice>
              <mc:Fallback>
                <p:oleObj name="Equation" r:id="rId4" imgW="9525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91100" y="498475"/>
                        <a:ext cx="1450975" cy="385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6226175" y="6570663"/>
            <a:ext cx="2917825" cy="287337"/>
          </a:xfrm>
          <a:prstGeom prst="rect">
            <a:avLst/>
          </a:prstGeom>
          <a:solidFill>
            <a:srgbClr val="E9FC32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9000"/>
              </a:lnSpc>
            </a:pPr>
            <a:r>
              <a:rPr lang="en-US" sz="1400"/>
              <a:t>Chamberlain and Boynton, 2007</a:t>
            </a:r>
          </a:p>
        </p:txBody>
      </p:sp>
    </p:spTree>
    <p:extLst>
      <p:ext uri="{BB962C8B-B14F-4D97-AF65-F5344CB8AC3E}">
        <p14:creationId xmlns:p14="http://schemas.microsoft.com/office/powerpoint/2010/main" val="426985614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ontent Placeholder 1"/>
          <p:cNvSpPr>
            <a:spLocks noGrp="1"/>
          </p:cNvSpPr>
          <p:nvPr>
            <p:ph idx="1"/>
          </p:nvPr>
        </p:nvSpPr>
        <p:spPr>
          <a:xfrm>
            <a:off x="0" y="566738"/>
            <a:ext cx="4562475" cy="3205162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Many models – same behavior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Shallow high-latitude ice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Ice-free equatorial region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Very sharp boundary 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Boundary position very sensitive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Thermophysical properties</a:t>
            </a:r>
          </a:p>
          <a:p>
            <a:pPr lvl="2"/>
            <a:r>
              <a:rPr lang="en-US">
                <a:latin typeface="Arial" charset="0"/>
                <a:ea typeface="ＭＳ Ｐゴシック" charset="0"/>
              </a:rPr>
              <a:t>Independently determined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Global average water vapor</a:t>
            </a:r>
          </a:p>
          <a:p>
            <a:pPr lvl="2"/>
            <a:r>
              <a:rPr lang="en-US">
                <a:latin typeface="Arial" charset="0"/>
                <a:ea typeface="ＭＳ Ｐゴシック" charset="0"/>
              </a:rPr>
              <a:t>Today</a:t>
            </a:r>
            <a:r>
              <a:rPr lang="ja-JP" altLang="en-US">
                <a:latin typeface="Arial" charset="0"/>
                <a:ea typeface="ＭＳ Ｐゴシック" charset="0"/>
              </a:rPr>
              <a:t>’</a:t>
            </a:r>
            <a:r>
              <a:rPr lang="en-US">
                <a:latin typeface="Arial" charset="0"/>
                <a:ea typeface="ＭＳ Ｐゴシック" charset="0"/>
              </a:rPr>
              <a:t>s value is 10-14 pr μm</a:t>
            </a:r>
          </a:p>
        </p:txBody>
      </p:sp>
      <p:pic>
        <p:nvPicPr>
          <p:cNvPr id="2662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38" y="3702050"/>
            <a:ext cx="8094662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 Box 5"/>
          <p:cNvSpPr txBox="1">
            <a:spLocks noChangeArrowheads="1"/>
          </p:cNvSpPr>
          <p:nvPr/>
        </p:nvSpPr>
        <p:spPr bwMode="auto">
          <a:xfrm>
            <a:off x="6226175" y="6570663"/>
            <a:ext cx="2917825" cy="287337"/>
          </a:xfrm>
          <a:prstGeom prst="rect">
            <a:avLst/>
          </a:prstGeom>
          <a:solidFill>
            <a:srgbClr val="E9FC32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9000"/>
              </a:lnSpc>
            </a:pPr>
            <a:r>
              <a:rPr lang="en-US" sz="1400"/>
              <a:t>Chamberlain and Boynton, 2007</a:t>
            </a:r>
          </a:p>
        </p:txBody>
      </p:sp>
      <p:pic>
        <p:nvPicPr>
          <p:cNvPr id="26629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338" y="461963"/>
            <a:ext cx="3403600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965090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1"/>
          <p:cNvSpPr>
            <a:spLocks noGrp="1"/>
          </p:cNvSpPr>
          <p:nvPr>
            <p:ph idx="1"/>
          </p:nvPr>
        </p:nvSpPr>
        <p:spPr>
          <a:xfrm>
            <a:off x="0" y="542925"/>
            <a:ext cx="8267700" cy="379413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Thickness of the icy regolith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Perhaps up to 10s of meters </a:t>
            </a:r>
          </a:p>
          <a:p>
            <a:pPr lvl="2"/>
            <a:r>
              <a:rPr lang="en-US">
                <a:latin typeface="Arial" charset="0"/>
                <a:ea typeface="ＭＳ Ｐゴシック" charset="0"/>
              </a:rPr>
              <a:t>38 meters in this case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Limited by geothermal gradient (deposition limit not stability limit)</a:t>
            </a: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</p:txBody>
      </p:sp>
      <p:pic>
        <p:nvPicPr>
          <p:cNvPr id="27651" name="Picture 7" descr="ESP_018522_2270_COLOR.abrows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371475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5" descr="r_1403201_001_bullsey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963" y="1938338"/>
            <a:ext cx="5380037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718490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ontent Placeholder 1"/>
          <p:cNvSpPr>
            <a:spLocks noGrp="1"/>
          </p:cNvSpPr>
          <p:nvPr>
            <p:ph idx="1"/>
          </p:nvPr>
        </p:nvSpPr>
        <p:spPr>
          <a:xfrm>
            <a:off x="201613" y="644525"/>
            <a:ext cx="4530725" cy="4370388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Active layer can be pressurized when frozen from the top down (beginning of winter)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Outbursts freeze as icings</a:t>
            </a:r>
          </a:p>
        </p:txBody>
      </p:sp>
      <p:pic>
        <p:nvPicPr>
          <p:cNvPr id="3072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963" y="1125538"/>
            <a:ext cx="3983037" cy="298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3" y="1919288"/>
            <a:ext cx="4114800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838200" y="4775200"/>
            <a:ext cx="1241425" cy="288925"/>
          </a:xfrm>
          <a:prstGeom prst="rect">
            <a:avLst/>
          </a:prstGeom>
          <a:solidFill>
            <a:srgbClr val="E9FC32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9000"/>
              </a:lnSpc>
            </a:pPr>
            <a:r>
              <a:rPr lang="en-US" sz="1400"/>
              <a:t>Melosh 2011</a:t>
            </a:r>
          </a:p>
        </p:txBody>
      </p:sp>
    </p:spTree>
    <p:extLst>
      <p:ext uri="{BB962C8B-B14F-4D97-AF65-F5344CB8AC3E}">
        <p14:creationId xmlns:p14="http://schemas.microsoft.com/office/powerpoint/2010/main" val="291324954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Content Placeholder 1"/>
          <p:cNvSpPr>
            <a:spLocks noGrp="1"/>
          </p:cNvSpPr>
          <p:nvPr>
            <p:ph idx="1"/>
          </p:nvPr>
        </p:nvSpPr>
        <p:spPr>
          <a:xfrm>
            <a:off x="0" y="677863"/>
            <a:ext cx="8502650" cy="1870075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An active layer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Annual melting and refreezing of the upper surface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0.1 to a few meters thick</a:t>
            </a: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Permafrost is very impermeable – active layer becomes water-logged in summer months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Leads to mass movements on slopes – Gelifluction/Solifluction</a:t>
            </a:r>
          </a:p>
        </p:txBody>
      </p:sp>
      <p:pic>
        <p:nvPicPr>
          <p:cNvPr id="2867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114675"/>
            <a:ext cx="3657600" cy="310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2400"/>
            <a:ext cx="5435600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0" y="400050"/>
            <a:ext cx="4800600" cy="322263"/>
          </a:xfrm>
          <a:prstGeom prst="rect">
            <a:avLst/>
          </a:prstGeom>
          <a:solidFill>
            <a:srgbClr val="DCE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9000"/>
              </a:lnSpc>
              <a:spcBef>
                <a:spcPct val="50000"/>
              </a:spcBef>
            </a:pPr>
            <a:r>
              <a:rPr lang="en-US"/>
              <a:t>Wet Periglacial Processes</a:t>
            </a:r>
          </a:p>
        </p:txBody>
      </p:sp>
    </p:spTree>
    <p:extLst>
      <p:ext uri="{BB962C8B-B14F-4D97-AF65-F5344CB8AC3E}">
        <p14:creationId xmlns:p14="http://schemas.microsoft.com/office/powerpoint/2010/main" val="335242439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Content Placeholder 1"/>
          <p:cNvSpPr>
            <a:spLocks noGrp="1"/>
          </p:cNvSpPr>
          <p:nvPr>
            <p:ph idx="1"/>
          </p:nvPr>
        </p:nvSpPr>
        <p:spPr>
          <a:xfrm>
            <a:off x="0" y="441325"/>
            <a:ext cx="3716338" cy="2624138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Similar slope movements on Mars – melting not expected in current climate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Fretted terrain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Concentric crater fill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Lineated Valley Fill</a:t>
            </a:r>
          </a:p>
        </p:txBody>
      </p:sp>
      <p:pic>
        <p:nvPicPr>
          <p:cNvPr id="2969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563" y="601663"/>
            <a:ext cx="5405437" cy="352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 Box 5"/>
          <p:cNvSpPr txBox="1">
            <a:spLocks noChangeArrowheads="1"/>
          </p:cNvSpPr>
          <p:nvPr/>
        </p:nvSpPr>
        <p:spPr bwMode="auto">
          <a:xfrm>
            <a:off x="2189163" y="3794125"/>
            <a:ext cx="1501775" cy="287338"/>
          </a:xfrm>
          <a:prstGeom prst="rect">
            <a:avLst/>
          </a:prstGeom>
          <a:solidFill>
            <a:srgbClr val="E9FC32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9000"/>
              </a:lnSpc>
            </a:pPr>
            <a:r>
              <a:rPr lang="en-US" sz="1400"/>
              <a:t>Levy et al. 2010</a:t>
            </a:r>
          </a:p>
        </p:txBody>
      </p:sp>
      <p:pic>
        <p:nvPicPr>
          <p:cNvPr id="2970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515518" y="856457"/>
            <a:ext cx="2112963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112428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Text Box 5"/>
          <p:cNvSpPr txBox="1">
            <a:spLocks noChangeArrowheads="1"/>
          </p:cNvSpPr>
          <p:nvPr/>
        </p:nvSpPr>
        <p:spPr bwMode="auto">
          <a:xfrm>
            <a:off x="0" y="400050"/>
            <a:ext cx="4800600" cy="322263"/>
          </a:xfrm>
          <a:prstGeom prst="rect">
            <a:avLst/>
          </a:prstGeom>
          <a:solidFill>
            <a:srgbClr val="DCE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9000"/>
              </a:lnSpc>
              <a:spcBef>
                <a:spcPct val="50000"/>
              </a:spcBef>
            </a:pPr>
            <a:r>
              <a:rPr lang="en-US"/>
              <a:t>Dry Periglacial Processes</a:t>
            </a:r>
          </a:p>
        </p:txBody>
      </p:sp>
      <p:graphicFrame>
        <p:nvGraphicFramePr>
          <p:cNvPr id="35842" name="Object 2"/>
          <p:cNvGraphicFramePr>
            <a:graphicFrameLocks noChangeAspect="1"/>
          </p:cNvGraphicFramePr>
          <p:nvPr/>
        </p:nvGraphicFramePr>
        <p:xfrm>
          <a:off x="0" y="3835400"/>
          <a:ext cx="3929063" cy="302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26" name="Image" r:id="rId4" imgW="5777778" imgH="4444444" progId="">
                  <p:embed/>
                </p:oleObj>
              </mc:Choice>
              <mc:Fallback>
                <p:oleObj name="Image" r:id="rId4" imgW="5777778" imgH="444444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835400"/>
                        <a:ext cx="3929063" cy="302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91240B29-F687-4f45-9708-019B960494DF}">
                          <a14:hiddenLine xmlns:a14="http://schemas.microsoft.com/office/drawing/2010/main" w="47625" cmpd="thickThin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4" name="Content Placeholder 10"/>
          <p:cNvSpPr>
            <a:spLocks noGrp="1"/>
          </p:cNvSpPr>
          <p:nvPr>
            <p:ph idx="1"/>
          </p:nvPr>
        </p:nvSpPr>
        <p:spPr>
          <a:xfrm>
            <a:off x="0" y="855663"/>
            <a:ext cx="6596063" cy="515937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Polygons form from thermal cycling of buried ice</a:t>
            </a:r>
          </a:p>
        </p:txBody>
      </p:sp>
      <p:pic>
        <p:nvPicPr>
          <p:cNvPr id="35845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5863"/>
            <a:ext cx="3937000" cy="256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55588"/>
            <a:ext cx="2243138" cy="660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010177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antart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1528763"/>
            <a:ext cx="4711700" cy="532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5" descr="greenla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225" y="1527175"/>
            <a:ext cx="2938463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6"/>
          <p:cNvSpPr txBox="1">
            <a:spLocks noChangeArrowheads="1"/>
          </p:cNvSpPr>
          <p:nvPr/>
        </p:nvSpPr>
        <p:spPr bwMode="auto">
          <a:xfrm>
            <a:off x="0" y="400050"/>
            <a:ext cx="5400675" cy="322263"/>
          </a:xfrm>
          <a:prstGeom prst="rect">
            <a:avLst/>
          </a:prstGeom>
          <a:solidFill>
            <a:srgbClr val="DCE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9000"/>
              </a:lnSpc>
              <a:spcBef>
                <a:spcPct val="50000"/>
              </a:spcBef>
            </a:pPr>
            <a:r>
              <a:rPr lang="en-US"/>
              <a:t>Big ice sheets of the inner solar system – Earth </a:t>
            </a:r>
          </a:p>
        </p:txBody>
      </p:sp>
      <p:sp>
        <p:nvSpPr>
          <p:cNvPr id="18437" name="Text Box 7"/>
          <p:cNvSpPr txBox="1">
            <a:spLocks noChangeArrowheads="1"/>
          </p:cNvSpPr>
          <p:nvPr/>
        </p:nvSpPr>
        <p:spPr bwMode="auto">
          <a:xfrm>
            <a:off x="2563813" y="1249363"/>
            <a:ext cx="1384300" cy="293687"/>
          </a:xfrm>
          <a:prstGeom prst="rect">
            <a:avLst/>
          </a:prstGeom>
          <a:solidFill>
            <a:srgbClr val="FAFD77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9000"/>
              </a:lnSpc>
            </a:pPr>
            <a:r>
              <a:rPr lang="en-US" sz="1400"/>
              <a:t>30 million km</a:t>
            </a:r>
            <a:r>
              <a:rPr lang="en-US" sz="1400" baseline="30000"/>
              <a:t>3</a:t>
            </a:r>
            <a:endParaRPr lang="en-US" sz="1400"/>
          </a:p>
        </p:txBody>
      </p:sp>
      <p:sp>
        <p:nvSpPr>
          <p:cNvPr id="18438" name="Text Box 9"/>
          <p:cNvSpPr txBox="1">
            <a:spLocks noChangeArrowheads="1"/>
          </p:cNvSpPr>
          <p:nvPr/>
        </p:nvSpPr>
        <p:spPr bwMode="auto">
          <a:xfrm>
            <a:off x="6994525" y="1239838"/>
            <a:ext cx="1285875" cy="293687"/>
          </a:xfrm>
          <a:prstGeom prst="rect">
            <a:avLst/>
          </a:prstGeom>
          <a:solidFill>
            <a:srgbClr val="FAFD77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9000"/>
              </a:lnSpc>
            </a:pPr>
            <a:r>
              <a:rPr lang="en-US" sz="1400"/>
              <a:t>6 million km</a:t>
            </a:r>
            <a:r>
              <a:rPr lang="en-US" sz="1400" baseline="30000"/>
              <a:t>3</a:t>
            </a:r>
            <a:endParaRPr lang="en-US" sz="140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505325"/>
            <a:ext cx="9144000" cy="2192338"/>
          </a:xfrm>
        </p:spPr>
        <p:txBody>
          <a:bodyPr/>
          <a:lstStyle/>
          <a:p>
            <a:pPr marL="342900" indent="-342900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Model as a viscoelastic solid</a:t>
            </a:r>
          </a:p>
          <a:p>
            <a:pPr marL="742950" lvl="1" indent="-285750"/>
            <a:r>
              <a:rPr lang="en-US">
                <a:latin typeface="Arial" charset="0"/>
                <a:ea typeface="ＭＳ Ｐゴシック" charset="0"/>
              </a:rPr>
              <a:t>Short-term elastic behavior</a:t>
            </a:r>
          </a:p>
          <a:p>
            <a:pPr marL="742950" lvl="1" indent="-285750"/>
            <a:r>
              <a:rPr lang="en-US">
                <a:latin typeface="Arial" charset="0"/>
                <a:ea typeface="ＭＳ Ｐゴシック" charset="0"/>
              </a:rPr>
              <a:t>Long-term viscous behavior</a:t>
            </a:r>
          </a:p>
          <a:p>
            <a:pPr marL="742950" lvl="1" indent="-285750"/>
            <a:r>
              <a:rPr lang="en-US">
                <a:latin typeface="Arial" charset="0"/>
                <a:ea typeface="ＭＳ Ｐゴシック" charset="0"/>
              </a:rPr>
              <a:t>Heating </a:t>
            </a:r>
            <a:r>
              <a:rPr lang="en-US">
                <a:latin typeface="Arial" charset="0"/>
                <a:ea typeface="ＭＳ Ｐゴシック" charset="0"/>
                <a:cs typeface="Arial" charset="0"/>
              </a:rPr>
              <a:t>→ expansion</a:t>
            </a:r>
            <a:r>
              <a:rPr lang="en-US">
                <a:latin typeface="Arial" charset="0"/>
                <a:ea typeface="ＭＳ Ｐゴシック" charset="0"/>
              </a:rPr>
              <a:t> </a:t>
            </a:r>
            <a:r>
              <a:rPr lang="en-US">
                <a:latin typeface="Arial" charset="0"/>
                <a:ea typeface="ＭＳ Ｐゴシック" charset="0"/>
                <a:cs typeface="Arial" charset="0"/>
              </a:rPr>
              <a:t>→ compression</a:t>
            </a:r>
          </a:p>
          <a:p>
            <a:pPr marL="1143000" lvl="2" indent="-228600"/>
            <a:r>
              <a:rPr lang="en-US" sz="1000">
                <a:latin typeface="Arial" charset="0"/>
                <a:ea typeface="ＭＳ Ｐゴシック" charset="0"/>
                <a:cs typeface="Arial" charset="0"/>
              </a:rPr>
              <a:t>Some stress relieved by viscous creep</a:t>
            </a:r>
          </a:p>
          <a:p>
            <a:pPr marL="742950" lvl="1" indent="-285750"/>
            <a:r>
              <a:rPr lang="en-US">
                <a:latin typeface="Arial" charset="0"/>
                <a:ea typeface="ＭＳ Ｐゴシック" charset="0"/>
              </a:rPr>
              <a:t>Cooling </a:t>
            </a:r>
            <a:r>
              <a:rPr lang="en-US">
                <a:latin typeface="Arial" charset="0"/>
                <a:ea typeface="ＭＳ Ｐゴシック" charset="0"/>
                <a:cs typeface="Arial" charset="0"/>
              </a:rPr>
              <a:t>→ shrinkage</a:t>
            </a:r>
            <a:r>
              <a:rPr lang="en-US">
                <a:latin typeface="Arial" charset="0"/>
                <a:ea typeface="ＭＳ Ｐゴシック" charset="0"/>
              </a:rPr>
              <a:t> </a:t>
            </a:r>
            <a:r>
              <a:rPr lang="en-US">
                <a:latin typeface="Arial" charset="0"/>
                <a:ea typeface="ＭＳ Ｐゴシック" charset="0"/>
                <a:cs typeface="Arial" charset="0"/>
              </a:rPr>
              <a:t>→ extension</a:t>
            </a:r>
          </a:p>
          <a:p>
            <a:pPr marL="1143000" lvl="2" indent="-228600"/>
            <a:r>
              <a:rPr lang="en-US" sz="1000">
                <a:latin typeface="Arial" charset="0"/>
                <a:ea typeface="ＭＳ Ｐゴシック" charset="0"/>
                <a:cs typeface="Arial" charset="0"/>
              </a:rPr>
              <a:t>Less stress relieved viscously at lower T</a:t>
            </a:r>
          </a:p>
          <a:p>
            <a:pPr marL="742950" lvl="1" indent="-285750"/>
            <a:r>
              <a:rPr lang="en-US">
                <a:latin typeface="Arial" charset="0"/>
                <a:ea typeface="ＭＳ Ｐゴシック" charset="0"/>
                <a:cs typeface="Arial" charset="0"/>
              </a:rPr>
              <a:t>Tensile stress causes cracking</a:t>
            </a:r>
          </a:p>
          <a:p>
            <a:pPr marL="742950" lvl="1" indent="-285750"/>
            <a:r>
              <a:rPr lang="en-US">
                <a:latin typeface="Arial" charset="0"/>
                <a:ea typeface="ＭＳ Ｐゴシック" charset="0"/>
                <a:cs typeface="Arial" charset="0"/>
              </a:rPr>
              <a:t>Stresses highest in polygon center</a:t>
            </a:r>
          </a:p>
          <a:p>
            <a:pPr marL="342900" indent="-342900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789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388"/>
            <a:ext cx="3614738" cy="412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 Box 9"/>
          <p:cNvSpPr txBox="1">
            <a:spLocks noChangeArrowheads="1"/>
          </p:cNvSpPr>
          <p:nvPr/>
        </p:nvSpPr>
        <p:spPr bwMode="auto">
          <a:xfrm>
            <a:off x="2387600" y="4224338"/>
            <a:ext cx="1651000" cy="288925"/>
          </a:xfrm>
          <a:prstGeom prst="rect">
            <a:avLst/>
          </a:prstGeom>
          <a:solidFill>
            <a:srgbClr val="FAFD77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9000"/>
              </a:lnSpc>
            </a:pPr>
            <a:r>
              <a:rPr lang="en-US" sz="1400"/>
              <a:t>Mellon et al. 2008</a:t>
            </a:r>
          </a:p>
        </p:txBody>
      </p:sp>
      <p:pic>
        <p:nvPicPr>
          <p:cNvPr id="3789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338" y="1135063"/>
            <a:ext cx="5173662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37894" name="Text Box 9"/>
          <p:cNvSpPr txBox="1">
            <a:spLocks noChangeArrowheads="1"/>
          </p:cNvSpPr>
          <p:nvPr/>
        </p:nvSpPr>
        <p:spPr bwMode="auto">
          <a:xfrm>
            <a:off x="7891463" y="4140200"/>
            <a:ext cx="1252537" cy="287338"/>
          </a:xfrm>
          <a:prstGeom prst="rect">
            <a:avLst/>
          </a:prstGeom>
          <a:solidFill>
            <a:srgbClr val="FAFD77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9000"/>
              </a:lnSpc>
            </a:pPr>
            <a:r>
              <a:rPr lang="en-US" sz="1400"/>
              <a:t>Mellon, 1997</a:t>
            </a:r>
          </a:p>
        </p:txBody>
      </p:sp>
      <p:pic>
        <p:nvPicPr>
          <p:cNvPr id="37895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013" y="4394200"/>
            <a:ext cx="3249612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6" name="TextBox 9"/>
          <p:cNvSpPr txBox="1">
            <a:spLocks noChangeArrowheads="1"/>
          </p:cNvSpPr>
          <p:nvPr/>
        </p:nvSpPr>
        <p:spPr bwMode="auto">
          <a:xfrm>
            <a:off x="5164138" y="820738"/>
            <a:ext cx="33401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Warmer ice – some viscous flow</a:t>
            </a:r>
          </a:p>
        </p:txBody>
      </p:sp>
      <p:cxnSp>
        <p:nvCxnSpPr>
          <p:cNvPr id="37897" name="Straight Arrow Connector 11"/>
          <p:cNvCxnSpPr>
            <a:cxnSpLocks noChangeShapeType="1"/>
          </p:cNvCxnSpPr>
          <p:nvPr/>
        </p:nvCxnSpPr>
        <p:spPr bwMode="auto">
          <a:xfrm rot="5400000">
            <a:off x="4948238" y="1706563"/>
            <a:ext cx="2438400" cy="13462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35417694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50863"/>
            <a:ext cx="3725863" cy="4648200"/>
          </a:xfrm>
        </p:spPr>
        <p:txBody>
          <a:bodyPr/>
          <a:lstStyle/>
          <a:p>
            <a:pPr marL="342900" indent="-342900"/>
            <a:r>
              <a:rPr lang="en-US">
                <a:latin typeface="Arial" charset="0"/>
                <a:ea typeface="ＭＳ Ｐゴシック" charset="0"/>
                <a:cs typeface="Arial" charset="0"/>
              </a:rPr>
              <a:t>Repeated thermal cycling</a:t>
            </a:r>
          </a:p>
          <a:p>
            <a:pPr marL="742950" lvl="1" indent="-285750"/>
            <a:r>
              <a:rPr lang="en-US">
                <a:latin typeface="Arial" charset="0"/>
                <a:ea typeface="ＭＳ Ｐゴシック" charset="0"/>
                <a:cs typeface="Arial" charset="0"/>
              </a:rPr>
              <a:t>Cracks propagate</a:t>
            </a:r>
          </a:p>
          <a:p>
            <a:pPr marL="742950" lvl="1" indent="-285750"/>
            <a:endParaRPr lang="en-US">
              <a:latin typeface="Arial" charset="0"/>
              <a:ea typeface="ＭＳ Ｐゴシック" charset="0"/>
              <a:cs typeface="Arial" charset="0"/>
            </a:endParaRPr>
          </a:p>
          <a:p>
            <a:pPr marL="742950" lvl="1" indent="-285750"/>
            <a:r>
              <a:rPr lang="en-US">
                <a:latin typeface="Arial" charset="0"/>
                <a:ea typeface="ＭＳ Ｐゴシック" charset="0"/>
                <a:cs typeface="Arial" charset="0"/>
              </a:rPr>
              <a:t>Propagation stops when it hits another crack</a:t>
            </a:r>
          </a:p>
          <a:p>
            <a:pPr marL="742950" lvl="1" indent="-285750"/>
            <a:endParaRPr lang="en-US">
              <a:latin typeface="Arial" charset="0"/>
              <a:ea typeface="ＭＳ Ｐゴシック" charset="0"/>
              <a:cs typeface="Arial" charset="0"/>
            </a:endParaRPr>
          </a:p>
          <a:p>
            <a:pPr marL="742950" lvl="1" indent="-285750"/>
            <a:r>
              <a:rPr lang="en-US">
                <a:latin typeface="Arial" charset="0"/>
                <a:ea typeface="ＭＳ Ｐゴシック" charset="0"/>
                <a:cs typeface="Arial" charset="0"/>
              </a:rPr>
              <a:t>Cracks fill with debris (or ice)</a:t>
            </a:r>
          </a:p>
          <a:p>
            <a:pPr marL="1143000" lvl="2" indent="-228600"/>
            <a:r>
              <a:rPr lang="en-US" sz="1000">
                <a:latin typeface="Arial" charset="0"/>
                <a:ea typeface="ＭＳ Ｐゴシック" charset="0"/>
                <a:cs typeface="Arial" charset="0"/>
              </a:rPr>
              <a:t>Compression cause ridges along cracks</a:t>
            </a:r>
            <a:endParaRPr lang="en-US" sz="2000">
              <a:latin typeface="Arial" charset="0"/>
              <a:ea typeface="ＭＳ Ｐゴシック" charset="0"/>
              <a:cs typeface="Arial" charset="0"/>
            </a:endParaRPr>
          </a:p>
          <a:p>
            <a:pPr marL="742950" lvl="1" indent="-285750"/>
            <a:endParaRPr lang="en-US">
              <a:latin typeface="Arial" charset="0"/>
              <a:ea typeface="ＭＳ Ｐゴシック" charset="0"/>
              <a:cs typeface="Arial" charset="0"/>
            </a:endParaRPr>
          </a:p>
          <a:p>
            <a:pPr marL="742950" lvl="1" indent="-285750"/>
            <a:r>
              <a:rPr lang="en-US">
                <a:latin typeface="Arial" charset="0"/>
                <a:ea typeface="ＭＳ Ｐゴシック" charset="0"/>
                <a:cs typeface="Arial" charset="0"/>
              </a:rPr>
              <a:t>Zone of weakness for next year</a:t>
            </a:r>
          </a:p>
          <a:p>
            <a:pPr marL="742950" lvl="1" indent="-285750"/>
            <a:endParaRPr lang="en-US">
              <a:latin typeface="Arial" charset="0"/>
              <a:ea typeface="ＭＳ Ｐゴシック" charset="0"/>
              <a:cs typeface="Arial" charset="0"/>
            </a:endParaRPr>
          </a:p>
          <a:p>
            <a:pPr marL="742950" lvl="1" indent="-285750"/>
            <a:r>
              <a:rPr lang="en-US">
                <a:latin typeface="Arial" charset="0"/>
                <a:ea typeface="ＭＳ Ｐゴシック" charset="0"/>
                <a:cs typeface="Arial" charset="0"/>
              </a:rPr>
              <a:t>Cracks get widened progressively</a:t>
            </a:r>
          </a:p>
          <a:p>
            <a:pPr marL="342900" indent="-342900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891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15938"/>
            <a:ext cx="5257800" cy="562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ext Box 9"/>
          <p:cNvSpPr txBox="1">
            <a:spLocks noChangeArrowheads="1"/>
          </p:cNvSpPr>
          <p:nvPr/>
        </p:nvSpPr>
        <p:spPr bwMode="auto">
          <a:xfrm>
            <a:off x="1671638" y="6570663"/>
            <a:ext cx="2290762" cy="287337"/>
          </a:xfrm>
          <a:prstGeom prst="rect">
            <a:avLst/>
          </a:prstGeom>
          <a:solidFill>
            <a:srgbClr val="FAFD77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9000"/>
              </a:lnSpc>
            </a:pPr>
            <a:r>
              <a:rPr lang="en-US" sz="1400"/>
              <a:t>Marchant and Head 2007</a:t>
            </a:r>
          </a:p>
        </p:txBody>
      </p:sp>
      <p:sp>
        <p:nvSpPr>
          <p:cNvPr id="38917" name="TextBox 6"/>
          <p:cNvSpPr txBox="1">
            <a:spLocks noChangeArrowheads="1"/>
          </p:cNvSpPr>
          <p:nvPr/>
        </p:nvSpPr>
        <p:spPr bwMode="auto">
          <a:xfrm>
            <a:off x="5748338" y="6230938"/>
            <a:ext cx="138271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Sand wedge</a:t>
            </a:r>
          </a:p>
        </p:txBody>
      </p:sp>
      <p:sp>
        <p:nvSpPr>
          <p:cNvPr id="38918" name="TextBox 7"/>
          <p:cNvSpPr txBox="1">
            <a:spLocks noChangeArrowheads="1"/>
          </p:cNvSpPr>
          <p:nvPr/>
        </p:nvSpPr>
        <p:spPr bwMode="auto">
          <a:xfrm>
            <a:off x="7637463" y="6248400"/>
            <a:ext cx="11652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Ice wedge</a:t>
            </a:r>
          </a:p>
        </p:txBody>
      </p:sp>
      <p:sp>
        <p:nvSpPr>
          <p:cNvPr id="38919" name="TextBox 8"/>
          <p:cNvSpPr txBox="1">
            <a:spLocks noChangeArrowheads="1"/>
          </p:cNvSpPr>
          <p:nvPr/>
        </p:nvSpPr>
        <p:spPr bwMode="auto">
          <a:xfrm>
            <a:off x="4013200" y="6230938"/>
            <a:ext cx="13589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Sublimation</a:t>
            </a:r>
          </a:p>
        </p:txBody>
      </p:sp>
    </p:spTree>
    <p:extLst>
      <p:ext uri="{BB962C8B-B14F-4D97-AF65-F5344CB8AC3E}">
        <p14:creationId xmlns:p14="http://schemas.microsoft.com/office/powerpoint/2010/main" val="402203680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325" y="2159000"/>
            <a:ext cx="5146675" cy="469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Content Placeholder 2"/>
          <p:cNvSpPr>
            <a:spLocks noGrp="1"/>
          </p:cNvSpPr>
          <p:nvPr>
            <p:ph idx="1"/>
          </p:nvPr>
        </p:nvSpPr>
        <p:spPr>
          <a:xfrm>
            <a:off x="150813" y="906463"/>
            <a:ext cx="5988050" cy="26416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Gibbs Thompson effect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Freezing point depressed by surface curvature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Liquid stays mobile around grain boundaries</a:t>
            </a:r>
          </a:p>
        </p:txBody>
      </p:sp>
      <p:sp>
        <p:nvSpPr>
          <p:cNvPr id="43012" name="Text Box 5"/>
          <p:cNvSpPr txBox="1">
            <a:spLocks noChangeArrowheads="1"/>
          </p:cNvSpPr>
          <p:nvPr/>
        </p:nvSpPr>
        <p:spPr bwMode="auto">
          <a:xfrm>
            <a:off x="0" y="400050"/>
            <a:ext cx="4800600" cy="322263"/>
          </a:xfrm>
          <a:prstGeom prst="rect">
            <a:avLst/>
          </a:prstGeom>
          <a:solidFill>
            <a:srgbClr val="DCE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9000"/>
              </a:lnSpc>
              <a:spcBef>
                <a:spcPct val="50000"/>
              </a:spcBef>
            </a:pPr>
            <a:r>
              <a:rPr lang="en-US"/>
              <a:t>Frost Heave and Premelting</a:t>
            </a:r>
          </a:p>
        </p:txBody>
      </p:sp>
      <p:sp>
        <p:nvSpPr>
          <p:cNvPr id="43013" name="Text Box 9"/>
          <p:cNvSpPr txBox="1">
            <a:spLocks noChangeArrowheads="1"/>
          </p:cNvSpPr>
          <p:nvPr/>
        </p:nvSpPr>
        <p:spPr bwMode="auto">
          <a:xfrm>
            <a:off x="7902575" y="6570663"/>
            <a:ext cx="1333500" cy="287337"/>
          </a:xfrm>
          <a:prstGeom prst="rect">
            <a:avLst/>
          </a:prstGeom>
          <a:solidFill>
            <a:srgbClr val="FAFD77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9000"/>
              </a:lnSpc>
            </a:pPr>
            <a:r>
              <a:rPr lang="en-US" sz="1400"/>
              <a:t>Rempel, 2007</a:t>
            </a:r>
          </a:p>
        </p:txBody>
      </p:sp>
      <p:sp>
        <p:nvSpPr>
          <p:cNvPr id="43014" name="Text Box 9"/>
          <p:cNvSpPr txBox="1">
            <a:spLocks noChangeArrowheads="1"/>
          </p:cNvSpPr>
          <p:nvPr/>
        </p:nvSpPr>
        <p:spPr bwMode="auto">
          <a:xfrm>
            <a:off x="4438650" y="6570663"/>
            <a:ext cx="1149350" cy="287337"/>
          </a:xfrm>
          <a:prstGeom prst="rect">
            <a:avLst/>
          </a:prstGeom>
          <a:solidFill>
            <a:srgbClr val="FAFD77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9000"/>
              </a:lnSpc>
            </a:pPr>
            <a:r>
              <a:rPr lang="en-US" sz="1400"/>
              <a:t>Taber, 1930</a:t>
            </a:r>
          </a:p>
        </p:txBody>
      </p:sp>
      <p:pic>
        <p:nvPicPr>
          <p:cNvPr id="43015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3425"/>
            <a:ext cx="3625850" cy="241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398630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8267700" cy="4370388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Modeled for pure water on the Earth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 slow process on Mars?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Film thickness on the order of monolayers (0.35 nm)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Mid-latitude ice on Mars (~200k) would have about 2 molecular layers of water</a:t>
            </a: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Effects of perchlorates and other salts not included</a:t>
            </a: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403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363" y="2641600"/>
            <a:ext cx="5100637" cy="327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 Box 9"/>
          <p:cNvSpPr txBox="1">
            <a:spLocks noChangeArrowheads="1"/>
          </p:cNvSpPr>
          <p:nvPr/>
        </p:nvSpPr>
        <p:spPr bwMode="auto">
          <a:xfrm>
            <a:off x="6483350" y="3860800"/>
            <a:ext cx="2020888" cy="287338"/>
          </a:xfrm>
          <a:prstGeom prst="rect">
            <a:avLst/>
          </a:prstGeom>
          <a:solidFill>
            <a:srgbClr val="FAFD77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9000"/>
              </a:lnSpc>
            </a:pPr>
            <a:r>
              <a:rPr lang="en-US" sz="1400"/>
              <a:t>Kereszturi et al., 2009</a:t>
            </a:r>
          </a:p>
        </p:txBody>
      </p:sp>
    </p:spTree>
    <p:extLst>
      <p:ext uri="{BB962C8B-B14F-4D97-AF65-F5344CB8AC3E}">
        <p14:creationId xmlns:p14="http://schemas.microsoft.com/office/powerpoint/2010/main" val="100731913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Content Placeholder 2"/>
          <p:cNvSpPr>
            <a:spLocks noGrp="1"/>
          </p:cNvSpPr>
          <p:nvPr>
            <p:ph idx="1"/>
          </p:nvPr>
        </p:nvSpPr>
        <p:spPr>
          <a:xfrm>
            <a:off x="227013" y="542925"/>
            <a:ext cx="4548187" cy="2606675"/>
          </a:xfrm>
        </p:spPr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</a:rPr>
              <a:t>Thin </a:t>
            </a:r>
            <a:r>
              <a:rPr lang="en-US" dirty="0">
                <a:latin typeface="Arial" charset="0"/>
                <a:ea typeface="ＭＳ Ｐゴシック" charset="0"/>
              </a:rPr>
              <a:t>films exist around impurities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Films freeze on cold side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Particle pushed along thermal gradient towards warmer temperatures</a:t>
            </a:r>
          </a:p>
          <a:p>
            <a:pPr lvl="2"/>
            <a:r>
              <a:rPr lang="en-US" dirty="0">
                <a:latin typeface="Arial" charset="0"/>
                <a:ea typeface="ＭＳ Ｐゴシック" charset="0"/>
              </a:rPr>
              <a:t>Gravity irrelevant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Impurities eventually expelled from ice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Ground ice can self-purify itself</a:t>
            </a:r>
          </a:p>
        </p:txBody>
      </p:sp>
      <p:pic>
        <p:nvPicPr>
          <p:cNvPr id="4505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3044825"/>
            <a:ext cx="4495800" cy="340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00" y="390525"/>
            <a:ext cx="4292600" cy="646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7"/>
          <p:cNvSpPr txBox="1">
            <a:spLocks noChangeArrowheads="1"/>
          </p:cNvSpPr>
          <p:nvPr/>
        </p:nvSpPr>
        <p:spPr bwMode="auto">
          <a:xfrm>
            <a:off x="2867025" y="6570663"/>
            <a:ext cx="2051050" cy="287337"/>
          </a:xfrm>
          <a:prstGeom prst="rect">
            <a:avLst/>
          </a:prstGeom>
          <a:solidFill>
            <a:srgbClr val="FAFD77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9000"/>
              </a:lnSpc>
            </a:pPr>
            <a:r>
              <a:rPr lang="en-US" sz="1400"/>
              <a:t>Miller and Black, 2003</a:t>
            </a:r>
          </a:p>
        </p:txBody>
      </p:sp>
    </p:spTree>
    <p:extLst>
      <p:ext uri="{BB962C8B-B14F-4D97-AF65-F5344CB8AC3E}">
        <p14:creationId xmlns:p14="http://schemas.microsoft.com/office/powerpoint/2010/main" val="330789649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30213"/>
            <a:ext cx="5410200" cy="1531937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Pingos on Mars??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Water in the near subsurface freezes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Frost heave produces growing ice lens – causes uplift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Water confined by either artesian pressure or trapped in lake sediments</a:t>
            </a:r>
          </a:p>
        </p:txBody>
      </p:sp>
      <p:pic>
        <p:nvPicPr>
          <p:cNvPr id="4608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800" y="314325"/>
            <a:ext cx="33782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46084" name="Picture 5" descr="lpsc07_a2_f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1852613"/>
            <a:ext cx="3208338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6" descr="lpsc07_a2_f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4384675"/>
            <a:ext cx="3178175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Text Box 7"/>
          <p:cNvSpPr txBox="1">
            <a:spLocks noChangeArrowheads="1"/>
          </p:cNvSpPr>
          <p:nvPr/>
        </p:nvSpPr>
        <p:spPr bwMode="auto">
          <a:xfrm>
            <a:off x="0" y="4243388"/>
            <a:ext cx="1790700" cy="293687"/>
          </a:xfrm>
          <a:prstGeom prst="rect">
            <a:avLst/>
          </a:prstGeom>
          <a:solidFill>
            <a:srgbClr val="FAFD77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9000"/>
              </a:lnSpc>
            </a:pPr>
            <a:r>
              <a:rPr lang="en-US" sz="1400"/>
              <a:t>Dundas et al., 2007</a:t>
            </a:r>
          </a:p>
        </p:txBody>
      </p:sp>
      <p:pic>
        <p:nvPicPr>
          <p:cNvPr id="4608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3700463"/>
            <a:ext cx="45910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082904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Content Placeholder 1"/>
          <p:cNvSpPr>
            <a:spLocks noGrp="1"/>
          </p:cNvSpPr>
          <p:nvPr>
            <p:ph idx="1"/>
          </p:nvPr>
        </p:nvSpPr>
        <p:spPr>
          <a:xfrm>
            <a:off x="0" y="495300"/>
            <a:ext cx="9144000" cy="194945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 Phoenix lander discovered very pure buried water ice</a:t>
            </a:r>
          </a:p>
        </p:txBody>
      </p:sp>
      <p:pic>
        <p:nvPicPr>
          <p:cNvPr id="4813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1168400"/>
            <a:ext cx="4575175" cy="512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3" descr="phx_retr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1085850"/>
            <a:ext cx="3673475" cy="342265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4851400"/>
            <a:ext cx="3854450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086457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4229100"/>
            <a:ext cx="2700338" cy="251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813" y="4281488"/>
            <a:ext cx="3625850" cy="241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Content Placeholder 9"/>
          <p:cNvSpPr>
            <a:spLocks noGrp="1"/>
          </p:cNvSpPr>
          <p:nvPr>
            <p:ph idx="1"/>
          </p:nvPr>
        </p:nvSpPr>
        <p:spPr>
          <a:xfrm>
            <a:off x="0" y="474663"/>
            <a:ext cx="5054600" cy="8636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Pure ground ice on Mars is exposed by small impact craters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Frost heave likely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Buried snow unlikely</a:t>
            </a:r>
          </a:p>
        </p:txBody>
      </p:sp>
      <p:pic>
        <p:nvPicPr>
          <p:cNvPr id="49157" name="Picture 2" descr="site2_3_4_5_from_pdf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525" y="508000"/>
            <a:ext cx="3665538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731963"/>
            <a:ext cx="2413000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4915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75" y="1709738"/>
            <a:ext cx="236061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174788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Content Placeholder 2"/>
          <p:cNvSpPr>
            <a:spLocks noGrp="1"/>
          </p:cNvSpPr>
          <p:nvPr>
            <p:ph idx="1"/>
          </p:nvPr>
        </p:nvSpPr>
        <p:spPr>
          <a:xfrm>
            <a:off x="0" y="888999"/>
            <a:ext cx="2522538" cy="1185863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Scalloped terrain on Mars</a:t>
            </a:r>
          </a:p>
        </p:txBody>
      </p:sp>
      <p:pic>
        <p:nvPicPr>
          <p:cNvPr id="4096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288" y="322263"/>
            <a:ext cx="6462712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54538"/>
            <a:ext cx="4062413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Text Box 9"/>
          <p:cNvSpPr txBox="1">
            <a:spLocks noChangeArrowheads="1"/>
          </p:cNvSpPr>
          <p:nvPr/>
        </p:nvSpPr>
        <p:spPr bwMode="auto">
          <a:xfrm>
            <a:off x="209550" y="1592263"/>
            <a:ext cx="1601788" cy="287337"/>
          </a:xfrm>
          <a:prstGeom prst="rect">
            <a:avLst/>
          </a:prstGeom>
          <a:solidFill>
            <a:srgbClr val="FAFD77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9000"/>
              </a:lnSpc>
            </a:pPr>
            <a:r>
              <a:rPr lang="en-US" sz="1400"/>
              <a:t>Lefort et al. 2009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349250"/>
            <a:ext cx="2573867" cy="322263"/>
          </a:xfrm>
          <a:prstGeom prst="rect">
            <a:avLst/>
          </a:prstGeom>
          <a:solidFill>
            <a:srgbClr val="DCE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9000"/>
              </a:lnSpc>
              <a:spcBef>
                <a:spcPct val="50000"/>
              </a:spcBef>
            </a:pPr>
            <a:r>
              <a:rPr lang="en-US" dirty="0" smtClean="0"/>
              <a:t>Thermokarst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84548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Content Placeholder 2"/>
          <p:cNvSpPr>
            <a:spLocks noGrp="1"/>
          </p:cNvSpPr>
          <p:nvPr>
            <p:ph idx="1"/>
          </p:nvPr>
        </p:nvSpPr>
        <p:spPr>
          <a:xfrm>
            <a:off x="0" y="576263"/>
            <a:ext cx="5529263" cy="13462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Removal of ground ice causes collapse and slope feedback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Leads to asymmetric shape</a:t>
            </a:r>
          </a:p>
        </p:txBody>
      </p:sp>
      <p:sp>
        <p:nvSpPr>
          <p:cNvPr id="41987" name="Text Box 9"/>
          <p:cNvSpPr txBox="1">
            <a:spLocks noChangeArrowheads="1"/>
          </p:cNvSpPr>
          <p:nvPr/>
        </p:nvSpPr>
        <p:spPr bwMode="auto">
          <a:xfrm>
            <a:off x="6261100" y="3919538"/>
            <a:ext cx="1741488" cy="288925"/>
          </a:xfrm>
          <a:prstGeom prst="rect">
            <a:avLst/>
          </a:prstGeom>
          <a:solidFill>
            <a:srgbClr val="FAFD77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9000"/>
              </a:lnSpc>
            </a:pPr>
            <a:r>
              <a:rPr lang="en-US" sz="1400"/>
              <a:t>Dundas et al. 2011</a:t>
            </a:r>
          </a:p>
        </p:txBody>
      </p:sp>
      <p:pic>
        <p:nvPicPr>
          <p:cNvPr id="41988" name="Picture 4" descr="k4_presob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263" y="355600"/>
            <a:ext cx="3487737" cy="348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1438"/>
            <a:ext cx="6256338" cy="297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278702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49313"/>
            <a:ext cx="8267700" cy="665162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About 20% of the size of the Greenland ice-sheet</a:t>
            </a:r>
          </a:p>
        </p:txBody>
      </p:sp>
      <p:pic>
        <p:nvPicPr>
          <p:cNvPr id="20483" name="Picture 4" descr="spol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3181350"/>
            <a:ext cx="3676650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5" descr="npol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3125788"/>
            <a:ext cx="3732213" cy="373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6" descr="mars_ice_sheet_top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8025"/>
            <a:ext cx="914400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 Box 9"/>
          <p:cNvSpPr txBox="1">
            <a:spLocks noChangeArrowheads="1"/>
          </p:cNvSpPr>
          <p:nvPr/>
        </p:nvSpPr>
        <p:spPr bwMode="auto">
          <a:xfrm>
            <a:off x="0" y="400050"/>
            <a:ext cx="5400675" cy="322263"/>
          </a:xfrm>
          <a:prstGeom prst="rect">
            <a:avLst/>
          </a:prstGeom>
          <a:solidFill>
            <a:srgbClr val="DCE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9000"/>
              </a:lnSpc>
              <a:spcBef>
                <a:spcPct val="50000"/>
              </a:spcBef>
            </a:pPr>
            <a:r>
              <a:rPr lang="en-US"/>
              <a:t>Big ice sheets of the inner solar system – Mars</a:t>
            </a:r>
          </a:p>
        </p:txBody>
      </p:sp>
      <p:sp>
        <p:nvSpPr>
          <p:cNvPr id="20487" name="Line 10"/>
          <p:cNvSpPr>
            <a:spLocks noChangeShapeType="1"/>
          </p:cNvSpPr>
          <p:nvPr/>
        </p:nvSpPr>
        <p:spPr bwMode="auto">
          <a:xfrm flipH="1">
            <a:off x="6524625" y="3429000"/>
            <a:ext cx="9525" cy="31718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8" name="Line 11"/>
          <p:cNvSpPr>
            <a:spLocks noChangeShapeType="1"/>
          </p:cNvSpPr>
          <p:nvPr/>
        </p:nvSpPr>
        <p:spPr bwMode="auto">
          <a:xfrm flipH="1">
            <a:off x="2362200" y="3400425"/>
            <a:ext cx="9525" cy="31718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9" name="Text Box 12"/>
          <p:cNvSpPr txBox="1">
            <a:spLocks noChangeArrowheads="1"/>
          </p:cNvSpPr>
          <p:nvPr/>
        </p:nvSpPr>
        <p:spPr bwMode="auto">
          <a:xfrm>
            <a:off x="6788150" y="1544638"/>
            <a:ext cx="1433513" cy="293687"/>
          </a:xfrm>
          <a:prstGeom prst="rect">
            <a:avLst/>
          </a:prstGeom>
          <a:solidFill>
            <a:srgbClr val="FAFD77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9000"/>
              </a:lnSpc>
            </a:pPr>
            <a:r>
              <a:rPr lang="en-US" sz="1400"/>
              <a:t>1.2 million km</a:t>
            </a:r>
            <a:r>
              <a:rPr lang="en-US" sz="1400" baseline="30000"/>
              <a:t>3</a:t>
            </a:r>
            <a:endParaRPr lang="en-US" sz="1400"/>
          </a:p>
        </p:txBody>
      </p:sp>
      <p:sp>
        <p:nvSpPr>
          <p:cNvPr id="20490" name="Text Box 13"/>
          <p:cNvSpPr txBox="1">
            <a:spLocks noChangeArrowheads="1"/>
          </p:cNvSpPr>
          <p:nvPr/>
        </p:nvSpPr>
        <p:spPr bwMode="auto">
          <a:xfrm>
            <a:off x="1644650" y="1487488"/>
            <a:ext cx="1433513" cy="293687"/>
          </a:xfrm>
          <a:prstGeom prst="rect">
            <a:avLst/>
          </a:prstGeom>
          <a:solidFill>
            <a:srgbClr val="FAFD77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9000"/>
              </a:lnSpc>
            </a:pPr>
            <a:r>
              <a:rPr lang="en-US" sz="1400"/>
              <a:t>1.1 million km</a:t>
            </a:r>
            <a:r>
              <a:rPr lang="en-US" sz="1400" baseline="30000"/>
              <a:t>3</a:t>
            </a:r>
            <a:endParaRPr lang="en-US" sz="1400"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ontent Placeholder 1"/>
          <p:cNvSpPr>
            <a:spLocks noGrp="1"/>
          </p:cNvSpPr>
          <p:nvPr>
            <p:ph idx="1"/>
          </p:nvPr>
        </p:nvSpPr>
        <p:spPr>
          <a:xfrm>
            <a:off x="0" y="1058863"/>
            <a:ext cx="3675063" cy="4370387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Like fluvial systems, ice flows have drainage divides</a:t>
            </a:r>
          </a:p>
        </p:txBody>
      </p:sp>
      <p:pic>
        <p:nvPicPr>
          <p:cNvPr id="22531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725" y="1090613"/>
            <a:ext cx="5002213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4445000" y="1600200"/>
            <a:ext cx="4241800" cy="4525963"/>
          </a:xfrm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355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21774" y="-364226"/>
            <a:ext cx="5325533" cy="9118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55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9952809"/>
              </p:ext>
            </p:extLst>
          </p:nvPr>
        </p:nvGraphicFramePr>
        <p:xfrm>
          <a:off x="313267" y="321733"/>
          <a:ext cx="3184525" cy="2676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7" name="Image" r:id="rId4" imgW="8990476" imgH="7555556" progId="">
                  <p:embed/>
                </p:oleObj>
              </mc:Choice>
              <mc:Fallback>
                <p:oleObj name="Image" r:id="rId4" imgW="8990476" imgH="7555556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267" y="321733"/>
                        <a:ext cx="3184525" cy="2676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91240B29-F687-4f45-9708-019B960494DF}">
                          <a14:hiddenLine xmlns:a14="http://schemas.microsoft.com/office/drawing/2010/main" w="47625" cmpd="thickThin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6750"/>
            <a:ext cx="2540000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400" y="684213"/>
            <a:ext cx="2776538" cy="617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0"/>
            <a:ext cx="1641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613" y="0"/>
            <a:ext cx="20843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965200" y="812800"/>
            <a:ext cx="617538" cy="1524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60000"/>
                  <a:satMod val="130000"/>
                  <a:alpha val="0"/>
                </a:schemeClr>
              </a:gs>
              <a:gs pos="100000">
                <a:schemeClr val="accent1">
                  <a:shade val="94000"/>
                  <a:satMod val="135000"/>
                  <a:alpha val="0"/>
                </a:schemeClr>
              </a:gs>
            </a:gsLst>
            <a:lin ang="16200000" scaled="0"/>
            <a:tileRect/>
          </a:gradFill>
          <a:ln w="25400" cap="flat" cmpd="sng" algn="ctr">
            <a:solidFill>
              <a:srgbClr val="00CC9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892800" y="5097463"/>
            <a:ext cx="423863" cy="1354137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60000"/>
                  <a:satMod val="130000"/>
                  <a:alpha val="0"/>
                </a:schemeClr>
              </a:gs>
              <a:gs pos="100000">
                <a:schemeClr val="accent1">
                  <a:shade val="94000"/>
                  <a:satMod val="135000"/>
                  <a:alpha val="0"/>
                </a:schemeClr>
              </a:gs>
            </a:gsLst>
            <a:lin ang="16200000" scaled="0"/>
            <a:tileRect/>
          </a:gradFill>
          <a:ln w="25400" cap="flat" cmpd="sng" algn="ctr">
            <a:solidFill>
              <a:srgbClr val="00CC9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657600" y="3217863"/>
            <a:ext cx="439738" cy="1616075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60000"/>
                  <a:satMod val="130000"/>
                  <a:alpha val="0"/>
                </a:schemeClr>
              </a:gs>
              <a:gs pos="100000">
                <a:schemeClr val="accent1">
                  <a:shade val="94000"/>
                  <a:satMod val="135000"/>
                  <a:alpha val="0"/>
                </a:schemeClr>
              </a:gs>
            </a:gsLst>
            <a:lin ang="16200000" scaled="0"/>
            <a:tileRect/>
          </a:gradFill>
          <a:ln w="25400" cap="flat" cmpd="sng" algn="ctr">
            <a:solidFill>
              <a:srgbClr val="00CC9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0" y="736600"/>
            <a:ext cx="3944938" cy="4614863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Glaciers are also divided into warm and cold-based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Cold-based glaciers 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Below the freezing point everywhere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Heat conducted upwards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Frozen to base (no slip)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Moves only by internal deformation</a:t>
            </a: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Warm-based glaciers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At the melting point everywhere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Heat conducted towards the base from both directions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Liquid water layer forms at the bottom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Moves by internal deformation and basal sliding (~ 50:50)</a:t>
            </a: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741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725" y="2827338"/>
            <a:ext cx="5248275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 Box 14"/>
          <p:cNvSpPr txBox="1">
            <a:spLocks noChangeArrowheads="1"/>
          </p:cNvSpPr>
          <p:nvPr/>
        </p:nvSpPr>
        <p:spPr bwMode="auto">
          <a:xfrm>
            <a:off x="7900988" y="6275388"/>
            <a:ext cx="1243012" cy="288925"/>
          </a:xfrm>
          <a:prstGeom prst="rect">
            <a:avLst/>
          </a:prstGeom>
          <a:solidFill>
            <a:srgbClr val="FAFD77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9000"/>
              </a:lnSpc>
            </a:pPr>
            <a:r>
              <a:rPr lang="en-US" sz="1400"/>
              <a:t>Melosh 2011</a:t>
            </a:r>
          </a:p>
        </p:txBody>
      </p:sp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823913" y="3165475"/>
          <a:ext cx="1752600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6" name="Equation" r:id="rId4" imgW="1358900" imgH="393700" progId="Equation.3">
                  <p:embed/>
                </p:oleObj>
              </mc:Choice>
              <mc:Fallback>
                <p:oleObj name="Equation" r:id="rId4" imgW="1358900" imgH="3937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3913" y="3165475"/>
                        <a:ext cx="1752600" cy="50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414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225" y="449263"/>
            <a:ext cx="2462213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0" y="465138"/>
            <a:ext cx="2406650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Text Box 14"/>
          <p:cNvSpPr txBox="1">
            <a:spLocks noChangeArrowheads="1"/>
          </p:cNvSpPr>
          <p:nvPr/>
        </p:nvSpPr>
        <p:spPr bwMode="auto">
          <a:xfrm>
            <a:off x="7510463" y="2617788"/>
            <a:ext cx="1633537" cy="288925"/>
          </a:xfrm>
          <a:prstGeom prst="rect">
            <a:avLst/>
          </a:prstGeom>
          <a:solidFill>
            <a:srgbClr val="FAFD77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9000"/>
              </a:lnSpc>
            </a:pPr>
            <a:r>
              <a:rPr lang="en-US" sz="1400"/>
              <a:t>Press and Siever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EF9100"/>
      </a:lt2>
      <a:accent1>
        <a:srgbClr val="3365FB"/>
      </a:accent1>
      <a:accent2>
        <a:srgbClr val="063DE8"/>
      </a:accent2>
      <a:accent3>
        <a:srgbClr val="FFFFFF"/>
      </a:accent3>
      <a:accent4>
        <a:srgbClr val="000000"/>
      </a:accent4>
      <a:accent5>
        <a:srgbClr val="ADB8FD"/>
      </a:accent5>
      <a:accent6>
        <a:srgbClr val="0536D2"/>
      </a:accent6>
      <a:hlink>
        <a:srgbClr val="919191"/>
      </a:hlink>
      <a:folHlink>
        <a:srgbClr val="FDE3B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2">
            <a:lumMod val="60000"/>
            <a:lumOff val="40000"/>
          </a:schemeClr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6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spDef>
    <a:lnDef>
      <a:spPr bwMode="auto">
        <a:noFill/>
        <a:ln w="38100" cap="flat" cmpd="sng" algn="ctr">
          <a:solidFill>
            <a:schemeClr val="tx1"/>
          </a:solidFill>
          <a:prstDash val="solid"/>
          <a:round/>
          <a:headEnd type="none" w="sm" len="sm"/>
          <a:tailEnd type="arrow"/>
        </a:ln>
        <a:effectLst/>
      </a:spPr>
      <a:bodyPr/>
      <a:lstStyle/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32176</TotalTime>
  <Words>1527</Words>
  <Application>Microsoft Macintosh PowerPoint</Application>
  <PresentationFormat>Letter Paper (8.5x11 in)</PresentationFormat>
  <Paragraphs>342</Paragraphs>
  <Slides>49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49</vt:i4>
      </vt:variant>
    </vt:vector>
  </HeadingPairs>
  <TitlesOfParts>
    <vt:vector size="53" baseType="lpstr">
      <vt:lpstr>Default Design</vt:lpstr>
      <vt:lpstr>Image</vt:lpstr>
      <vt:lpstr>Equation</vt:lpstr>
      <vt:lpstr>Microsoft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PTYS 411/511 2007</dc:subject>
  <dc:creator>Shane Byrne</dc:creator>
  <cp:lastModifiedBy>Shane Byrne</cp:lastModifiedBy>
  <cp:revision>295</cp:revision>
  <cp:lastPrinted>2004-09-17T01:36:45Z</cp:lastPrinted>
  <dcterms:created xsi:type="dcterms:W3CDTF">2011-04-20T23:28:32Z</dcterms:created>
  <dcterms:modified xsi:type="dcterms:W3CDTF">2014-04-10T17:52:33Z</dcterms:modified>
</cp:coreProperties>
</file>