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embeddings/oleObject3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4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6.bin" ContentType="application/vnd.openxmlformats-officedocument.oleObject"/>
  <Override PartName="/ppt/notesSlides/notesSlide26.xml" ContentType="application/vnd.openxmlformats-officedocument.presentationml.notesSlide+xml"/>
  <Override PartName="/ppt/embeddings/oleObject7.bin" ContentType="application/vnd.openxmlformats-officedocument.oleObject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4" r:id="rId3"/>
    <p:sldId id="286" r:id="rId4"/>
    <p:sldId id="285" r:id="rId5"/>
    <p:sldId id="287" r:id="rId6"/>
    <p:sldId id="289" r:id="rId7"/>
    <p:sldId id="303" r:id="rId8"/>
    <p:sldId id="305" r:id="rId9"/>
    <p:sldId id="293" r:id="rId10"/>
    <p:sldId id="297" r:id="rId11"/>
    <p:sldId id="306" r:id="rId12"/>
    <p:sldId id="308" r:id="rId13"/>
    <p:sldId id="298" r:id="rId14"/>
    <p:sldId id="330" r:id="rId15"/>
    <p:sldId id="331" r:id="rId16"/>
    <p:sldId id="332" r:id="rId17"/>
    <p:sldId id="311" r:id="rId18"/>
    <p:sldId id="313" r:id="rId19"/>
    <p:sldId id="314" r:id="rId20"/>
    <p:sldId id="315" r:id="rId21"/>
    <p:sldId id="316" r:id="rId22"/>
    <p:sldId id="333" r:id="rId23"/>
    <p:sldId id="346" r:id="rId24"/>
    <p:sldId id="317" r:id="rId25"/>
    <p:sldId id="319" r:id="rId26"/>
    <p:sldId id="320" r:id="rId27"/>
    <p:sldId id="321" r:id="rId28"/>
    <p:sldId id="324" r:id="rId29"/>
    <p:sldId id="322" r:id="rId30"/>
    <p:sldId id="323" r:id="rId31"/>
    <p:sldId id="334" r:id="rId32"/>
    <p:sldId id="335" r:id="rId33"/>
    <p:sldId id="336" r:id="rId34"/>
    <p:sldId id="338" r:id="rId35"/>
    <p:sldId id="342" r:id="rId36"/>
    <p:sldId id="341" r:id="rId37"/>
    <p:sldId id="352" r:id="rId38"/>
    <p:sldId id="353" r:id="rId39"/>
    <p:sldId id="344" r:id="rId40"/>
  </p:sldIdLst>
  <p:sldSz cx="9144000" cy="6858000" type="letter"/>
  <p:notesSz cx="71628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39" autoAdjust="0"/>
  </p:normalViewPr>
  <p:slideViewPr>
    <p:cSldViewPr snapToGrid="0">
      <p:cViewPr>
        <p:scale>
          <a:sx n="150" d="100"/>
          <a:sy n="150" d="100"/>
        </p:scale>
        <p:origin x="-83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244EDBD6-05F9-B54F-B892-7733C109A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6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defRPr sz="900" b="0" i="1">
                <a:latin typeface="Times New Roman" charset="0"/>
              </a:defRPr>
            </a:lvl1pPr>
          </a:lstStyle>
          <a:p>
            <a:fld id="{3360A3A4-0E59-9545-BE8C-9CBD421F41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6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324894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2E5E2B-6585-1648-98D5-08F194F7D42C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E314A7-24A5-484D-B69F-96274A04F197}" type="slidenum">
              <a:rPr lang="en-US" sz="900" b="0">
                <a:latin typeface="Times New Roman" charset="0"/>
              </a:rPr>
              <a:pPr/>
              <a:t>16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510817-B93C-1643-83E0-87AC06CC5545}" type="slidenum">
              <a:rPr lang="en-US" sz="900" b="0">
                <a:latin typeface="Times New Roman" charset="0"/>
              </a:rPr>
              <a:pPr/>
              <a:t>17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38A9E6-0B38-9142-8BFA-1B4A0213376E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D8E723-07A1-8A4D-82BD-858CF777267F}" type="slidenum">
              <a:rPr lang="en-US" sz="900" b="0">
                <a:latin typeface="Times New Roman" charset="0"/>
              </a:rPr>
              <a:pPr/>
              <a:t>19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082C87-A5A3-8B4A-9EDE-7406AB8C6BFF}" type="slidenum">
              <a:rPr lang="en-US" sz="900" b="0">
                <a:latin typeface="Times New Roman" charset="0"/>
              </a:rPr>
              <a:pPr/>
              <a:t>20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182931-192E-054A-9A05-C40EEC09591F}" type="slidenum">
              <a:rPr lang="en-US" sz="900" b="0">
                <a:latin typeface="Times New Roman" charset="0"/>
              </a:rPr>
              <a:pPr/>
              <a:t>21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EA035-C7FA-6042-BD76-900A2DDE39BF}" type="slidenum">
              <a:rPr lang="en-US" sz="900" b="0">
                <a:latin typeface="Times New Roman" charset="0"/>
              </a:rPr>
              <a:pPr/>
              <a:t>22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BA0833-4612-DD46-B3CA-39ADE9EB063D}" type="slidenum">
              <a:rPr lang="en-US" sz="900" b="0">
                <a:latin typeface="Times New Roman" charset="0"/>
              </a:rPr>
              <a:pPr/>
              <a:t>24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E0CDDB-D934-C444-9677-BE6646290CA0}" type="slidenum">
              <a:rPr lang="en-US" sz="900" b="0">
                <a:latin typeface="Times New Roman" charset="0"/>
              </a:rPr>
              <a:pPr/>
              <a:t>25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F88E78-6570-604D-A013-463FCDFC7381}" type="slidenum">
              <a:rPr lang="en-US" sz="900" b="0">
                <a:latin typeface="Times New Roman" charset="0"/>
              </a:rPr>
              <a:pPr/>
              <a:t>26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2D4EC7-6A8E-7E4F-B0AB-081E7475DC6A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01563A-E691-FC42-B82A-48C7BE0C3298}" type="slidenum">
              <a:rPr lang="en-US" sz="900" b="0">
                <a:latin typeface="Times New Roman" charset="0"/>
              </a:rPr>
              <a:pPr/>
              <a:t>27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B372C1-2026-6C45-A78F-8F1BA35AB15C}" type="slidenum">
              <a:rPr lang="en-US" sz="900" b="0">
                <a:latin typeface="Times New Roman" charset="0"/>
              </a:rPr>
              <a:pPr/>
              <a:t>28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00D051-1965-1F4B-929F-5FF19C642227}" type="slidenum">
              <a:rPr lang="en-US" sz="900" b="0">
                <a:latin typeface="Times New Roman" charset="0"/>
              </a:rPr>
              <a:pPr/>
              <a:t>29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C1E355-4382-D845-A6DE-C575C632AFA6}" type="slidenum">
              <a:rPr lang="en-US" sz="900" b="0">
                <a:latin typeface="Times New Roman" charset="0"/>
              </a:rPr>
              <a:pPr/>
              <a:t>30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AB01D0-F71F-6043-8229-51B919040A74}" type="slidenum">
              <a:rPr lang="en-US" sz="900" b="0">
                <a:latin typeface="Times New Roman" charset="0"/>
              </a:rPr>
              <a:pPr/>
              <a:t>31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6AFCAC-44BC-A94D-81FE-B3EA377BC1D4}" type="slidenum">
              <a:rPr lang="en-US" sz="900" b="0">
                <a:latin typeface="Times New Roman" charset="0"/>
              </a:rPr>
              <a:pPr/>
              <a:t>32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32F5AE-D9F2-374A-B611-4484B42B7B60}" type="slidenum">
              <a:rPr lang="en-US" sz="900" b="0">
                <a:latin typeface="Times New Roman" charset="0"/>
              </a:rPr>
              <a:pPr/>
              <a:t>33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8025"/>
            <a:ext cx="4724400" cy="3543300"/>
          </a:xfrm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903" tIns="47450" rIns="94903" bIns="47450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1EE58A-207D-F84E-83C9-7CCA7A80B467}" type="slidenum">
              <a:rPr lang="en-US" sz="900" b="0">
                <a:latin typeface="Times New Roman" charset="0"/>
              </a:rPr>
              <a:pPr/>
              <a:t>39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60AE2B-2FC0-524E-8876-49689D765DE8}" type="slidenum">
              <a:rPr lang="en-US" sz="900" b="0">
                <a:latin typeface="Times New Roman" charset="0"/>
              </a:rPr>
              <a:pPr/>
              <a:t>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1BE470-822B-9E40-9656-52929D622A9F}" type="slidenum">
              <a:rPr lang="en-US" sz="900" b="0">
                <a:latin typeface="Times New Roman" charset="0"/>
              </a:rPr>
              <a:pPr/>
              <a:t>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ECD93-7DED-2346-B377-D5E55653B468}" type="slidenum">
              <a:rPr lang="en-US" sz="900" b="0">
                <a:latin typeface="Times New Roman" charset="0"/>
              </a:rPr>
              <a:pPr/>
              <a:t>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2B33AB-9581-8542-8519-08BD488C6144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8AEF8C-039C-CE45-934E-8C25E5B9868F}" type="slidenum">
              <a:rPr lang="en-US" sz="900" b="0">
                <a:latin typeface="Times New Roman" charset="0"/>
              </a:rPr>
              <a:pPr/>
              <a:t>13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9613"/>
            <a:ext cx="4724400" cy="3543300"/>
          </a:xfrm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005" tIns="47003" rIns="94005" bIns="4700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A9DD87-B98E-ED41-AD84-7CF1AACD1DA0}" type="slidenum">
              <a:rPr lang="en-US" sz="900" b="0">
                <a:latin typeface="Times New Roman" charset="0"/>
              </a:rPr>
              <a:pPr/>
              <a:t>14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04094B-0F2C-C540-8F1D-C95946986702}" type="slidenum">
              <a:rPr lang="en-US" sz="900" b="0">
                <a:latin typeface="Times New Roman" charset="0"/>
              </a:rPr>
              <a:pPr/>
              <a:t>15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941387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>
                <a:latin typeface="Arial" pitchFamily="-106" charset="0"/>
                <a:ea typeface="+mn-ea"/>
                <a:cs typeface="+mn-cs"/>
              </a:rPr>
              <a:t>PTYS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441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Geology and Geophysics of the Solar System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324298"/>
            <a:ext cx="5467878" cy="54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221222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16174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6591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74258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38391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8452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84584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93557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906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4679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6537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PYTS </a:t>
            </a:r>
            <a:r>
              <a:rPr lang="en-US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411– History</a:t>
            </a:r>
            <a:r>
              <a:rPr lang="en-US" baseline="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of Mars</a:t>
            </a:r>
            <a:endParaRPr lang="en-US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algn="ctr" defTabSz="777875" eaLnBrk="0" hangingPunct="0"/>
            <a:fld id="{AE28AD46-79DD-0C4A-8D3E-E6A7D6AD1863}" type="slidenum">
              <a:rPr lang="en-US" sz="1200" b="0"/>
              <a:pPr algn="ctr" defTabSz="777875" eaLnBrk="0" hangingPunct="0"/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1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6" Type="http://schemas.openxmlformats.org/officeDocument/2006/relationships/image" Target="../media/image3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png"/><Relationship Id="rId7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3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55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7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emf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8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defRPr/>
            </a:pPr>
            <a:r>
              <a:rPr lang="en-US" dirty="0" smtClean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History of Mars</a:t>
            </a:r>
            <a:endParaRPr lang="en-US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7888"/>
            <a:ext cx="6019800" cy="29702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Tharsis begins forming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Initial mantle formation led to unstable density structure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Remains active throughout Martian history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Long-lived mantle plumes hard to understand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Volcanism may have outgassed a substantial early atmosphere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Location on dichotomy boundary is a puzzle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Flows as recent as a few 10 Myr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Volcanic rock sequences 8km thick can be seen in the walls of Valles Marineris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Pole-to-pole slope and Tharsis bulge control the planet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shape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Mass of Tharsis likely caused some polar wander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476250"/>
            <a:ext cx="48768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Tharsis</a:t>
            </a:r>
          </a:p>
        </p:txBody>
      </p:sp>
      <p:pic>
        <p:nvPicPr>
          <p:cNvPr id="38916" name="Picture 5" descr="mars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677863"/>
            <a:ext cx="29051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943350"/>
            <a:ext cx="43719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45212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31863"/>
            <a:ext cx="2913063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Noachian terrains have show extensive fluvial dissection </a:t>
            </a:r>
          </a:p>
        </p:txBody>
      </p:sp>
      <p:sp>
        <p:nvSpPr>
          <p:cNvPr id="40963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566738"/>
            <a:ext cx="582612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4351338" y="6519863"/>
            <a:ext cx="1028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40E, 10S</a:t>
            </a:r>
          </a:p>
        </p:txBody>
      </p:sp>
      <p:sp>
        <p:nvSpPr>
          <p:cNvPr id="40966" name="Rectangle 8"/>
          <p:cNvSpPr>
            <a:spLocks noChangeArrowheads="1"/>
          </p:cNvSpPr>
          <p:nvPr/>
        </p:nvSpPr>
        <p:spPr bwMode="auto">
          <a:xfrm rot="-5400000">
            <a:off x="7115969" y="6287294"/>
            <a:ext cx="109538" cy="768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40967" name="TextBox 9"/>
          <p:cNvSpPr txBox="1">
            <a:spLocks noChangeArrowheads="1"/>
          </p:cNvSpPr>
          <p:nvPr/>
        </p:nvSpPr>
        <p:spPr bwMode="auto">
          <a:xfrm>
            <a:off x="7721600" y="6519863"/>
            <a:ext cx="709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20km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677863"/>
            <a:ext cx="4271962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15"/>
          <p:cNvSpPr txBox="1">
            <a:spLocks noChangeArrowheads="1"/>
          </p:cNvSpPr>
          <p:nvPr/>
        </p:nvSpPr>
        <p:spPr bwMode="auto">
          <a:xfrm>
            <a:off x="7218363" y="5459413"/>
            <a:ext cx="1925637" cy="307975"/>
          </a:xfrm>
          <a:prstGeom prst="rect">
            <a:avLst/>
          </a:prstGeom>
          <a:solidFill>
            <a:srgbClr val="FAFD77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Irwin et al. 2005</a:t>
            </a:r>
          </a:p>
        </p:txBody>
      </p:sp>
      <p:pic>
        <p:nvPicPr>
          <p:cNvPr id="4198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0213" y="300037"/>
            <a:ext cx="4059238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Content Placeholder 5"/>
          <p:cNvSpPr>
            <a:spLocks noGrp="1"/>
          </p:cNvSpPr>
          <p:nvPr>
            <p:ph idx="1"/>
          </p:nvPr>
        </p:nvSpPr>
        <p:spPr>
          <a:xfrm>
            <a:off x="260350" y="5224463"/>
            <a:ext cx="8267700" cy="16335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Fans and deltas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Show pervasive fluvial activity during the Noachian </a:t>
            </a:r>
          </a:p>
        </p:txBody>
      </p:sp>
      <p:sp>
        <p:nvSpPr>
          <p:cNvPr id="41990" name="Text Box 15"/>
          <p:cNvSpPr txBox="1">
            <a:spLocks noChangeArrowheads="1"/>
          </p:cNvSpPr>
          <p:nvPr/>
        </p:nvSpPr>
        <p:spPr bwMode="auto">
          <a:xfrm>
            <a:off x="250825" y="4722813"/>
            <a:ext cx="1925638" cy="307975"/>
          </a:xfrm>
          <a:prstGeom prst="rect">
            <a:avLst/>
          </a:prstGeom>
          <a:solidFill>
            <a:srgbClr val="FAFD77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MSSS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66775"/>
            <a:ext cx="5715000" cy="2362200"/>
          </a:xfrm>
        </p:spPr>
        <p:txBody>
          <a:bodyPr/>
          <a:lstStyle/>
          <a:p>
            <a:pPr marL="342900" indent="-342900" defTabSz="914400"/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Valleys with dendritic patterns</a:t>
            </a:r>
          </a:p>
          <a:p>
            <a:pPr marL="742950" lvl="1" indent="-285750" defTabSz="914400"/>
            <a:r>
              <a:rPr lang="en-US" sz="1200">
                <a:latin typeface="Arial" charset="0"/>
                <a:ea typeface="ＭＳ Ｐゴシック" charset="0"/>
              </a:rPr>
              <a:t>Erosion by groundwater sapping not precipitation?</a:t>
            </a:r>
          </a:p>
          <a:p>
            <a:pPr marL="742950" lvl="1" indent="-285750" defTabSz="914400"/>
            <a:r>
              <a:rPr lang="en-US" sz="1200">
                <a:latin typeface="Arial" charset="0"/>
                <a:ea typeface="ＭＳ Ｐゴシック" charset="0"/>
              </a:rPr>
              <a:t>Or not… some cases look like surface runnoff?</a:t>
            </a:r>
          </a:p>
          <a:p>
            <a:pPr marL="342900" indent="-342900" defTabSz="914400"/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Valley orientations indicate they formed after the bulk of Tharsis was in place.</a:t>
            </a:r>
          </a:p>
          <a:p>
            <a:pPr marL="342900" indent="-342900" defTabSz="914400"/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Formation of Tharsis rise therefore occurred very early</a:t>
            </a:r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213" y="3587750"/>
            <a:ext cx="6624637" cy="3270250"/>
          </a:xfrm>
          <a:noFill/>
        </p:spPr>
      </p:pic>
      <p:pic>
        <p:nvPicPr>
          <p:cNvPr id="44036" name="Picture 5" descr="mars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4180" y="255059"/>
            <a:ext cx="3859820" cy="3241674"/>
          </a:xfrm>
          <a:noFill/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1" y="514350"/>
            <a:ext cx="4749800" cy="338554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Valley Networks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784975" y="6577013"/>
            <a:ext cx="235902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Phillips et al., 2001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2663"/>
            <a:ext cx="6062133" cy="5875337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Problem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get warm Noachian temperatures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Faint young sun – surface temp. 190-200 K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Large greenhouse effect required</a:t>
            </a: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and H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O is an option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But you need very big atmospheres (a few bars)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May be able to reduce this with </a:t>
            </a:r>
            <a:r>
              <a:rPr lang="en-US" sz="1200" dirty="0" smtClean="0">
                <a:latin typeface="Arial" charset="0"/>
                <a:ea typeface="ＭＳ Ｐゴシック" charset="0"/>
              </a:rPr>
              <a:t>clouds</a:t>
            </a:r>
          </a:p>
          <a:p>
            <a:pPr lvl="2"/>
            <a:endParaRPr lang="en-US" sz="1200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Reducing species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NH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200" dirty="0">
                <a:latin typeface="Arial" charset="0"/>
                <a:ea typeface="ＭＳ Ｐゴシック" charset="0"/>
              </a:rPr>
              <a:t>, CH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4</a:t>
            </a:r>
            <a:r>
              <a:rPr lang="en-US" sz="1200" dirty="0">
                <a:latin typeface="Arial" charset="0"/>
                <a:ea typeface="ＭＳ Ｐゴシック" charset="0"/>
              </a:rPr>
              <a:t> etc… are very </a:t>
            </a:r>
            <a:r>
              <a:rPr lang="en-US" sz="1200" dirty="0" smtClean="0">
                <a:latin typeface="Arial" charset="0"/>
                <a:ea typeface="ＭＳ Ｐゴシック" charset="0"/>
              </a:rPr>
              <a:t>effective but rare</a:t>
            </a:r>
            <a:endParaRPr lang="en-US" sz="1200" dirty="0">
              <a:latin typeface="Arial" charset="0"/>
              <a:ea typeface="ＭＳ Ｐゴシック" charset="0"/>
            </a:endParaRPr>
          </a:p>
          <a:p>
            <a:pPr lvl="2"/>
            <a:endParaRPr lang="en-US" sz="1200" dirty="0" smtClean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Carbonates</a:t>
            </a:r>
            <a:r>
              <a:rPr lang="en-US" dirty="0">
                <a:latin typeface="Arial" charset="0"/>
                <a:ea typeface="ＭＳ Ｐゴシック" charset="0"/>
              </a:rPr>
              <a:t>?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Big CO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atmospheres producing lots of liquid water…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Quickly forms carbonic </a:t>
            </a:r>
            <a:r>
              <a:rPr lang="en-US" dirty="0" smtClean="0">
                <a:latin typeface="Arial" charset="0"/>
                <a:ea typeface="ＭＳ Ｐゴシック" charset="0"/>
              </a:rPr>
              <a:t>acid </a:t>
            </a:r>
            <a:r>
              <a:rPr lang="en-US" dirty="0">
                <a:latin typeface="Arial" charset="0"/>
                <a:ea typeface="ＭＳ Ｐゴシック" charset="0"/>
              </a:rPr>
              <a:t>and combines with </a:t>
            </a:r>
            <a:r>
              <a:rPr lang="en-US" dirty="0" err="1">
                <a:latin typeface="Arial" charset="0"/>
                <a:ea typeface="ＭＳ Ｐゴシック" charset="0"/>
              </a:rPr>
              <a:t>Ca</a:t>
            </a:r>
            <a:r>
              <a:rPr lang="en-US" dirty="0">
                <a:latin typeface="Arial" charset="0"/>
                <a:ea typeface="ＭＳ Ｐゴシック" charset="0"/>
              </a:rPr>
              <a:t> in rocks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Locks up C in carbonates (CaCO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) – no plate recycling on Mars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People have spent a long long time looking for these carbonates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514350"/>
            <a:ext cx="4097867" cy="338554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Noachian climate</a:t>
            </a: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463019"/>
              </p:ext>
            </p:extLst>
          </p:nvPr>
        </p:nvGraphicFramePr>
        <p:xfrm>
          <a:off x="5124450" y="409575"/>
          <a:ext cx="4019550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Image" r:id="rId4" imgW="1495811" imgH="1178979" progId="Photoshop.Image.8">
                  <p:embed/>
                </p:oleObj>
              </mc:Choice>
              <mc:Fallback>
                <p:oleObj name="Image" r:id="rId4" imgW="1495811" imgH="1178979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409575"/>
                        <a:ext cx="4019550" cy="317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5906029" y="973138"/>
            <a:ext cx="235902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Haberle, 1998</a:t>
            </a:r>
          </a:p>
        </p:txBody>
      </p:sp>
      <p:pic>
        <p:nvPicPr>
          <p:cNvPr id="6" name="Picture 5" descr="mars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5733" y="3725174"/>
            <a:ext cx="3488267" cy="29296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smic connections 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5" name="Group 20"/>
          <p:cNvGrpSpPr>
            <a:grpSpLocks/>
          </p:cNvGrpSpPr>
          <p:nvPr/>
        </p:nvGrpSpPr>
        <p:grpSpPr bwMode="auto">
          <a:xfrm>
            <a:off x="0" y="3829050"/>
            <a:ext cx="9144000" cy="2914650"/>
            <a:chOff x="0" y="371475"/>
            <a:chExt cx="9144000" cy="2914650"/>
          </a:xfrm>
        </p:grpSpPr>
        <p:sp>
          <p:nvSpPr>
            <p:cNvPr id="54276" name="Rounded Rectangle 3"/>
            <p:cNvSpPr>
              <a:spLocks noChangeArrowheads="1"/>
            </p:cNvSpPr>
            <p:nvPr/>
          </p:nvSpPr>
          <p:spPr bwMode="auto">
            <a:xfrm>
              <a:off x="0" y="895350"/>
              <a:ext cx="1819275" cy="166687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Earth, Venus, Mars</a:t>
              </a:r>
            </a:p>
            <a:p>
              <a:endParaRPr lang="en-US" sz="1400"/>
            </a:p>
            <a:p>
              <a:r>
                <a:rPr lang="en-US" sz="1400"/>
                <a:t>All start with CO</a:t>
              </a:r>
              <a:r>
                <a:rPr lang="en-US" sz="1400" baseline="-25000"/>
                <a:t>2</a:t>
              </a:r>
              <a:r>
                <a:rPr lang="en-US" sz="1400"/>
                <a:t> and water in their atmosphere</a:t>
              </a:r>
            </a:p>
          </p:txBody>
        </p:sp>
        <p:sp>
          <p:nvSpPr>
            <p:cNvPr id="54277" name="Rounded Rectangle 4"/>
            <p:cNvSpPr>
              <a:spLocks noChangeArrowheads="1"/>
            </p:cNvSpPr>
            <p:nvPr/>
          </p:nvSpPr>
          <p:spPr bwMode="auto">
            <a:xfrm>
              <a:off x="1885950" y="685800"/>
              <a:ext cx="2028825" cy="100965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Mars, Earth</a:t>
              </a:r>
            </a:p>
            <a:p>
              <a:endParaRPr lang="en-US" sz="1400"/>
            </a:p>
            <a:p>
              <a:r>
                <a:rPr lang="en-US" sz="1400"/>
                <a:t>CO</a:t>
              </a:r>
              <a:r>
                <a:rPr lang="en-US" sz="1400" baseline="-25000"/>
                <a:t>2</a:t>
              </a:r>
              <a:r>
                <a:rPr lang="en-US" sz="1400"/>
                <a:t> and water goes into rocks</a:t>
              </a:r>
            </a:p>
          </p:txBody>
        </p:sp>
        <p:sp>
          <p:nvSpPr>
            <p:cNvPr id="54278" name="Rounded Rectangle 5"/>
            <p:cNvSpPr>
              <a:spLocks noChangeArrowheads="1"/>
            </p:cNvSpPr>
            <p:nvPr/>
          </p:nvSpPr>
          <p:spPr bwMode="auto">
            <a:xfrm>
              <a:off x="1847849" y="2266950"/>
              <a:ext cx="2114551" cy="10096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Venus</a:t>
              </a:r>
            </a:p>
            <a:p>
              <a:endParaRPr lang="en-US" sz="1400"/>
            </a:p>
            <a:p>
              <a:r>
                <a:rPr lang="en-US" sz="1400"/>
                <a:t>Water not stable as liquid</a:t>
              </a:r>
            </a:p>
          </p:txBody>
        </p:sp>
        <p:sp>
          <p:nvSpPr>
            <p:cNvPr id="54279" name="Rounded Rectangle 6"/>
            <p:cNvSpPr>
              <a:spLocks noChangeArrowheads="1"/>
            </p:cNvSpPr>
            <p:nvPr/>
          </p:nvSpPr>
          <p:spPr bwMode="auto">
            <a:xfrm>
              <a:off x="4229100" y="2276475"/>
              <a:ext cx="3400424" cy="10096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Venus</a:t>
              </a:r>
            </a:p>
            <a:p>
              <a:endParaRPr lang="en-US" sz="1400"/>
            </a:p>
            <a:p>
              <a:r>
                <a:rPr lang="en-US" sz="1400"/>
                <a:t>CO</a:t>
              </a:r>
              <a:r>
                <a:rPr lang="en-US" sz="1400" baseline="-25000"/>
                <a:t>2</a:t>
              </a:r>
              <a:r>
                <a:rPr lang="en-US" sz="1400" baseline="30000"/>
                <a:t> </a:t>
              </a:r>
              <a:r>
                <a:rPr lang="en-US" sz="1400"/>
                <a:t> stays in atmosphere</a:t>
              </a:r>
            </a:p>
          </p:txBody>
        </p:sp>
        <p:sp>
          <p:nvSpPr>
            <p:cNvPr id="54280" name="Rounded Rectangle 7"/>
            <p:cNvSpPr>
              <a:spLocks noChangeArrowheads="1"/>
            </p:cNvSpPr>
            <p:nvPr/>
          </p:nvSpPr>
          <p:spPr bwMode="auto">
            <a:xfrm>
              <a:off x="3971925" y="371475"/>
              <a:ext cx="4010025" cy="73342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Earth</a:t>
              </a:r>
            </a:p>
            <a:p>
              <a:endParaRPr lang="en-US" sz="1400"/>
            </a:p>
            <a:p>
              <a:r>
                <a:rPr lang="en-US" sz="1400"/>
                <a:t>Rocks recycled by plate tectonics</a:t>
              </a:r>
            </a:p>
          </p:txBody>
        </p:sp>
        <p:sp>
          <p:nvSpPr>
            <p:cNvPr id="54281" name="Rounded Rectangle 8"/>
            <p:cNvSpPr>
              <a:spLocks noChangeArrowheads="1"/>
            </p:cNvSpPr>
            <p:nvPr/>
          </p:nvSpPr>
          <p:spPr bwMode="auto">
            <a:xfrm>
              <a:off x="3962400" y="1257300"/>
              <a:ext cx="3971925" cy="73342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400"/>
                <a:t>Mars</a:t>
              </a:r>
            </a:p>
            <a:p>
              <a:endParaRPr lang="en-US" sz="1400"/>
            </a:p>
            <a:p>
              <a:r>
                <a:rPr lang="en-US" sz="1400"/>
                <a:t>No plate tectonics–CO</a:t>
              </a:r>
              <a:r>
                <a:rPr lang="en-US" sz="1400" baseline="-25000"/>
                <a:t>2</a:t>
              </a:r>
              <a:r>
                <a:rPr lang="en-US" sz="1400"/>
                <a:t> stuck in rocks</a:t>
              </a:r>
            </a:p>
          </p:txBody>
        </p:sp>
        <p:sp>
          <p:nvSpPr>
            <p:cNvPr id="54282" name="Rounded Rectangle 9"/>
            <p:cNvSpPr>
              <a:spLocks noChangeArrowheads="1"/>
            </p:cNvSpPr>
            <p:nvPr/>
          </p:nvSpPr>
          <p:spPr bwMode="auto">
            <a:xfrm>
              <a:off x="8058150" y="1304925"/>
              <a:ext cx="1085850" cy="6000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200"/>
                <a:t>Runaway icehouse</a:t>
              </a:r>
            </a:p>
          </p:txBody>
        </p:sp>
        <p:sp>
          <p:nvSpPr>
            <p:cNvPr id="54283" name="Rounded Rectangle 10"/>
            <p:cNvSpPr>
              <a:spLocks noChangeArrowheads="1"/>
            </p:cNvSpPr>
            <p:nvPr/>
          </p:nvSpPr>
          <p:spPr bwMode="auto">
            <a:xfrm>
              <a:off x="8058150" y="428625"/>
              <a:ext cx="1085850" cy="60007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200"/>
                <a:t>Rock cycle</a:t>
              </a:r>
            </a:p>
          </p:txBody>
        </p:sp>
        <p:sp>
          <p:nvSpPr>
            <p:cNvPr id="54284" name="Rounded Rectangle 19"/>
            <p:cNvSpPr>
              <a:spLocks noChangeArrowheads="1"/>
            </p:cNvSpPr>
            <p:nvPr/>
          </p:nvSpPr>
          <p:spPr bwMode="auto">
            <a:xfrm>
              <a:off x="7867650" y="2409825"/>
              <a:ext cx="1276350" cy="7429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r>
                <a:rPr lang="en-US" sz="1200"/>
                <a:t>Runaway greenhouse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1"/>
          <p:cNvSpPr>
            <a:spLocks noGrp="1"/>
          </p:cNvSpPr>
          <p:nvPr>
            <p:ph idx="1"/>
          </p:nvPr>
        </p:nvSpPr>
        <p:spPr>
          <a:xfrm>
            <a:off x="0" y="544513"/>
            <a:ext cx="9144000" cy="16081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just one problem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We can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t find these CO</a:t>
            </a:r>
            <a:r>
              <a:rPr lang="en-US" baseline="-25000">
                <a:latin typeface="Arial" charset="0"/>
                <a:ea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</a:rPr>
              <a:t> bearing rocks (carbonates)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Some recent progress on this…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Spectral evidence of carbonates discovered in Nili Fossae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Ehlmann et al. - 2009</a:t>
            </a: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775"/>
            <a:ext cx="66548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330200"/>
            <a:ext cx="32321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2188"/>
            <a:ext cx="4743450" cy="26558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Extensive plains volcanism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with subsequent wrinkle ridges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Northern plains resurfaced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~1km of fresh basalt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Noachian impact crater population covered up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Large amount of SO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released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Combines with water to form </a:t>
            </a:r>
            <a:r>
              <a:rPr lang="en-US" dirty="0" smtClean="0">
                <a:latin typeface="Arial" charset="0"/>
                <a:ea typeface="ＭＳ Ｐゴシック" charset="0"/>
              </a:rPr>
              <a:t>acids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Shift from </a:t>
            </a:r>
            <a:r>
              <a:rPr lang="en-US" dirty="0" err="1">
                <a:latin typeface="Arial" charset="0"/>
                <a:ea typeface="ＭＳ Ｐゴシック" charset="0"/>
              </a:rPr>
              <a:t>phyllosilicate</a:t>
            </a:r>
            <a:r>
              <a:rPr lang="en-US" dirty="0">
                <a:latin typeface="Arial" charset="0"/>
                <a:ea typeface="ＭＳ Ｐゴシック" charset="0"/>
              </a:rPr>
              <a:t> to sulfate deposits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438150"/>
            <a:ext cx="340042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Hesperian Volcanism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47663"/>
            <a:ext cx="44100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3746500"/>
          <a:ext cx="5592763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Image" r:id="rId5" imgW="6400000" imgH="2793651" progId="Photoshop.Image.8">
                  <p:embed/>
                </p:oleObj>
              </mc:Choice>
              <mc:Fallback>
                <p:oleObj name="Image" r:id="rId5" imgW="6400000" imgH="2793651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46500"/>
                        <a:ext cx="5592763" cy="244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Text Box 12"/>
          <p:cNvSpPr txBox="1">
            <a:spLocks noChangeArrowheads="1"/>
          </p:cNvSpPr>
          <p:nvPr/>
        </p:nvSpPr>
        <p:spPr bwMode="auto">
          <a:xfrm>
            <a:off x="1425575" y="6577013"/>
            <a:ext cx="22494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Mont</a:t>
            </a:r>
            <a:r>
              <a:rPr lang="en-US" sz="1400">
                <a:cs typeface="Arial" charset="0"/>
              </a:rPr>
              <a:t>é</a:t>
            </a:r>
            <a:r>
              <a:rPr lang="en-US" sz="1400"/>
              <a:t>si and Zuber, 2003</a:t>
            </a:r>
          </a:p>
        </p:txBody>
      </p:sp>
      <p:pic>
        <p:nvPicPr>
          <p:cNvPr id="4608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79" y="2989263"/>
            <a:ext cx="3565121" cy="340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7888"/>
            <a:ext cx="5486400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Growth of Tharsis causes circumferential extension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Annulus of extensional features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1000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km in extent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Opening of Valles Marineris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Radial to Tharsis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Extension stresses begin rift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Unclear why most extension is in one place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Another mantle plume under Valles Marineris?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Canyon subsequently widened by landslides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Later filled with layered deposits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Probably from paleo-lakes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868613"/>
            <a:ext cx="3856037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5486400" y="428625"/>
          <a:ext cx="28051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Image" r:id="rId5" imgW="3098413" imgH="3123810" progId="Photoshop.Image.8">
                  <p:embed/>
                </p:oleObj>
              </mc:Choice>
              <mc:Fallback>
                <p:oleObj name="Image" r:id="rId5" imgW="3098413" imgH="312381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28625"/>
                        <a:ext cx="2805113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0" y="438150"/>
            <a:ext cx="340042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Hesperian Tectonics</a:t>
            </a:r>
          </a:p>
        </p:txBody>
      </p:sp>
      <p:pic>
        <p:nvPicPr>
          <p:cNvPr id="5018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827463"/>
            <a:ext cx="303053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1941513"/>
            <a:ext cx="42481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10155"/>
            <a:ext cx="6408738" cy="151817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Early greenhouse atmosphere quickly removed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Warm-wet transition to cold-dry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Planetary heat flow declines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Lithospheric thickening deduced from brittle to ductile transition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Volcanism tailing off</a:t>
            </a:r>
          </a:p>
          <a:p>
            <a:pPr lvl="1">
              <a:buFont typeface="Monotype Sort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6751638" y="6577013"/>
            <a:ext cx="2249487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Mont</a:t>
            </a:r>
            <a:r>
              <a:rPr lang="en-US" sz="1400">
                <a:cs typeface="Arial" charset="0"/>
              </a:rPr>
              <a:t>é</a:t>
            </a:r>
            <a:r>
              <a:rPr lang="en-US" sz="1400"/>
              <a:t>si and Zuber, 2003</a:t>
            </a: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0" y="438150"/>
            <a:ext cx="4071938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Hesperian: A Changing Planet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3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81" y="4089400"/>
            <a:ext cx="1261031" cy="12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2388" y="5382154"/>
            <a:ext cx="1752600" cy="914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Copernican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1.0 – 0 Ga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2388" y="1302279"/>
            <a:ext cx="1752600" cy="914400"/>
          </a:xfrm>
          <a:prstGeom prst="rect">
            <a:avLst/>
          </a:prstGeom>
          <a:solidFill>
            <a:srgbClr val="EEB9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Pre-Nectarian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4.5 – 3.92 Ga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6200" y="2316691"/>
            <a:ext cx="1752600" cy="914400"/>
          </a:xfrm>
          <a:prstGeom prst="rect">
            <a:avLst/>
          </a:prstGeom>
          <a:solidFill>
            <a:srgbClr val="EBEC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Nectarian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3.92 – 3.85 Ga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 b="0"/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8738" y="3342216"/>
            <a:ext cx="1752600" cy="914400"/>
          </a:xfrm>
          <a:prstGeom prst="rect">
            <a:avLst/>
          </a:prstGeom>
          <a:solidFill>
            <a:srgbClr val="B4E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Imbrian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3.85 – 3.15 Ga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0325" y="4367741"/>
            <a:ext cx="1752600" cy="914400"/>
          </a:xfrm>
          <a:prstGeom prst="rect">
            <a:avLst/>
          </a:prstGeom>
          <a:solidFill>
            <a:srgbClr val="B4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Eratosthenian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3.15 – 1.0 Ga</a:t>
            </a:r>
            <a:endParaRPr lang="en-US" sz="1800" b="0"/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7259638" y="5581650"/>
            <a:ext cx="1752600" cy="914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Kuiperian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</p:txBody>
      </p:sp>
      <p:sp>
        <p:nvSpPr>
          <p:cNvPr id="18440" name="Text Box 5"/>
          <p:cNvSpPr txBox="1">
            <a:spLocks noChangeArrowheads="1"/>
          </p:cNvSpPr>
          <p:nvPr/>
        </p:nvSpPr>
        <p:spPr bwMode="auto">
          <a:xfrm>
            <a:off x="7239000" y="1549400"/>
            <a:ext cx="1752600" cy="914400"/>
          </a:xfrm>
          <a:prstGeom prst="rect">
            <a:avLst/>
          </a:prstGeom>
          <a:solidFill>
            <a:srgbClr val="EEB9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Pre-Tolstojan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4.5 -</a:t>
            </a:r>
          </a:p>
        </p:txBody>
      </p:sp>
      <p:sp>
        <p:nvSpPr>
          <p:cNvPr id="18441" name="Text Box 6"/>
          <p:cNvSpPr txBox="1">
            <a:spLocks noChangeArrowheads="1"/>
          </p:cNvSpPr>
          <p:nvPr/>
        </p:nvSpPr>
        <p:spPr bwMode="auto">
          <a:xfrm>
            <a:off x="7254875" y="2554288"/>
            <a:ext cx="1752600" cy="914400"/>
          </a:xfrm>
          <a:prstGeom prst="rect">
            <a:avLst/>
          </a:prstGeom>
          <a:solidFill>
            <a:srgbClr val="EBEC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Tolstojan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 b="0"/>
          </a:p>
        </p:txBody>
      </p:sp>
      <p:sp>
        <p:nvSpPr>
          <p:cNvPr id="18442" name="Text Box 7"/>
          <p:cNvSpPr txBox="1">
            <a:spLocks noChangeArrowheads="1"/>
          </p:cNvSpPr>
          <p:nvPr/>
        </p:nvSpPr>
        <p:spPr bwMode="auto">
          <a:xfrm>
            <a:off x="7265988" y="3552825"/>
            <a:ext cx="1752600" cy="914400"/>
          </a:xfrm>
          <a:prstGeom prst="rect">
            <a:avLst/>
          </a:prstGeom>
          <a:solidFill>
            <a:srgbClr val="B4E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Calorian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</p:txBody>
      </p:sp>
      <p:sp>
        <p:nvSpPr>
          <p:cNvPr id="18443" name="Text Box 8"/>
          <p:cNvSpPr txBox="1">
            <a:spLocks noChangeArrowheads="1"/>
          </p:cNvSpPr>
          <p:nvPr/>
        </p:nvSpPr>
        <p:spPr bwMode="auto">
          <a:xfrm>
            <a:off x="7259638" y="4573588"/>
            <a:ext cx="1752600" cy="914400"/>
          </a:xfrm>
          <a:prstGeom prst="rect">
            <a:avLst/>
          </a:prstGeom>
          <a:solidFill>
            <a:srgbClr val="B4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r>
              <a:rPr lang="en-US" sz="1800"/>
              <a:t>Mansurian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Font typeface="Wingdings" charset="0"/>
              <a:buNone/>
            </a:pPr>
            <a:endParaRPr lang="en-US" sz="1800"/>
          </a:p>
        </p:txBody>
      </p:sp>
      <p:pic>
        <p:nvPicPr>
          <p:cNvPr id="1844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270000"/>
            <a:ext cx="1231195" cy="92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4" descr="mercury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346200"/>
            <a:ext cx="12779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TextBox 29"/>
          <p:cNvSpPr txBox="1">
            <a:spLocks noChangeArrowheads="1"/>
          </p:cNvSpPr>
          <p:nvPr/>
        </p:nvSpPr>
        <p:spPr bwMode="auto">
          <a:xfrm>
            <a:off x="0" y="702204"/>
            <a:ext cx="2057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Moon</a:t>
            </a:r>
          </a:p>
          <a:p>
            <a:pPr algn="ctr" eaLnBrk="1" hangingPunct="1"/>
            <a:r>
              <a:rPr lang="en-US"/>
              <a:t>(Real ages known)</a:t>
            </a:r>
          </a:p>
        </p:txBody>
      </p:sp>
      <p:sp>
        <p:nvSpPr>
          <p:cNvPr id="18447" name="TextBox 31"/>
          <p:cNvSpPr txBox="1">
            <a:spLocks noChangeArrowheads="1"/>
          </p:cNvSpPr>
          <p:nvPr/>
        </p:nvSpPr>
        <p:spPr bwMode="auto">
          <a:xfrm>
            <a:off x="7620000" y="965200"/>
            <a:ext cx="992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Mercury</a:t>
            </a:r>
          </a:p>
        </p:txBody>
      </p:sp>
      <p:pic>
        <p:nvPicPr>
          <p:cNvPr id="184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481264"/>
            <a:ext cx="1047750" cy="10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8450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33" y="3327399"/>
            <a:ext cx="1228084" cy="94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67" y="3597805"/>
            <a:ext cx="11763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35133" y="4595811"/>
            <a:ext cx="984780" cy="9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54" name="Straight Arrow Connector 28"/>
          <p:cNvCxnSpPr>
            <a:cxnSpLocks noChangeShapeType="1"/>
          </p:cNvCxnSpPr>
          <p:nvPr/>
        </p:nvCxnSpPr>
        <p:spPr bwMode="auto">
          <a:xfrm flipV="1">
            <a:off x="744538" y="2261129"/>
            <a:ext cx="1177925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5" name="Straight Arrow Connector 29"/>
          <p:cNvCxnSpPr>
            <a:cxnSpLocks noChangeShapeType="1"/>
          </p:cNvCxnSpPr>
          <p:nvPr/>
        </p:nvCxnSpPr>
        <p:spPr bwMode="auto">
          <a:xfrm flipV="1">
            <a:off x="719138" y="3285066"/>
            <a:ext cx="1177925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6" name="Straight Arrow Connector 30"/>
          <p:cNvCxnSpPr>
            <a:cxnSpLocks noChangeShapeType="1"/>
          </p:cNvCxnSpPr>
          <p:nvPr/>
        </p:nvCxnSpPr>
        <p:spPr bwMode="auto">
          <a:xfrm flipV="1">
            <a:off x="762000" y="4301066"/>
            <a:ext cx="1176338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7" name="Straight Arrow Connector 31"/>
          <p:cNvCxnSpPr>
            <a:cxnSpLocks noChangeShapeType="1"/>
          </p:cNvCxnSpPr>
          <p:nvPr/>
        </p:nvCxnSpPr>
        <p:spPr bwMode="auto">
          <a:xfrm flipV="1">
            <a:off x="754063" y="5325004"/>
            <a:ext cx="1176337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8" name="Straight Arrow Connector 32"/>
          <p:cNvCxnSpPr>
            <a:cxnSpLocks noChangeShapeType="1"/>
          </p:cNvCxnSpPr>
          <p:nvPr/>
        </p:nvCxnSpPr>
        <p:spPr bwMode="auto">
          <a:xfrm rot="10800000">
            <a:off x="6934200" y="2506663"/>
            <a:ext cx="1371600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9" name="Straight Arrow Connector 34"/>
          <p:cNvCxnSpPr>
            <a:cxnSpLocks noChangeShapeType="1"/>
          </p:cNvCxnSpPr>
          <p:nvPr/>
        </p:nvCxnSpPr>
        <p:spPr bwMode="auto">
          <a:xfrm rot="10800000">
            <a:off x="6942138" y="3505200"/>
            <a:ext cx="1371600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0" name="Straight Arrow Connector 35"/>
          <p:cNvCxnSpPr>
            <a:cxnSpLocks noChangeShapeType="1"/>
          </p:cNvCxnSpPr>
          <p:nvPr/>
        </p:nvCxnSpPr>
        <p:spPr bwMode="auto">
          <a:xfrm rot="10800000">
            <a:off x="6951663" y="4513263"/>
            <a:ext cx="1371600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1" name="Straight Arrow Connector 36"/>
          <p:cNvCxnSpPr>
            <a:cxnSpLocks noChangeShapeType="1"/>
          </p:cNvCxnSpPr>
          <p:nvPr/>
        </p:nvCxnSpPr>
        <p:spPr bwMode="auto">
          <a:xfrm rot="10800000">
            <a:off x="6942138" y="5519738"/>
            <a:ext cx="1371600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2" name="Content Placeholder 1"/>
          <p:cNvSpPr>
            <a:spLocks noGrp="1"/>
          </p:cNvSpPr>
          <p:nvPr>
            <p:ph idx="1"/>
          </p:nvPr>
        </p:nvSpPr>
        <p:spPr>
          <a:xfrm>
            <a:off x="209550" y="457200"/>
            <a:ext cx="8267700" cy="4143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the Moon and Mercury – large basins/craters define stratigraphic boundaries</a:t>
            </a:r>
          </a:p>
        </p:txBody>
      </p:sp>
      <p:pic>
        <p:nvPicPr>
          <p:cNvPr id="18448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71532" y="2164977"/>
            <a:ext cx="1079284" cy="117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20738"/>
            <a:ext cx="5715000" cy="13890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Early greenhouse atmosphere quickly removed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Warm-wet transition to cold-dry</a:t>
            </a: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304800"/>
            <a:ext cx="33321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7146925" y="3319463"/>
            <a:ext cx="1327150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Haberle, 1998</a:t>
            </a:r>
          </a:p>
        </p:txBody>
      </p:sp>
      <p:pic>
        <p:nvPicPr>
          <p:cNvPr id="60422" name="Picture 7" descr="mar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41" y="1412875"/>
            <a:ext cx="33909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3" name="Straight Arrow Connector 10"/>
          <p:cNvCxnSpPr>
            <a:cxnSpLocks noChangeShapeType="1"/>
            <a:endCxn id="60422" idx="3"/>
          </p:cNvCxnSpPr>
          <p:nvPr/>
        </p:nvCxnSpPr>
        <p:spPr bwMode="auto">
          <a:xfrm flipH="1" flipV="1">
            <a:off x="5612341" y="2836863"/>
            <a:ext cx="674160" cy="30638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4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3352800" y="3152775"/>
            <a:ext cx="3200400" cy="21050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5" name="Straight Connector 14"/>
          <p:cNvCxnSpPr>
            <a:cxnSpLocks noChangeShapeType="1"/>
          </p:cNvCxnSpPr>
          <p:nvPr/>
        </p:nvCxnSpPr>
        <p:spPr bwMode="auto">
          <a:xfrm rot="16200000" flipH="1">
            <a:off x="5129213" y="1738312"/>
            <a:ext cx="2819400" cy="9525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6" name="Straight Connector 16"/>
          <p:cNvCxnSpPr>
            <a:cxnSpLocks noChangeShapeType="1"/>
          </p:cNvCxnSpPr>
          <p:nvPr/>
        </p:nvCxnSpPr>
        <p:spPr bwMode="auto">
          <a:xfrm rot="16200000" flipH="1">
            <a:off x="4872038" y="1747837"/>
            <a:ext cx="2819400" cy="9525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7" name="TextBox 17"/>
          <p:cNvSpPr txBox="1">
            <a:spLocks noChangeArrowheads="1"/>
          </p:cNvSpPr>
          <p:nvPr/>
        </p:nvSpPr>
        <p:spPr bwMode="auto">
          <a:xfrm>
            <a:off x="4229100" y="4800600"/>
            <a:ext cx="1552575" cy="530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Lots of fluvial erosion</a:t>
            </a:r>
          </a:p>
        </p:txBody>
      </p:sp>
      <p:sp>
        <p:nvSpPr>
          <p:cNvPr id="60428" name="TextBox 18"/>
          <p:cNvSpPr txBox="1">
            <a:spLocks noChangeArrowheads="1"/>
          </p:cNvSpPr>
          <p:nvPr/>
        </p:nvSpPr>
        <p:spPr bwMode="auto">
          <a:xfrm>
            <a:off x="3152775" y="6327775"/>
            <a:ext cx="1809750" cy="530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 much fluvial erosion</a:t>
            </a:r>
          </a:p>
        </p:txBody>
      </p:sp>
      <p:sp>
        <p:nvSpPr>
          <p:cNvPr id="60429" name="Text Box 8"/>
          <p:cNvSpPr txBox="1">
            <a:spLocks noChangeArrowheads="1"/>
          </p:cNvSpPr>
          <p:nvPr/>
        </p:nvSpPr>
        <p:spPr bwMode="auto">
          <a:xfrm>
            <a:off x="0" y="438150"/>
            <a:ext cx="4071938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Hesperian: A Changing Planet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352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Text Box 8"/>
          <p:cNvSpPr txBox="1">
            <a:spLocks noChangeArrowheads="1"/>
          </p:cNvSpPr>
          <p:nvPr/>
        </p:nvSpPr>
        <p:spPr bwMode="auto">
          <a:xfrm>
            <a:off x="0" y="361950"/>
            <a:ext cx="340042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Evidence for change</a:t>
            </a:r>
          </a:p>
        </p:txBody>
      </p:sp>
      <p:pic>
        <p:nvPicPr>
          <p:cNvPr id="6554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23" y="4013200"/>
            <a:ext cx="5395877" cy="22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291"/>
            <a:ext cx="32734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5544" name="Text Box 11"/>
          <p:cNvSpPr txBox="1">
            <a:spLocks noChangeArrowheads="1"/>
          </p:cNvSpPr>
          <p:nvPr/>
        </p:nvSpPr>
        <p:spPr bwMode="auto">
          <a:xfrm>
            <a:off x="484717" y="6564313"/>
            <a:ext cx="216535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Christensen et al., 2003</a:t>
            </a:r>
          </a:p>
        </p:txBody>
      </p:sp>
      <p:sp>
        <p:nvSpPr>
          <p:cNvPr id="65545" name="Rectangle 12"/>
          <p:cNvSpPr>
            <a:spLocks noChangeArrowheads="1"/>
          </p:cNvSpPr>
          <p:nvPr/>
        </p:nvSpPr>
        <p:spPr bwMode="auto">
          <a:xfrm>
            <a:off x="0" y="3626380"/>
            <a:ext cx="4057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dirty="0"/>
              <a:t>Presence of olivine on the surface</a:t>
            </a:r>
          </a:p>
        </p:txBody>
      </p:sp>
      <p:sp>
        <p:nvSpPr>
          <p:cNvPr id="65546" name="Rectangle 13"/>
          <p:cNvSpPr>
            <a:spLocks noChangeArrowheads="1"/>
          </p:cNvSpPr>
          <p:nvPr/>
        </p:nvSpPr>
        <p:spPr bwMode="auto">
          <a:xfrm>
            <a:off x="0" y="2099205"/>
            <a:ext cx="50196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dirty="0"/>
              <a:t>OMEGA mineralogical results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 dirty="0"/>
              <a:t>Clay formation ceases 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 dirty="0"/>
              <a:t>Transition to acidic environment to from sulfates</a:t>
            </a:r>
          </a:p>
          <a:p>
            <a:pPr marL="1143000" lvl="2" indent="-2286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Monotype Sorts" charset="0"/>
              <a:buChar char="w"/>
            </a:pPr>
            <a:r>
              <a:rPr lang="en-US" sz="1200" dirty="0"/>
              <a:t>Also requires evaporation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 dirty="0"/>
              <a:t>Young terrains show no aqueous alteration</a:t>
            </a:r>
          </a:p>
        </p:txBody>
      </p:sp>
      <p:sp>
        <p:nvSpPr>
          <p:cNvPr id="65547" name="Text Box 14"/>
          <p:cNvSpPr txBox="1">
            <a:spLocks noChangeArrowheads="1"/>
          </p:cNvSpPr>
          <p:nvPr/>
        </p:nvSpPr>
        <p:spPr bwMode="auto">
          <a:xfrm>
            <a:off x="7381875" y="6299730"/>
            <a:ext cx="17621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Bibring et al., 2006</a:t>
            </a:r>
          </a:p>
        </p:txBody>
      </p:sp>
      <p:sp>
        <p:nvSpPr>
          <p:cNvPr id="65548" name="Rectangle 15"/>
          <p:cNvSpPr>
            <a:spLocks noChangeArrowheads="1"/>
          </p:cNvSpPr>
          <p:nvPr/>
        </p:nvSpPr>
        <p:spPr bwMode="auto">
          <a:xfrm>
            <a:off x="0" y="725488"/>
            <a:ext cx="91440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dirty="0"/>
              <a:t>Hesperian lava plains are </a:t>
            </a:r>
            <a:r>
              <a:rPr lang="en-US" dirty="0" err="1"/>
              <a:t>undissected</a:t>
            </a:r>
            <a:endParaRPr lang="en-US" dirty="0"/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 dirty="0"/>
              <a:t>Noachian terrains are highly dissected by valley networks</a:t>
            </a:r>
          </a:p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dirty="0" err="1"/>
              <a:t>Gusev</a:t>
            </a:r>
            <a:r>
              <a:rPr lang="en-US" dirty="0"/>
              <a:t> crater basalts are not weathered at all (spirit rover)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 dirty="0"/>
              <a:t>But the Columbia Hills rocks (older) </a:t>
            </a:r>
            <a:r>
              <a:rPr lang="en-US" sz="1400" dirty="0" smtClean="0"/>
              <a:t>are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28625" y="3933825"/>
          <a:ext cx="871537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1" name="Image" r:id="rId4" imgW="16241270" imgH="5447619" progId="Photoshop.Image.8">
                  <p:embed/>
                </p:oleObj>
              </mc:Choice>
              <mc:Fallback>
                <p:oleObj name="Image" r:id="rId4" imgW="16241270" imgH="5447619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3933825"/>
                        <a:ext cx="8715375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3" descr="M14-01647sub_v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854075"/>
            <a:ext cx="4533900" cy="3022600"/>
          </a:xfrm>
          <a:noFill/>
        </p:spPr>
      </p:pic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0" y="2085975"/>
            <a:ext cx="4448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Ancient sedimentary rock layers found in craters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Indicate active past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Possible paleo-lake environments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OMEGA indicates light toned layered deposits are sulfate rich in composition</a:t>
            </a:r>
          </a:p>
          <a:p>
            <a:pPr marL="1143000" lvl="2" indent="-2286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Monotype Sorts" charset="0"/>
              <a:buChar char="w"/>
            </a:pPr>
            <a:r>
              <a:rPr lang="en-US" sz="1200"/>
              <a:t>Implies evaporites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0" y="4381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Water at the Noachian-Hesperian Boundary</a:t>
            </a:r>
          </a:p>
        </p:txBody>
      </p:sp>
      <p:sp>
        <p:nvSpPr>
          <p:cNvPr id="62470" name="Rectangle 10"/>
          <p:cNvSpPr>
            <a:spLocks noChangeArrowheads="1"/>
          </p:cNvSpPr>
          <p:nvPr/>
        </p:nvSpPr>
        <p:spPr bwMode="auto">
          <a:xfrm>
            <a:off x="0" y="838200"/>
            <a:ext cx="4695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Valley networks indicate surface water in the Noachian</a:t>
            </a:r>
          </a:p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Inevitable to have this water pool into craters and low areas</a:t>
            </a:r>
          </a:p>
        </p:txBody>
      </p:sp>
      <p:sp>
        <p:nvSpPr>
          <p:cNvPr id="62471" name="Text Box 13"/>
          <p:cNvSpPr txBox="1">
            <a:spLocks noChangeArrowheads="1"/>
          </p:cNvSpPr>
          <p:nvPr/>
        </p:nvSpPr>
        <p:spPr bwMode="auto">
          <a:xfrm>
            <a:off x="6353175" y="6564313"/>
            <a:ext cx="17621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Bibring et al., 2006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33" y="499533"/>
            <a:ext cx="4478867" cy="2514600"/>
          </a:xfrm>
        </p:spPr>
        <p:txBody>
          <a:bodyPr/>
          <a:lstStyle/>
          <a:p>
            <a:pPr lvl="0"/>
            <a:r>
              <a:rPr lang="en-US" sz="1600" dirty="0" smtClean="0"/>
              <a:t>Gale </a:t>
            </a:r>
            <a:r>
              <a:rPr lang="en-US" sz="1600" dirty="0"/>
              <a:t>crater is Noachian aged </a:t>
            </a:r>
            <a:r>
              <a:rPr lang="en-US" sz="1600" dirty="0" smtClean="0"/>
              <a:t>and </a:t>
            </a:r>
            <a:r>
              <a:rPr lang="en-US" sz="1600" dirty="0"/>
              <a:t>~150km in diameter.</a:t>
            </a:r>
          </a:p>
          <a:p>
            <a:pPr lvl="0"/>
            <a:r>
              <a:rPr lang="en-US" sz="1600" dirty="0"/>
              <a:t>It contains a layered mound of sedimentary material 5.2km high</a:t>
            </a:r>
          </a:p>
          <a:p>
            <a:pPr lvl="1"/>
            <a:r>
              <a:rPr lang="en-US" sz="1400" dirty="0"/>
              <a:t>That’s higher than the crater rim in places</a:t>
            </a:r>
          </a:p>
          <a:p>
            <a:pPr lvl="1"/>
            <a:r>
              <a:rPr lang="en-US" sz="1400" dirty="0"/>
              <a:t>i.e. the entire crater was entombed in sedimentary rock and later exhumed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5733"/>
            <a:ext cx="6910499" cy="3742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133"/>
            <a:ext cx="443030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7499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3962400" cy="5810250"/>
          </a:xfrm>
        </p:spPr>
        <p:txBody>
          <a:bodyPr/>
          <a:lstStyle/>
          <a:p>
            <a:pPr marL="342900" indent="-342900" defTabSz="914400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Original 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shorelines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mapped by Tim Parker from Viking data in late 1980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</a:t>
            </a:r>
          </a:p>
          <a:p>
            <a:pPr marL="342900" indent="-342900" defTabSz="914400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One of the contacts he identified is close to an equipotental surface</a:t>
            </a:r>
          </a:p>
          <a:p>
            <a:pPr marL="342900" indent="-342900" defTabSz="914400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Makes sense since all surface water will drain into the low-lying northern hemisphere</a:t>
            </a:r>
          </a:p>
          <a:p>
            <a:pPr marL="342900" indent="-342900" defTabSz="914400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Still a lot of disagreement on whether to believe this</a:t>
            </a:r>
          </a:p>
          <a:p>
            <a:pPr marL="742950" lvl="1" indent="-285750" defTabSz="914400"/>
            <a:r>
              <a:rPr lang="en-US" sz="1600">
                <a:latin typeface="Arial" charset="0"/>
                <a:ea typeface="ＭＳ Ｐゴシック" charset="0"/>
              </a:rPr>
              <a:t>No obvious shoreline features in high resolution imagery</a:t>
            </a:r>
          </a:p>
          <a:p>
            <a:pPr marL="742950" lvl="1" indent="-285750" algn="ctr" defTabSz="914400">
              <a:buFont typeface="Monotype Sorts" charset="0"/>
              <a:buNone/>
            </a:pPr>
            <a:r>
              <a:rPr lang="en-US" sz="1600" b="0">
                <a:latin typeface="Arial" charset="0"/>
                <a:ea typeface="ＭＳ Ｐゴシック" charset="0"/>
              </a:rPr>
              <a:t>…but…</a:t>
            </a:r>
          </a:p>
          <a:p>
            <a:pPr marL="742950" lvl="1" indent="-285750" defTabSz="914400"/>
            <a:r>
              <a:rPr lang="en-US" sz="1600">
                <a:latin typeface="Arial" charset="0"/>
                <a:ea typeface="ＭＳ Ｐゴシック" charset="0"/>
              </a:rPr>
              <a:t>Ocean may have been ice-covered</a:t>
            </a:r>
          </a:p>
          <a:p>
            <a:pPr marL="742950" lvl="1" indent="-285750" defTabSz="914400"/>
            <a:r>
              <a:rPr lang="en-US" sz="1600">
                <a:latin typeface="Arial" charset="0"/>
                <a:ea typeface="ＭＳ Ｐゴシック" charset="0"/>
              </a:rPr>
              <a:t>Subsequent volcanic constructs have altered the shoreline elevation</a:t>
            </a:r>
          </a:p>
        </p:txBody>
      </p:sp>
      <p:pic>
        <p:nvPicPr>
          <p:cNvPr id="67587" name="Picture 4" descr="oce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8788" y="342900"/>
            <a:ext cx="4875212" cy="6515100"/>
          </a:xfrm>
          <a:noFill/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0" y="438150"/>
            <a:ext cx="3400425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Ocean?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5942013" y="3249613"/>
            <a:ext cx="15748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Head et al., 1999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76" y="349780"/>
            <a:ext cx="3688124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7837"/>
            <a:ext cx="5012267" cy="1469495"/>
          </a:xfrm>
        </p:spPr>
        <p:txBody>
          <a:bodyPr/>
          <a:lstStyle/>
          <a:p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Shoreline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erosional features are subtle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Recent search for depositional features turned up nothing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Ghatan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Zimbelman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2006)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Effects of ice cover?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188"/>
            <a:ext cx="6046788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1782763" y="656431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Clifford and Parker, 2001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06888"/>
            <a:ext cx="4436533" cy="237966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Mars starts freezing water in pore space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Declining heat flux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Environmental change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Early ocean freezes over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438150"/>
            <a:ext cx="340042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Cryosphere</a:t>
            </a:r>
          </a:p>
        </p:txBody>
      </p:sp>
      <p:grpSp>
        <p:nvGrpSpPr>
          <p:cNvPr id="72710" name="Group 8"/>
          <p:cNvGrpSpPr>
            <a:grpSpLocks/>
          </p:cNvGrpSpPr>
          <p:nvPr/>
        </p:nvGrpSpPr>
        <p:grpSpPr bwMode="auto">
          <a:xfrm>
            <a:off x="6162675" y="3752850"/>
            <a:ext cx="2981325" cy="2800350"/>
            <a:chOff x="732" y="1905"/>
            <a:chExt cx="2280" cy="2106"/>
          </a:xfrm>
        </p:grpSpPr>
        <p:pic>
          <p:nvPicPr>
            <p:cNvPr id="7271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" y="1905"/>
              <a:ext cx="2280" cy="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7271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925"/>
              <a:ext cx="456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pic>
        <p:nvPicPr>
          <p:cNvPr id="727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12259"/>
            <a:ext cx="319246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27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84" y="1207029"/>
            <a:ext cx="39052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2713" name="Rectangle 11"/>
          <p:cNvSpPr>
            <a:spLocks noChangeArrowheads="1"/>
          </p:cNvSpPr>
          <p:nvPr/>
        </p:nvSpPr>
        <p:spPr bwMode="auto">
          <a:xfrm>
            <a:off x="0" y="849313"/>
            <a:ext cx="78771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Mega-regolith ensures crust is porous to great depth</a:t>
            </a:r>
          </a:p>
        </p:txBody>
      </p:sp>
      <p:sp>
        <p:nvSpPr>
          <p:cNvPr id="72714" name="Text Box 13"/>
          <p:cNvSpPr txBox="1">
            <a:spLocks noChangeArrowheads="1"/>
          </p:cNvSpPr>
          <p:nvPr/>
        </p:nvSpPr>
        <p:spPr bwMode="auto">
          <a:xfrm>
            <a:off x="1549930" y="342106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Clifford and Parker, 2001</a:t>
            </a: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527481"/>
              </p:ext>
            </p:extLst>
          </p:nvPr>
        </p:nvGraphicFramePr>
        <p:xfrm>
          <a:off x="853017" y="5171017"/>
          <a:ext cx="17319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6" name="Equation" r:id="rId8" imgW="1015920" imgH="419040" progId="Equation.3">
                  <p:embed/>
                </p:oleObj>
              </mc:Choice>
              <mc:Fallback>
                <p:oleObj name="Equation" r:id="rId8" imgW="101592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017" y="5171017"/>
                        <a:ext cx="17319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48100"/>
            <a:ext cx="365918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0688"/>
            <a:ext cx="8267700" cy="9890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happens next?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 ice covered ocean in the northern lowlands today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431958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023938"/>
            <a:ext cx="42957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105275"/>
            <a:ext cx="42862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4759" name="AutoShape 7"/>
          <p:cNvSpPr>
            <a:spLocks noChangeArrowheads="1"/>
          </p:cNvSpPr>
          <p:nvPr/>
        </p:nvSpPr>
        <p:spPr bwMode="auto">
          <a:xfrm>
            <a:off x="4191000" y="2295525"/>
            <a:ext cx="866775" cy="561975"/>
          </a:xfrm>
          <a:prstGeom prst="rightArrow">
            <a:avLst>
              <a:gd name="adj1" fmla="val 50000"/>
              <a:gd name="adj2" fmla="val 38559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AutoShape 8"/>
          <p:cNvSpPr>
            <a:spLocks noChangeArrowheads="1"/>
          </p:cNvSpPr>
          <p:nvPr/>
        </p:nvSpPr>
        <p:spPr bwMode="auto">
          <a:xfrm rot="5400000">
            <a:off x="6610350" y="3533775"/>
            <a:ext cx="771525" cy="523875"/>
          </a:xfrm>
          <a:prstGeom prst="rightArrow">
            <a:avLst>
              <a:gd name="adj1" fmla="val 50000"/>
              <a:gd name="adj2" fmla="val 36818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Text Box 10"/>
          <p:cNvSpPr txBox="1">
            <a:spLocks noChangeArrowheads="1"/>
          </p:cNvSpPr>
          <p:nvPr/>
        </p:nvSpPr>
        <p:spPr bwMode="auto">
          <a:xfrm>
            <a:off x="4021138" y="3754438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Clifford and Parker, 2001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1663"/>
            <a:ext cx="3924300" cy="60753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Subterranean water table is higher than ocean surface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Outflow occurs if cryosphere fails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Cryosphere continues to thicken over time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Failure become less and less likely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Possibly no liquid water left beneath the cryosphere today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Deep aquifer model for gully formation relies on expanding cryosphere pressurizing groundwater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Important shift for Mars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30200"/>
            <a:ext cx="510063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4545013" y="317341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Clifford and Parker, 2001</a:t>
            </a:r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447675" y="4533900"/>
            <a:ext cx="2905125" cy="74453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Pervasive fluvial activity transitions to isolated outburst events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5029200" cy="2743200"/>
          </a:xfrm>
        </p:spPr>
        <p:txBody>
          <a:bodyPr/>
          <a:lstStyle/>
          <a:p>
            <a:pPr marL="342900" indent="-342900" defTabSz="914400">
              <a:lnSpc>
                <a:spcPct val="9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Huge flood carved channels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Contains streamlined Islands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Similar to channeled scablands in Washington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Likely that a large underground reservoir emptied catastrophically</a:t>
            </a:r>
          </a:p>
          <a:p>
            <a:pPr marL="742950" lvl="1" indent="-285750" defTabSz="914400"/>
            <a:r>
              <a:rPr lang="en-US" sz="1200">
                <a:latin typeface="Arial" charset="0"/>
                <a:ea typeface="ＭＳ Ｐゴシック" charset="0"/>
              </a:rPr>
              <a:t>Source region collapses to chaos terrain</a:t>
            </a:r>
          </a:p>
          <a:p>
            <a:pPr marL="742950" lvl="1" indent="-285750" defTabSz="914400"/>
            <a:r>
              <a:rPr lang="en-US" sz="1200">
                <a:latin typeface="Arial" charset="0"/>
                <a:ea typeface="ＭＳ Ｐゴシック" charset="0"/>
              </a:rPr>
              <a:t>Flood empties into northern lowlands</a:t>
            </a:r>
          </a:p>
        </p:txBody>
      </p:sp>
      <p:pic>
        <p:nvPicPr>
          <p:cNvPr id="76803" name="Picture 4" descr="ma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3228975"/>
            <a:ext cx="3481387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 descr="mar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838200"/>
            <a:ext cx="44005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6" descr="ivanov_channel_sequen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38475"/>
            <a:ext cx="5783263" cy="3640138"/>
          </a:xfrm>
          <a:noFill/>
        </p:spPr>
      </p:pic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0" y="4381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Outflow Channels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84150" y="711200"/>
            <a:ext cx="3168650" cy="591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Moon/Mercury is a set of overlapping ejecta blanket with some volcanic flows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Mars is a great deal more complex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Craters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Volcanics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Extensive tectonics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Fluvial reworking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Aeolian reworking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Periglacial processes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Large ice sheets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01625"/>
            <a:ext cx="554513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streamlined_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282950"/>
            <a:ext cx="759142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0" y="439738"/>
            <a:ext cx="6162675" cy="12747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Terrestrial analogue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End of the last ice-age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Glacial lake Missoula- Ice-dam breaks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462088"/>
            <a:ext cx="32194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5438"/>
            <a:ext cx="43434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3106738" y="3094038"/>
            <a:ext cx="3265487" cy="284162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Channeled scablands, Washington</a:t>
            </a:r>
          </a:p>
        </p:txBody>
      </p:sp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1954213" y="6446838"/>
            <a:ext cx="3265487" cy="284162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Outflow channel, Mars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5013"/>
            <a:ext cx="4181475" cy="29606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Hesperian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Plains volcanism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Paterae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Amazonian dominated by shield volcanism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Construction of big Tharsis shields e.g. Olympus Mons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Extreme elevation have led to glaciations during the amazonian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0" y="371475"/>
            <a:ext cx="4216400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Amazonian Volcanism and glaciation</a:t>
            </a:r>
          </a:p>
        </p:txBody>
      </p:sp>
      <p:pic>
        <p:nvPicPr>
          <p:cNvPr id="829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76238"/>
            <a:ext cx="44164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9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3054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950" name="Text Box 10"/>
          <p:cNvSpPr txBox="1">
            <a:spLocks noChangeArrowheads="1"/>
          </p:cNvSpPr>
          <p:nvPr/>
        </p:nvSpPr>
        <p:spPr bwMode="auto">
          <a:xfrm>
            <a:off x="3735388" y="6577013"/>
            <a:ext cx="1562100" cy="280987"/>
          </a:xfrm>
          <a:prstGeom prst="rect">
            <a:avLst/>
          </a:prstGeom>
          <a:solidFill>
            <a:srgbClr val="FFFF00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Head et al., 2005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4013"/>
            <a:ext cx="9144000" cy="137001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Volcanism continues up to the present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day: Surge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activity 100 &amp; 200 Myr ago.</a:t>
            </a:r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624901"/>
              </p:ext>
            </p:extLst>
          </p:nvPr>
        </p:nvGraphicFramePr>
        <p:xfrm>
          <a:off x="1420813" y="713515"/>
          <a:ext cx="6614054" cy="6144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6" name="Image" r:id="rId4" imgW="7530159" imgH="6996825" progId="Photoshop.Image.8">
                  <p:embed/>
                </p:oleObj>
              </mc:Choice>
              <mc:Fallback>
                <p:oleObj name="Image" r:id="rId4" imgW="7530159" imgH="6996825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713515"/>
                        <a:ext cx="6614054" cy="6144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84666" y="6577012"/>
            <a:ext cx="1828800" cy="280988"/>
          </a:xfrm>
          <a:prstGeom prst="rect">
            <a:avLst/>
          </a:prstGeom>
          <a:solidFill>
            <a:srgbClr val="FFFF00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Neukum</a:t>
            </a:r>
            <a:r>
              <a:rPr lang="en-US" sz="1400" dirty="0"/>
              <a:t> et al., 2004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sp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600075"/>
            <a:ext cx="259873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723900" y="3101975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 Unicode MS" charset="0"/>
              </a:rPr>
              <a:t>North			South</a:t>
            </a:r>
          </a:p>
        </p:txBody>
      </p:sp>
      <p:pic>
        <p:nvPicPr>
          <p:cNvPr id="89092" name="Picture 5" descr="n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59873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 descr="layer_comp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433763"/>
            <a:ext cx="4627563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lask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990850"/>
            <a:ext cx="31686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964113" y="493713"/>
            <a:ext cx="4179887" cy="2622550"/>
          </a:xfrm>
          <a:noFill/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Domes of layered material ~3Km thick and ~1000km across are found at each pole.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Mixtures of water-ice and dust.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Similar in size to Greenland ice sheet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Layers are thought to record variations in climate due to orbital changes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Climatic record of millions (maybe </a:t>
            </a:r>
            <a:r>
              <a:rPr lang="en-US" dirty="0" smtClean="0">
                <a:latin typeface="Arial" charset="0"/>
                <a:ea typeface="ＭＳ Ｐゴシック" charset="0"/>
              </a:rPr>
              <a:t>10</a:t>
            </a:r>
            <a:r>
              <a:rPr lang="en-US" altLang="ja-JP" dirty="0" smtClean="0">
                <a:latin typeface="Arial" charset="0"/>
                <a:ea typeface="ＭＳ Ｐゴシック" charset="0"/>
              </a:rPr>
              <a:t>’</a:t>
            </a:r>
            <a:r>
              <a:rPr lang="en-US" dirty="0" smtClean="0">
                <a:latin typeface="Arial" charset="0"/>
                <a:ea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</a:rPr>
              <a:t>of millions) years long.</a:t>
            </a:r>
          </a:p>
          <a:p>
            <a:pPr lvl="1">
              <a:buFont typeface="Monotype Sort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7051675" y="5254625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Arial Unicode MS" charset="0"/>
              </a:rPr>
              <a:t>Laskar et al., 2003</a:t>
            </a:r>
          </a:p>
        </p:txBody>
      </p:sp>
      <p:sp>
        <p:nvSpPr>
          <p:cNvPr id="89097" name="Line 10"/>
          <p:cNvSpPr>
            <a:spLocks noChangeShapeType="1"/>
          </p:cNvSpPr>
          <p:nvPr/>
        </p:nvSpPr>
        <p:spPr bwMode="auto">
          <a:xfrm>
            <a:off x="5632450" y="3836988"/>
            <a:ext cx="2633663" cy="95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0" y="381000"/>
            <a:ext cx="4470400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Amazonian Polar Layered Deposits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5588000" cy="2514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Permafrost covers a large portion of the Earth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Ground ice on Mars theorized to exist for some time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Regolith provides the thermal insulation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Sharp latitude cutoff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Stable ice distribution changes with climate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Diffusive contact with the atmosphere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0" y="400050"/>
            <a:ext cx="48006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Ground ice processes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776663"/>
            <a:ext cx="3808412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7245350" y="2543175"/>
            <a:ext cx="1744663" cy="224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1142" name="TextBox 12"/>
          <p:cNvSpPr txBox="1">
            <a:spLocks noChangeArrowheads="1"/>
          </p:cNvSpPr>
          <p:nvPr/>
        </p:nvSpPr>
        <p:spPr bwMode="auto">
          <a:xfrm>
            <a:off x="7756525" y="1268413"/>
            <a:ext cx="9366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Surface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470775" y="2811463"/>
            <a:ext cx="446088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72413" y="29305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93038" y="25161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134350" y="26781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248525" y="31305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178675" y="25273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420100" y="293687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29638" y="2540000"/>
            <a:ext cx="446087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640638" y="33337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147050" y="32051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305675" y="35655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778750" y="36512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434263" y="3890963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219950" y="42005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794625" y="4062413"/>
            <a:ext cx="447675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189913" y="35226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567738" y="33337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516938" y="38227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224838" y="40465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43863" y="44069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597775" y="44148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542338" y="43116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529513" y="18923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802563" y="21653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8048625" y="1587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208963" y="191135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307263" y="22098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235825" y="160655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8597900" y="208597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8588375" y="16208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8205788" y="228441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43813" y="15684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210425" y="452437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8566150" y="46021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1177" name="Rectangle 62"/>
          <p:cNvSpPr>
            <a:spLocks noChangeArrowheads="1"/>
          </p:cNvSpPr>
          <p:nvPr/>
        </p:nvSpPr>
        <p:spPr bwMode="auto">
          <a:xfrm>
            <a:off x="7170738" y="4700588"/>
            <a:ext cx="1973262" cy="265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cxnSp>
        <p:nvCxnSpPr>
          <p:cNvPr id="91178" name="Straight Arrow Connector 66"/>
          <p:cNvCxnSpPr>
            <a:cxnSpLocks noChangeShapeType="1"/>
          </p:cNvCxnSpPr>
          <p:nvPr/>
        </p:nvCxnSpPr>
        <p:spPr bwMode="auto">
          <a:xfrm rot="5400000">
            <a:off x="7427119" y="943769"/>
            <a:ext cx="677863" cy="36512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79" name="TextBox 67"/>
          <p:cNvSpPr txBox="1">
            <a:spLocks noChangeArrowheads="1"/>
          </p:cNvSpPr>
          <p:nvPr/>
        </p:nvSpPr>
        <p:spPr bwMode="auto">
          <a:xfrm>
            <a:off x="7537450" y="234950"/>
            <a:ext cx="13033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Water vapor</a:t>
            </a:r>
          </a:p>
        </p:txBody>
      </p:sp>
      <p:pic>
        <p:nvPicPr>
          <p:cNvPr id="91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167063"/>
            <a:ext cx="486568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Content Placeholder 1"/>
          <p:cNvSpPr>
            <a:spLocks noGrp="1"/>
          </p:cNvSpPr>
          <p:nvPr>
            <p:ph idx="1"/>
          </p:nvPr>
        </p:nvSpPr>
        <p:spPr>
          <a:xfrm>
            <a:off x="0" y="441325"/>
            <a:ext cx="7119938" cy="45561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Ground-Ice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driven features dominate on Mars today</a:t>
            </a:r>
          </a:p>
        </p:txBody>
      </p:sp>
      <p:pic>
        <p:nvPicPr>
          <p:cNvPr id="931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995363"/>
            <a:ext cx="49180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7642225" y="4106863"/>
            <a:ext cx="1501775" cy="287337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Levy et al. 2010</a:t>
            </a:r>
          </a:p>
        </p:txBody>
      </p:sp>
      <p:pic>
        <p:nvPicPr>
          <p:cNvPr id="9319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15518" y="856457"/>
            <a:ext cx="211296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0" y="982663"/>
          <a:ext cx="4149725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0" name="Image" r:id="rId5" imgW="5777778" imgH="4444444" progId="">
                  <p:embed/>
                </p:oleObj>
              </mc:Choice>
              <mc:Fallback>
                <p:oleObj name="Image" r:id="rId5" imgW="5777778" imgH="444444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2663"/>
                        <a:ext cx="4149725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1"/>
          <p:cNvSpPr>
            <a:spLocks noGrp="1"/>
          </p:cNvSpPr>
          <p:nvPr>
            <p:ph idx="1"/>
          </p:nvPr>
        </p:nvSpPr>
        <p:spPr>
          <a:xfrm>
            <a:off x="0" y="566738"/>
            <a:ext cx="5494338" cy="29559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models – same behavior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Shallow high-latitude ice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Ice-free equatorial region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Very sharp boundary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Boundary position very sensitive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Thermophysical properties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Independently determined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Global average water vapor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Today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value is 10-14 pr μm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Advances and retreat of ground ice correspond to waning and waxing of polar layered deposits.</a:t>
            </a:r>
          </a:p>
        </p:txBody>
      </p:sp>
      <p:pic>
        <p:nvPicPr>
          <p:cNvPr id="921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702050"/>
            <a:ext cx="80946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6226175" y="6570663"/>
            <a:ext cx="2917825" cy="287337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Chamberlain and Boynton, 2007</a:t>
            </a:r>
          </a:p>
        </p:txBody>
      </p:sp>
      <p:pic>
        <p:nvPicPr>
          <p:cNvPr id="9216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44500"/>
            <a:ext cx="34036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0" y="495300"/>
            <a:ext cx="9144000" cy="19494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Phoenix lander discovered very pure buried water ice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168400"/>
            <a:ext cx="457517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phx_ret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085850"/>
            <a:ext cx="3673475" cy="34226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851400"/>
            <a:ext cx="38544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87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29100"/>
            <a:ext cx="270033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4281488"/>
            <a:ext cx="36258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ontent Placeholder 9"/>
          <p:cNvSpPr>
            <a:spLocks noGrp="1"/>
          </p:cNvSpPr>
          <p:nvPr>
            <p:ph idx="1"/>
          </p:nvPr>
        </p:nvSpPr>
        <p:spPr>
          <a:xfrm>
            <a:off x="0" y="474663"/>
            <a:ext cx="5054600" cy="863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Pure ground ice on Mars is exposed by small impact craters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Frost heave likely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Buried snow unlikely</a:t>
            </a:r>
          </a:p>
        </p:txBody>
      </p:sp>
      <p:pic>
        <p:nvPicPr>
          <p:cNvPr id="49157" name="Picture 2" descr="site2_3_4_5_from_p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508000"/>
            <a:ext cx="366553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31963"/>
            <a:ext cx="24130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709738"/>
            <a:ext cx="23606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77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1900" y="296863"/>
            <a:ext cx="5372100" cy="6561137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Planetary accretion</a:t>
            </a:r>
            <a:endParaRPr lang="en-US" sz="12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Core differentiation &lt;13 Myr (</a:t>
            </a:r>
            <a:r>
              <a:rPr lang="en-US" sz="1200" baseline="30000">
                <a:latin typeface="Arial" charset="0"/>
                <a:ea typeface="ＭＳ Ｐゴシック" charset="0"/>
              </a:rPr>
              <a:t>182</a:t>
            </a:r>
            <a:r>
              <a:rPr lang="en-US" sz="1200">
                <a:latin typeface="Arial" charset="0"/>
                <a:ea typeface="ＭＳ Ｐゴシック" charset="0"/>
              </a:rPr>
              <a:t>W – </a:t>
            </a:r>
            <a:r>
              <a:rPr lang="en-US" sz="1200" baseline="30000">
                <a:latin typeface="Arial" charset="0"/>
                <a:ea typeface="ＭＳ Ｐゴシック" charset="0"/>
              </a:rPr>
              <a:t>182</a:t>
            </a:r>
            <a:r>
              <a:rPr lang="en-US" sz="1200">
                <a:latin typeface="Arial" charset="0"/>
                <a:ea typeface="ＭＳ Ｐゴシック" charset="0"/>
              </a:rPr>
              <a:t>Hf isotopes)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Central magnetic field – (driven by </a:t>
            </a:r>
            <a:r>
              <a:rPr lang="en-US" sz="1200" baseline="30000">
                <a:latin typeface="Arial" charset="0"/>
                <a:ea typeface="ＭＳ Ｐゴシック" charset="0"/>
              </a:rPr>
              <a:t>40</a:t>
            </a:r>
            <a:r>
              <a:rPr lang="en-US" sz="1200">
                <a:latin typeface="Arial" charset="0"/>
                <a:ea typeface="ＭＳ Ｐゴシック" charset="0"/>
              </a:rPr>
              <a:t>K decay?)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Crustal asymmetry forms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Mars is heavily cratered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Magnetic field switches off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Formation of Hellas and Argyre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Construction of Tharsis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Outgassing of large greenhouse atmosphere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Warm(?) &amp; Wet Period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Valley networks and ocean(?) form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Phyllosilicate weathering products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Volcanic plains laid down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Northern hemisphere mantled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SO</a:t>
            </a:r>
            <a:r>
              <a:rPr lang="en-US" sz="1200" baseline="-25000">
                <a:latin typeface="Arial" charset="0"/>
                <a:ea typeface="ＭＳ Ｐゴシック" charset="0"/>
              </a:rPr>
              <a:t>2</a:t>
            </a:r>
            <a:r>
              <a:rPr lang="en-US" sz="1200">
                <a:latin typeface="Arial" charset="0"/>
                <a:ea typeface="ＭＳ Ｐゴシック" charset="0"/>
              </a:rPr>
              <a:t> released – causes switch to sulfate weathering?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Extensive tectonism 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Wrinkle ridges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Opening of Valles Marineris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Removal of greenhouse atmosphere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Thickening cryosphere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First polar ice caps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Dry environment – anhydrous ferric oxides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Outburst flooding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Giant Shield Volcanoes form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Modern day polar deposits and mid-latitudes exchange ice</a:t>
            </a:r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733425" y="2049463"/>
            <a:ext cx="2209800" cy="1412875"/>
          </a:xfrm>
          <a:prstGeom prst="rect">
            <a:avLst/>
          </a:prstGeom>
          <a:solidFill>
            <a:schemeClr val="accent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Noachian</a:t>
            </a:r>
          </a:p>
          <a:p>
            <a:r>
              <a:rPr lang="en-US" sz="1800"/>
              <a:t>4.1 – 3.9 Ga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733425" y="3471863"/>
            <a:ext cx="2209800" cy="2616200"/>
          </a:xfrm>
          <a:prstGeom prst="rect">
            <a:avLst/>
          </a:prstGeom>
          <a:solidFill>
            <a:srgbClr val="BFE2BC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Hesperian</a:t>
            </a:r>
          </a:p>
          <a:p>
            <a:r>
              <a:rPr lang="en-US" sz="1800"/>
              <a:t>3.9 – 3.1 Ga</a:t>
            </a:r>
          </a:p>
        </p:txBody>
      </p:sp>
      <p:sp>
        <p:nvSpPr>
          <p:cNvPr id="94213" name="Rectangle 8"/>
          <p:cNvSpPr>
            <a:spLocks noChangeArrowheads="1"/>
          </p:cNvSpPr>
          <p:nvPr/>
        </p:nvSpPr>
        <p:spPr bwMode="auto">
          <a:xfrm>
            <a:off x="733425" y="333375"/>
            <a:ext cx="2209800" cy="1724025"/>
          </a:xfrm>
          <a:prstGeom prst="rect">
            <a:avLst/>
          </a:prstGeom>
          <a:solidFill>
            <a:srgbClr val="E84A4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Pre-Noachian</a:t>
            </a:r>
          </a:p>
          <a:p>
            <a:r>
              <a:rPr lang="en-US" sz="1800"/>
              <a:t>4.5 – 4.1 Ga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3425" y="6096000"/>
            <a:ext cx="2209800" cy="762000"/>
          </a:xfrm>
          <a:prstGeom prst="rect">
            <a:avLst/>
          </a:prstGeom>
          <a:solidFill>
            <a:schemeClr val="bg2">
              <a:lumMod val="60000"/>
              <a:lumOff val="40000"/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/>
              <a:t>Amazonian</a:t>
            </a:r>
          </a:p>
          <a:p>
            <a:r>
              <a:rPr lang="en-US" sz="1800" dirty="0" smtClean="0"/>
              <a:t>3.1 </a:t>
            </a:r>
            <a:r>
              <a:rPr lang="en-US" sz="1800" dirty="0"/>
              <a:t>– 0 </a:t>
            </a:r>
            <a:r>
              <a:rPr lang="en-US" sz="1800" dirty="0" err="1"/>
              <a:t>Ga</a:t>
            </a:r>
            <a:endParaRPr lang="en-US" sz="1800" dirty="0"/>
          </a:p>
        </p:txBody>
      </p:sp>
      <p:cxnSp>
        <p:nvCxnSpPr>
          <p:cNvPr id="94215" name="Straight Arrow Connector 8"/>
          <p:cNvCxnSpPr>
            <a:cxnSpLocks noChangeShapeType="1"/>
          </p:cNvCxnSpPr>
          <p:nvPr/>
        </p:nvCxnSpPr>
        <p:spPr bwMode="auto">
          <a:xfrm rot="10800000">
            <a:off x="2946400" y="2039938"/>
            <a:ext cx="846138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16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2913063" y="3429000"/>
            <a:ext cx="1066800" cy="17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17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2954338" y="6088063"/>
            <a:ext cx="1066800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3"/>
          <p:cNvSpPr>
            <a:spLocks noGrp="1"/>
          </p:cNvSpPr>
          <p:nvPr>
            <p:ph idx="1"/>
          </p:nvPr>
        </p:nvSpPr>
        <p:spPr>
          <a:xfrm>
            <a:off x="201613" y="525463"/>
            <a:ext cx="8662987" cy="21494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martian eons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Noachian 4.1 Ga – 3.9 Ga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Hesperian 3.9 Ga – 3.1 Ga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Amazonian 3.1 Ga onward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Divided into early/middle/late eras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Defined by crater counts – not events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Crater count divisions chosen so that Hellas occurs at the beginning of the Noachian</a:t>
            </a:r>
          </a:p>
        </p:txBody>
      </p:sp>
      <p:pic>
        <p:nvPicPr>
          <p:cNvPr id="20483" name="Picture 6" descr="table_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9600"/>
            <a:ext cx="47688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crater_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2697163"/>
            <a:ext cx="422433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2420938" y="5313363"/>
            <a:ext cx="1504950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Hartmann, 2005</a:t>
            </a:r>
          </a:p>
        </p:txBody>
      </p:sp>
      <p:cxnSp>
        <p:nvCxnSpPr>
          <p:cNvPr id="20486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6692106" y="5677694"/>
            <a:ext cx="13985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7" name="Straight Connector 11"/>
          <p:cNvCxnSpPr>
            <a:cxnSpLocks noChangeShapeType="1"/>
          </p:cNvCxnSpPr>
          <p:nvPr/>
        </p:nvCxnSpPr>
        <p:spPr bwMode="auto">
          <a:xfrm>
            <a:off x="5381625" y="5194300"/>
            <a:ext cx="2466975" cy="301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Connector 14"/>
          <p:cNvCxnSpPr>
            <a:cxnSpLocks noChangeShapeType="1"/>
          </p:cNvCxnSpPr>
          <p:nvPr/>
        </p:nvCxnSpPr>
        <p:spPr bwMode="auto">
          <a:xfrm>
            <a:off x="5389563" y="5000625"/>
            <a:ext cx="2019300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Connector 15"/>
          <p:cNvCxnSpPr>
            <a:cxnSpLocks noChangeShapeType="1"/>
          </p:cNvCxnSpPr>
          <p:nvPr/>
        </p:nvCxnSpPr>
        <p:spPr bwMode="auto">
          <a:xfrm rot="5400000" flipH="1" flipV="1">
            <a:off x="7294563" y="5794375"/>
            <a:ext cx="1141412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7080"/>
            <a:ext cx="9144000" cy="3571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Mars in the only planet to preserve both very ancient and modern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terrain</a:t>
            </a:r>
          </a:p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Hf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/W constrains on differentiation timing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Mars differentiates ~10Myr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Mars basaltic crust &lt; 40Myr</a:t>
            </a: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Crystallization age of ALH84001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4.1 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Ga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– a very old rock (</a:t>
            </a:r>
            <a:r>
              <a:rPr lang="en-US" dirty="0" err="1" smtClean="0">
                <a:latin typeface="Arial" charset="0"/>
                <a:ea typeface="ＭＳ Ｐゴシック" charset="0"/>
                <a:cs typeface="Arial" charset="0"/>
              </a:rPr>
              <a:t>Lapen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et al. 2010)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Revised downward from 4.5Ga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" y="2372254"/>
            <a:ext cx="6400800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954992" y="6577013"/>
            <a:ext cx="230187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Nimmo</a:t>
            </a:r>
            <a:r>
              <a:rPr lang="en-US" sz="1400" dirty="0"/>
              <a:t> and Tanaka, 2005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34" y="838200"/>
            <a:ext cx="2853266" cy="17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00100"/>
            <a:ext cx="4572000" cy="60579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Northern and southern hemispheres of Mars are very distinct: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North 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Low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Few Craters – Young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Smooth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Thin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 smtClean="0">
                <a:latin typeface="Arial" charset="0"/>
                <a:ea typeface="ＭＳ Ｐゴシック" charset="0"/>
              </a:rPr>
              <a:t>No </a:t>
            </a:r>
            <a:r>
              <a:rPr lang="en-US" sz="900" dirty="0">
                <a:latin typeface="Arial" charset="0"/>
                <a:ea typeface="ＭＳ Ｐゴシック" charset="0"/>
              </a:rPr>
              <a:t>Magnetized rock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South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High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Heavily cratered – Old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Rough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>
                <a:latin typeface="Arial" charset="0"/>
                <a:ea typeface="ＭＳ Ｐゴシック" charset="0"/>
              </a:rPr>
              <a:t>Thick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900" dirty="0" smtClean="0">
                <a:latin typeface="Arial" charset="0"/>
                <a:ea typeface="ＭＳ Ｐゴシック" charset="0"/>
              </a:rPr>
              <a:t>Magnetized </a:t>
            </a:r>
            <a:r>
              <a:rPr lang="en-US" sz="900" dirty="0">
                <a:latin typeface="Arial" charset="0"/>
                <a:ea typeface="ＭＳ Ｐゴシック" charset="0"/>
              </a:rPr>
              <a:t>rock</a:t>
            </a: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 smtClean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1143000" lvl="2" indent="-228600" defTabSz="914400">
              <a:lnSpc>
                <a:spcPct val="80000"/>
              </a:lnSpc>
            </a:pPr>
            <a:endParaRPr lang="en-US" sz="900" dirty="0">
              <a:latin typeface="Arial" charset="0"/>
              <a:ea typeface="ＭＳ Ｐゴシック" charset="0"/>
            </a:endParaRP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Dichotomy boundary mostly follows a great circle, but is interrupted by Tharsis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No gravity signal associated with the dichotomy boundary - compensated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Theories on how to form a dichotomy: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Giant impact (Earth/Moon idea)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Several large basins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Degree 1 convection cell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Early plate tectonics</a:t>
            </a:r>
          </a:p>
        </p:txBody>
      </p:sp>
      <p:pic>
        <p:nvPicPr>
          <p:cNvPr id="25603" name="Picture 4" descr="mars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6288" y="354013"/>
            <a:ext cx="4557712" cy="6503987"/>
          </a:xfrm>
          <a:noFill/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0" y="381000"/>
            <a:ext cx="41052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Crustal Dichotomy</a:t>
            </a: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493963"/>
            <a:ext cx="65436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7095067" y="3012546"/>
            <a:ext cx="19780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Zuber et al., 2000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idx="1"/>
          </p:nvPr>
        </p:nvSpPr>
        <p:spPr>
          <a:xfrm>
            <a:off x="4945063" y="771525"/>
            <a:ext cx="4032250" cy="4370388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Borealis basin 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208E, 67N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4250-5300 km in radius</a:t>
            </a: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Shares slope break with at ~1.5 basin radii with other basins</a:t>
            </a: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Largest impact structure in the solar system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49291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56308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477000" y="4448175"/>
            <a:ext cx="2667000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Andrews-Hanna et al., 2008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5638800" cy="24384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Despite all this the difference is only skin deep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Buried impact basins in the northern hemisphere have been mapped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Before this burial the northern and southern hemispheres were indistinguishable in age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Rules out Earth-style plate tectonics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Northern hemisphere is a thinly covered version of the southern hemisphere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Mantled by 1-2 km of material (sediments and volcanic flows)</a:t>
            </a:r>
          </a:p>
        </p:txBody>
      </p:sp>
      <p:pic>
        <p:nvPicPr>
          <p:cNvPr id="27651" name="Picture 4" descr="mars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763838"/>
            <a:ext cx="42767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mars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39725"/>
            <a:ext cx="36258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605213" y="6577013"/>
            <a:ext cx="235902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Frey et al., 200?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8534400" cy="1524000"/>
          </a:xfrm>
        </p:spPr>
        <p:txBody>
          <a:bodyPr/>
          <a:lstStyle/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Mars currently has no dipole field</a:t>
            </a:r>
          </a:p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Areas of magnetized crust have been discovered – dipole existed once</a:t>
            </a:r>
          </a:p>
          <a:p>
            <a:pPr marL="742950" lvl="1" indent="-285750" defTabSz="914400"/>
            <a:r>
              <a:rPr lang="en-US" sz="1200" dirty="0">
                <a:latin typeface="Arial" charset="0"/>
                <a:ea typeface="ＭＳ Ｐゴシック" charset="0"/>
              </a:rPr>
              <a:t>Vigorous core convection driven by </a:t>
            </a:r>
            <a:r>
              <a:rPr lang="en-US" sz="1200" baseline="30000" dirty="0">
                <a:latin typeface="Arial" charset="0"/>
                <a:ea typeface="ＭＳ Ｐゴシック" charset="0"/>
              </a:rPr>
              <a:t>40</a:t>
            </a:r>
            <a:r>
              <a:rPr lang="en-US" sz="1200" dirty="0">
                <a:latin typeface="Arial" charset="0"/>
                <a:ea typeface="ＭＳ Ｐゴシック" charset="0"/>
              </a:rPr>
              <a:t>K decay? </a:t>
            </a:r>
          </a:p>
          <a:p>
            <a:pPr marL="685800" lvl="1" indent="-342900" defTabSz="914400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Crust sources much stronger than Earths</a:t>
            </a: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301"/>
            <a:ext cx="530066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0" y="395816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Magnetic Fields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836737"/>
            <a:ext cx="39497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336241" y="4622800"/>
            <a:ext cx="2054225" cy="280988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Connerney</a:t>
            </a:r>
            <a:r>
              <a:rPr lang="en-US" sz="1400" dirty="0"/>
              <a:t> et al., 2004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317067"/>
            <a:ext cx="9144000" cy="154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1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Lack of magnetic field over Hellas and Argyre basins attributed to shock demagnetization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Lack of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remagnetization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indicates dynamo had shut down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Hellas = beginning of the Noachian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Absence of remnant fields in the northern hemisphere is a puzzle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Removed by hydrothermal circulation?</a:t>
            </a:r>
          </a:p>
          <a:p>
            <a:pPr>
              <a:buFont typeface="Monotype Sort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91917" y="4908022"/>
            <a:ext cx="1581150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Hood et al., 2003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30449</TotalTime>
  <Words>1934</Words>
  <Application>Microsoft Macintosh PowerPoint</Application>
  <PresentationFormat>Letter Paper (8.5x11 in)</PresentationFormat>
  <Paragraphs>392</Paragraphs>
  <Slides>39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 Design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277</cp:revision>
  <cp:lastPrinted>2004-09-17T01:36:45Z</cp:lastPrinted>
  <dcterms:created xsi:type="dcterms:W3CDTF">2011-04-28T15:31:13Z</dcterms:created>
  <dcterms:modified xsi:type="dcterms:W3CDTF">2014-04-08T17:35:05Z</dcterms:modified>
</cp:coreProperties>
</file>