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55" d="100"/>
          <a:sy n="155" d="100"/>
        </p:scale>
        <p:origin x="-136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24BDD1-5847-AF44-B0FA-1E08898EE4AA}" type="datetimeFigureOut">
              <a:rPr lang="en-US" smtClean="0"/>
              <a:t>3/3/15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397656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4BDD1-5847-AF44-B0FA-1E08898EE4AA}" type="datetimeFigureOut">
              <a:rPr lang="en-US" smtClean="0"/>
              <a:t>3/3/15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40784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4BDD1-5847-AF44-B0FA-1E08898EE4AA}" type="datetimeFigureOut">
              <a:rPr lang="en-US" smtClean="0"/>
              <a:t>3/3/15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316685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4BDD1-5847-AF44-B0FA-1E08898EE4AA}" type="datetimeFigureOut">
              <a:rPr lang="en-US" smtClean="0"/>
              <a:t>3/3/15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120536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24BDD1-5847-AF44-B0FA-1E08898EE4AA}" type="datetimeFigureOut">
              <a:rPr lang="en-US" smtClean="0"/>
              <a:t>3/3/15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48678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24BDD1-5847-AF44-B0FA-1E08898EE4AA}" type="datetimeFigureOut">
              <a:rPr lang="en-US" smtClean="0"/>
              <a:t>3/3/15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281504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24BDD1-5847-AF44-B0FA-1E08898EE4AA}" type="datetimeFigureOut">
              <a:rPr lang="en-US" smtClean="0"/>
              <a:t>3/3/15 </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341818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24BDD1-5847-AF44-B0FA-1E08898EE4AA}" type="datetimeFigureOut">
              <a:rPr lang="en-US" smtClean="0"/>
              <a:t>3/3/15 </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305933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4BDD1-5847-AF44-B0FA-1E08898EE4AA}" type="datetimeFigureOut">
              <a:rPr lang="en-US" smtClean="0"/>
              <a:t>3/3/15 </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328872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4BDD1-5847-AF44-B0FA-1E08898EE4AA}" type="datetimeFigureOut">
              <a:rPr lang="en-US" smtClean="0"/>
              <a:t>3/3/15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2050954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4BDD1-5847-AF44-B0FA-1E08898EE4AA}" type="datetimeFigureOut">
              <a:rPr lang="en-US" smtClean="0"/>
              <a:t>3/3/15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AB7DF-7894-A448-BE93-826BB70625F0}" type="slidenum">
              <a:rPr lang="en-US" smtClean="0"/>
              <a:t>‹#›</a:t>
            </a:fld>
            <a:endParaRPr lang="en-US"/>
          </a:p>
        </p:txBody>
      </p:sp>
    </p:spTree>
    <p:extLst>
      <p:ext uri="{BB962C8B-B14F-4D97-AF65-F5344CB8AC3E}">
        <p14:creationId xmlns:p14="http://schemas.microsoft.com/office/powerpoint/2010/main" val="22371956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24BDD1-5847-AF44-B0FA-1E08898EE4AA}" type="datetimeFigureOut">
              <a:rPr lang="en-US" smtClean="0"/>
              <a:t>3/3/15 </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AB7DF-7894-A448-BE93-826BB70625F0}" type="slidenum">
              <a:rPr lang="en-US" smtClean="0"/>
              <a:t>‹#›</a:t>
            </a:fld>
            <a:endParaRPr lang="en-US"/>
          </a:p>
        </p:txBody>
      </p:sp>
    </p:spTree>
    <p:extLst>
      <p:ext uri="{BB962C8B-B14F-4D97-AF65-F5344CB8AC3E}">
        <p14:creationId xmlns:p14="http://schemas.microsoft.com/office/powerpoint/2010/main" val="95360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3.xml.rels><?xml version="1.0" encoding="UTF-8" standalone="yes"?>
<Relationships xmlns="http://schemas.openxmlformats.org/package/2006/relationships"><Relationship Id="rId11" Type="http://schemas.openxmlformats.org/officeDocument/2006/relationships/hyperlink" Target="http://en.wikipedia.org/wiki/Coefficient_of_thermal_expansion" TargetMode="External"/><Relationship Id="rId12" Type="http://schemas.openxmlformats.org/officeDocument/2006/relationships/image" Target="../media/image2.tiff"/><Relationship Id="rId1" Type="http://schemas.openxmlformats.org/officeDocument/2006/relationships/slideLayout" Target="../slideLayouts/slideLayout2.xml"/><Relationship Id="rId2" Type="http://schemas.openxmlformats.org/officeDocument/2006/relationships/hyperlink" Target="http://en.wikipedia.org/wiki/Fluid_mechanics" TargetMode="External"/><Relationship Id="rId3" Type="http://schemas.openxmlformats.org/officeDocument/2006/relationships/hyperlink" Target="http://en.wikipedia.org/wiki/Dimensionless_number" TargetMode="External"/><Relationship Id="rId4" Type="http://schemas.openxmlformats.org/officeDocument/2006/relationships/hyperlink" Target="http://en.wikipedia.org/wiki/Free_convection" TargetMode="External"/><Relationship Id="rId5" Type="http://schemas.openxmlformats.org/officeDocument/2006/relationships/hyperlink" Target="http://en.wikipedia.org/wiki/Heat_conduction" TargetMode="External"/><Relationship Id="rId6" Type="http://schemas.openxmlformats.org/officeDocument/2006/relationships/hyperlink" Target="http://en.wikipedia.org/wiki/Convection" TargetMode="External"/><Relationship Id="rId7" Type="http://schemas.openxmlformats.org/officeDocument/2006/relationships/hyperlink" Target="http://en.wikipedia.org/wiki/Grashof_number" TargetMode="External"/><Relationship Id="rId8" Type="http://schemas.openxmlformats.org/officeDocument/2006/relationships/hyperlink" Target="http://en.wikipedia.org/wiki/Prandtl_number" TargetMode="External"/><Relationship Id="rId9" Type="http://schemas.openxmlformats.org/officeDocument/2006/relationships/hyperlink" Target="http://en.wikipedia.org/wiki/Kinematic_viscosity" TargetMode="External"/><Relationship Id="rId10" Type="http://schemas.openxmlformats.org/officeDocument/2006/relationships/hyperlink" Target="http://en.wikipedia.org/wiki/Thermal_diffusivit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68517"/>
            <a:ext cx="7772400" cy="3801806"/>
          </a:xfrm>
        </p:spPr>
        <p:txBody>
          <a:bodyPr>
            <a:normAutofit fontScale="90000"/>
          </a:bodyPr>
          <a:lstStyle/>
          <a:p>
            <a:r>
              <a:rPr lang="en-US" dirty="0" smtClean="0"/>
              <a:t>Question from Monday (3/2/15): Can the 1-degree mantle convection that may have formed the crustal dichotomy also explain the Southern hemisphere magnetic stripes? </a:t>
            </a:r>
            <a:endParaRPr lang="en-US" dirty="0"/>
          </a:p>
        </p:txBody>
      </p:sp>
    </p:spTree>
    <p:extLst>
      <p:ext uri="{BB962C8B-B14F-4D97-AF65-F5344CB8AC3E}">
        <p14:creationId xmlns:p14="http://schemas.microsoft.com/office/powerpoint/2010/main" val="3355676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380"/>
            <a:ext cx="8229600" cy="1019943"/>
          </a:xfrm>
        </p:spPr>
        <p:txBody>
          <a:bodyPr>
            <a:normAutofit/>
          </a:bodyPr>
          <a:lstStyle/>
          <a:p>
            <a:r>
              <a:rPr lang="en-US" sz="2000" dirty="0" smtClean="0"/>
              <a:t>Keller and </a:t>
            </a:r>
            <a:r>
              <a:rPr lang="en-US" sz="2000" dirty="0" err="1" smtClean="0"/>
              <a:t>Tackley</a:t>
            </a:r>
            <a:r>
              <a:rPr lang="en-US" sz="2000" dirty="0" smtClean="0"/>
              <a:t>, 2009, Towards self-consistent modeling of the </a:t>
            </a:r>
            <a:r>
              <a:rPr lang="en-US" sz="2000" dirty="0" err="1" smtClean="0"/>
              <a:t>martian</a:t>
            </a:r>
            <a:r>
              <a:rPr lang="en-US" sz="2000" dirty="0" smtClean="0"/>
              <a:t> dichotomy: The influence of one-ridge convection on crustal thickness distribution, Icarus 202, 429-443. </a:t>
            </a:r>
            <a:endParaRPr lang="en-US" sz="2000" dirty="0"/>
          </a:p>
        </p:txBody>
      </p:sp>
      <p:sp>
        <p:nvSpPr>
          <p:cNvPr id="3" name="Content Placeholder 2"/>
          <p:cNvSpPr>
            <a:spLocks noGrp="1"/>
          </p:cNvSpPr>
          <p:nvPr>
            <p:ph idx="1"/>
          </p:nvPr>
        </p:nvSpPr>
        <p:spPr>
          <a:xfrm>
            <a:off x="162233" y="1196257"/>
            <a:ext cx="5761702" cy="5563419"/>
          </a:xfrm>
        </p:spPr>
        <p:txBody>
          <a:bodyPr>
            <a:normAutofit fontScale="92500" lnSpcReduction="20000"/>
          </a:bodyPr>
          <a:lstStyle/>
          <a:p>
            <a:r>
              <a:rPr lang="en-US" sz="1800" dirty="0" smtClean="0"/>
              <a:t>The </a:t>
            </a:r>
            <a:r>
              <a:rPr lang="en-US" sz="1800" dirty="0"/>
              <a:t>dominant feature of the crustal thickness distribution obtained from one-ridge convection in the mantle is a characteristic, roughly elliptical shape that shows a striking first- order similarity to the shape of the </a:t>
            </a:r>
            <a:r>
              <a:rPr lang="en-US" sz="1800" dirty="0" err="1"/>
              <a:t>martian</a:t>
            </a:r>
            <a:r>
              <a:rPr lang="en-US" sz="1800" dirty="0"/>
              <a:t> dichotomy. </a:t>
            </a:r>
            <a:endParaRPr lang="en-US" sz="1800" dirty="0" smtClean="0"/>
          </a:p>
          <a:p>
            <a:r>
              <a:rPr lang="en-US" sz="1800" dirty="0" smtClean="0"/>
              <a:t>The most important process leading to the formation of this shape is massive decompression melting and time-dependent behavior of the ridge-like upwelling, which in itself can be seen as a link between two </a:t>
            </a:r>
            <a:r>
              <a:rPr lang="en-US" sz="1800" dirty="0" err="1" smtClean="0"/>
              <a:t>superplumes</a:t>
            </a:r>
            <a:r>
              <a:rPr lang="en-US" sz="1800" dirty="0" smtClean="0"/>
              <a:t> at each end. </a:t>
            </a:r>
          </a:p>
          <a:p>
            <a:r>
              <a:rPr lang="en-US" sz="1800" dirty="0" smtClean="0"/>
              <a:t>This configuration allows for the formation of massively thick crust spread over an area comparable to the </a:t>
            </a:r>
            <a:r>
              <a:rPr lang="en-US" sz="1800" dirty="0" err="1" smtClean="0"/>
              <a:t>martian</a:t>
            </a:r>
            <a:r>
              <a:rPr lang="en-US" sz="1800" dirty="0" smtClean="0"/>
              <a:t> highlands. </a:t>
            </a:r>
          </a:p>
          <a:p>
            <a:r>
              <a:rPr lang="en-US" sz="1800" dirty="0" smtClean="0"/>
              <a:t>Furthermore, our results suggest that northern lowland basement crust was formed either shortly before or simultaneously with the southern highlands.</a:t>
            </a:r>
          </a:p>
          <a:p>
            <a:r>
              <a:rPr lang="en-US" sz="1800" dirty="0" smtClean="0"/>
              <a:t>The linear patterns of magnetic reversals discovered on large parts of the southern and some parts of the northern hemisphere (</a:t>
            </a:r>
            <a:r>
              <a:rPr lang="en-US" sz="1800" dirty="0" err="1" smtClean="0"/>
              <a:t>Connerney</a:t>
            </a:r>
            <a:r>
              <a:rPr lang="en-US" sz="1800" dirty="0" smtClean="0"/>
              <a:t> et al., 1999) could be related to subsequent stages of time-dependent one-ridge convection, as the geometry of these features coincide with our interpretation of how a one-ridge convective pattern would have been positioned in the mantle to form the dichotomy.</a:t>
            </a:r>
            <a:endParaRPr lang="en-US" sz="1800" dirty="0"/>
          </a:p>
        </p:txBody>
      </p:sp>
      <p:pic>
        <p:nvPicPr>
          <p:cNvPr id="4" name="Picture 3" descr="t.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1417" y="1114323"/>
            <a:ext cx="2913116" cy="4850581"/>
          </a:xfrm>
          <a:prstGeom prst="rect">
            <a:avLst/>
          </a:prstGeom>
        </p:spPr>
      </p:pic>
      <p:sp>
        <p:nvSpPr>
          <p:cNvPr id="5" name="TextBox 4"/>
          <p:cNvSpPr txBox="1"/>
          <p:nvPr/>
        </p:nvSpPr>
        <p:spPr>
          <a:xfrm>
            <a:off x="6505677" y="6161548"/>
            <a:ext cx="2538856" cy="523220"/>
          </a:xfrm>
          <a:prstGeom prst="rect">
            <a:avLst/>
          </a:prstGeom>
          <a:noFill/>
        </p:spPr>
        <p:txBody>
          <a:bodyPr wrap="square" rtlCol="0">
            <a:spAutoFit/>
          </a:bodyPr>
          <a:lstStyle/>
          <a:p>
            <a:r>
              <a:rPr lang="en-US" sz="1400" dirty="0" smtClean="0"/>
              <a:t>Crustal thickness for models with increasing Rayleigh number</a:t>
            </a:r>
            <a:endParaRPr lang="en-US" sz="1400" dirty="0"/>
          </a:p>
        </p:txBody>
      </p:sp>
    </p:spTree>
    <p:extLst>
      <p:ext uri="{BB962C8B-B14F-4D97-AF65-F5344CB8AC3E}">
        <p14:creationId xmlns:p14="http://schemas.microsoft.com/office/powerpoint/2010/main" val="1080879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0136"/>
          </a:xfrm>
        </p:spPr>
        <p:txBody>
          <a:bodyPr>
            <a:normAutofit fontScale="90000"/>
          </a:bodyPr>
          <a:lstStyle/>
          <a:p>
            <a:r>
              <a:rPr lang="en-US" dirty="0" smtClean="0"/>
              <a:t>What is Rayleigh number?</a:t>
            </a:r>
            <a:endParaRPr lang="en-US" dirty="0"/>
          </a:p>
        </p:txBody>
      </p:sp>
      <p:sp>
        <p:nvSpPr>
          <p:cNvPr id="3" name="Content Placeholder 2"/>
          <p:cNvSpPr>
            <a:spLocks noGrp="1"/>
          </p:cNvSpPr>
          <p:nvPr>
            <p:ph idx="1"/>
          </p:nvPr>
        </p:nvSpPr>
        <p:spPr>
          <a:xfrm>
            <a:off x="457200" y="1048774"/>
            <a:ext cx="8229600" cy="5506065"/>
          </a:xfrm>
        </p:spPr>
        <p:txBody>
          <a:bodyPr>
            <a:normAutofit lnSpcReduction="10000"/>
          </a:bodyPr>
          <a:lstStyle/>
          <a:p>
            <a:r>
              <a:rPr lang="en-US" sz="1600" dirty="0" smtClean="0">
                <a:solidFill>
                  <a:srgbClr val="000000"/>
                </a:solidFill>
              </a:rPr>
              <a:t>In </a:t>
            </a:r>
            <a:r>
              <a:rPr lang="en-US" sz="1600" dirty="0" smtClean="0">
                <a:solidFill>
                  <a:srgbClr val="000000"/>
                </a:solidFill>
                <a:hlinkClick r:id="rId2" tooltip="Fluid mechanics"/>
              </a:rPr>
              <a:t>fluid mechanics</a:t>
            </a:r>
            <a:r>
              <a:rPr lang="en-US" sz="1600" dirty="0" smtClean="0">
                <a:solidFill>
                  <a:srgbClr val="000000"/>
                </a:solidFill>
              </a:rPr>
              <a:t>, the </a:t>
            </a:r>
            <a:r>
              <a:rPr lang="en-US" sz="1600" b="1" dirty="0" smtClean="0">
                <a:solidFill>
                  <a:srgbClr val="000000"/>
                </a:solidFill>
              </a:rPr>
              <a:t>Rayleigh number</a:t>
            </a:r>
            <a:r>
              <a:rPr lang="en-US" sz="1600" dirty="0" smtClean="0">
                <a:solidFill>
                  <a:srgbClr val="000000"/>
                </a:solidFill>
              </a:rPr>
              <a:t> (</a:t>
            </a:r>
            <a:r>
              <a:rPr lang="en-US" sz="1600" b="1" dirty="0" smtClean="0">
                <a:solidFill>
                  <a:srgbClr val="000000"/>
                </a:solidFill>
              </a:rPr>
              <a:t>Ra</a:t>
            </a:r>
            <a:r>
              <a:rPr lang="en-US" sz="1600" dirty="0" smtClean="0">
                <a:solidFill>
                  <a:srgbClr val="000000"/>
                </a:solidFill>
              </a:rPr>
              <a:t>) for a fluid is a </a:t>
            </a:r>
            <a:r>
              <a:rPr lang="en-US" sz="1600" dirty="0" smtClean="0">
                <a:solidFill>
                  <a:srgbClr val="000000"/>
                </a:solidFill>
                <a:hlinkClick r:id="rId3" tooltip="Dimensionless number"/>
              </a:rPr>
              <a:t>dimensionless number</a:t>
            </a:r>
            <a:r>
              <a:rPr lang="en-US" sz="1600" dirty="0" smtClean="0">
                <a:solidFill>
                  <a:srgbClr val="000000"/>
                </a:solidFill>
              </a:rPr>
              <a:t> associated with buoyancy driven flow (also known as </a:t>
            </a:r>
            <a:r>
              <a:rPr lang="en-US" sz="1600" dirty="0" smtClean="0">
                <a:solidFill>
                  <a:srgbClr val="000000"/>
                </a:solidFill>
                <a:hlinkClick r:id="rId4" tooltip="Free convection"/>
              </a:rPr>
              <a:t>free convection</a:t>
            </a:r>
            <a:r>
              <a:rPr lang="en-US" sz="1600" dirty="0" smtClean="0">
                <a:solidFill>
                  <a:srgbClr val="000000"/>
                </a:solidFill>
              </a:rPr>
              <a:t> or natural convection). When the Rayleigh number is below the critical value for that fluid, heat transfer is primarily in the form of </a:t>
            </a:r>
            <a:r>
              <a:rPr lang="en-US" sz="1600" dirty="0" smtClean="0">
                <a:solidFill>
                  <a:srgbClr val="000000"/>
                </a:solidFill>
                <a:hlinkClick r:id="rId5" tooltip="Heat conduction"/>
              </a:rPr>
              <a:t>conduction</a:t>
            </a:r>
            <a:r>
              <a:rPr lang="en-US" sz="1600" dirty="0" smtClean="0">
                <a:solidFill>
                  <a:srgbClr val="000000"/>
                </a:solidFill>
              </a:rPr>
              <a:t>; when it exceeds the critical value, heat transfer is primarily in the form of </a:t>
            </a:r>
            <a:r>
              <a:rPr lang="en-US" sz="1600" dirty="0" smtClean="0">
                <a:solidFill>
                  <a:srgbClr val="000000"/>
                </a:solidFill>
                <a:hlinkClick r:id="rId6" tooltip="Convection"/>
              </a:rPr>
              <a:t>convection</a:t>
            </a:r>
            <a:r>
              <a:rPr lang="en-US" sz="1600" dirty="0" smtClean="0">
                <a:solidFill>
                  <a:srgbClr val="000000"/>
                </a:solidFill>
              </a:rPr>
              <a:t>.</a:t>
            </a:r>
          </a:p>
          <a:p>
            <a:r>
              <a:rPr lang="en-US" sz="1600" dirty="0" smtClean="0">
                <a:solidFill>
                  <a:srgbClr val="000000"/>
                </a:solidFill>
              </a:rPr>
              <a:t>For </a:t>
            </a:r>
            <a:r>
              <a:rPr lang="en-US" sz="1600" dirty="0" smtClean="0">
                <a:solidFill>
                  <a:srgbClr val="000000"/>
                </a:solidFill>
                <a:hlinkClick r:id="rId4" tooltip="Free convection"/>
              </a:rPr>
              <a:t>free convection</a:t>
            </a:r>
            <a:r>
              <a:rPr lang="en-US" sz="1600" dirty="0" smtClean="0">
                <a:solidFill>
                  <a:srgbClr val="000000"/>
                </a:solidFill>
              </a:rPr>
              <a:t> near a vertical wall, the Rayleigh number is defined as</a:t>
            </a:r>
          </a:p>
          <a:p>
            <a:endParaRPr lang="en-US" sz="1600" dirty="0">
              <a:solidFill>
                <a:srgbClr val="000000"/>
              </a:solidFill>
            </a:endParaRPr>
          </a:p>
          <a:p>
            <a:endParaRPr lang="en-US" sz="1600" dirty="0" smtClean="0">
              <a:solidFill>
                <a:srgbClr val="000000"/>
              </a:solidFill>
            </a:endParaRPr>
          </a:p>
          <a:p>
            <a:endParaRPr lang="en-US" sz="1600" dirty="0" smtClean="0">
              <a:solidFill>
                <a:srgbClr val="000000"/>
              </a:solidFill>
            </a:endParaRPr>
          </a:p>
          <a:p>
            <a:r>
              <a:rPr lang="en-US" sz="1600" dirty="0" smtClean="0">
                <a:solidFill>
                  <a:srgbClr val="000000"/>
                </a:solidFill>
              </a:rPr>
              <a:t>where</a:t>
            </a:r>
          </a:p>
          <a:p>
            <a:r>
              <a:rPr lang="en-US" sz="1600" i="1" dirty="0" smtClean="0">
                <a:solidFill>
                  <a:srgbClr val="000000"/>
                </a:solidFill>
              </a:rPr>
              <a:t>x</a:t>
            </a:r>
            <a:r>
              <a:rPr lang="en-US" sz="1600" dirty="0" smtClean="0">
                <a:solidFill>
                  <a:srgbClr val="000000"/>
                </a:solidFill>
              </a:rPr>
              <a:t> = Characteristic length (in this case, the distance from the leading edge)</a:t>
            </a:r>
          </a:p>
          <a:p>
            <a:r>
              <a:rPr lang="en-US" sz="1600" dirty="0" err="1" smtClean="0">
                <a:solidFill>
                  <a:srgbClr val="000000"/>
                </a:solidFill>
              </a:rPr>
              <a:t>Ra</a:t>
            </a:r>
            <a:r>
              <a:rPr lang="en-US" sz="1600" i="1" baseline="-25000" dirty="0" err="1" smtClean="0">
                <a:solidFill>
                  <a:srgbClr val="000000"/>
                </a:solidFill>
              </a:rPr>
              <a:t>x</a:t>
            </a:r>
            <a:r>
              <a:rPr lang="en-US" sz="1600" dirty="0" smtClean="0">
                <a:solidFill>
                  <a:srgbClr val="000000"/>
                </a:solidFill>
              </a:rPr>
              <a:t> = Rayleigh number at position </a:t>
            </a:r>
            <a:r>
              <a:rPr lang="en-US" sz="1600" i="1" dirty="0" smtClean="0">
                <a:solidFill>
                  <a:srgbClr val="000000"/>
                </a:solidFill>
              </a:rPr>
              <a:t>x</a:t>
            </a:r>
            <a:endParaRPr lang="en-US" sz="1600" dirty="0" smtClean="0">
              <a:solidFill>
                <a:srgbClr val="000000"/>
              </a:solidFill>
            </a:endParaRPr>
          </a:p>
          <a:p>
            <a:r>
              <a:rPr lang="en-US" sz="1600" dirty="0" err="1" smtClean="0">
                <a:solidFill>
                  <a:srgbClr val="000000"/>
                </a:solidFill>
              </a:rPr>
              <a:t>Gr</a:t>
            </a:r>
            <a:r>
              <a:rPr lang="en-US" sz="1600" i="1" baseline="-25000" dirty="0" err="1" smtClean="0">
                <a:solidFill>
                  <a:srgbClr val="000000"/>
                </a:solidFill>
              </a:rPr>
              <a:t>x</a:t>
            </a:r>
            <a:r>
              <a:rPr lang="en-US" sz="1600" dirty="0" smtClean="0">
                <a:solidFill>
                  <a:srgbClr val="000000"/>
                </a:solidFill>
              </a:rPr>
              <a:t> = </a:t>
            </a:r>
            <a:r>
              <a:rPr lang="en-US" sz="1600" dirty="0" smtClean="0">
                <a:solidFill>
                  <a:srgbClr val="000000"/>
                </a:solidFill>
                <a:hlinkClick r:id="rId7" tooltip="Grashof number"/>
              </a:rPr>
              <a:t>Grashof number</a:t>
            </a:r>
            <a:r>
              <a:rPr lang="en-US" sz="1600" dirty="0" smtClean="0">
                <a:solidFill>
                  <a:srgbClr val="000000"/>
                </a:solidFill>
              </a:rPr>
              <a:t> at position </a:t>
            </a:r>
            <a:r>
              <a:rPr lang="en-US" sz="1600" i="1" dirty="0" smtClean="0">
                <a:solidFill>
                  <a:srgbClr val="000000"/>
                </a:solidFill>
              </a:rPr>
              <a:t>x</a:t>
            </a:r>
            <a:endParaRPr lang="en-US" sz="1600" dirty="0" smtClean="0">
              <a:solidFill>
                <a:srgbClr val="000000"/>
              </a:solidFill>
            </a:endParaRPr>
          </a:p>
          <a:p>
            <a:r>
              <a:rPr lang="en-US" sz="1600" dirty="0" err="1" smtClean="0">
                <a:solidFill>
                  <a:srgbClr val="000000"/>
                </a:solidFill>
              </a:rPr>
              <a:t>Pr</a:t>
            </a:r>
            <a:r>
              <a:rPr lang="en-US" sz="1600" dirty="0" smtClean="0">
                <a:solidFill>
                  <a:srgbClr val="000000"/>
                </a:solidFill>
              </a:rPr>
              <a:t> = </a:t>
            </a:r>
            <a:r>
              <a:rPr lang="en-US" sz="1600" dirty="0" smtClean="0">
                <a:solidFill>
                  <a:srgbClr val="000000"/>
                </a:solidFill>
                <a:hlinkClick r:id="rId8" tooltip="Prandtl number"/>
              </a:rPr>
              <a:t>Prandtl number</a:t>
            </a:r>
            <a:endParaRPr lang="en-US" sz="1600" dirty="0" smtClean="0">
              <a:solidFill>
                <a:srgbClr val="000000"/>
              </a:solidFill>
            </a:endParaRPr>
          </a:p>
          <a:p>
            <a:r>
              <a:rPr lang="en-US" sz="1600" i="1" dirty="0" smtClean="0">
                <a:solidFill>
                  <a:srgbClr val="000000"/>
                </a:solidFill>
              </a:rPr>
              <a:t>g</a:t>
            </a:r>
            <a:r>
              <a:rPr lang="en-US" sz="1600" dirty="0" smtClean="0">
                <a:solidFill>
                  <a:srgbClr val="000000"/>
                </a:solidFill>
              </a:rPr>
              <a:t> = acceleration due to gravity</a:t>
            </a:r>
          </a:p>
          <a:p>
            <a:r>
              <a:rPr lang="en-US" sz="1600" i="1" dirty="0" err="1" smtClean="0">
                <a:solidFill>
                  <a:srgbClr val="000000"/>
                </a:solidFill>
              </a:rPr>
              <a:t>T</a:t>
            </a:r>
            <a:r>
              <a:rPr lang="en-US" sz="1600" i="1" baseline="-25000" dirty="0" err="1" smtClean="0">
                <a:solidFill>
                  <a:srgbClr val="000000"/>
                </a:solidFill>
              </a:rPr>
              <a:t>s</a:t>
            </a:r>
            <a:r>
              <a:rPr lang="en-US" sz="1600" dirty="0" smtClean="0">
                <a:solidFill>
                  <a:srgbClr val="000000"/>
                </a:solidFill>
              </a:rPr>
              <a:t> = Surface temperature (temperature of the wall)</a:t>
            </a:r>
          </a:p>
          <a:p>
            <a:r>
              <a:rPr lang="en-US" sz="1600" i="1" dirty="0" smtClean="0">
                <a:solidFill>
                  <a:srgbClr val="000000"/>
                </a:solidFill>
              </a:rPr>
              <a:t>T</a:t>
            </a:r>
            <a:r>
              <a:rPr lang="en-US" sz="1600" i="1" baseline="-25000" dirty="0" smtClean="0">
                <a:solidFill>
                  <a:srgbClr val="000000"/>
                </a:solidFill>
              </a:rPr>
              <a:t>∞</a:t>
            </a:r>
            <a:r>
              <a:rPr lang="en-US" sz="1600" dirty="0" smtClean="0">
                <a:solidFill>
                  <a:srgbClr val="000000"/>
                </a:solidFill>
              </a:rPr>
              <a:t> = Quiescent temperature (fluid temperature far from the surface of the object)</a:t>
            </a:r>
          </a:p>
          <a:p>
            <a:r>
              <a:rPr lang="en-US" sz="1600" i="1" dirty="0" err="1" smtClean="0">
                <a:solidFill>
                  <a:srgbClr val="000000"/>
                </a:solidFill>
              </a:rPr>
              <a:t>ν</a:t>
            </a:r>
            <a:r>
              <a:rPr lang="en-US" sz="1600" dirty="0" smtClean="0">
                <a:solidFill>
                  <a:srgbClr val="000000"/>
                </a:solidFill>
              </a:rPr>
              <a:t> = </a:t>
            </a:r>
            <a:r>
              <a:rPr lang="en-US" sz="1600" dirty="0" smtClean="0">
                <a:solidFill>
                  <a:srgbClr val="000000"/>
                </a:solidFill>
                <a:hlinkClick r:id="rId9" tooltip="Kinematic viscosity"/>
              </a:rPr>
              <a:t>Kinematic viscosity</a:t>
            </a:r>
            <a:endParaRPr lang="en-US" sz="1600" dirty="0" smtClean="0">
              <a:solidFill>
                <a:srgbClr val="000000"/>
              </a:solidFill>
            </a:endParaRPr>
          </a:p>
          <a:p>
            <a:r>
              <a:rPr lang="en-US" sz="1600" i="1" dirty="0" smtClean="0">
                <a:solidFill>
                  <a:srgbClr val="000000"/>
                </a:solidFill>
              </a:rPr>
              <a:t>α</a:t>
            </a:r>
            <a:r>
              <a:rPr lang="en-US" sz="1600" dirty="0" smtClean="0">
                <a:solidFill>
                  <a:srgbClr val="000000"/>
                </a:solidFill>
              </a:rPr>
              <a:t> = </a:t>
            </a:r>
            <a:r>
              <a:rPr lang="en-US" sz="1600" dirty="0" smtClean="0">
                <a:solidFill>
                  <a:srgbClr val="000000"/>
                </a:solidFill>
                <a:hlinkClick r:id="rId10" tooltip="Thermal diffusivity"/>
              </a:rPr>
              <a:t>Thermal diffusivity</a:t>
            </a:r>
            <a:endParaRPr lang="en-US" sz="1600" dirty="0" smtClean="0">
              <a:solidFill>
                <a:srgbClr val="000000"/>
              </a:solidFill>
            </a:endParaRPr>
          </a:p>
          <a:p>
            <a:r>
              <a:rPr lang="en-US" sz="1600" i="1" dirty="0" smtClean="0">
                <a:solidFill>
                  <a:srgbClr val="000000"/>
                </a:solidFill>
              </a:rPr>
              <a:t>β</a:t>
            </a:r>
            <a:r>
              <a:rPr lang="en-US" sz="1600" dirty="0" smtClean="0">
                <a:solidFill>
                  <a:srgbClr val="000000"/>
                </a:solidFill>
              </a:rPr>
              <a:t> = </a:t>
            </a:r>
            <a:r>
              <a:rPr lang="en-US" sz="1600" dirty="0" smtClean="0">
                <a:solidFill>
                  <a:srgbClr val="000000"/>
                </a:solidFill>
                <a:hlinkClick r:id="rId11" tooltip="Coefficient of thermal expansion"/>
              </a:rPr>
              <a:t>Thermal expansion coefficient</a:t>
            </a:r>
            <a:r>
              <a:rPr lang="en-US" sz="1600" dirty="0" smtClean="0">
                <a:solidFill>
                  <a:srgbClr val="000000"/>
                </a:solidFill>
              </a:rPr>
              <a:t> (equals to 1/</a:t>
            </a:r>
            <a:r>
              <a:rPr lang="en-US" sz="1600" i="1" dirty="0" smtClean="0">
                <a:solidFill>
                  <a:srgbClr val="000000"/>
                </a:solidFill>
              </a:rPr>
              <a:t>T</a:t>
            </a:r>
            <a:r>
              <a:rPr lang="en-US" sz="1600" dirty="0" smtClean="0">
                <a:solidFill>
                  <a:srgbClr val="000000"/>
                </a:solidFill>
              </a:rPr>
              <a:t>, for ideal gases, where </a:t>
            </a:r>
            <a:r>
              <a:rPr lang="en-US" sz="1600" i="1" dirty="0" smtClean="0">
                <a:solidFill>
                  <a:srgbClr val="000000"/>
                </a:solidFill>
              </a:rPr>
              <a:t>T</a:t>
            </a:r>
            <a:r>
              <a:rPr lang="en-US" sz="1600" dirty="0" smtClean="0">
                <a:solidFill>
                  <a:srgbClr val="000000"/>
                </a:solidFill>
              </a:rPr>
              <a:t> is absolute temperature)</a:t>
            </a:r>
          </a:p>
        </p:txBody>
      </p:sp>
      <p:pic>
        <p:nvPicPr>
          <p:cNvPr id="4" name="Picture 3" descr="R.tiff"/>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438583" y="2465029"/>
            <a:ext cx="4152900" cy="838200"/>
          </a:xfrm>
          <a:prstGeom prst="rect">
            <a:avLst/>
          </a:prstGeom>
        </p:spPr>
      </p:pic>
    </p:spTree>
    <p:extLst>
      <p:ext uri="{BB962C8B-B14F-4D97-AF65-F5344CB8AC3E}">
        <p14:creationId xmlns:p14="http://schemas.microsoft.com/office/powerpoint/2010/main" val="1343423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7154"/>
            <a:ext cx="3934542" cy="544717"/>
          </a:xfrm>
        </p:spPr>
        <p:txBody>
          <a:bodyPr>
            <a:normAutofit fontScale="90000"/>
          </a:bodyPr>
          <a:lstStyle/>
          <a:p>
            <a:r>
              <a:rPr lang="en-US" dirty="0" smtClean="0"/>
              <a:t>Occam’s Razor</a:t>
            </a:r>
            <a:endParaRPr lang="en-US" dirty="0"/>
          </a:p>
        </p:txBody>
      </p:sp>
      <p:sp>
        <p:nvSpPr>
          <p:cNvPr id="3" name="Content Placeholder 2"/>
          <p:cNvSpPr>
            <a:spLocks noGrp="1"/>
          </p:cNvSpPr>
          <p:nvPr>
            <p:ph idx="1"/>
          </p:nvPr>
        </p:nvSpPr>
        <p:spPr>
          <a:xfrm>
            <a:off x="457200" y="813620"/>
            <a:ext cx="3934542" cy="5003799"/>
          </a:xfrm>
        </p:spPr>
        <p:txBody>
          <a:bodyPr>
            <a:normAutofit/>
          </a:bodyPr>
          <a:lstStyle/>
          <a:p>
            <a:pPr marL="0" indent="0">
              <a:buNone/>
            </a:pPr>
            <a:r>
              <a:rPr lang="en-US" sz="2000" dirty="0"/>
              <a:t>A</a:t>
            </a:r>
            <a:r>
              <a:rPr lang="en-US" sz="2000" dirty="0" smtClean="0"/>
              <a:t>mong competing hypotheses that predict equally well, the one with the fewest assumptions should be selected. Other, more complicated solutions may ultimately prove to provide better predictions, but—in the absence of differences in predictive ability—the fewer assumptions that are made, the better.</a:t>
            </a:r>
            <a:endParaRPr lang="en-US" sz="2000" dirty="0"/>
          </a:p>
        </p:txBody>
      </p:sp>
      <p:pic>
        <p:nvPicPr>
          <p:cNvPr id="4" name="Picture 3" descr="ESP_026461_2080_RED.NOMAP.browse-elepha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41427" y="1072405"/>
            <a:ext cx="4602573" cy="524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9330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TotalTime>
  <Words>517</Words>
  <Application>Microsoft Macintosh PowerPoint</Application>
  <PresentationFormat>On-screen Show (4:3)</PresentationFormat>
  <Paragraphs>27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Question from Monday (3/2/15): Can the 1-degree mantle convection that may have formed the crustal dichotomy also explain the Southern hemisphere magnetic stripes? </vt:lpstr>
      <vt:lpstr>Keller and Tackley, 2009, Towards self-consistent modeling of the martian dichotomy: The influence of one-ridge convection on crustal thickness distribution, Icarus 202, 429-443. </vt:lpstr>
      <vt:lpstr>What is Rayleigh number?</vt:lpstr>
      <vt:lpstr>Occam’s Razor</vt:lpstr>
    </vt:vector>
  </TitlesOfParts>
  <Company>University of Arizona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from Monday (3/2/15): Can the 1-degree mantle convection that may have formed the crustal dichotomy also explain the S-hemisphere magnetic stripes? </dc:title>
  <dc:creator>Alfred McEwen</dc:creator>
  <cp:lastModifiedBy>Alfred McEwen</cp:lastModifiedBy>
  <cp:revision>4</cp:revision>
  <dcterms:created xsi:type="dcterms:W3CDTF">2015-03-03T16:54:02Z</dcterms:created>
  <dcterms:modified xsi:type="dcterms:W3CDTF">2015-03-03T18:13:54Z</dcterms:modified>
</cp:coreProperties>
</file>