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6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12" r:id="rId3"/>
    <p:sldId id="313" r:id="rId4"/>
    <p:sldId id="314" r:id="rId5"/>
    <p:sldId id="318" r:id="rId6"/>
    <p:sldId id="321" r:id="rId7"/>
    <p:sldId id="322" r:id="rId8"/>
    <p:sldId id="319" r:id="rId9"/>
    <p:sldId id="320" r:id="rId10"/>
    <p:sldId id="304" r:id="rId11"/>
    <p:sldId id="305" r:id="rId12"/>
    <p:sldId id="306" r:id="rId13"/>
    <p:sldId id="284" r:id="rId14"/>
    <p:sldId id="285" r:id="rId15"/>
    <p:sldId id="324" r:id="rId16"/>
    <p:sldId id="333" r:id="rId17"/>
    <p:sldId id="326" r:id="rId18"/>
    <p:sldId id="327" r:id="rId19"/>
    <p:sldId id="286" r:id="rId20"/>
    <p:sldId id="335" r:id="rId21"/>
    <p:sldId id="307" r:id="rId22"/>
    <p:sldId id="308" r:id="rId23"/>
    <p:sldId id="292" r:id="rId24"/>
    <p:sldId id="293" r:id="rId25"/>
    <p:sldId id="294" r:id="rId26"/>
    <p:sldId id="295" r:id="rId27"/>
    <p:sldId id="296" r:id="rId28"/>
    <p:sldId id="325" r:id="rId29"/>
    <p:sldId id="328" r:id="rId30"/>
    <p:sldId id="329" r:id="rId31"/>
    <p:sldId id="330" r:id="rId32"/>
    <p:sldId id="334" r:id="rId33"/>
    <p:sldId id="331" r:id="rId34"/>
    <p:sldId id="332" r:id="rId35"/>
  </p:sldIdLst>
  <p:sldSz cx="9144000" cy="6858000" type="letter"/>
  <p:notesSz cx="7162800" cy="9448800"/>
  <p:defaultTextStyle>
    <a:defPPr>
      <a:defRPr lang="en-US"/>
    </a:defPPr>
    <a:lvl1pPr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78D4DE"/>
    <a:srgbClr val="33CC33"/>
    <a:srgbClr val="FAF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314" autoAdjust="0"/>
  </p:normalViewPr>
  <p:slideViewPr>
    <p:cSldViewPr snapToGrid="0">
      <p:cViewPr>
        <p:scale>
          <a:sx n="150" d="100"/>
          <a:sy n="150" d="100"/>
        </p:scale>
        <p:origin x="-1160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1F90FF1C-1286-8441-B9DD-4D80185F78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58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100000"/>
              </a:lnSpc>
              <a:defRPr sz="900" b="0" i="1">
                <a:latin typeface="Times New Roman" charset="0"/>
              </a:defRPr>
            </a:lvl1pPr>
          </a:lstStyle>
          <a:p>
            <a:fld id="{993C7282-33CF-5241-BCB4-4E32E55C2E5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19125"/>
            <a:ext cx="4652963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077439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8081BC-DB49-4B4F-9DF2-B460D927B69C}" type="slidenum">
              <a:rPr lang="en-US" sz="900" b="0">
                <a:latin typeface="Times New Roman" charset="0"/>
              </a:rPr>
              <a:pPr/>
              <a:t>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C014AE-3BCF-9641-A160-E756BE8D9728}" type="slidenum">
              <a:rPr lang="en-US" sz="900" b="0">
                <a:latin typeface="Times New Roman" charset="0"/>
              </a:rPr>
              <a:pPr/>
              <a:t>24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9F24D9-D986-F947-AF9C-3CA462F53C4B}" type="slidenum">
              <a:rPr lang="en-US" sz="900" b="0">
                <a:latin typeface="Times New Roman" charset="0"/>
              </a:rPr>
              <a:pPr/>
              <a:t>25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8" tIns="45714" rIns="91428" bIns="45714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CBDB93-4C8C-E84E-890F-A83794EFD97B}" type="slidenum">
              <a:rPr lang="en-US" sz="900" b="0">
                <a:latin typeface="Times New Roman" charset="0"/>
              </a:rPr>
              <a:pPr/>
              <a:t>26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53528E-5571-5644-835B-74A4A70D8B13}" type="slidenum">
              <a:rPr lang="en-US" sz="900" b="0">
                <a:latin typeface="Times New Roman" charset="0"/>
              </a:rPr>
              <a:pPr/>
              <a:t>27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1C9091-598C-934C-8EDB-3DB35BE5C2EB}" type="slidenum">
              <a:rPr lang="en-US" sz="900" b="0">
                <a:latin typeface="Times New Roman" charset="0"/>
              </a:rPr>
              <a:pPr/>
              <a:t>29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1986" name="Rectangle 2"/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8" tIns="45714" rIns="91428" bIns="45714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CB15A3-F8E3-7E42-9535-116D02C613AD}" type="slidenum">
              <a:rPr lang="en-US" sz="900" b="0">
                <a:latin typeface="Times New Roman" charset="0"/>
              </a:rPr>
              <a:pPr/>
              <a:t>30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4034" name="Rectangle 2"/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5BD892-7AA6-474B-A332-41453499EF9D}" type="slidenum">
              <a:rPr lang="en-US" sz="900" b="0">
                <a:latin typeface="Times New Roman" charset="0"/>
              </a:rPr>
              <a:pPr/>
              <a:t>31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5C14EC-3935-7A4A-AFFF-9321F0401662}" type="slidenum">
              <a:rPr lang="en-US" sz="900" b="0">
                <a:latin typeface="Times New Roman" charset="0"/>
              </a:rPr>
              <a:pPr/>
              <a:t>33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8130" name="Rectangle 2"/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9C3DBC-FA8B-7942-B3E2-2EF8CC5A466A}" type="slidenum">
              <a:rPr lang="en-US" sz="900" b="0">
                <a:latin typeface="Times New Roman" charset="0"/>
              </a:rPr>
              <a:pPr/>
              <a:t>34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0178" name="Rectangle 2"/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D2A21C-5983-BE48-92C4-AECEB75E18C7}" type="slidenum">
              <a:rPr lang="en-US" sz="900" b="0">
                <a:latin typeface="Times New Roman" charset="0"/>
              </a:rPr>
              <a:pPr/>
              <a:t>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8" tIns="45714" rIns="91428" bIns="45714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5F6D8C-0F17-494F-A7F7-7A001C79B77B}" type="slidenum">
              <a:rPr lang="en-US" sz="900" b="0">
                <a:latin typeface="Times New Roman" charset="0"/>
              </a:rPr>
              <a:pPr/>
              <a:t>6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6A9E08-491B-3D43-85D7-74C2376401EE}" type="slidenum">
              <a:rPr lang="en-US" sz="900" b="0">
                <a:latin typeface="Times New Roman" charset="0"/>
              </a:rPr>
              <a:pPr/>
              <a:t>13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160FD2-D29E-9C46-A011-7FF4CE376C6D}" type="slidenum">
              <a:rPr lang="en-US" sz="900" b="0">
                <a:latin typeface="Times New Roman" charset="0"/>
              </a:rPr>
              <a:pPr/>
              <a:t>14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5CCA57-9D8E-8D47-AA02-7C6AF4E11F6F}" type="slidenum">
              <a:rPr lang="en-US" sz="900" b="0">
                <a:latin typeface="Times New Roman" charset="0"/>
              </a:rPr>
              <a:pPr/>
              <a:t>17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7410" name="Rectangle 2"/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59E682-6BD7-8C45-A5C6-158D53A1A622}" type="slidenum">
              <a:rPr lang="en-US" sz="900" b="0">
                <a:latin typeface="Times New Roman" charset="0"/>
              </a:rPr>
              <a:pPr/>
              <a:t>18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94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28725" y="715963"/>
            <a:ext cx="4705350" cy="3529012"/>
          </a:xfrm>
        </p:spPr>
      </p:sp>
      <p:sp>
        <p:nvSpPr>
          <p:cNvPr id="1945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54088" y="4487863"/>
            <a:ext cx="5254625" cy="4251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FDD24D-0DE0-A94B-93E5-85A56EFC86F4}" type="slidenum">
              <a:rPr lang="en-US" sz="900" b="0">
                <a:latin typeface="Times New Roman" charset="0"/>
              </a:rPr>
              <a:pPr/>
              <a:t>19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D85761-5078-974B-8C67-568895382CD6}" type="slidenum">
              <a:rPr lang="en-US" sz="900" b="0">
                <a:latin typeface="Times New Roman" charset="0"/>
              </a:rPr>
              <a:pPr/>
              <a:t>23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77838" y="290513"/>
            <a:ext cx="7867650" cy="427809"/>
          </a:xfrm>
          <a:prstGeom prst="rect">
            <a:avLst/>
          </a:prstGeom>
          <a:solidFill>
            <a:srgbClr val="FFFF00">
              <a:alpha val="75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latin typeface="Arial" pitchFamily="-106" charset="0"/>
                <a:ea typeface="+mn-ea"/>
                <a:cs typeface="+mn-cs"/>
              </a:rPr>
              <a:t>PTYS </a:t>
            </a:r>
            <a:r>
              <a:rPr lang="en-US" sz="2400" dirty="0" smtClean="0">
                <a:latin typeface="Arial" pitchFamily="-106" charset="0"/>
                <a:ea typeface="+mn-ea"/>
                <a:cs typeface="+mn-cs"/>
              </a:rPr>
              <a:t>442/542</a:t>
            </a:r>
            <a:r>
              <a:rPr lang="en-US" sz="2400" baseline="0" dirty="0">
                <a:latin typeface="Arial" pitchFamily="-106" charset="0"/>
                <a:ea typeface="+mn-ea"/>
                <a:cs typeface="+mn-cs"/>
              </a:rPr>
              <a:t> </a:t>
            </a:r>
            <a:r>
              <a:rPr lang="en-US" sz="2400" baseline="0" dirty="0" smtClean="0">
                <a:latin typeface="Arial" pitchFamily="-106" charset="0"/>
                <a:ea typeface="+mn-ea"/>
                <a:cs typeface="+mn-cs"/>
              </a:rPr>
              <a:t>- </a:t>
            </a:r>
            <a:r>
              <a:rPr lang="en-US" sz="2400" dirty="0" smtClean="0">
                <a:latin typeface="Arial" pitchFamily="-106" charset="0"/>
                <a:ea typeface="+mn-ea"/>
                <a:cs typeface="+mn-cs"/>
              </a:rPr>
              <a:t>Mars</a:t>
            </a:r>
            <a:endParaRPr lang="en-US" sz="2400" dirty="0"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544250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91219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6143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97643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73723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3108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025525" y="0"/>
            <a:ext cx="8118475" cy="29845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656509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0" Type="http://schemas.openxmlformats.org/officeDocument/2006/relationships/image" Target="../media/image2.jpeg"/><Relationship Id="rId11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3" descr="phoebe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8478838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  <a:ea typeface="+mn-ea"/>
                <a:cs typeface="+mn-cs"/>
              </a:rPr>
              <a:t>PYTS </a:t>
            </a:r>
            <a:r>
              <a:rPr lang="en-US" dirty="0" smtClean="0">
                <a:solidFill>
                  <a:srgbClr val="000000"/>
                </a:solidFill>
                <a:latin typeface="Arial" pitchFamily="-106" charset="0"/>
                <a:ea typeface="+mn-ea"/>
                <a:cs typeface="+mn-cs"/>
              </a:rPr>
              <a:t>442/542 </a:t>
            </a:r>
            <a:r>
              <a:rPr lang="en-US" dirty="0">
                <a:solidFill>
                  <a:srgbClr val="000000"/>
                </a:solidFill>
                <a:latin typeface="Arial" pitchFamily="-106" charset="0"/>
                <a:ea typeface="+mn-ea"/>
                <a:cs typeface="+mn-cs"/>
              </a:rPr>
              <a:t>– Aeolian </a:t>
            </a:r>
            <a:r>
              <a:rPr lang="en-US" dirty="0" smtClean="0">
                <a:solidFill>
                  <a:srgbClr val="000000"/>
                </a:solidFill>
                <a:latin typeface="Arial" pitchFamily="-106" charset="0"/>
                <a:ea typeface="+mn-ea"/>
                <a:cs typeface="+mn-cs"/>
              </a:rPr>
              <a:t>Processes</a:t>
            </a:r>
            <a:endParaRPr lang="en-US" dirty="0">
              <a:solidFill>
                <a:srgbClr val="000000"/>
              </a:solidFill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defTabSz="777875">
              <a:lnSpc>
                <a:spcPct val="100000"/>
              </a:lnSpc>
            </a:pPr>
            <a:fld id="{CCE9BE91-3B39-8343-87A8-03572E2F623B}" type="slidenum">
              <a:rPr lang="en-US" sz="1200" b="0"/>
              <a:pPr defTabSz="777875">
                <a:lnSpc>
                  <a:spcPct val="100000"/>
                </a:lnSpc>
              </a:pPr>
              <a:t>‹#›</a:t>
            </a:fld>
            <a:endParaRPr lang="en-US" sz="1200" b="0"/>
          </a:p>
        </p:txBody>
      </p:sp>
      <p:pic>
        <p:nvPicPr>
          <p:cNvPr id="1030" name="Picture 70" descr="lpl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9" descr="UA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6" r:id="rId4"/>
    <p:sldLayoutId id="2147483807" r:id="rId5"/>
    <p:sldLayoutId id="2147483808" r:id="rId6"/>
    <p:sldLayoutId id="2147483809" r:id="rId7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1600" b="1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14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100" b="1">
          <a:solidFill>
            <a:schemeClr val="tx1"/>
          </a:solidFill>
          <a:latin typeface="+mn-lt"/>
          <a:ea typeface="ＭＳ Ｐゴシック" pitchFamily="-112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800"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9.jpe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0.emf"/><Relationship Id="rId5" Type="http://schemas.openxmlformats.org/officeDocument/2006/relationships/image" Target="../media/image31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5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61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59.png"/><Relationship Id="rId7" Type="http://schemas.openxmlformats.org/officeDocument/2006/relationships/oleObject" Target="../embeddings/oleObject8.bin"/><Relationship Id="rId8" Type="http://schemas.openxmlformats.org/officeDocument/2006/relationships/image" Target="../media/image60.png"/><Relationship Id="rId9" Type="http://schemas.openxmlformats.org/officeDocument/2006/relationships/image" Target="../media/image62.jpeg"/><Relationship Id="rId10" Type="http://schemas.openxmlformats.org/officeDocument/2006/relationships/image" Target="../media/image63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3.emf"/><Relationship Id="rId8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4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63" y="1312863"/>
            <a:ext cx="7881937" cy="315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pitchFamily="-106" charset="0"/>
                <a:ea typeface="+mn-ea"/>
                <a:cs typeface="+mn-cs"/>
              </a:rPr>
              <a:t>Aeolian </a:t>
            </a:r>
            <a:r>
              <a:rPr lang="en-US" dirty="0" smtClean="0">
                <a:latin typeface="Arial" pitchFamily="-106" charset="0"/>
                <a:ea typeface="+mn-ea"/>
                <a:cs typeface="+mn-cs"/>
              </a:rPr>
              <a:t>Processes</a:t>
            </a:r>
            <a:endParaRPr lang="en-US" dirty="0"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252413" y="627063"/>
            <a:ext cx="7799387" cy="9302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Low hills of sand feel asymmetric shear stress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Turbulent shear stress at many wavelengths combined linearly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Jackson and Hunt 1975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Doesn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t work so well when slopes &gt; 10-15°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Shear stress drops to zero when slopes exceed ~ 25°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778250"/>
            <a:ext cx="56134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048375" y="6265863"/>
            <a:ext cx="1333500" cy="28733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Pelletier 2009</a:t>
            </a:r>
          </a:p>
        </p:txBody>
      </p:sp>
      <p:pic>
        <p:nvPicPr>
          <p:cNvPr id="1229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500187"/>
            <a:ext cx="7187670" cy="158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0" y="736600"/>
            <a:ext cx="3690938" cy="57991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Formation of a dune…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Asymmetric shear stress causes lee-slope of all low hills to steepen 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Lee slopes steepen past 25°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Air flow separates from lee-slope surface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Sand falls onto the upper lee-slope and is not removed causing steepening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Lee slope approaches angle of repose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Slope controlled by gain avalanches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Dune advances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2014538"/>
            <a:ext cx="45021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slipfa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05138"/>
            <a:ext cx="3581400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5402263" y="584200"/>
            <a:ext cx="1209675" cy="141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Stoss</a:t>
            </a:r>
          </a:p>
          <a:p>
            <a:r>
              <a:rPr lang="en-US"/>
              <a:t>Slope</a:t>
            </a:r>
          </a:p>
          <a:p>
            <a:endParaRPr lang="en-US"/>
          </a:p>
          <a:p>
            <a:r>
              <a:rPr lang="en-US"/>
              <a:t>Negative mass balance</a:t>
            </a:r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7812088" y="525463"/>
            <a:ext cx="1331912" cy="1411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Lee</a:t>
            </a:r>
          </a:p>
          <a:p>
            <a:r>
              <a:rPr lang="en-US"/>
              <a:t>Slope</a:t>
            </a:r>
          </a:p>
          <a:p>
            <a:endParaRPr lang="en-US"/>
          </a:p>
          <a:p>
            <a:r>
              <a:rPr lang="en-US"/>
              <a:t>Positive mass balance</a:t>
            </a:r>
          </a:p>
        </p:txBody>
      </p:sp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4035425" y="576263"/>
            <a:ext cx="1247775" cy="1411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Flat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Neutral mass balance</a:t>
            </a: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208088" y="1581150"/>
          <a:ext cx="12795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Equation" r:id="rId5" imgW="787400" imgH="254000" progId="Equation.3">
                  <p:embed/>
                </p:oleObj>
              </mc:Choice>
              <mc:Fallback>
                <p:oleObj name="Equation" r:id="rId5" imgW="787400" imgH="254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088" y="1581150"/>
                        <a:ext cx="12795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7213600" cy="5537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Dune velocity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Mass </a:t>
            </a:r>
            <a:r>
              <a:rPr lang="en-US" dirty="0" smtClean="0">
                <a:latin typeface="Arial" charset="0"/>
                <a:ea typeface="ＭＳ Ｐゴシック" charset="0"/>
              </a:rPr>
              <a:t>in 1m wide slice:  ½ b </a:t>
            </a:r>
            <a:r>
              <a:rPr lang="en-US" dirty="0">
                <a:latin typeface="Arial" charset="0"/>
                <a:ea typeface="ＭＳ Ｐゴシック" charset="0"/>
              </a:rPr>
              <a:t>h </a:t>
            </a:r>
            <a:r>
              <a:rPr lang="en-US" dirty="0" err="1">
                <a:latin typeface="Arial" charset="0"/>
                <a:ea typeface="ＭＳ Ｐゴシック" charset="0"/>
              </a:rPr>
              <a:t>ρ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dune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Time to advance 1 dune length: b / v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Mass flux  (q) mass/time: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Bigger dunes move slower for a given sand flux</a:t>
            </a:r>
          </a:p>
          <a:p>
            <a:pPr lvl="1"/>
            <a:r>
              <a:rPr lang="en-US" dirty="0" err="1">
                <a:latin typeface="Arial" charset="0"/>
                <a:ea typeface="ＭＳ Ｐゴシック" charset="0"/>
              </a:rPr>
              <a:t>Dunefields</a:t>
            </a:r>
            <a:r>
              <a:rPr lang="en-US" dirty="0">
                <a:latin typeface="Arial" charset="0"/>
                <a:ea typeface="ＭＳ Ｐゴシック" charset="0"/>
              </a:rPr>
              <a:t> with similar sized dunes are stable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Dune height is self-limiting  due to streamline compression</a:t>
            </a:r>
          </a:p>
        </p:txBody>
      </p:sp>
      <p:sp>
        <p:nvSpPr>
          <p:cNvPr id="14340" name="Right Triangle 3"/>
          <p:cNvSpPr>
            <a:spLocks noChangeArrowheads="1"/>
          </p:cNvSpPr>
          <p:nvPr/>
        </p:nvSpPr>
        <p:spPr bwMode="auto">
          <a:xfrm flipH="1">
            <a:off x="5148263" y="617538"/>
            <a:ext cx="2733675" cy="855662"/>
          </a:xfrm>
          <a:prstGeom prst="rtTriangl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7548563" y="896938"/>
            <a:ext cx="309562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</a:t>
            </a:r>
          </a:p>
        </p:txBody>
      </p:sp>
      <p:sp>
        <p:nvSpPr>
          <p:cNvPr id="14343" name="Right Triangle 4"/>
          <p:cNvSpPr>
            <a:spLocks noChangeArrowheads="1"/>
          </p:cNvSpPr>
          <p:nvPr/>
        </p:nvSpPr>
        <p:spPr bwMode="auto">
          <a:xfrm>
            <a:off x="7881938" y="617538"/>
            <a:ext cx="838200" cy="855662"/>
          </a:xfrm>
          <a:prstGeom prst="rtTriangl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743381"/>
              </p:ext>
            </p:extLst>
          </p:nvPr>
        </p:nvGraphicFramePr>
        <p:xfrm>
          <a:off x="2997730" y="1628246"/>
          <a:ext cx="16208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6" name="Equation" r:id="rId3" imgW="1346200" imgH="863600" progId="Equation.3">
                  <p:embed/>
                </p:oleObj>
              </mc:Choice>
              <mc:Fallback>
                <p:oleObj name="Equation" r:id="rId3" imgW="1346200" imgH="863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730" y="1628246"/>
                        <a:ext cx="1620837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7" name="Picture 5" descr="height_lim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4071938"/>
            <a:ext cx="4510087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07000" y="1481667"/>
            <a:ext cx="31000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301875"/>
            <a:ext cx="692467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596900"/>
            <a:ext cx="9144000" cy="1554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Upwind: Stoss side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Downwind: Lee side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Highest point: crest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Slipface start: Brink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0" y="341313"/>
            <a:ext cx="4130675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Dunes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1498600" y="4445000"/>
            <a:ext cx="7953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Stoss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5697538" y="4818063"/>
            <a:ext cx="79692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Lee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6223000" y="4267200"/>
            <a:ext cx="7953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Horn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7340600" y="5732463"/>
            <a:ext cx="7953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Horn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0" y="515938"/>
            <a:ext cx="8267700" cy="437038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Unidirectional winds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Dune shape depends on sand supply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91440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0" y="35433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Barchan   		Barchanoid ridges  		Transverse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0" y="3933825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Increasing sand supply</a:t>
            </a:r>
          </a:p>
        </p:txBody>
      </p:sp>
      <p:cxnSp>
        <p:nvCxnSpPr>
          <p:cNvPr id="17414" name="Straight Arrow Connector 7"/>
          <p:cNvCxnSpPr>
            <a:cxnSpLocks noChangeShapeType="1"/>
          </p:cNvCxnSpPr>
          <p:nvPr/>
        </p:nvCxnSpPr>
        <p:spPr bwMode="auto">
          <a:xfrm flipV="1">
            <a:off x="676275" y="3924300"/>
            <a:ext cx="8124825" cy="952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279900"/>
            <a:ext cx="3857625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4318000"/>
            <a:ext cx="43719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11022-s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05"/>
            <a:ext cx="9144000" cy="6363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66933"/>
            <a:ext cx="1986642" cy="3159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Bridges et al. 2012</a:t>
            </a:r>
          </a:p>
        </p:txBody>
      </p:sp>
    </p:spTree>
    <p:extLst>
      <p:ext uri="{BB962C8B-B14F-4D97-AF65-F5344CB8AC3E}">
        <p14:creationId xmlns:p14="http://schemas.microsoft.com/office/powerpoint/2010/main" val="25228669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7358" y="6542016"/>
            <a:ext cx="1986642" cy="3159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Bridges et al. 2012</a:t>
            </a:r>
          </a:p>
        </p:txBody>
      </p:sp>
      <p:pic>
        <p:nvPicPr>
          <p:cNvPr id="5" name="Picture 4" descr="Screen Shot 2013-10-10 at 4.32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530"/>
            <a:ext cx="4064000" cy="2029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42016"/>
            <a:ext cx="1986642" cy="3159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Bridges et al. 2013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40200" y="544330"/>
            <a:ext cx="5003799" cy="2152793"/>
          </a:xfrm>
          <a:prstGeom prst="rect">
            <a:avLst/>
          </a:prstGeom>
        </p:spPr>
        <p:txBody>
          <a:bodyPr/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2400" b="1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6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b="0" dirty="0"/>
              <a:t>We’ve moved beyond change detection to rate measurements.</a:t>
            </a:r>
          </a:p>
          <a:p>
            <a:r>
              <a:rPr lang="en-US" sz="2000" b="0" dirty="0"/>
              <a:t>More time allows the slower/less-frequent motion to be quantified.</a:t>
            </a:r>
          </a:p>
          <a:p>
            <a:r>
              <a:rPr lang="en-US" sz="2000" b="0" dirty="0"/>
              <a:t>Thousands of (admittedly limited) meteorological stations - for free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0934"/>
            <a:ext cx="4083513" cy="3756308"/>
          </a:xfrm>
          <a:prstGeom prst="rect">
            <a:avLst/>
          </a:prstGeom>
        </p:spPr>
      </p:pic>
      <p:pic>
        <p:nvPicPr>
          <p:cNvPr id="3" name="Picture 2" descr="nature11022-s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86" y="2910725"/>
            <a:ext cx="5041914" cy="35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41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95288"/>
            <a:ext cx="8267700" cy="3937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Barchan dunes provide valuable wind direction measurements</a:t>
            </a:r>
          </a:p>
        </p:txBody>
      </p:sp>
      <p:pic>
        <p:nvPicPr>
          <p:cNvPr id="16386" name="Picture 4" descr="proctor_closeup2_ar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750"/>
            <a:ext cx="686117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35007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movie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20929" r="12868" b="20966"/>
          <a:stretch>
            <a:fillRect/>
          </a:stretch>
        </p:blipFill>
        <p:spPr bwMode="auto">
          <a:xfrm>
            <a:off x="0" y="584200"/>
            <a:ext cx="437515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3"/>
          <p:cNvSpPr>
            <a:spLocks noChangeArrowheads="1"/>
          </p:cNvSpPr>
          <p:nvPr>
            <p:ph type="title"/>
          </p:nvPr>
        </p:nvSpPr>
        <p:spPr bwMode="auto">
          <a:xfrm>
            <a:off x="0" y="360363"/>
            <a:ext cx="3930650" cy="212725"/>
          </a:xfrm>
          <a:solidFill>
            <a:srgbClr val="FAFD7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t>Late Southern Fall (L</a:t>
            </a:r>
            <a:r>
              <a:rPr lang="en-US" sz="1200" baseline="-25000"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t> = 86</a:t>
            </a:r>
            <a:r>
              <a:rPr lang="en-US" sz="1200">
                <a:latin typeface="Arial" charset="0"/>
                <a:ea typeface="ＭＳ Ｐゴシック" charset="0"/>
                <a:cs typeface="Times New Roman" charset="0"/>
              </a:rPr>
              <a:t>˚, 2 PM</a:t>
            </a:r>
            <a:r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8435" name="Picture 4" descr="movie0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20929" r="12868" b="20966"/>
          <a:stretch>
            <a:fillRect/>
          </a:stretch>
        </p:blipFill>
        <p:spPr bwMode="auto">
          <a:xfrm>
            <a:off x="0" y="4005263"/>
            <a:ext cx="436562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0" y="3765550"/>
            <a:ext cx="3930650" cy="212725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7000"/>
              </a:lnSpc>
            </a:pPr>
            <a:r>
              <a:rPr lang="en-US" sz="1200">
                <a:solidFill>
                  <a:srgbClr val="000000"/>
                </a:solidFill>
              </a:rPr>
              <a:t>Late Southern spring (L</a:t>
            </a:r>
            <a:r>
              <a:rPr lang="en-US" sz="1200" baseline="-25000">
                <a:solidFill>
                  <a:srgbClr val="000000"/>
                </a:solidFill>
              </a:rPr>
              <a:t>s</a:t>
            </a:r>
            <a:r>
              <a:rPr lang="en-US" sz="1200">
                <a:solidFill>
                  <a:srgbClr val="000000"/>
                </a:solidFill>
              </a:rPr>
              <a:t> = 286</a:t>
            </a:r>
            <a:r>
              <a:rPr lang="en-US" sz="1200">
                <a:solidFill>
                  <a:srgbClr val="000000"/>
                </a:solidFill>
                <a:cs typeface="Times New Roman" charset="0"/>
              </a:rPr>
              <a:t>˚, 4 PM)</a:t>
            </a:r>
          </a:p>
        </p:txBody>
      </p:sp>
      <p:pic>
        <p:nvPicPr>
          <p:cNvPr id="18437" name="Picture 6" descr="plot_w_du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3446463"/>
            <a:ext cx="4776787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4554538" y="454025"/>
            <a:ext cx="371316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/>
              <a:t>Surface geology can be tied to atmospheric modeling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Indicates the dunes formed under current wind directions</a:t>
            </a:r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5060950" y="3416300"/>
            <a:ext cx="3930650" cy="212725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7000"/>
              </a:lnSpc>
            </a:pPr>
            <a:r>
              <a:rPr lang="en-US" sz="1200">
                <a:solidFill>
                  <a:srgbClr val="000000"/>
                </a:solidFill>
              </a:rPr>
              <a:t>Late Southern spring (L</a:t>
            </a:r>
            <a:r>
              <a:rPr lang="en-US" sz="1200" baseline="-25000">
                <a:solidFill>
                  <a:srgbClr val="000000"/>
                </a:solidFill>
              </a:rPr>
              <a:t>s</a:t>
            </a:r>
            <a:r>
              <a:rPr lang="en-US" sz="1200">
                <a:solidFill>
                  <a:srgbClr val="000000"/>
                </a:solidFill>
              </a:rPr>
              <a:t> = 286</a:t>
            </a:r>
            <a:r>
              <a:rPr lang="en-US" sz="1200">
                <a:solidFill>
                  <a:srgbClr val="000000"/>
                </a:solidFill>
                <a:cs typeface="Times New Roman" charset="0"/>
              </a:rPr>
              <a:t>˚, 4 PM)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457700" y="2444750"/>
            <a:ext cx="1754188" cy="212725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7000"/>
              </a:lnSpc>
            </a:pPr>
            <a:r>
              <a:rPr lang="en-US" sz="1200">
                <a:solidFill>
                  <a:srgbClr val="000000"/>
                </a:solidFill>
              </a:rPr>
              <a:t>Fenton et al.</a:t>
            </a:r>
          </a:p>
        </p:txBody>
      </p:sp>
    </p:spTree>
    <p:extLst>
      <p:ext uri="{BB962C8B-B14F-4D97-AF65-F5344CB8AC3E}">
        <p14:creationId xmlns:p14="http://schemas.microsoft.com/office/powerpoint/2010/main" val="1868996057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0" y="354013"/>
            <a:ext cx="8267700" cy="108426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When wind directions vary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Linear dunes – a little variation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Star dunes – a lot of variation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333500"/>
            <a:ext cx="803751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0" y="394335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Star				Linear/Longitudinal</a:t>
            </a: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4248150"/>
            <a:ext cx="396398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230688"/>
            <a:ext cx="4124325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Content Placeholder 1"/>
          <p:cNvSpPr>
            <a:spLocks noGrp="1"/>
          </p:cNvSpPr>
          <p:nvPr>
            <p:ph idx="1"/>
          </p:nvPr>
        </p:nvSpPr>
        <p:spPr>
          <a:xfrm>
            <a:off x="251883" y="423864"/>
            <a:ext cx="7410450" cy="167587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Suspension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and saltation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On which planets?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1905451"/>
            <a:ext cx="3285067" cy="331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55" y="1874308"/>
            <a:ext cx="5044545" cy="335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33" y="347135"/>
            <a:ext cx="3164725" cy="151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6" y="5475287"/>
            <a:ext cx="12890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529" y="5476875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16" y="5473700"/>
            <a:ext cx="14176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79" y="5468937"/>
            <a:ext cx="1387475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6841" y="5190067"/>
            <a:ext cx="801922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Venus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85294" y="5173134"/>
            <a:ext cx="709148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82370" y="5190067"/>
            <a:ext cx="663663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27596" y="5207000"/>
            <a:ext cx="671077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4927600" y="5249333"/>
            <a:ext cx="1591733" cy="160866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458163"/>
      </p:ext>
    </p:extLst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529"/>
            <a:ext cx="9144000" cy="431271"/>
          </a:xfrm>
        </p:spPr>
        <p:txBody>
          <a:bodyPr/>
          <a:lstStyle/>
          <a:p>
            <a:r>
              <a:rPr lang="en-US" dirty="0" smtClean="0"/>
              <a:t>What’s going on here (PSP_007676_1385)?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00"/>
            <a:ext cx="9144000" cy="459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08080"/>
      </p:ext>
    </p:extLst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267700" cy="6429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 fast dune collisions…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 perturbation to a dune size leads to runaway growth</a:t>
            </a:r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465263"/>
            <a:ext cx="746125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8875"/>
            <a:ext cx="64436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0" y="341313"/>
            <a:ext cx="4130675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Dune interactions and dunefields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158750" y="517525"/>
            <a:ext cx="4540250" cy="38941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Slow collisions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Dunes have a separation bubble</a:t>
            </a:r>
          </a:p>
          <a:p>
            <a:pPr lvl="1">
              <a:buFont typeface="Monotype Sort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	(zone of zero shear stress)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Smaller dune can approach slowly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Starts to </a:t>
            </a:r>
            <a:r>
              <a:rPr lang="ja-JP" altLang="en-US">
                <a:latin typeface="Arial" charset="0"/>
                <a:ea typeface="ＭＳ Ｐゴシック" charset="0"/>
              </a:rPr>
              <a:t>‘</a:t>
            </a:r>
            <a:r>
              <a:rPr lang="en-US">
                <a:latin typeface="Arial" charset="0"/>
                <a:ea typeface="ＭＳ Ｐゴシック" charset="0"/>
              </a:rPr>
              <a:t>steal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 sand from the larger dune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Dune-size ratio close to 1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Interaction is slow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Upwind dune steals sand until size ratio is reversed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Downwind dune is now faster and escapes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Dune-size ratio far from 1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Interaction is fast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Dunes merge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414338"/>
            <a:ext cx="355123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7402513" y="4554538"/>
            <a:ext cx="1741487" cy="288925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Diniega et al. 2010</a:t>
            </a:r>
          </a:p>
        </p:txBody>
      </p:sp>
      <p:pic>
        <p:nvPicPr>
          <p:cNvPr id="2253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8875"/>
            <a:ext cx="64436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8538"/>
            <a:ext cx="4502150" cy="2257425"/>
          </a:xfrm>
        </p:spPr>
        <p:txBody>
          <a:bodyPr/>
          <a:lstStyle/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Form perpendicular to wind direction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Much more dynamic than dunes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Asymmetric, 8-10 vs 20-30 degree slopes</a:t>
            </a:r>
          </a:p>
          <a:p>
            <a:pPr lvl="2"/>
            <a:r>
              <a:rPr lang="en-US" sz="900">
                <a:latin typeface="Arial" charset="0"/>
                <a:ea typeface="ＭＳ Ｐゴシック" charset="0"/>
              </a:rPr>
              <a:t>Separation bubbles, but not slip faces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Wavelengths 0.5cm to 25m (mega-ripples)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Typical wavelengths 7-14cm, heights 0.5-1cm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Ripple index: L / Height, typically ~18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Wavelength related to grain-size</a:t>
            </a:r>
          </a:p>
          <a:p>
            <a:pPr lvl="1">
              <a:buFont typeface="Monotype Sorts" charset="0"/>
              <a:buNone/>
            </a:pPr>
            <a:r>
              <a:rPr lang="en-US" sz="1200">
                <a:latin typeface="Arial" charset="0"/>
                <a:ea typeface="ＭＳ Ｐゴシック" charset="0"/>
              </a:rPr>
              <a:t>	(but also wind speed…)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504825"/>
            <a:ext cx="413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Ripples</a:t>
            </a:r>
          </a:p>
        </p:txBody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3779838"/>
            <a:ext cx="64420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175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5175"/>
            <a:ext cx="26638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175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95275"/>
            <a:ext cx="415925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991543"/>
              </p:ext>
            </p:extLst>
          </p:nvPr>
        </p:nvGraphicFramePr>
        <p:xfrm>
          <a:off x="2608791" y="2749021"/>
          <a:ext cx="1881188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0" name="Equation" r:id="rId7" imgW="1079280" imgH="228600" progId="Equation.3">
                  <p:embed/>
                </p:oleObj>
              </mc:Choice>
              <mc:Fallback>
                <p:oleObj name="Equation" r:id="rId7" imgW="107928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791" y="2749021"/>
                        <a:ext cx="1881188" cy="39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568325"/>
            <a:ext cx="4373562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869950"/>
            <a:ext cx="47593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231775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Bagnold again…</a:t>
            </a:r>
          </a:p>
          <a:p>
            <a:pPr marL="688975" lvl="1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Saltation path length ~ wavelength</a:t>
            </a:r>
          </a:p>
          <a:p>
            <a:pPr marL="688975" lvl="1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High angle impacts erode material from Stoss side</a:t>
            </a:r>
          </a:p>
          <a:p>
            <a:pPr marL="688975" lvl="1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Low angle impacts deposit material in shadow zone</a:t>
            </a:r>
          </a:p>
          <a:p>
            <a:pPr marL="688975" lvl="1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endParaRPr lang="en-US" sz="1400"/>
          </a:p>
          <a:p>
            <a:pPr marL="688975" lvl="1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Coarse-grained material tends to get concentrated on the crests</a:t>
            </a:r>
          </a:p>
          <a:p>
            <a:pPr marL="231775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endParaRPr lang="en-US" sz="140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17. Martian Yarda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895350"/>
            <a:ext cx="3109913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71538"/>
            <a:ext cx="2886075" cy="39576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Yardangs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Wind blown particles abrades surface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Erosion leaves elongated mounds as remnants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Requires strong, virtually unidirectional, wind.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Eroded material must be consolidated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677863"/>
            <a:ext cx="31623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088"/>
            <a:ext cx="2938463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6421438" y="3924300"/>
            <a:ext cx="27225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800"/>
              <a:t>Ventifacts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Elongated erosional marks on rocks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Usually works on originally circular vesicles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Used as paleo-wind direction indicators e.g. pathfinder landing site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4889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Aeolian Erosion</a:t>
            </a:r>
          </a:p>
        </p:txBody>
      </p:sp>
      <p:pic>
        <p:nvPicPr>
          <p:cNvPr id="35848" name="Picture 10" descr="mpf_ventifac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4706938"/>
            <a:ext cx="335915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4838700" y="3886200"/>
            <a:ext cx="9715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Older wind action</a:t>
            </a:r>
          </a:p>
        </p:txBody>
      </p:sp>
      <p:sp>
        <p:nvSpPr>
          <p:cNvPr id="35850" name="TextBox 11"/>
          <p:cNvSpPr txBox="1">
            <a:spLocks noChangeArrowheads="1"/>
          </p:cNvSpPr>
          <p:nvPr/>
        </p:nvSpPr>
        <p:spPr bwMode="auto">
          <a:xfrm>
            <a:off x="3171825" y="3857625"/>
            <a:ext cx="9715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Recentwind action</a:t>
            </a:r>
          </a:p>
        </p:txBody>
      </p:sp>
      <p:cxnSp>
        <p:nvCxnSpPr>
          <p:cNvPr id="35851" name="Straight Arrow Connector 13"/>
          <p:cNvCxnSpPr>
            <a:cxnSpLocks noChangeShapeType="1"/>
            <a:stCxn id="35850" idx="0"/>
          </p:cNvCxnSpPr>
          <p:nvPr/>
        </p:nvCxnSpPr>
        <p:spPr bwMode="auto">
          <a:xfrm rot="5400000" flipH="1" flipV="1">
            <a:off x="3490913" y="3529012"/>
            <a:ext cx="495300" cy="16192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2" name="Straight Arrow Connector 15"/>
          <p:cNvCxnSpPr>
            <a:cxnSpLocks noChangeShapeType="1"/>
            <a:stCxn id="35849" idx="0"/>
          </p:cNvCxnSpPr>
          <p:nvPr/>
        </p:nvCxnSpPr>
        <p:spPr bwMode="auto">
          <a:xfrm rot="16200000" flipV="1">
            <a:off x="4090987" y="2652713"/>
            <a:ext cx="1438275" cy="10287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46150"/>
            <a:ext cx="8267700" cy="1068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Topographic obstacles cause turbulence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Can strip away bright dust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Separation eddy can also form in lee of obstacle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Causes deposition</a:t>
            </a:r>
          </a:p>
          <a:p>
            <a:pPr lvl="2"/>
            <a:endParaRPr lang="en-US" sz="1200">
              <a:latin typeface="Arial" charset="0"/>
              <a:ea typeface="ＭＳ Ｐゴシック" charset="0"/>
            </a:endParaRPr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323850"/>
            <a:ext cx="3095625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0" y="3341688"/>
          <a:ext cx="2143125" cy="351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3" name="Image" r:id="rId5" imgW="3250794" imgH="5333333" progId="Photoshop.Image.8">
                  <p:embed/>
                </p:oleObj>
              </mc:Choice>
              <mc:Fallback>
                <p:oleObj name="Image" r:id="rId5" imgW="3250794" imgH="5333333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41688"/>
                        <a:ext cx="2143125" cy="351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2190750" y="3338513"/>
          <a:ext cx="1874838" cy="351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4" name="Image" r:id="rId7" imgW="2844444" imgH="5333333" progId="Photoshop.Image.8">
                  <p:embed/>
                </p:oleObj>
              </mc:Choice>
              <mc:Fallback>
                <p:oleObj name="Image" r:id="rId7" imgW="2844444" imgH="5333333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3338513"/>
                        <a:ext cx="1874838" cy="351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4" name="Picture 9" descr="wind_tunne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298825"/>
            <a:ext cx="3516313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10"/>
          <p:cNvSpPr txBox="1">
            <a:spLocks noChangeArrowheads="1"/>
          </p:cNvSpPr>
          <p:nvPr/>
        </p:nvSpPr>
        <p:spPr bwMode="auto">
          <a:xfrm>
            <a:off x="1885950" y="6542088"/>
            <a:ext cx="598488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Mars</a:t>
            </a:r>
          </a:p>
        </p:txBody>
      </p:sp>
      <p:sp>
        <p:nvSpPr>
          <p:cNvPr id="37896" name="Text Box 11"/>
          <p:cNvSpPr txBox="1">
            <a:spLocks noChangeArrowheads="1"/>
          </p:cNvSpPr>
          <p:nvPr/>
        </p:nvSpPr>
        <p:spPr bwMode="auto">
          <a:xfrm>
            <a:off x="6829425" y="2951163"/>
            <a:ext cx="715963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Venus</a:t>
            </a:r>
          </a:p>
        </p:txBody>
      </p:sp>
      <p:sp>
        <p:nvSpPr>
          <p:cNvPr id="37897" name="Text Box 12"/>
          <p:cNvSpPr txBox="1">
            <a:spLocks noChangeArrowheads="1"/>
          </p:cNvSpPr>
          <p:nvPr/>
        </p:nvSpPr>
        <p:spPr bwMode="auto">
          <a:xfrm>
            <a:off x="5607050" y="6465888"/>
            <a:ext cx="1246188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Wind Tunnel</a:t>
            </a:r>
          </a:p>
        </p:txBody>
      </p:sp>
      <p:pic>
        <p:nvPicPr>
          <p:cNvPr id="37898" name="Picture 13" descr="leeward_ste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976438"/>
            <a:ext cx="45704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14"/>
          <p:cNvSpPr txBox="1">
            <a:spLocks noChangeArrowheads="1"/>
          </p:cNvSpPr>
          <p:nvPr/>
        </p:nvSpPr>
        <p:spPr bwMode="auto">
          <a:xfrm>
            <a:off x="0" y="411163"/>
            <a:ext cx="4130675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Crater Streaks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0100"/>
            <a:ext cx="8267700" cy="8858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Dunes can be lithified in place, preserving their internal stratigraphy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12" y="1244600"/>
            <a:ext cx="3670938" cy="534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0" y="411163"/>
            <a:ext cx="4130675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Cross-Bedding</a:t>
            </a:r>
          </a:p>
        </p:txBody>
      </p:sp>
      <p:pic>
        <p:nvPicPr>
          <p:cNvPr id="2" name="fig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9467" y="1354667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4596"/>
            <a:ext cx="9144000" cy="812271"/>
          </a:xfrm>
        </p:spPr>
        <p:txBody>
          <a:bodyPr/>
          <a:lstStyle/>
          <a:p>
            <a:r>
              <a:rPr lang="en-US" dirty="0" smtClean="0"/>
              <a:t>Suspension?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575"/>
            <a:ext cx="9144000" cy="54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61708"/>
      </p:ext>
    </p:extLst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0900"/>
            <a:ext cx="7362825" cy="2159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Plume of hot air rises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Penetrates cooler atmospheric layer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gets stretched out vertically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Conservation of angular momentum starts column spinning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More hot air gets sucked in at the base to keep it self-sustaining</a:t>
            </a:r>
          </a:p>
          <a:p>
            <a:pPr lvl="1">
              <a:buFont typeface="Monotype Sort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	</a:t>
            </a:r>
          </a:p>
        </p:txBody>
      </p:sp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0" y="4889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Dust Devils</a:t>
            </a:r>
          </a:p>
        </p:txBody>
      </p:sp>
      <p:pic>
        <p:nvPicPr>
          <p:cNvPr id="40963" name="Picture 6" descr="PIA0725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0413"/>
            <a:ext cx="91440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308225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096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300038"/>
            <a:ext cx="265112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1864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Content Placeholder 1"/>
          <p:cNvSpPr>
            <a:spLocks noGrp="1"/>
          </p:cNvSpPr>
          <p:nvPr>
            <p:ph idx="1"/>
          </p:nvPr>
        </p:nvSpPr>
        <p:spPr>
          <a:xfrm>
            <a:off x="0" y="423334"/>
            <a:ext cx="5274733" cy="6273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 a planetary boundary layer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Drag of wind on surface produces a shear stress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Measured with drag </a:t>
            </a:r>
            <a:r>
              <a:rPr lang="en-US" dirty="0" smtClean="0">
                <a:latin typeface="Arial" charset="0"/>
                <a:ea typeface="ＭＳ Ｐゴシック" charset="0"/>
              </a:rPr>
              <a:t>plates or velocity as a function of height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We define a </a:t>
            </a:r>
            <a:r>
              <a:rPr lang="ja-JP" altLang="en-US" dirty="0">
                <a:latin typeface="Arial" charset="0"/>
                <a:ea typeface="ＭＳ Ｐゴシック" charset="0"/>
              </a:rPr>
              <a:t>‘</a:t>
            </a:r>
            <a:r>
              <a:rPr lang="en-US" altLang="ja-JP" dirty="0">
                <a:latin typeface="Arial" charset="0"/>
                <a:ea typeface="ＭＳ Ｐゴシック" charset="0"/>
              </a:rPr>
              <a:t>shear velocity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altLang="ja-JP" dirty="0">
                <a:latin typeface="Arial" charset="0"/>
                <a:ea typeface="ＭＳ Ｐゴシック" charset="0"/>
              </a:rPr>
              <a:t> u</a:t>
            </a:r>
            <a:r>
              <a:rPr lang="en-US" altLang="ja-JP" baseline="-25000" dirty="0">
                <a:latin typeface="Arial" charset="0"/>
                <a:ea typeface="ＭＳ Ｐゴシック" charset="0"/>
              </a:rPr>
              <a:t>*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Just another way to quantify the shear stress</a:t>
            </a: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Above a thin viscous layer</a:t>
            </a:r>
            <a:r>
              <a:rPr lang="en-US" u="sng" dirty="0">
                <a:latin typeface="Arial" charset="0"/>
                <a:ea typeface="ＭＳ Ｐゴシック" charset="0"/>
              </a:rPr>
              <a:t>, turbulence dominates</a:t>
            </a:r>
            <a:r>
              <a:rPr lang="en-US" dirty="0">
                <a:latin typeface="Arial" charset="0"/>
                <a:ea typeface="ＭＳ Ｐゴシック" charset="0"/>
              </a:rPr>
              <a:t>, </a:t>
            </a:r>
            <a:r>
              <a:rPr lang="en-US" dirty="0" err="1">
                <a:latin typeface="Arial" charset="0"/>
                <a:ea typeface="ＭＳ Ｐゴシック" charset="0"/>
              </a:rPr>
              <a:t>η</a:t>
            </a:r>
            <a:r>
              <a:rPr lang="en-US" dirty="0">
                <a:latin typeface="Arial" charset="0"/>
                <a:ea typeface="ＭＳ Ｐゴシック" charset="0"/>
              </a:rPr>
              <a:t> is a property of the </a:t>
            </a:r>
            <a:r>
              <a:rPr lang="en-US" dirty="0" smtClean="0">
                <a:latin typeface="Arial" charset="0"/>
                <a:ea typeface="ＭＳ Ｐゴシック" charset="0"/>
              </a:rPr>
              <a:t>flow (an Eddy viscosity) </a:t>
            </a:r>
            <a:r>
              <a:rPr lang="en-US" dirty="0">
                <a:latin typeface="Arial" charset="0"/>
                <a:ea typeface="ＭＳ Ｐゴシック" charset="0"/>
              </a:rPr>
              <a:t>and varies with height and u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Empirically – law of the wall…   (</a:t>
            </a:r>
            <a:r>
              <a:rPr lang="en-US" dirty="0" err="1">
                <a:latin typeface="Arial" charset="0"/>
                <a:ea typeface="ＭＳ Ｐゴシック" charset="0"/>
              </a:rPr>
              <a:t>κ</a:t>
            </a:r>
            <a:r>
              <a:rPr lang="en-US" dirty="0">
                <a:latin typeface="Arial" charset="0"/>
                <a:ea typeface="ＭＳ Ｐゴシック" charset="0"/>
              </a:rPr>
              <a:t> is Von Karman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altLang="ja-JP" dirty="0">
                <a:latin typeface="Arial" charset="0"/>
                <a:ea typeface="ＭＳ Ｐゴシック" charset="0"/>
              </a:rPr>
              <a:t>s constant ~ 0.41)</a:t>
            </a: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12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330200"/>
            <a:ext cx="209232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7" name="Object 2"/>
          <p:cNvGraphicFramePr>
            <a:graphicFrameLocks noChangeAspect="1"/>
          </p:cNvGraphicFramePr>
          <p:nvPr/>
        </p:nvGraphicFramePr>
        <p:xfrm>
          <a:off x="4200525" y="1651000"/>
          <a:ext cx="134778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7" name="Equation" r:id="rId4" imgW="1016000" imgH="342900" progId="Equation.3">
                  <p:embed/>
                </p:oleObj>
              </mc:Choice>
              <mc:Fallback>
                <p:oleObj name="Equation" r:id="rId4" imgW="10160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525" y="1651000"/>
                        <a:ext cx="1347788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191423"/>
              </p:ext>
            </p:extLst>
          </p:nvPr>
        </p:nvGraphicFramePr>
        <p:xfrm>
          <a:off x="5338234" y="2323040"/>
          <a:ext cx="160020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8" name="Equation" r:id="rId6" imgW="939800" imgH="457200" progId="Equation.3">
                  <p:embed/>
                </p:oleObj>
              </mc:Choice>
              <mc:Fallback>
                <p:oleObj name="Equation" r:id="rId6" imgW="939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234" y="2323040"/>
                        <a:ext cx="1600200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292600" y="1582738"/>
            <a:ext cx="1320800" cy="576262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333997" y="2344734"/>
            <a:ext cx="1591732" cy="754062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3" name="Straight Arrow Connector 8"/>
          <p:cNvCxnSpPr>
            <a:cxnSpLocks noChangeShapeType="1"/>
          </p:cNvCxnSpPr>
          <p:nvPr/>
        </p:nvCxnSpPr>
        <p:spPr bwMode="auto">
          <a:xfrm flipV="1">
            <a:off x="4063999" y="4460715"/>
            <a:ext cx="1675871" cy="52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9"/>
          <p:cNvCxnSpPr>
            <a:cxnSpLocks noChangeShapeType="1"/>
          </p:cNvCxnSpPr>
          <p:nvPr/>
        </p:nvCxnSpPr>
        <p:spPr bwMode="auto">
          <a:xfrm>
            <a:off x="4072465" y="5841309"/>
            <a:ext cx="1946805" cy="846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132" y="3357706"/>
            <a:ext cx="3818467" cy="3019649"/>
          </a:xfrm>
          <a:prstGeom prst="rect">
            <a:avLst/>
          </a:prstGeom>
        </p:spPr>
      </p:pic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457199" y="6400639"/>
            <a:ext cx="3039534" cy="288028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/>
              <a:t>Anderson and Anderson 2010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740413" y="3868576"/>
            <a:ext cx="3877985" cy="535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Big grains stick up into turbulent </a:t>
            </a:r>
            <a:r>
              <a:rPr lang="en-US" dirty="0" smtClean="0"/>
              <a:t>flow</a:t>
            </a:r>
          </a:p>
          <a:p>
            <a:r>
              <a:rPr lang="en-US" dirty="0" smtClean="0"/>
              <a:t>Lots of vertical air motion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77328" y="5942909"/>
            <a:ext cx="3685624" cy="535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Little grains hide in the laminar </a:t>
            </a:r>
            <a:r>
              <a:rPr lang="en-US" dirty="0" smtClean="0"/>
              <a:t>flow</a:t>
            </a:r>
          </a:p>
          <a:p>
            <a:r>
              <a:rPr lang="en-US" dirty="0" smtClean="0"/>
              <a:t>No vertical air 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10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4667250"/>
            <a:ext cx="474186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06413"/>
            <a:ext cx="5602288" cy="9810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Common in certain areas on Mars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Older streaks fade with time- redeposition of dust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Dust-devil shadows indicate heights of one to several km</a:t>
            </a:r>
          </a:p>
        </p:txBody>
      </p:sp>
      <p:pic>
        <p:nvPicPr>
          <p:cNvPr id="43011" name="Picture 4" descr="strea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46075"/>
            <a:ext cx="3387725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dust_devi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200"/>
            <a:ext cx="2979738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1341438"/>
            <a:ext cx="2586037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4780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06413"/>
            <a:ext cx="5602288" cy="981075"/>
          </a:xfrm>
        </p:spPr>
        <p:txBody>
          <a:bodyPr/>
          <a:lstStyle/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Common in certain areas on Mars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Older streaks fade with time - redeposition of dust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Dust-devil shadows indicate heights of one to several km</a:t>
            </a:r>
          </a:p>
        </p:txBody>
      </p:sp>
      <p:pic>
        <p:nvPicPr>
          <p:cNvPr id="45058" name="Picture 4" descr="strea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1825625"/>
            <a:ext cx="3355975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2925"/>
            <a:ext cx="3506788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0"/>
            <a:ext cx="39576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9080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Paul\Desktop\powerpoint\330globalsmall-a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618"/>
            <a:ext cx="914082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0" y="499533"/>
            <a:ext cx="9144000" cy="1507067"/>
          </a:xfrm>
          <a:prstGeom prst="rect">
            <a:avLst/>
          </a:prstGeom>
        </p:spPr>
        <p:txBody>
          <a:bodyPr/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2400" b="1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6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b="0" dirty="0" smtClean="0">
                <a:solidFill>
                  <a:srgbClr val="000000"/>
                </a:solidFill>
              </a:rPr>
              <a:t>Climate affects wind</a:t>
            </a:r>
          </a:p>
          <a:p>
            <a:r>
              <a:rPr lang="en-US" sz="2000" b="0" dirty="0" smtClean="0">
                <a:solidFill>
                  <a:srgbClr val="000000"/>
                </a:solidFill>
              </a:rPr>
              <a:t>Wind affects climate through shifting albedo (temperature) patterns </a:t>
            </a:r>
            <a:endParaRPr lang="en-US" sz="2000" b="0" dirty="0">
              <a:solidFill>
                <a:srgbClr val="000000"/>
              </a:solidFill>
            </a:endParaRPr>
          </a:p>
        </p:txBody>
      </p:sp>
      <p:pic>
        <p:nvPicPr>
          <p:cNvPr id="5" name="Content Placeholder 3" descr="site29_003172_PSP_003172_1870_red_zoom0p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6677"/>
            <a:ext cx="2232000" cy="1488000"/>
          </a:xfrm>
          <a:prstGeom prst="rect">
            <a:avLst/>
          </a:prstGeom>
        </p:spPr>
      </p:pic>
      <p:pic>
        <p:nvPicPr>
          <p:cNvPr id="6" name="Content Placeholder 3" descr="site29_007431_PSP_007431_1870_red_zoom0p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826" y="4476709"/>
            <a:ext cx="2232000" cy="1488000"/>
          </a:xfrm>
          <a:prstGeom prst="rect">
            <a:avLst/>
          </a:prstGeom>
        </p:spPr>
      </p:pic>
      <p:pic>
        <p:nvPicPr>
          <p:cNvPr id="8" name="Content Placeholder 3" descr="site29_016160_ESP_016160_1870_red_zoom0p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567" y="4478174"/>
            <a:ext cx="2232000" cy="1488000"/>
          </a:xfrm>
          <a:prstGeom prst="rect">
            <a:avLst/>
          </a:prstGeom>
        </p:spPr>
      </p:pic>
      <p:pic>
        <p:nvPicPr>
          <p:cNvPr id="9" name="Content Placeholder 3" descr="site29_026643_ESP_026643_1870_red_zoom0p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000" y="4475559"/>
            <a:ext cx="2232000" cy="14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89008" y="6009711"/>
            <a:ext cx="1356264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+332 days</a:t>
            </a:r>
            <a:endParaRPr lang="en-US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2753" y="6013152"/>
            <a:ext cx="1356264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+1012 days</a:t>
            </a:r>
            <a:endParaRPr lang="en-US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9534" y="6044512"/>
            <a:ext cx="1356264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+1829 days</a:t>
            </a:r>
            <a:endParaRPr lang="en-US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3" name="Cloud 12"/>
          <p:cNvSpPr/>
          <p:nvPr/>
        </p:nvSpPr>
        <p:spPr bwMode="auto">
          <a:xfrm>
            <a:off x="2039152" y="5006185"/>
            <a:ext cx="431799" cy="406400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14365" y="6415853"/>
            <a:ext cx="1929635" cy="3159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Daubar et al. 2012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1372" y="4095462"/>
            <a:ext cx="2032628" cy="3159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Geissler et al. 2013</a:t>
            </a:r>
          </a:p>
        </p:txBody>
      </p:sp>
    </p:spTree>
    <p:extLst>
      <p:ext uri="{BB962C8B-B14F-4D97-AF65-F5344CB8AC3E}">
        <p14:creationId xmlns:p14="http://schemas.microsoft.com/office/powerpoint/2010/main" val="17140941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1225"/>
            <a:ext cx="4740275" cy="971550"/>
          </a:xfrm>
        </p:spPr>
        <p:txBody>
          <a:bodyPr/>
          <a:lstStyle/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Dust storms occur frequently on Mars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Cause the albedo patterns to evolve in shape and size</a:t>
            </a:r>
          </a:p>
        </p:txBody>
      </p:sp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893763"/>
            <a:ext cx="444182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7513"/>
            <a:ext cx="468630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4146550"/>
            <a:ext cx="43624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0" y="4127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Long-term Dust Changes</a:t>
            </a:r>
          </a:p>
        </p:txBody>
      </p:sp>
    </p:spTree>
    <p:extLst>
      <p:ext uri="{BB962C8B-B14F-4D97-AF65-F5344CB8AC3E}">
        <p14:creationId xmlns:p14="http://schemas.microsoft.com/office/powerpoint/2010/main" val="15685763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14350"/>
            <a:ext cx="8224838" cy="19732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Martian albedo patterns have changed in the past few decades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Mostly caused by thin layers of dust being transported around the surface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Changes the daytime temperature patterns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Night-time temperatures unaffected – i.e. a very thin layer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Climate change on Mars?</a:t>
            </a:r>
          </a:p>
        </p:txBody>
      </p:sp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2925763"/>
            <a:ext cx="5597525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6796088" y="6577013"/>
            <a:ext cx="1717675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Fenton et al., 2007</a:t>
            </a:r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0125"/>
            <a:ext cx="34798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915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2725"/>
            <a:ext cx="34925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4397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6821"/>
            <a:ext cx="4614333" cy="1509712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0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is the equivalent roughness height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1/30</a:t>
            </a:r>
            <a:r>
              <a:rPr lang="en-US" baseline="30000" dirty="0">
                <a:latin typeface="Arial" charset="0"/>
                <a:ea typeface="ＭＳ Ｐゴシック" charset="0"/>
              </a:rPr>
              <a:t>th</a:t>
            </a:r>
            <a:r>
              <a:rPr lang="en-US" dirty="0">
                <a:latin typeface="Arial" charset="0"/>
                <a:ea typeface="ＭＳ Ｐゴシック" charset="0"/>
              </a:rPr>
              <a:t> of the grain size for quiescent situations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Otherwise it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altLang="ja-JP" dirty="0">
                <a:latin typeface="Arial" charset="0"/>
                <a:ea typeface="ＭＳ Ｐゴシック" charset="0"/>
              </a:rPr>
              <a:t>s empirically determined from several wind measurements at different heights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22263"/>
            <a:ext cx="4641850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z_z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619500"/>
            <a:ext cx="41687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92" name="Straight Connector 5"/>
          <p:cNvCxnSpPr>
            <a:cxnSpLocks noChangeShapeType="1"/>
          </p:cNvCxnSpPr>
          <p:nvPr/>
        </p:nvCxnSpPr>
        <p:spPr bwMode="auto">
          <a:xfrm>
            <a:off x="5291138" y="5842000"/>
            <a:ext cx="3598862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3" name="Straight Arrow Connector 7"/>
          <p:cNvCxnSpPr>
            <a:cxnSpLocks noChangeShapeType="1"/>
          </p:cNvCxnSpPr>
          <p:nvPr/>
        </p:nvCxnSpPr>
        <p:spPr bwMode="auto">
          <a:xfrm>
            <a:off x="3563938" y="5003800"/>
            <a:ext cx="1473200" cy="8461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4" name="TextBox 8"/>
          <p:cNvSpPr txBox="1">
            <a:spLocks noChangeArrowheads="1"/>
          </p:cNvSpPr>
          <p:nvPr/>
        </p:nvSpPr>
        <p:spPr bwMode="auto">
          <a:xfrm rot="1788353">
            <a:off x="3811588" y="5148263"/>
            <a:ext cx="9604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Medium</a:t>
            </a:r>
          </a:p>
          <a:p>
            <a:r>
              <a:rPr lang="en-US"/>
              <a:t>sand</a:t>
            </a:r>
          </a:p>
        </p:txBody>
      </p:sp>
      <p:sp>
        <p:nvSpPr>
          <p:cNvPr id="12295" name="TextBox 9"/>
          <p:cNvSpPr txBox="1">
            <a:spLocks noChangeArrowheads="1"/>
          </p:cNvSpPr>
          <p:nvPr/>
        </p:nvSpPr>
        <p:spPr bwMode="auto">
          <a:xfrm>
            <a:off x="2717800" y="6570663"/>
            <a:ext cx="1651000" cy="287337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Greeley, 1985</a:t>
            </a:r>
          </a:p>
        </p:txBody>
      </p:sp>
    </p:spTree>
    <p:extLst>
      <p:ext uri="{BB962C8B-B14F-4D97-AF65-F5344CB8AC3E}">
        <p14:creationId xmlns:p14="http://schemas.microsoft.com/office/powerpoint/2010/main" val="1781741261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wiki_wentwo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6663"/>
            <a:ext cx="3716338" cy="562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6" descr="thresh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1993900"/>
            <a:ext cx="502285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219700" y="1219200"/>
            <a:ext cx="3924300" cy="749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Easiest particles to move are sand-sized</a:t>
            </a:r>
          </a:p>
        </p:txBody>
      </p:sp>
      <p:cxnSp>
        <p:nvCxnSpPr>
          <p:cNvPr id="17412" name="Straight Arrow Connector 7"/>
          <p:cNvCxnSpPr>
            <a:cxnSpLocks noChangeShapeType="1"/>
            <a:stCxn id="17411" idx="2"/>
          </p:cNvCxnSpPr>
          <p:nvPr/>
        </p:nvCxnSpPr>
        <p:spPr bwMode="auto">
          <a:xfrm rot="5400000">
            <a:off x="6137275" y="1908175"/>
            <a:ext cx="984250" cy="11049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3" name="Straight Arrow Connector 9"/>
          <p:cNvCxnSpPr>
            <a:cxnSpLocks noChangeShapeType="1"/>
            <a:stCxn id="17411" idx="2"/>
          </p:cNvCxnSpPr>
          <p:nvPr/>
        </p:nvCxnSpPr>
        <p:spPr bwMode="auto">
          <a:xfrm rot="5400000">
            <a:off x="5260975" y="2432050"/>
            <a:ext cx="2384425" cy="145732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4" name="TextBox 20"/>
          <p:cNvSpPr txBox="1">
            <a:spLocks noChangeArrowheads="1"/>
          </p:cNvSpPr>
          <p:nvPr/>
        </p:nvSpPr>
        <p:spPr bwMode="auto">
          <a:xfrm>
            <a:off x="6800850" y="5686425"/>
            <a:ext cx="6635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1mm</a:t>
            </a:r>
          </a:p>
        </p:txBody>
      </p:sp>
      <p:sp>
        <p:nvSpPr>
          <p:cNvPr id="17415" name="TextBox 21"/>
          <p:cNvSpPr txBox="1">
            <a:spLocks noChangeArrowheads="1"/>
          </p:cNvSpPr>
          <p:nvPr/>
        </p:nvSpPr>
        <p:spPr bwMode="auto">
          <a:xfrm>
            <a:off x="8153400" y="5695950"/>
            <a:ext cx="5953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1cm</a:t>
            </a:r>
          </a:p>
        </p:txBody>
      </p:sp>
      <p:sp>
        <p:nvSpPr>
          <p:cNvPr id="17416" name="TextBox 22"/>
          <p:cNvSpPr txBox="1">
            <a:spLocks noChangeArrowheads="1"/>
          </p:cNvSpPr>
          <p:nvPr/>
        </p:nvSpPr>
        <p:spPr bwMode="auto">
          <a:xfrm>
            <a:off x="5400675" y="5676900"/>
            <a:ext cx="8937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0.1 mm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5372100" y="4467225"/>
            <a:ext cx="2286000" cy="295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Sand-sized</a:t>
            </a:r>
          </a:p>
        </p:txBody>
      </p:sp>
      <p:cxnSp>
        <p:nvCxnSpPr>
          <p:cNvPr id="17418" name="Straight Arrow Connector 11"/>
          <p:cNvCxnSpPr>
            <a:cxnSpLocks noChangeShapeType="1"/>
            <a:stCxn id="17411" idx="2"/>
          </p:cNvCxnSpPr>
          <p:nvPr/>
        </p:nvCxnSpPr>
        <p:spPr bwMode="auto">
          <a:xfrm rot="5400000">
            <a:off x="4532313" y="2989262"/>
            <a:ext cx="3670300" cy="162877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Rectangle 24"/>
          <p:cNvSpPr/>
          <p:nvPr/>
        </p:nvSpPr>
        <p:spPr bwMode="auto">
          <a:xfrm>
            <a:off x="4552950" y="4467225"/>
            <a:ext cx="790575" cy="2952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Dust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7677150" y="4467225"/>
            <a:ext cx="838200" cy="2952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Gravel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433388"/>
            <a:ext cx="462756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8331" tIns="39166" rIns="78331" bIns="39166"/>
          <a:lstStyle/>
          <a:p>
            <a:pPr marL="231775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-107" charset="2"/>
              <a:buChar char="l"/>
              <a:defRPr/>
            </a:pPr>
            <a:r>
              <a:rPr lang="en-US" sz="1400" kern="0" dirty="0">
                <a:latin typeface="+mn-lt"/>
                <a:ea typeface="+mn-ea"/>
                <a:cs typeface="+mn-cs"/>
              </a:rPr>
              <a:t>Saltation threshold increases with particle size</a:t>
            </a:r>
          </a:p>
          <a:p>
            <a:pPr marL="231775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-107" charset="2"/>
              <a:buChar char="l"/>
              <a:defRPr/>
            </a:pPr>
            <a:r>
              <a:rPr lang="en-US" sz="1400" kern="0" dirty="0">
                <a:latin typeface="+mn-lt"/>
                <a:ea typeface="+mn-ea"/>
                <a:cs typeface="+mn-cs"/>
              </a:rPr>
              <a:t>Particles classified by </a:t>
            </a:r>
            <a:r>
              <a:rPr lang="en-US" sz="1400" kern="0" dirty="0" err="1">
                <a:latin typeface="+mn-lt"/>
                <a:ea typeface="+mn-ea"/>
                <a:cs typeface="+mn-cs"/>
              </a:rPr>
              <a:t>Udden</a:t>
            </a:r>
            <a:r>
              <a:rPr lang="en-US" sz="1400" kern="0" dirty="0">
                <a:latin typeface="+mn-lt"/>
                <a:ea typeface="+mn-ea"/>
                <a:cs typeface="+mn-cs"/>
              </a:rPr>
              <a:t>-Wentworth scale</a:t>
            </a:r>
          </a:p>
        </p:txBody>
      </p:sp>
      <p:graphicFrame>
        <p:nvGraphicFramePr>
          <p:cNvPr id="17422" name="Object 2"/>
          <p:cNvGraphicFramePr>
            <a:graphicFrameLocks noChangeAspect="1"/>
          </p:cNvGraphicFramePr>
          <p:nvPr/>
        </p:nvGraphicFramePr>
        <p:xfrm>
          <a:off x="4714875" y="493713"/>
          <a:ext cx="160972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3" name="Equation" r:id="rId6" imgW="748975" imgH="203112" progId="Equation.3">
                  <p:embed/>
                </p:oleObj>
              </mc:Choice>
              <mc:Fallback>
                <p:oleObj name="Equation" r:id="rId6" imgW="74897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493713"/>
                        <a:ext cx="1609725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3" name="TextBox 15"/>
          <p:cNvSpPr txBox="1">
            <a:spLocks noChangeArrowheads="1"/>
          </p:cNvSpPr>
          <p:nvPr/>
        </p:nvSpPr>
        <p:spPr bwMode="auto">
          <a:xfrm>
            <a:off x="7493000" y="6570663"/>
            <a:ext cx="1651000" cy="287337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Greeley, 1985</a:t>
            </a:r>
          </a:p>
        </p:txBody>
      </p:sp>
    </p:spTree>
    <p:extLst>
      <p:ext uri="{BB962C8B-B14F-4D97-AF65-F5344CB8AC3E}">
        <p14:creationId xmlns:p14="http://schemas.microsoft.com/office/powerpoint/2010/main" val="38954383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47799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5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4578350"/>
            <a:ext cx="180975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5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4567238"/>
            <a:ext cx="1952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4614863"/>
            <a:ext cx="19542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5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4567238"/>
            <a:ext cx="1952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800600" y="985838"/>
          <a:ext cx="1204913" cy="1666878"/>
        </p:xfrm>
        <a:graphic>
          <a:graphicData uri="http://schemas.openxmlformats.org/drawingml/2006/table">
            <a:tbl>
              <a:tblPr/>
              <a:tblGrid>
                <a:gridCol w="1204913"/>
              </a:tblGrid>
              <a:tr h="277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Titan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5% methane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2744788"/>
          <a:ext cx="6040438" cy="1657350"/>
        </p:xfrm>
        <a:graphic>
          <a:graphicData uri="http://schemas.openxmlformats.org/drawingml/2006/table">
            <a:tbl>
              <a:tblPr/>
              <a:tblGrid>
                <a:gridCol w="1854200"/>
                <a:gridCol w="900113"/>
                <a:gridCol w="977900"/>
                <a:gridCol w="952500"/>
                <a:gridCol w="13557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Density Kg m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71.92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Gravity (m s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Dune material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Basalt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Quartz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Basalt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Organics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(lower density)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08725" y="1011238"/>
          <a:ext cx="2468563" cy="3141718"/>
        </p:xfrm>
        <a:graphic>
          <a:graphicData uri="http://schemas.openxmlformats.org/drawingml/2006/table">
            <a:tbl>
              <a:tblPr/>
              <a:tblGrid>
                <a:gridCol w="2468563"/>
              </a:tblGrid>
              <a:tr h="6400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Dune Potential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(All else being equal)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Venus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Titan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Earth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Mars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 bwMode="auto">
          <a:xfrm>
            <a:off x="3742266" y="1007533"/>
            <a:ext cx="889001" cy="338666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1368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1"/>
          <p:cNvSpPr>
            <a:spLocks noGrp="1"/>
          </p:cNvSpPr>
          <p:nvPr>
            <p:ph idx="1"/>
          </p:nvPr>
        </p:nvSpPr>
        <p:spPr>
          <a:xfrm>
            <a:off x="0" y="349250"/>
            <a:ext cx="5545138" cy="504348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As usual – all else is not equal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Venus has very few dunes (two fields known)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Lack of weathering into small particles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Detectability of dunes ?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Low surface winds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Mars has extensive dunefields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Very high wind speeds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Lots of active weathering breaking up rocks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675438" y="693738"/>
          <a:ext cx="2468562" cy="3141718"/>
        </p:xfrm>
        <a:graphic>
          <a:graphicData uri="http://schemas.openxmlformats.org/drawingml/2006/table">
            <a:tbl>
              <a:tblPr/>
              <a:tblGrid>
                <a:gridCol w="2468562"/>
              </a:tblGrid>
              <a:tr h="6400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Dune Potential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(All else being equal)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Venus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Titan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Earth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Mars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97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17" y="1297516"/>
            <a:ext cx="36925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525" y="3338513"/>
            <a:ext cx="2746375" cy="4794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 pitchFamily="-107" charset="0"/>
                <a:ea typeface="+mn-ea"/>
                <a:cs typeface="+mn-cs"/>
              </a:rPr>
              <a:t>Fortuna-</a:t>
            </a:r>
            <a:r>
              <a:rPr lang="en-US" sz="1400" dirty="0" err="1">
                <a:latin typeface="Arial" pitchFamily="-107" charset="0"/>
                <a:ea typeface="+mn-ea"/>
                <a:cs typeface="+mn-cs"/>
              </a:rPr>
              <a:t>Meshkenet</a:t>
            </a:r>
            <a:r>
              <a:rPr lang="en-US" sz="1400" dirty="0">
                <a:latin typeface="Arial" pitchFamily="-107" charset="0"/>
                <a:ea typeface="+mn-ea"/>
                <a:cs typeface="+mn-cs"/>
              </a:rPr>
              <a:t> field</a:t>
            </a:r>
          </a:p>
          <a:p>
            <a:pPr>
              <a:defRPr/>
            </a:pPr>
            <a:r>
              <a:rPr lang="en-US" sz="1400" dirty="0" err="1">
                <a:latin typeface="Arial" pitchFamily="-107" charset="0"/>
                <a:ea typeface="+mn-ea"/>
                <a:cs typeface="+mn-cs"/>
              </a:rPr>
              <a:t>Weitz</a:t>
            </a:r>
            <a:r>
              <a:rPr lang="en-US" sz="1400" dirty="0">
                <a:latin typeface="Arial" pitchFamily="-107" charset="0"/>
                <a:ea typeface="+mn-ea"/>
                <a:cs typeface="+mn-cs"/>
              </a:rPr>
              <a:t> et al. 1994</a:t>
            </a:r>
          </a:p>
        </p:txBody>
      </p:sp>
      <p:pic>
        <p:nvPicPr>
          <p:cNvPr id="2971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2" y="3970867"/>
            <a:ext cx="4334831" cy="288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" y="4140199"/>
            <a:ext cx="4495800" cy="104986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886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38666"/>
            <a:ext cx="4724400" cy="65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4453996" y="6570663"/>
            <a:ext cx="1651000" cy="287337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Greeley, 1985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0570"/>
            <a:ext cx="4278524" cy="204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1505" name="Content Placeholder 2"/>
          <p:cNvSpPr>
            <a:spLocks noGrp="1"/>
          </p:cNvSpPr>
          <p:nvPr>
            <p:ph idx="1"/>
          </p:nvPr>
        </p:nvSpPr>
        <p:spPr>
          <a:xfrm>
            <a:off x="0" y="347132"/>
            <a:ext cx="4165600" cy="303106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Easy to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move,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but not easy to suspend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Particles are launched off the surface, but re-impact a short time later – saltation</a:t>
            </a:r>
            <a:r>
              <a:rPr lang="en-US" dirty="0" smtClean="0">
                <a:latin typeface="Arial" charset="0"/>
                <a:ea typeface="ＭＳ Ｐゴシック" charset="0"/>
              </a:rPr>
              <a:t>!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Impact angles much shallower than launch angles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Impacting grains can dislodge new particles (reptation)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Impacting grains can push larger particles (creep</a:t>
            </a:r>
            <a:r>
              <a:rPr lang="en-US" dirty="0" smtClean="0">
                <a:latin typeface="Arial" charset="0"/>
                <a:ea typeface="ＭＳ Ｐゴシック" charset="0"/>
              </a:rPr>
              <a:t>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 smtClean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 smtClean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 smtClean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 smtClean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</a:rPr>
              <a:t>Saltation on Mars should be really hard but the impact threshold is a lot lower than the fluid threshold.</a:t>
            </a:r>
            <a:endParaRPr lang="en-US" dirty="0" smtClean="0">
              <a:latin typeface="Arial" charset="0"/>
              <a:ea typeface="ＭＳ Ｐゴシック" charset="0"/>
            </a:endParaRPr>
          </a:p>
          <a:p>
            <a:pPr marL="346075" lvl="1" indent="0">
              <a:buNone/>
            </a:pPr>
            <a:endParaRPr lang="en-US" dirty="0" smtClean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8537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6131"/>
            <a:ext cx="5156200" cy="2395536"/>
          </a:xfrm>
        </p:spPr>
        <p:txBody>
          <a:bodyPr/>
          <a:lstStyle/>
          <a:p>
            <a:r>
              <a:rPr lang="en-US" dirty="0" smtClean="0"/>
              <a:t>Impact </a:t>
            </a:r>
            <a:r>
              <a:rPr lang="en-US" dirty="0" err="1" smtClean="0"/>
              <a:t>vs</a:t>
            </a:r>
            <a:r>
              <a:rPr lang="en-US" dirty="0" smtClean="0"/>
              <a:t> fluid threshold</a:t>
            </a:r>
          </a:p>
          <a:p>
            <a:pPr lvl="1"/>
            <a:r>
              <a:rPr lang="en-US" dirty="0" smtClean="0"/>
              <a:t>It’s easier to keep saltation going than start it</a:t>
            </a:r>
          </a:p>
          <a:p>
            <a:pPr lvl="1"/>
            <a:r>
              <a:rPr lang="en-US" dirty="0" smtClean="0"/>
              <a:t>Impact threshold is ~0.8 times the fluid threshold for Earth</a:t>
            </a:r>
          </a:p>
          <a:p>
            <a:pPr lvl="1"/>
            <a:r>
              <a:rPr lang="en-US" dirty="0" smtClean="0"/>
              <a:t>…but ~0.1 times the fluid threshold for Mars</a:t>
            </a:r>
          </a:p>
          <a:p>
            <a:pPr lvl="2"/>
            <a:r>
              <a:rPr lang="en-US" dirty="0" smtClean="0"/>
              <a:t>This is what makes martian saltation possible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91866" y="6476473"/>
            <a:ext cx="1651000" cy="288925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err="1" smtClean="0"/>
              <a:t>Kok</a:t>
            </a:r>
            <a:r>
              <a:rPr lang="en-US" sz="1400" dirty="0" smtClean="0"/>
              <a:t>, 2010</a:t>
            </a:r>
            <a:endParaRPr lang="en-US" sz="14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349472"/>
            <a:ext cx="2217737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Kansas State University</a:t>
            </a:r>
          </a:p>
        </p:txBody>
      </p:sp>
      <p:pic>
        <p:nvPicPr>
          <p:cNvPr id="9" name="dust00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134" y="3141134"/>
            <a:ext cx="4064000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000" y="1"/>
            <a:ext cx="3936999" cy="642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256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sm" len="sm"/>
          <a:tailEnd type="arrow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21648</TotalTime>
  <Words>1215</Words>
  <Application>Microsoft Macintosh PowerPoint</Application>
  <PresentationFormat>Letter Paper (8.5x11 in)</PresentationFormat>
  <Paragraphs>309</Paragraphs>
  <Slides>34</Slides>
  <Notes>18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Default Design</vt:lpstr>
      <vt:lpstr>Equation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 Southern Fall (Ls = 86˚, 2 PM)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Shane Byrne</cp:lastModifiedBy>
  <cp:revision>217</cp:revision>
  <cp:lastPrinted>2004-09-17T01:36:45Z</cp:lastPrinted>
  <dcterms:created xsi:type="dcterms:W3CDTF">2011-03-28T17:01:07Z</dcterms:created>
  <dcterms:modified xsi:type="dcterms:W3CDTF">2015-03-23T16:51:58Z</dcterms:modified>
</cp:coreProperties>
</file>