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276" r:id="rId2"/>
    <p:sldId id="357" r:id="rId3"/>
    <p:sldId id="303" r:id="rId4"/>
    <p:sldId id="341" r:id="rId5"/>
    <p:sldId id="342" r:id="rId6"/>
    <p:sldId id="417" r:id="rId7"/>
    <p:sldId id="435" r:id="rId8"/>
    <p:sldId id="418" r:id="rId9"/>
    <p:sldId id="419" r:id="rId10"/>
    <p:sldId id="420" r:id="rId11"/>
    <p:sldId id="440" r:id="rId12"/>
    <p:sldId id="447" r:id="rId13"/>
    <p:sldId id="448" r:id="rId14"/>
    <p:sldId id="464" r:id="rId15"/>
    <p:sldId id="449" r:id="rId16"/>
    <p:sldId id="450" r:id="rId17"/>
    <p:sldId id="451" r:id="rId18"/>
    <p:sldId id="452" r:id="rId19"/>
    <p:sldId id="453" r:id="rId20"/>
    <p:sldId id="461" r:id="rId21"/>
    <p:sldId id="454" r:id="rId22"/>
    <p:sldId id="456" r:id="rId23"/>
    <p:sldId id="455" r:id="rId24"/>
    <p:sldId id="458" r:id="rId25"/>
    <p:sldId id="436" r:id="rId26"/>
    <p:sldId id="466" r:id="rId27"/>
    <p:sldId id="467" r:id="rId28"/>
    <p:sldId id="468" r:id="rId29"/>
    <p:sldId id="469" r:id="rId30"/>
    <p:sldId id="437" r:id="rId31"/>
    <p:sldId id="438" r:id="rId32"/>
    <p:sldId id="439" r:id="rId33"/>
    <p:sldId id="441" r:id="rId34"/>
    <p:sldId id="459" r:id="rId35"/>
    <p:sldId id="462" r:id="rId36"/>
    <p:sldId id="446" r:id="rId37"/>
    <p:sldId id="463" r:id="rId38"/>
    <p:sldId id="445" r:id="rId39"/>
    <p:sldId id="444" r:id="rId40"/>
    <p:sldId id="465" r:id="rId41"/>
    <p:sldId id="470" r:id="rId42"/>
  </p:sldIdLst>
  <p:sldSz cx="9144000" cy="6858000" type="letter"/>
  <p:notesSz cx="7315200" cy="9601200"/>
  <p:defaultTextStyle>
    <a:defPPr>
      <a:defRPr lang="en-US"/>
    </a:defPPr>
    <a:lvl1pPr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CA"/>
    <a:srgbClr val="DCE9FF"/>
    <a:srgbClr val="063DE8"/>
    <a:srgbClr val="FFD458"/>
    <a:srgbClr val="FF0000"/>
    <a:srgbClr val="66FF33"/>
    <a:srgbClr val="E9FC32"/>
    <a:srgbClr val="E84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3056" y="-14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90000"/>
              </a:lnSpc>
              <a:defRPr sz="900" b="0" i="1">
                <a:solidFill>
                  <a:srgbClr val="000000"/>
                </a:solidFill>
                <a:latin typeface="Logo" charset="0"/>
              </a:defRPr>
            </a:lvl1pPr>
          </a:lstStyle>
          <a:p>
            <a:fld id="{5E986F28-798A-EE4F-80E7-72A52D8B55A2}" type="slidenum">
              <a:rPr lang="en-US"/>
              <a:pPr/>
              <a:t>‹#›</a:t>
            </a:fld>
            <a:endParaRPr lang="en-US"/>
          </a:p>
        </p:txBody>
      </p:sp>
    </p:spTree>
    <p:extLst>
      <p:ext uri="{BB962C8B-B14F-4D97-AF65-F5344CB8AC3E}">
        <p14:creationId xmlns:p14="http://schemas.microsoft.com/office/powerpoint/2010/main" val="3473650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100000"/>
              </a:lnSpc>
              <a:defRPr sz="900" b="0" i="1">
                <a:latin typeface="Times New Roman" pitchFamily="-110"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100000"/>
              </a:lnSpc>
              <a:defRPr sz="900" b="0" i="1">
                <a:latin typeface="Times New Roman" pitchFamily="-110" charset="0"/>
                <a:ea typeface="+mn-ea"/>
                <a:cs typeface="+mn-cs"/>
              </a:defRPr>
            </a:lvl1pPr>
          </a:lstStyle>
          <a:p>
            <a:pPr>
              <a:defRPr/>
            </a:pPr>
            <a:endParaRPr lang="en-US"/>
          </a:p>
        </p:txBody>
      </p:sp>
      <p:sp>
        <p:nvSpPr>
          <p:cNvPr id="2052" name="Rectangle 4"/>
          <p:cNvSpPr>
            <a:spLocks noGrp="1" noChangeArrowheads="1"/>
          </p:cNvSpPr>
          <p:nvPr>
            <p:ph type="ftr" sz="quarter" idx="4"/>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100000"/>
              </a:lnSpc>
              <a:defRPr sz="900" b="0" i="1">
                <a:latin typeface="Times New Roman" pitchFamily="-110" charset="0"/>
                <a:ea typeface="+mn-ea"/>
                <a:cs typeface="+mn-cs"/>
              </a:defRPr>
            </a:lvl1pPr>
          </a:lstStyle>
          <a:p>
            <a:pPr>
              <a:defRPr/>
            </a:pPr>
            <a:endParaRPr lang="en-US"/>
          </a:p>
        </p:txBody>
      </p:sp>
      <p:sp>
        <p:nvSpPr>
          <p:cNvPr id="2053" name="Rectangle 5"/>
          <p:cNvSpPr>
            <a:spLocks noGrp="1" noChangeArrowheads="1"/>
          </p:cNvSpPr>
          <p:nvPr>
            <p:ph type="sldNum" sz="quarter" idx="5"/>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100000"/>
              </a:lnSpc>
              <a:defRPr sz="900" b="0" i="1">
                <a:latin typeface="Times New Roman" charset="0"/>
              </a:defRPr>
            </a:lvl1pPr>
          </a:lstStyle>
          <a:p>
            <a:fld id="{7DCBAD57-ADFE-7F46-BDE1-370D93CA0A3B}" type="slidenum">
              <a:rPr lang="en-US"/>
              <a:pPr/>
              <a:t>‹#›</a:t>
            </a:fld>
            <a:endParaRPr lang="en-US"/>
          </a:p>
        </p:txBody>
      </p:sp>
      <p:sp>
        <p:nvSpPr>
          <p:cNvPr id="50182" name="Rectangle 6"/>
          <p:cNvSpPr>
            <a:spLocks noGrp="1" noRot="1" noChangeAspect="1" noChangeArrowheads="1" noTextEdit="1"/>
          </p:cNvSpPr>
          <p:nvPr>
            <p:ph type="sldImg" idx="2"/>
          </p:nvPr>
        </p:nvSpPr>
        <p:spPr bwMode="auto">
          <a:xfrm>
            <a:off x="1301750" y="628650"/>
            <a:ext cx="472916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2302842625"/>
      </p:ext>
    </p:extLst>
  </p:cSld>
  <p:clrMap bg1="lt1" tx1="dk1" bg2="lt2" tx2="dk2" accent1="accent1" accent2="accent2" accent3="accent3" accent4="accent4" accent5="accent5" accent6="accent6" hlink="hlink" folHlink="folHlink"/>
  <p:notesStyle>
    <a:lvl1pPr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charset="0"/>
        <a:cs typeface="ＭＳ Ｐゴシック" charset="0"/>
      </a:defRPr>
    </a:lvl1pPr>
    <a:lvl2pPr marL="4572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C7726636-4C9E-8640-9155-F62A91C04433}" type="slidenum">
              <a:rPr lang="en-US" sz="900" b="0">
                <a:latin typeface="Times New Roman" charset="0"/>
              </a:rPr>
              <a:pPr/>
              <a:t>1</a:t>
            </a:fld>
            <a:endParaRPr lang="en-US" sz="900" b="0">
              <a:latin typeface="Times New Roman"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bwMode="auto">
          <a:xfrm>
            <a:off x="731838" y="4560888"/>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13" tIns="46557" rIns="93113" bIns="46557"/>
          <a:lstStyle/>
          <a:p>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6D863058-0E71-CC43-8188-770BE2DD9EDD}" type="slidenum">
              <a:rPr lang="en-US">
                <a:latin typeface="Times New Roman" pitchFamily="-108" charset="0"/>
              </a:rPr>
              <a:pPr/>
              <a:t>12</a:t>
            </a:fld>
            <a:endParaRPr lang="en-US">
              <a:latin typeface="Times New Roman" pitchFamily="-108" charset="0"/>
            </a:endParaRPr>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p:sp>
      <p:sp>
        <p:nvSpPr>
          <p:cNvPr id="84995"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84996" name="Slide Number Placeholder 3"/>
          <p:cNvSpPr>
            <a:spLocks noGrp="1"/>
          </p:cNvSpPr>
          <p:nvPr>
            <p:ph type="sldNum" sz="quarter" idx="5"/>
          </p:nvPr>
        </p:nvSpPr>
        <p:spPr>
          <a:noFill/>
        </p:spPr>
        <p:txBody>
          <a:bodyPr/>
          <a:lstStyle/>
          <a:p>
            <a:fld id="{B9A73A0F-39AE-D04E-801E-305260D3B73B}" type="slidenum">
              <a:rPr lang="en-US" smtClean="0">
                <a:latin typeface="Times New Roman" pitchFamily="-108" charset="0"/>
              </a:rPr>
              <a:pPr/>
              <a:t>13</a:t>
            </a:fld>
            <a:endParaRPr lang="en-US" smtClean="0">
              <a:latin typeface="Times New Roman" pitchFamily="-10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p:sp>
      <p:sp>
        <p:nvSpPr>
          <p:cNvPr id="91139"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1140" name="Slide Number Placeholder 3"/>
          <p:cNvSpPr>
            <a:spLocks noGrp="1"/>
          </p:cNvSpPr>
          <p:nvPr>
            <p:ph type="sldNum" sz="quarter" idx="5"/>
          </p:nvPr>
        </p:nvSpPr>
        <p:spPr>
          <a:noFill/>
        </p:spPr>
        <p:txBody>
          <a:bodyPr/>
          <a:lstStyle/>
          <a:p>
            <a:fld id="{9B83DA02-BBD4-E04B-B58F-E1BB5B3DEC31}" type="slidenum">
              <a:rPr lang="en-US" smtClean="0">
                <a:latin typeface="Times New Roman" pitchFamily="-108" charset="0"/>
              </a:rPr>
              <a:pPr/>
              <a:t>15</a:t>
            </a:fld>
            <a:endParaRPr lang="en-US" smtClean="0">
              <a:latin typeface="Times New Roman" pitchFamily="-10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p:sp>
      <p:sp>
        <p:nvSpPr>
          <p:cNvPr id="93187"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3188" name="Slide Number Placeholder 3"/>
          <p:cNvSpPr>
            <a:spLocks noGrp="1"/>
          </p:cNvSpPr>
          <p:nvPr>
            <p:ph type="sldNum" sz="quarter" idx="5"/>
          </p:nvPr>
        </p:nvSpPr>
        <p:spPr>
          <a:noFill/>
        </p:spPr>
        <p:txBody>
          <a:bodyPr/>
          <a:lstStyle/>
          <a:p>
            <a:fld id="{CFC844B9-CE1D-F04D-A437-AEDA36033CFC}" type="slidenum">
              <a:rPr lang="en-US" smtClean="0">
                <a:latin typeface="Times New Roman" pitchFamily="-108" charset="0"/>
              </a:rPr>
              <a:pPr/>
              <a:t>16</a:t>
            </a:fld>
            <a:endParaRPr lang="en-US" smtClean="0">
              <a:latin typeface="Times New Roman" pitchFamily="-10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p>
            <a:fld id="{965C76C3-2C06-954C-B287-9648E19AD9AF}" type="slidenum">
              <a:rPr lang="en-US">
                <a:latin typeface="Times New Roman" pitchFamily="-108" charset="0"/>
              </a:rPr>
              <a:pPr/>
              <a:t>17</a:t>
            </a:fld>
            <a:endParaRPr lang="en-US">
              <a:latin typeface="Times New Roman" pitchFamily="-108" charset="0"/>
            </a:endParaRPr>
          </a:p>
        </p:txBody>
      </p:sp>
      <p:sp>
        <p:nvSpPr>
          <p:cNvPr id="95235" name="Rectangle 2"/>
          <p:cNvSpPr>
            <a:spLocks noGrp="1" noRot="1" noChangeAspect="1" noChangeArrowheads="1" noTextEdit="1"/>
          </p:cNvSpPr>
          <p:nvPr>
            <p:ph type="sldImg"/>
          </p:nvPr>
        </p:nvSpPr>
        <p:spPr>
          <a:xfrm>
            <a:off x="1257300" y="719138"/>
            <a:ext cx="4800600" cy="3600450"/>
          </a:xfrm>
        </p:spPr>
      </p:sp>
      <p:sp>
        <p:nvSpPr>
          <p:cNvPr id="95236" name="Rectangle 3"/>
          <p:cNvSpPr>
            <a:spLocks noGrp="1" noChangeArrowheads="1"/>
          </p:cNvSpPr>
          <p:nvPr>
            <p:ph type="body" idx="1"/>
          </p:nvPr>
        </p:nvSpPr>
        <p:spPr bwMode="auto">
          <a:xfrm>
            <a:off x="731838" y="4560888"/>
            <a:ext cx="5851525" cy="4321175"/>
          </a:xfrm>
          <a:prstGeom prst="rect">
            <a:avLst/>
          </a:prstGeom>
          <a:solidFill>
            <a:srgbClr val="FFFFFF"/>
          </a:solidFill>
          <a:ln>
            <a:solidFill>
              <a:srgbClr val="000000"/>
            </a:solidFill>
            <a:miter lim="800000"/>
            <a:headEnd/>
            <a:tailEnd/>
          </a:ln>
        </p:spPr>
        <p:txBody>
          <a:bodyPr lIns="96652" tIns="48325" rIns="96652" bIns="48325">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p:sp>
      <p:sp>
        <p:nvSpPr>
          <p:cNvPr id="98307"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8308" name="Slide Number Placeholder 3"/>
          <p:cNvSpPr>
            <a:spLocks noGrp="1"/>
          </p:cNvSpPr>
          <p:nvPr>
            <p:ph type="sldNum" sz="quarter" idx="5"/>
          </p:nvPr>
        </p:nvSpPr>
        <p:spPr>
          <a:noFill/>
        </p:spPr>
        <p:txBody>
          <a:bodyPr/>
          <a:lstStyle/>
          <a:p>
            <a:fld id="{5C8E3BAC-308F-A741-897A-F58FA1B4C08F}" type="slidenum">
              <a:rPr lang="en-US" smtClean="0">
                <a:latin typeface="Times New Roman" pitchFamily="-108" charset="0"/>
              </a:rPr>
              <a:pPr/>
              <a:t>19</a:t>
            </a:fld>
            <a:endParaRPr lang="en-US" smtClean="0">
              <a:latin typeface="Times New Roman" pitchFamily="-10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p:spPr>
        <p:txBody>
          <a:bodyPr/>
          <a:lstStyle/>
          <a:p>
            <a:fld id="{7CB74836-FDD2-5A47-BD5C-F0CB6EC4044D}" type="slidenum">
              <a:rPr lang="en-US">
                <a:latin typeface="Times New Roman" pitchFamily="-108" charset="0"/>
              </a:rPr>
              <a:pPr/>
              <a:t>22</a:t>
            </a:fld>
            <a:endParaRPr lang="en-US">
              <a:latin typeface="Times New Roman" pitchFamily="-108" charset="0"/>
            </a:endParaRPr>
          </a:p>
        </p:txBody>
      </p:sp>
      <p:sp>
        <p:nvSpPr>
          <p:cNvPr id="100355" name="Rectangle 2"/>
          <p:cNvSpPr>
            <a:spLocks noGrp="1" noRot="1" noChangeAspect="1" noChangeArrowheads="1" noTextEdit="1"/>
          </p:cNvSpPr>
          <p:nvPr>
            <p:ph type="sldImg"/>
          </p:nvPr>
        </p:nvSpPr>
        <p:spPr/>
      </p:sp>
      <p:sp>
        <p:nvSpPr>
          <p:cNvPr id="100356"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p:sp>
      <p:sp>
        <p:nvSpPr>
          <p:cNvPr id="110595"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110596" name="Slide Number Placeholder 3"/>
          <p:cNvSpPr>
            <a:spLocks noGrp="1"/>
          </p:cNvSpPr>
          <p:nvPr>
            <p:ph type="sldNum" sz="quarter" idx="5"/>
          </p:nvPr>
        </p:nvSpPr>
        <p:spPr>
          <a:noFill/>
        </p:spPr>
        <p:txBody>
          <a:bodyPr/>
          <a:lstStyle/>
          <a:p>
            <a:fld id="{0026DD6F-D16D-1F4A-A713-AB65A11F01C5}" type="slidenum">
              <a:rPr lang="en-US" smtClean="0">
                <a:latin typeface="Times New Roman" pitchFamily="-108" charset="0"/>
              </a:rPr>
              <a:pPr/>
              <a:t>40</a:t>
            </a:fld>
            <a:endParaRPr lang="en-US" smtClean="0">
              <a:latin typeface="Times New Roman" pitchFamily="-10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3379AD2B-236A-544A-9762-F677DB6BA630}" type="slidenum">
              <a:rPr lang="en-US" sz="900" b="0">
                <a:latin typeface="Times New Roman" charset="0"/>
              </a:rPr>
              <a:pPr/>
              <a:t>2</a:t>
            </a:fld>
            <a:endParaRPr lang="en-US" sz="900" b="0">
              <a:latin typeface="Times New Roman" charset="0"/>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F5FBC552-C177-5343-90FA-35707FA953AC}" type="slidenum">
              <a:rPr lang="en-US" sz="900" b="0">
                <a:latin typeface="Times New Roman" charset="0"/>
              </a:rPr>
              <a:pPr/>
              <a:t>3</a:t>
            </a:fld>
            <a:endParaRPr lang="en-US" sz="900" b="0">
              <a:latin typeface="Times New Roman" charset="0"/>
            </a:endParaRPr>
          </a:p>
        </p:txBody>
      </p:sp>
      <p:sp>
        <p:nvSpPr>
          <p:cNvPr id="56323" name="Rectangle 2"/>
          <p:cNvSpPr>
            <a:spLocks noGrp="1" noRot="1" noChangeAspect="1" noChangeArrowheads="1" noTextEdit="1"/>
          </p:cNvSpPr>
          <p:nvPr>
            <p:ph type="sldImg"/>
          </p:nvPr>
        </p:nvSpPr>
        <p:spPr>
          <a:xfrm>
            <a:off x="1257300" y="720725"/>
            <a:ext cx="4800600" cy="3600450"/>
          </a:xfrm>
        </p:spPr>
      </p:sp>
      <p:sp>
        <p:nvSpPr>
          <p:cNvPr id="56324"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9DACB940-610F-B644-B01E-28295222D2FB}" type="slidenum">
              <a:rPr lang="en-US" sz="900" b="0">
                <a:latin typeface="Times New Roman" charset="0"/>
              </a:rPr>
              <a:pPr/>
              <a:t>4</a:t>
            </a:fld>
            <a:endParaRPr lang="en-US" sz="900" b="0">
              <a:latin typeface="Times New Roman" charset="0"/>
            </a:endParaRPr>
          </a:p>
        </p:txBody>
      </p:sp>
      <p:sp>
        <p:nvSpPr>
          <p:cNvPr id="58371" name="Rectangle 2"/>
          <p:cNvSpPr>
            <a:spLocks noGrp="1" noRot="1" noChangeAspect="1" noChangeArrowheads="1" noTextEdit="1"/>
          </p:cNvSpPr>
          <p:nvPr>
            <p:ph type="sldImg"/>
          </p:nvPr>
        </p:nvSpPr>
        <p:spPr>
          <a:xfrm>
            <a:off x="1257300" y="720725"/>
            <a:ext cx="4800600" cy="3600450"/>
          </a:xfrm>
        </p:spPr>
      </p:sp>
      <p:sp>
        <p:nvSpPr>
          <p:cNvPr id="58372"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278E49DA-CF93-E148-8051-5CF13A5FC3C6}" type="slidenum">
              <a:rPr lang="en-US" sz="900" b="0">
                <a:latin typeface="Times New Roman" charset="0"/>
              </a:rPr>
              <a:pPr/>
              <a:t>5</a:t>
            </a:fld>
            <a:endParaRPr lang="en-US" sz="900" b="0">
              <a:latin typeface="Times New Roman" charset="0"/>
            </a:endParaRPr>
          </a:p>
        </p:txBody>
      </p:sp>
      <p:sp>
        <p:nvSpPr>
          <p:cNvPr id="60419" name="Rectangle 2"/>
          <p:cNvSpPr>
            <a:spLocks noGrp="1" noRot="1" noChangeAspect="1" noChangeArrowheads="1" noTextEdit="1"/>
          </p:cNvSpPr>
          <p:nvPr>
            <p:ph type="sldImg"/>
          </p:nvPr>
        </p:nvSpPr>
        <p:spPr>
          <a:xfrm>
            <a:off x="1257300" y="720725"/>
            <a:ext cx="4800600" cy="3600450"/>
          </a:xfrm>
        </p:spPr>
      </p:sp>
      <p:sp>
        <p:nvSpPr>
          <p:cNvPr id="60420"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p:sp>
      <p:sp>
        <p:nvSpPr>
          <p:cNvPr id="183299" name="Notes Placeholder 2"/>
          <p:cNvSpPr>
            <a:spLocks noGrp="1"/>
          </p:cNvSpPr>
          <p:nvPr>
            <p:ph type="body" idx="1"/>
          </p:nvPr>
        </p:nvSpPr>
        <p:spPr bwMode="auto">
          <a:xfrm>
            <a:off x="731838" y="4560888"/>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13" tIns="46557" rIns="93113" bIns="46557"/>
          <a:lstStyle/>
          <a:p>
            <a:endParaRPr lang="en-US">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503493F6-2BEC-BC46-8037-6C9D48C97497}" type="slidenum">
              <a:rPr lang="en-US" sz="900" b="0">
                <a:latin typeface="Times New Roman" charset="0"/>
              </a:rPr>
              <a:pPr/>
              <a:t>6</a:t>
            </a:fld>
            <a:endParaRPr lang="en-US" sz="900" b="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3A7E994F-8F20-6F4A-B7DF-E32AA069EB2C}" type="slidenum">
              <a:rPr lang="en-US" sz="900" b="0">
                <a:latin typeface="Times New Roman" charset="0"/>
              </a:rPr>
              <a:pPr/>
              <a:t>8</a:t>
            </a:fld>
            <a:endParaRPr lang="en-US" sz="900" b="0">
              <a:latin typeface="Times New Roman" charset="0"/>
            </a:endParaRPr>
          </a:p>
        </p:txBody>
      </p:sp>
      <p:sp>
        <p:nvSpPr>
          <p:cNvPr id="30722" name="Rectangle 2"/>
          <p:cNvSpPr>
            <a:spLocks noGrp="1" noRot="1" noChangeAspect="1" noChangeArrowheads="1" noTextEdit="1"/>
          </p:cNvSpPr>
          <p:nvPr>
            <p:ph type="sldImg"/>
          </p:nvPr>
        </p:nvSpPr>
        <p:spPr/>
      </p:sp>
      <p:sp>
        <p:nvSpPr>
          <p:cNvPr id="30723"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15773C49-DAF7-B946-A4C0-30A11231727F}" type="slidenum">
              <a:rPr lang="en-US" sz="900" b="0">
                <a:latin typeface="Times New Roman" charset="0"/>
              </a:rPr>
              <a:pPr/>
              <a:t>9</a:t>
            </a:fld>
            <a:endParaRPr lang="en-US" sz="900" b="0">
              <a:latin typeface="Times New Roman" charset="0"/>
            </a:endParaRPr>
          </a:p>
        </p:txBody>
      </p:sp>
      <p:sp>
        <p:nvSpPr>
          <p:cNvPr id="32770" name="Rectangle 2"/>
          <p:cNvSpPr>
            <a:spLocks noGrp="1" noRot="1" noChangeAspect="1" noChangeArrowheads="1" noTextEdit="1"/>
          </p:cNvSpPr>
          <p:nvPr>
            <p:ph type="sldImg"/>
          </p:nvPr>
        </p:nvSpPr>
        <p:spPr/>
      </p:sp>
      <p:sp>
        <p:nvSpPr>
          <p:cNvPr id="32771"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52F7CACD-E81C-464B-9C44-62C3CE042656}" type="slidenum">
              <a:rPr lang="en-US" sz="900" b="0">
                <a:latin typeface="Times New Roman" charset="0"/>
              </a:rPr>
              <a:pPr/>
              <a:t>10</a:t>
            </a:fld>
            <a:endParaRPr lang="en-US" sz="900" b="0">
              <a:latin typeface="Times New Roman" charset="0"/>
            </a:endParaRPr>
          </a:p>
        </p:txBody>
      </p:sp>
      <p:sp>
        <p:nvSpPr>
          <p:cNvPr id="34818" name="Rectangle 2"/>
          <p:cNvSpPr>
            <a:spLocks noGrp="1" noRot="1" noChangeAspect="1" noChangeArrowheads="1" noTextEdit="1"/>
          </p:cNvSpPr>
          <p:nvPr>
            <p:ph type="sldImg"/>
          </p:nvPr>
        </p:nvSpPr>
        <p:spPr/>
      </p:sp>
      <p:sp>
        <p:nvSpPr>
          <p:cNvPr id="34819"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3" name="Picture 24" descr="north_polar_cap_mss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4763"/>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58" name="Rectangle 2"/>
          <p:cNvSpPr>
            <a:spLocks noGrp="1" noChangeArrowheads="1"/>
          </p:cNvSpPr>
          <p:nvPr>
            <p:ph type="ctrTitle"/>
          </p:nvPr>
        </p:nvSpPr>
        <p:spPr bwMode="auto">
          <a:xfrm>
            <a:off x="1746250" y="293688"/>
            <a:ext cx="5718175" cy="450850"/>
          </a:xfrm>
          <a:prstGeom prst="rect">
            <a:avLst/>
          </a:prstGeom>
          <a:solidFill>
            <a:srgbClr val="FFFF00">
              <a:alpha val="75000"/>
            </a:srgbClr>
          </a:solidFill>
          <a:ln>
            <a:miter lim="800000"/>
            <a:headEnd/>
            <a:tailEnd/>
          </a:ln>
        </p:spPr>
        <p:txBody>
          <a:bodyPr vert="horz" wrap="square" lIns="78331" tIns="39166" rIns="78331" bIns="39166" numCol="1" anchor="t" anchorCtr="0" compatLnSpc="1">
            <a:prstTxWarp prst="textNoShape">
              <a:avLst/>
            </a:prstTxWarp>
            <a:spAutoFit/>
          </a:bodyPr>
          <a:lstStyle>
            <a:lvl1pPr>
              <a:defRPr sz="2800"/>
            </a:lvl1pPr>
          </a:lstStyle>
          <a:p>
            <a:endParaRPr lang="en-US"/>
          </a:p>
        </p:txBody>
      </p:sp>
    </p:spTree>
    <p:extLst>
      <p:ext uri="{BB962C8B-B14F-4D97-AF65-F5344CB8AC3E}">
        <p14:creationId xmlns:p14="http://schemas.microsoft.com/office/powerpoint/2010/main" val="3162383959"/>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563757"/>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274638"/>
            <a:ext cx="2081212" cy="51546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950" y="274638"/>
            <a:ext cx="6091238" cy="5154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899324"/>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361950" y="1058863"/>
            <a:ext cx="4057650" cy="210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058863"/>
            <a:ext cx="4057650" cy="210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61950" y="3319463"/>
            <a:ext cx="4057650" cy="2109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319463"/>
            <a:ext cx="4057650" cy="2109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3205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361950" y="1058863"/>
            <a:ext cx="4057650" cy="4370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58863"/>
            <a:ext cx="4057650" cy="4370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76978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898487"/>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383761"/>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8215592"/>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460324"/>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0984645"/>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79971425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31271"/>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852023705"/>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77703364"/>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758433447"/>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994837983"/>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029719"/>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029719"/>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757478683"/>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029719"/>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288203"/>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841"/>
            <a:ext cx="4554908" cy="4333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288203"/>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7737091"/>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6195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1578727"/>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647268"/>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02884319"/>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429895"/>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5766563"/>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0043225"/>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31" Type="http://schemas.openxmlformats.org/officeDocument/2006/relationships/image" Target="../media/image1.jpeg"/><Relationship Id="rId32"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 name="Text Box 71"/>
          <p:cNvSpPr txBox="1">
            <a:spLocks noChangeArrowheads="1"/>
          </p:cNvSpPr>
          <p:nvPr/>
        </p:nvSpPr>
        <p:spPr bwMode="auto">
          <a:xfrm>
            <a:off x="614363" y="0"/>
            <a:ext cx="8529637" cy="315913"/>
          </a:xfrm>
          <a:prstGeom prst="rect">
            <a:avLst/>
          </a:prstGeom>
          <a:solidFill>
            <a:schemeClr val="accent1">
              <a:alpha val="42000"/>
            </a:schemeClr>
          </a:solidFill>
          <a:ln w="47625" cmpd="thickThin">
            <a:noFill/>
            <a:miter lim="800000"/>
            <a:headEnd type="none" w="sm" len="sm"/>
            <a:tailEnd type="none" w="sm" len="sm"/>
          </a:ln>
          <a:effec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pPr>
              <a:spcBef>
                <a:spcPct val="50000"/>
              </a:spcBef>
            </a:pPr>
            <a:r>
              <a:rPr lang="en-US" dirty="0">
                <a:solidFill>
                  <a:srgbClr val="000000"/>
                </a:solidFill>
              </a:rPr>
              <a:t>PTYS </a:t>
            </a:r>
            <a:r>
              <a:rPr lang="en-US" dirty="0" smtClean="0">
                <a:solidFill>
                  <a:srgbClr val="000000"/>
                </a:solidFill>
              </a:rPr>
              <a:t>442/542 </a:t>
            </a:r>
            <a:r>
              <a:rPr lang="en-US" dirty="0">
                <a:solidFill>
                  <a:srgbClr val="000000"/>
                </a:solidFill>
              </a:rPr>
              <a:t>– </a:t>
            </a:r>
            <a:r>
              <a:rPr lang="en-US" dirty="0" smtClean="0">
                <a:solidFill>
                  <a:srgbClr val="000000"/>
                </a:solidFill>
              </a:rPr>
              <a:t>Ice</a:t>
            </a:r>
            <a:endParaRPr lang="en-US" dirty="0">
              <a:solidFill>
                <a:srgbClr val="000000"/>
              </a:solidFill>
            </a:endParaRPr>
          </a:p>
        </p:txBody>
      </p:sp>
      <p:sp>
        <p:nvSpPr>
          <p:cNvPr id="1027" name="Rectangle 8"/>
          <p:cNvSpPr>
            <a:spLocks noGrp="1" noChangeArrowheads="1"/>
          </p:cNvSpPr>
          <p:nvPr>
            <p:ph type="body" idx="1"/>
          </p:nvPr>
        </p:nvSpPr>
        <p:spPr bwMode="auto">
          <a:xfrm>
            <a:off x="361950" y="1058863"/>
            <a:ext cx="82677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8331" tIns="39166" rIns="78331" bIns="391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4" name="Rectangle 60"/>
          <p:cNvSpPr>
            <a:spLocks noChangeArrowheads="1"/>
          </p:cNvSpPr>
          <p:nvPr/>
        </p:nvSpPr>
        <p:spPr bwMode="auto">
          <a:xfrm>
            <a:off x="8674100" y="39688"/>
            <a:ext cx="525463" cy="219075"/>
          </a:xfrm>
          <a:prstGeom prst="rect">
            <a:avLst/>
          </a:prstGeom>
          <a:noFill/>
          <a:ln w="9525">
            <a:noFill/>
            <a:miter lim="800000"/>
            <a:headEnd/>
            <a:tailEnd/>
          </a:ln>
          <a:effectLst/>
        </p:spPr>
        <p:txBody>
          <a:bodyPr wrap="none" lIns="78331" tIns="39166" rIns="78331" bIns="39166" anchor="ctr"/>
          <a:lstStyle/>
          <a:p>
            <a:pPr defTabSz="777875">
              <a:lnSpc>
                <a:spcPct val="100000"/>
              </a:lnSpc>
            </a:pPr>
            <a:fld id="{9DA9A8F4-CCE8-D447-A3CD-94C1A1AA15BF}" type="slidenum">
              <a:rPr lang="en-US" sz="1200" b="0"/>
              <a:pPr defTabSz="777875">
                <a:lnSpc>
                  <a:spcPct val="100000"/>
                </a:lnSpc>
              </a:pPr>
              <a:t>‹#›</a:t>
            </a:fld>
            <a:endParaRPr lang="en-US" sz="1200" b="0"/>
          </a:p>
        </p:txBody>
      </p:sp>
      <p:pic>
        <p:nvPicPr>
          <p:cNvPr id="1029" name="Picture 70" descr="lpl_logo"/>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14325" y="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9" descr="UA_logo"/>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7938"/>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6" r:id="rId27"/>
    <p:sldLayoutId id="2147483788" r:id="rId28"/>
    <p:sldLayoutId id="2147483789" r:id="rId29"/>
  </p:sldLayoutIdLst>
  <p:transition xmlns:p14="http://schemas.microsoft.com/office/powerpoint/2010/main" spd="med"/>
  <p:txStyles>
    <p:titleStyle>
      <a:lvl1pPr algn="ctr" defTabSz="777875" rtl="0" eaLnBrk="0" fontAlgn="base" hangingPunct="0">
        <a:lnSpc>
          <a:spcPct val="87000"/>
        </a:lnSpc>
        <a:spcBef>
          <a:spcPct val="0"/>
        </a:spcBef>
        <a:spcAft>
          <a:spcPct val="0"/>
        </a:spcAft>
        <a:defRPr sz="1600" b="1">
          <a:solidFill>
            <a:srgbClr val="000000"/>
          </a:solidFill>
          <a:latin typeface="+mj-lt"/>
          <a:ea typeface="ＭＳ Ｐゴシック" charset="0"/>
          <a:cs typeface="ＭＳ Ｐゴシック" charset="0"/>
        </a:defRPr>
      </a:lvl1pPr>
      <a:lvl2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2pPr>
      <a:lvl3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3pPr>
      <a:lvl4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4pPr>
      <a:lvl5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5pPr>
      <a:lvl6pPr marL="457200" algn="ctr" defTabSz="777875" rtl="0" eaLnBrk="0" fontAlgn="base" hangingPunct="0">
        <a:lnSpc>
          <a:spcPct val="87000"/>
        </a:lnSpc>
        <a:spcBef>
          <a:spcPct val="0"/>
        </a:spcBef>
        <a:spcAft>
          <a:spcPct val="0"/>
        </a:spcAft>
        <a:defRPr sz="1600" b="1">
          <a:solidFill>
            <a:srgbClr val="000000"/>
          </a:solidFill>
          <a:latin typeface="Arial" pitchFamily="-110" charset="0"/>
        </a:defRPr>
      </a:lvl6pPr>
      <a:lvl7pPr marL="914400" algn="ctr" defTabSz="777875" rtl="0" eaLnBrk="0" fontAlgn="base" hangingPunct="0">
        <a:lnSpc>
          <a:spcPct val="87000"/>
        </a:lnSpc>
        <a:spcBef>
          <a:spcPct val="0"/>
        </a:spcBef>
        <a:spcAft>
          <a:spcPct val="0"/>
        </a:spcAft>
        <a:defRPr sz="1600" b="1">
          <a:solidFill>
            <a:srgbClr val="000000"/>
          </a:solidFill>
          <a:latin typeface="Arial" pitchFamily="-110" charset="0"/>
        </a:defRPr>
      </a:lvl7pPr>
      <a:lvl8pPr marL="1371600" algn="ctr" defTabSz="777875" rtl="0" eaLnBrk="0" fontAlgn="base" hangingPunct="0">
        <a:lnSpc>
          <a:spcPct val="87000"/>
        </a:lnSpc>
        <a:spcBef>
          <a:spcPct val="0"/>
        </a:spcBef>
        <a:spcAft>
          <a:spcPct val="0"/>
        </a:spcAft>
        <a:defRPr sz="1600" b="1">
          <a:solidFill>
            <a:srgbClr val="000000"/>
          </a:solidFill>
          <a:latin typeface="Arial" pitchFamily="-110" charset="0"/>
        </a:defRPr>
      </a:lvl8pPr>
      <a:lvl9pPr marL="1828800" algn="ctr" defTabSz="777875" rtl="0" eaLnBrk="0" fontAlgn="base" hangingPunct="0">
        <a:lnSpc>
          <a:spcPct val="87000"/>
        </a:lnSpc>
        <a:spcBef>
          <a:spcPct val="0"/>
        </a:spcBef>
        <a:spcAft>
          <a:spcPct val="0"/>
        </a:spcAft>
        <a:defRPr sz="1600" b="1">
          <a:solidFill>
            <a:srgbClr val="000000"/>
          </a:solidFill>
          <a:latin typeface="Arial" pitchFamily="-110" charset="0"/>
        </a:defRPr>
      </a:lvl9pPr>
    </p:titleStyle>
    <p:bodyStyle>
      <a:lvl1pPr marL="231775" indent="-231775" algn="l" defTabSz="777875" rtl="0" eaLnBrk="0" fontAlgn="base" hangingPunct="0">
        <a:spcBef>
          <a:spcPct val="40000"/>
        </a:spcBef>
        <a:spcAft>
          <a:spcPct val="0"/>
        </a:spcAft>
        <a:buClr>
          <a:srgbClr val="FF0000"/>
        </a:buClr>
        <a:buSzPct val="60000"/>
        <a:buFont typeface="Monotype Sorts" charset="0"/>
        <a:buChar char="l"/>
        <a:defRPr sz="1600" b="1">
          <a:solidFill>
            <a:schemeClr val="tx1"/>
          </a:solidFill>
          <a:latin typeface="+mn-lt"/>
          <a:ea typeface="ＭＳ Ｐゴシック" charset="0"/>
          <a:cs typeface="ＭＳ Ｐゴシック" charset="0"/>
        </a:defRPr>
      </a:lvl1pPr>
      <a:lvl2pPr marL="574675" indent="-228600" algn="l" defTabSz="777875" rtl="0" eaLnBrk="0" fontAlgn="base" hangingPunct="0">
        <a:lnSpc>
          <a:spcPct val="90000"/>
        </a:lnSpc>
        <a:spcBef>
          <a:spcPct val="30000"/>
        </a:spcBef>
        <a:spcAft>
          <a:spcPct val="0"/>
        </a:spcAft>
        <a:buClr>
          <a:srgbClr val="0000FF"/>
        </a:buClr>
        <a:buSzPct val="65000"/>
        <a:buFont typeface="Monotype Sorts" charset="0"/>
        <a:buChar char="n"/>
        <a:defRPr sz="1400" b="1">
          <a:solidFill>
            <a:schemeClr val="tx1"/>
          </a:solidFill>
          <a:latin typeface="+mn-lt"/>
          <a:ea typeface="ＭＳ Ｐゴシック" pitchFamily="-110" charset="-128"/>
        </a:defRPr>
      </a:lvl2pPr>
      <a:lvl3pPr marL="862013" indent="-173038" algn="l" defTabSz="777875" rtl="0" eaLnBrk="0" fontAlgn="base" hangingPunct="0">
        <a:lnSpc>
          <a:spcPct val="90000"/>
        </a:lnSpc>
        <a:spcBef>
          <a:spcPct val="30000"/>
        </a:spcBef>
        <a:spcAft>
          <a:spcPct val="0"/>
        </a:spcAft>
        <a:buClr>
          <a:srgbClr val="FF0000"/>
        </a:buClr>
        <a:buFont typeface="Monotype Sorts" charset="0"/>
        <a:buChar char="w"/>
        <a:defRPr sz="1000" b="1">
          <a:solidFill>
            <a:schemeClr val="tx1"/>
          </a:solidFill>
          <a:latin typeface="+mn-lt"/>
          <a:ea typeface="ＭＳ Ｐゴシック" pitchFamily="-110" charset="-128"/>
        </a:defRPr>
      </a:lvl3pPr>
      <a:lvl4pPr marL="1147763" indent="-171450"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4pPr>
      <a:lvl5pPr marL="14239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5pPr>
      <a:lvl6pPr marL="18811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6pPr>
      <a:lvl7pPr marL="23383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7pPr>
      <a:lvl8pPr marL="27955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8pPr>
      <a:lvl9pPr marL="32527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gif"/><Relationship Id="rId6"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4.jpeg"/><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2.xml"/><Relationship Id="rId2" Type="http://schemas.openxmlformats.org/officeDocument/2006/relationships/slide" Target="slide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 Target="slide35.xml"/><Relationship Id="rId3" Type="http://schemas.openxmlformats.org/officeDocument/2006/relationships/image" Target="../media/image35.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12.jpeg"/><Relationship Id="rId1" Type="http://schemas.openxmlformats.org/officeDocument/2006/relationships/slideLayout" Target="../slideLayouts/slideLayout27.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3.png"/><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2.jpeg"/><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png"/><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29.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4.png"/><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eg"/><Relationship Id="rId3" Type="http://schemas.openxmlformats.org/officeDocument/2006/relationships/image" Target="../media/image6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3.png"/><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5.png"/><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oleObject" Target="../embeddings/oleObject1.bin"/><Relationship Id="rId5" Type="http://schemas.openxmlformats.org/officeDocument/2006/relationships/image" Target="../media/image7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gif"/><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212850" y="285750"/>
            <a:ext cx="7931150" cy="1210381"/>
          </a:xfrm>
          <a:solidFill>
            <a:srgbClr val="FFFF00">
              <a:alpha val="74901"/>
            </a:srgbClr>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3200" dirty="0" smtClean="0">
                <a:latin typeface="Arial" charset="0"/>
              </a:rPr>
              <a:t>Mars Geology – Ice</a:t>
            </a:r>
            <a:br>
              <a:rPr lang="en-US" sz="3200" dirty="0" smtClean="0">
                <a:latin typeface="Arial" charset="0"/>
              </a:rPr>
            </a:br>
            <a:r>
              <a:rPr lang="en-US" sz="3200" dirty="0">
                <a:latin typeface="Arial" charset="0"/>
              </a:rPr>
              <a:t/>
            </a:r>
            <a:br>
              <a:rPr lang="en-US" sz="3200" dirty="0">
                <a:latin typeface="Arial" charset="0"/>
              </a:rPr>
            </a:br>
            <a:r>
              <a:rPr lang="en-US" sz="2000" dirty="0" smtClean="0">
                <a:latin typeface="Arial" charset="0"/>
              </a:rPr>
              <a:t>Shane </a:t>
            </a:r>
            <a:r>
              <a:rPr lang="en-US" sz="2000" dirty="0">
                <a:latin typeface="Arial" charset="0"/>
              </a:rPr>
              <a:t>Byrne (</a:t>
            </a:r>
            <a:r>
              <a:rPr lang="en-US" sz="2000" dirty="0" err="1">
                <a:latin typeface="Arial" charset="0"/>
              </a:rPr>
              <a:t>shane@lpl.arizona.edu</a:t>
            </a:r>
            <a:r>
              <a:rPr lang="en-US" sz="2000" dirty="0">
                <a:latin typeface="Arial"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moothed_ym80_cm2_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19613"/>
            <a:ext cx="76200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4"/>
          <p:cNvSpPr>
            <a:spLocks noGrp="1" noChangeArrowheads="1"/>
          </p:cNvSpPr>
          <p:nvPr>
            <p:ph type="body" sz="half" idx="1"/>
          </p:nvPr>
        </p:nvSpPr>
        <p:spPr>
          <a:xfrm>
            <a:off x="0" y="779463"/>
            <a:ext cx="4310063" cy="1993900"/>
          </a:xfrm>
        </p:spPr>
        <p:txBody>
          <a:bodyPr/>
          <a:lstStyle/>
          <a:p>
            <a:r>
              <a:rPr lang="en-US" sz="1400">
                <a:latin typeface="Arial" charset="0"/>
                <a:ea typeface="ＭＳ Ｐゴシック" charset="0"/>
                <a:cs typeface="ＭＳ Ｐゴシック" charset="0"/>
              </a:rPr>
              <a:t>Surface roughness increases with time – pits form</a:t>
            </a:r>
          </a:p>
          <a:p>
            <a:r>
              <a:rPr lang="en-US" sz="1400">
                <a:latin typeface="Arial" charset="0"/>
                <a:ea typeface="ＭＳ Ｐゴシック" charset="0"/>
                <a:cs typeface="ＭＳ Ｐゴシック" charset="0"/>
              </a:rPr>
              <a:t>Remnants of old cap determine where new pits will form.</a:t>
            </a:r>
          </a:p>
          <a:p>
            <a:r>
              <a:rPr lang="en-US" sz="1400">
                <a:latin typeface="Arial" charset="0"/>
                <a:ea typeface="ＭＳ Ｐゴシック" charset="0"/>
                <a:cs typeface="ＭＳ Ｐゴシック" charset="0"/>
              </a:rPr>
              <a:t>Different generations of ice cap overlap</a:t>
            </a:r>
          </a:p>
          <a:p>
            <a:r>
              <a:rPr lang="en-US" sz="1400">
                <a:latin typeface="Arial" charset="0"/>
                <a:ea typeface="ＭＳ Ｐゴシック" charset="0"/>
                <a:cs typeface="ＭＳ Ｐゴシック" charset="0"/>
              </a:rPr>
              <a:t>Minimum thickness is always zero</a:t>
            </a:r>
          </a:p>
          <a:p>
            <a:pPr lvl="1"/>
            <a:r>
              <a:rPr lang="en-US" sz="1200">
                <a:latin typeface="Arial" charset="0"/>
                <a:ea typeface="ＭＳ Ｐゴシック" charset="0"/>
              </a:rPr>
              <a:t>Swiss-cheese depressions are always present</a:t>
            </a:r>
          </a:p>
        </p:txBody>
      </p:sp>
      <p:pic>
        <p:nvPicPr>
          <p:cNvPr id="33795" name="Picture 5" descr="smoothed_ym80_c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175" y="1962150"/>
            <a:ext cx="70643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smoothed_600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25" y="465138"/>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7"/>
          <p:cNvSpPr txBox="1">
            <a:spLocks noChangeArrowheads="1"/>
          </p:cNvSpPr>
          <p:nvPr/>
        </p:nvSpPr>
        <p:spPr bwMode="auto">
          <a:xfrm>
            <a:off x="0" y="381000"/>
            <a:ext cx="4810125" cy="322263"/>
          </a:xfrm>
          <a:prstGeom prst="rect">
            <a:avLst/>
          </a:prstGeom>
          <a:solidFill>
            <a:srgbClr val="DCE9FF"/>
          </a:solidFill>
          <a:ln w="12700">
            <a:solidFill>
              <a:schemeClr val="tx1"/>
            </a:solidFill>
            <a:miter lim="800000"/>
            <a:headEnd type="none" w="sm" len="sm"/>
            <a:tailEnd type="none" w="sm" len="sm"/>
          </a:ln>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Reincarnation of the Residual Cap</a:t>
            </a:r>
          </a:p>
        </p:txBody>
      </p:sp>
      <p:pic>
        <p:nvPicPr>
          <p:cNvPr id="3379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98738"/>
            <a:ext cx="3014663"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05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2286000"/>
            <a:ext cx="2878138" cy="881063"/>
          </a:xfrm>
          <a:prstGeom prst="rect">
            <a:avLst/>
          </a:prstGeom>
          <a:solidFill>
            <a:schemeClr val="accent3">
              <a:lumMod val="65000"/>
            </a:schemeClr>
          </a:solidFill>
          <a:ln w="12700" cap="flat" cmpd="sng" algn="ctr">
            <a:solidFill>
              <a:schemeClr val="tx1"/>
            </a:solidFill>
            <a:prstDash val="solid"/>
            <a:round/>
            <a:headEnd type="arrow" w="lg" len="lg"/>
            <a:tailEnd type="arrow" w="lg" len="lg"/>
          </a:ln>
          <a:effectLst/>
        </p:spPr>
        <p:txBody>
          <a:bodyPr/>
          <a:lstStyle/>
          <a:p>
            <a:r>
              <a:rPr lang="en-US"/>
              <a:t>Buried CO</a:t>
            </a:r>
            <a:r>
              <a:rPr lang="en-US" baseline="-25000"/>
              <a:t>2</a:t>
            </a:r>
            <a:r>
              <a:rPr lang="en-US"/>
              <a:t> ice</a:t>
            </a:r>
          </a:p>
          <a:p>
            <a:r>
              <a:rPr lang="en-US"/>
              <a:t>Up to 100s meters thick</a:t>
            </a:r>
          </a:p>
        </p:txBody>
      </p:sp>
      <p:sp>
        <p:nvSpPr>
          <p:cNvPr id="16388" name="Content Placeholder 2"/>
          <p:cNvSpPr>
            <a:spLocks noGrp="1"/>
          </p:cNvSpPr>
          <p:nvPr>
            <p:ph idx="1"/>
          </p:nvPr>
        </p:nvSpPr>
        <p:spPr>
          <a:xfrm>
            <a:off x="0" y="619125"/>
            <a:ext cx="5176826" cy="1039813"/>
          </a:xfrm>
        </p:spPr>
        <p:txBody>
          <a:bodyPr/>
          <a:lstStyle/>
          <a:p>
            <a:r>
              <a:rPr lang="en-US" sz="1600" dirty="0">
                <a:latin typeface="Arial" charset="0"/>
                <a:ea typeface="ＭＳ Ｐゴシック" charset="0"/>
                <a:cs typeface="ＭＳ Ｐゴシック" charset="0"/>
              </a:rPr>
              <a:t>More CO</a:t>
            </a:r>
            <a:r>
              <a:rPr lang="en-US" sz="1600" baseline="-25000" dirty="0">
                <a:latin typeface="Arial" charset="0"/>
                <a:ea typeface="ＭＳ Ｐゴシック" charset="0"/>
                <a:cs typeface="ＭＳ Ｐゴシック" charset="0"/>
              </a:rPr>
              <a:t>2</a:t>
            </a:r>
            <a:r>
              <a:rPr lang="en-US" sz="1600" dirty="0">
                <a:latin typeface="Arial" charset="0"/>
                <a:ea typeface="ＭＳ Ｐゴシック" charset="0"/>
                <a:cs typeface="ＭＳ Ｐゴシック" charset="0"/>
              </a:rPr>
              <a:t> ice buried below some H</a:t>
            </a:r>
            <a:r>
              <a:rPr lang="en-US" sz="1600" baseline="-25000" dirty="0">
                <a:latin typeface="Arial" charset="0"/>
                <a:ea typeface="ＭＳ Ｐゴシック" charset="0"/>
                <a:cs typeface="ＭＳ Ｐゴシック" charset="0"/>
              </a:rPr>
              <a:t>2</a:t>
            </a:r>
            <a:r>
              <a:rPr lang="en-US" sz="1600" dirty="0">
                <a:latin typeface="Arial" charset="0"/>
                <a:ea typeface="ＭＳ Ｐゴシック" charset="0"/>
                <a:cs typeface="ＭＳ Ｐゴシック" charset="0"/>
              </a:rPr>
              <a:t>O ice</a:t>
            </a:r>
          </a:p>
          <a:p>
            <a:pPr lvl="1"/>
            <a:r>
              <a:rPr lang="en-US" sz="1200" dirty="0">
                <a:latin typeface="Arial" charset="0"/>
                <a:ea typeface="ＭＳ Ｐゴシック" charset="0"/>
              </a:rPr>
              <a:t>Accessible to the atmosphere in high obliquity </a:t>
            </a:r>
            <a:r>
              <a:rPr lang="en-US" sz="1200" dirty="0" smtClean="0">
                <a:latin typeface="Arial" charset="0"/>
                <a:ea typeface="ＭＳ Ｐゴシック" charset="0"/>
              </a:rPr>
              <a:t>periods</a:t>
            </a:r>
          </a:p>
          <a:p>
            <a:pPr lvl="1"/>
            <a:r>
              <a:rPr lang="en-US" sz="1200" dirty="0" smtClean="0">
                <a:latin typeface="Arial" charset="0"/>
                <a:ea typeface="ＭＳ Ｐゴシック" charset="0"/>
              </a:rPr>
              <a:t>Could double atmospheric pressure</a:t>
            </a:r>
            <a:endParaRPr lang="en-US" sz="1200" dirty="0" smtClean="0">
              <a:latin typeface="Arial" charset="0"/>
              <a:ea typeface="ＭＳ Ｐゴシック" charset="0"/>
            </a:endParaRPr>
          </a:p>
          <a:p>
            <a:r>
              <a:rPr lang="en-US" sz="1600" dirty="0" smtClean="0">
                <a:latin typeface="Arial" charset="0"/>
                <a:ea typeface="ＭＳ Ｐゴシック" charset="0"/>
              </a:rPr>
              <a:t>Current residual cap stabilizes this larger deposit</a:t>
            </a:r>
            <a:endParaRPr lang="en-US" sz="1600" dirty="0">
              <a:latin typeface="Arial" charset="0"/>
              <a:ea typeface="ＭＳ Ｐゴシック" charset="0"/>
            </a:endParaRPr>
          </a:p>
        </p:txBody>
      </p:sp>
      <p:pic>
        <p:nvPicPr>
          <p:cNvPr id="163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2713" y="434975"/>
            <a:ext cx="395128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8962" y="3733801"/>
            <a:ext cx="57450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2082800"/>
            <a:ext cx="2878138" cy="203200"/>
          </a:xfrm>
          <a:prstGeom prst="rect">
            <a:avLst/>
          </a:prstGeom>
          <a:solidFill>
            <a:schemeClr val="accent1">
              <a:lumMod val="60000"/>
              <a:lumOff val="40000"/>
            </a:schemeClr>
          </a:solidFill>
          <a:ln w="12700" cap="flat" cmpd="sng" algn="ctr">
            <a:solidFill>
              <a:schemeClr val="tx1"/>
            </a:solidFill>
            <a:prstDash val="solid"/>
            <a:round/>
            <a:headEnd type="arrow" w="lg" len="lg"/>
            <a:tailEnd type="arrow" w="lg" len="lg"/>
          </a:ln>
          <a:effectLst/>
        </p:spPr>
        <p:txBody>
          <a:bodyPr/>
          <a:lstStyle/>
          <a:p>
            <a:r>
              <a:rPr lang="en-US" sz="1100"/>
              <a:t>H</a:t>
            </a:r>
            <a:r>
              <a:rPr lang="en-US" sz="1100" baseline="-25000"/>
              <a:t>2</a:t>
            </a:r>
            <a:r>
              <a:rPr lang="en-US" sz="1100"/>
              <a:t>O ice, a few meters thick</a:t>
            </a:r>
          </a:p>
        </p:txBody>
      </p:sp>
      <p:sp>
        <p:nvSpPr>
          <p:cNvPr id="10" name="Rectangle 9"/>
          <p:cNvSpPr/>
          <p:nvPr/>
        </p:nvSpPr>
        <p:spPr bwMode="auto">
          <a:xfrm>
            <a:off x="0" y="3157538"/>
            <a:ext cx="2878138" cy="3700462"/>
          </a:xfrm>
          <a:prstGeom prst="rect">
            <a:avLst/>
          </a:prstGeom>
          <a:solidFill>
            <a:schemeClr val="accent1">
              <a:lumMod val="60000"/>
              <a:lumOff val="40000"/>
            </a:schemeClr>
          </a:solidFill>
          <a:ln w="12700" cap="flat" cmpd="sng" algn="ctr">
            <a:solidFill>
              <a:schemeClr val="tx1"/>
            </a:solidFill>
            <a:prstDash val="solid"/>
            <a:round/>
            <a:headEnd type="arrow" w="lg" len="lg"/>
            <a:tailEnd type="arrow" w="lg" len="lg"/>
          </a:ln>
          <a:effectLst/>
        </p:spPr>
        <p:txBody>
          <a:bodyPr/>
          <a:lstStyle/>
          <a:p>
            <a:r>
              <a:rPr lang="en-US"/>
              <a:t>Polar Layered Deposits</a:t>
            </a:r>
          </a:p>
          <a:p>
            <a:r>
              <a:rPr lang="en-US"/>
              <a:t>H</a:t>
            </a:r>
            <a:r>
              <a:rPr lang="en-US" baseline="-25000"/>
              <a:t>2</a:t>
            </a:r>
            <a:r>
              <a:rPr lang="en-US"/>
              <a:t>O ice</a:t>
            </a:r>
          </a:p>
          <a:p>
            <a:r>
              <a:rPr lang="en-US"/>
              <a:t>Up to 4km thick</a:t>
            </a:r>
          </a:p>
        </p:txBody>
      </p:sp>
      <p:sp>
        <p:nvSpPr>
          <p:cNvPr id="16393" name="Text Box 14"/>
          <p:cNvSpPr txBox="1">
            <a:spLocks noChangeArrowheads="1"/>
          </p:cNvSpPr>
          <p:nvPr/>
        </p:nvSpPr>
        <p:spPr bwMode="auto">
          <a:xfrm>
            <a:off x="1633538" y="6521450"/>
            <a:ext cx="2100262" cy="336550"/>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pPr eaLnBrk="1" hangingPunct="1">
              <a:lnSpc>
                <a:spcPct val="100000"/>
              </a:lnSpc>
              <a:spcBef>
                <a:spcPct val="50000"/>
              </a:spcBef>
            </a:pPr>
            <a:r>
              <a:rPr lang="en-US" b="0"/>
              <a:t>Phillips et al., 2011</a:t>
            </a:r>
            <a:endParaRPr lang="en-US"/>
          </a:p>
        </p:txBody>
      </p:sp>
      <p:sp>
        <p:nvSpPr>
          <p:cNvPr id="7" name="Rectangle 6"/>
          <p:cNvSpPr/>
          <p:nvPr/>
        </p:nvSpPr>
        <p:spPr bwMode="auto">
          <a:xfrm>
            <a:off x="0" y="1879600"/>
            <a:ext cx="2878138" cy="203200"/>
          </a:xfrm>
          <a:prstGeom prst="rect">
            <a:avLst/>
          </a:prstGeom>
          <a:solidFill>
            <a:schemeClr val="accent3">
              <a:lumMod val="65000"/>
            </a:schemeClr>
          </a:solidFill>
          <a:ln w="12700" cap="flat" cmpd="sng" algn="ctr">
            <a:solidFill>
              <a:srgbClr val="FF0000"/>
            </a:solidFill>
            <a:prstDash val="solid"/>
            <a:round/>
            <a:headEnd type="arrow" w="lg" len="lg"/>
            <a:tailEnd type="arrow" w="lg" len="lg"/>
          </a:ln>
          <a:effectLst/>
        </p:spPr>
        <p:txBody>
          <a:bodyPr/>
          <a:lstStyle/>
          <a:p>
            <a:r>
              <a:rPr lang="en-US" sz="1100"/>
              <a:t>CO</a:t>
            </a:r>
            <a:r>
              <a:rPr lang="en-US" sz="1100" baseline="-25000"/>
              <a:t>2</a:t>
            </a:r>
            <a:r>
              <a:rPr lang="en-US" sz="1100"/>
              <a:t> ice, a few meters thick</a:t>
            </a:r>
          </a:p>
          <a:p>
            <a:endParaRPr lang="en-US" sz="1100"/>
          </a:p>
        </p:txBody>
      </p:sp>
      <p:cxnSp>
        <p:nvCxnSpPr>
          <p:cNvPr id="16395" name="Straight Arrow Connector 11"/>
          <p:cNvCxnSpPr>
            <a:cxnSpLocks noChangeShapeType="1"/>
            <a:endCxn id="7" idx="3"/>
          </p:cNvCxnSpPr>
          <p:nvPr/>
        </p:nvCxnSpPr>
        <p:spPr bwMode="auto">
          <a:xfrm rot="10800000" flipV="1">
            <a:off x="2878138" y="1981200"/>
            <a:ext cx="355600" cy="0"/>
          </a:xfrm>
          <a:prstGeom prst="straightConnector1">
            <a:avLst/>
          </a:prstGeom>
          <a:noFill/>
          <a:ln w="28575">
            <a:solidFill>
              <a:srgbClr val="FF0000"/>
            </a:solidFill>
            <a:round/>
            <a:headEnd type="none" w="lg" len="lg"/>
            <a:tailEnd type="stealth" w="lg" len="lg"/>
          </a:ln>
          <a:extLst>
            <a:ext uri="{909E8E84-426E-40dd-AFC4-6F175D3DCCD1}">
              <a14:hiddenFill xmlns:a14="http://schemas.microsoft.com/office/drawing/2010/main">
                <a:noFill/>
              </a14:hiddenFill>
            </a:ext>
          </a:extLst>
        </p:spPr>
      </p:cxnSp>
      <p:sp>
        <p:nvSpPr>
          <p:cNvPr id="16396" name="TextBox 13"/>
          <p:cNvSpPr txBox="1">
            <a:spLocks noChangeArrowheads="1"/>
          </p:cNvSpPr>
          <p:nvPr/>
        </p:nvSpPr>
        <p:spPr bwMode="auto">
          <a:xfrm>
            <a:off x="3157538" y="1820863"/>
            <a:ext cx="18716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solidFill>
                  <a:srgbClr val="FF0000"/>
                </a:solidFill>
              </a:rPr>
              <a:t>10-10</a:t>
            </a:r>
            <a:r>
              <a:rPr lang="en-US" sz="1400" baseline="30000">
                <a:solidFill>
                  <a:srgbClr val="FF0000"/>
                </a:solidFill>
              </a:rPr>
              <a:t>2</a:t>
            </a:r>
            <a:r>
              <a:rPr lang="en-US" sz="1400">
                <a:solidFill>
                  <a:srgbClr val="FF0000"/>
                </a:solidFill>
              </a:rPr>
              <a:t>yr timescales</a:t>
            </a:r>
          </a:p>
        </p:txBody>
      </p:sp>
      <p:cxnSp>
        <p:nvCxnSpPr>
          <p:cNvPr id="16397" name="Straight Arrow Connector 14"/>
          <p:cNvCxnSpPr>
            <a:cxnSpLocks noChangeShapeType="1"/>
          </p:cNvCxnSpPr>
          <p:nvPr/>
        </p:nvCxnSpPr>
        <p:spPr bwMode="auto">
          <a:xfrm rot="10800000" flipV="1">
            <a:off x="2862263" y="2751138"/>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398" name="TextBox 15"/>
          <p:cNvSpPr txBox="1">
            <a:spLocks noChangeArrowheads="1"/>
          </p:cNvSpPr>
          <p:nvPr/>
        </p:nvSpPr>
        <p:spPr bwMode="auto">
          <a:xfrm>
            <a:off x="3014663" y="2598738"/>
            <a:ext cx="1870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5</a:t>
            </a:r>
            <a:r>
              <a:rPr lang="en-US" sz="1400"/>
              <a:t> yr timescales</a:t>
            </a:r>
          </a:p>
        </p:txBody>
      </p:sp>
      <p:cxnSp>
        <p:nvCxnSpPr>
          <p:cNvPr id="16399" name="Straight Arrow Connector 16"/>
          <p:cNvCxnSpPr>
            <a:cxnSpLocks noChangeShapeType="1"/>
          </p:cNvCxnSpPr>
          <p:nvPr/>
        </p:nvCxnSpPr>
        <p:spPr bwMode="auto">
          <a:xfrm rot="10800000" flipV="1">
            <a:off x="2870200" y="2201863"/>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400" name="TextBox 17"/>
          <p:cNvSpPr txBox="1">
            <a:spLocks noChangeArrowheads="1"/>
          </p:cNvSpPr>
          <p:nvPr/>
        </p:nvSpPr>
        <p:spPr bwMode="auto">
          <a:xfrm>
            <a:off x="3014663" y="2049463"/>
            <a:ext cx="18700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4</a:t>
            </a:r>
            <a:r>
              <a:rPr lang="en-US" sz="1400"/>
              <a:t> yr timescales</a:t>
            </a:r>
          </a:p>
        </p:txBody>
      </p:sp>
      <p:cxnSp>
        <p:nvCxnSpPr>
          <p:cNvPr id="16401" name="Straight Arrow Connector 18"/>
          <p:cNvCxnSpPr>
            <a:cxnSpLocks noChangeShapeType="1"/>
          </p:cNvCxnSpPr>
          <p:nvPr/>
        </p:nvCxnSpPr>
        <p:spPr bwMode="auto">
          <a:xfrm rot="10800000" flipV="1">
            <a:off x="2862263" y="3581400"/>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402" name="TextBox 19"/>
          <p:cNvSpPr txBox="1">
            <a:spLocks noChangeArrowheads="1"/>
          </p:cNvSpPr>
          <p:nvPr/>
        </p:nvSpPr>
        <p:spPr bwMode="auto">
          <a:xfrm>
            <a:off x="3132138" y="3429000"/>
            <a:ext cx="1965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6</a:t>
            </a:r>
            <a:r>
              <a:rPr lang="en-US" sz="1400"/>
              <a:t>-10</a:t>
            </a:r>
            <a:r>
              <a:rPr lang="en-US" sz="1400" baseline="30000"/>
              <a:t>7</a:t>
            </a:r>
            <a:r>
              <a:rPr lang="en-US" sz="1400"/>
              <a:t> yr timescales</a:t>
            </a:r>
          </a:p>
        </p:txBody>
      </p:sp>
      <p:cxnSp>
        <p:nvCxnSpPr>
          <p:cNvPr id="16403" name="Straight Arrow Connector 20"/>
          <p:cNvCxnSpPr>
            <a:cxnSpLocks noChangeShapeType="1"/>
          </p:cNvCxnSpPr>
          <p:nvPr/>
        </p:nvCxnSpPr>
        <p:spPr bwMode="auto">
          <a:xfrm flipV="1">
            <a:off x="4691063" y="2667000"/>
            <a:ext cx="414337" cy="109538"/>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cxnSp>
        <p:nvCxnSpPr>
          <p:cNvPr id="16404" name="Straight Arrow Connector 22"/>
          <p:cNvCxnSpPr>
            <a:cxnSpLocks noChangeShapeType="1"/>
          </p:cNvCxnSpPr>
          <p:nvPr/>
        </p:nvCxnSpPr>
        <p:spPr bwMode="auto">
          <a:xfrm>
            <a:off x="4716463" y="2786063"/>
            <a:ext cx="439737" cy="922337"/>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741781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spolar"/>
          <p:cNvPicPr>
            <a:picLocks noChangeAspect="1" noChangeArrowheads="1"/>
          </p:cNvPicPr>
          <p:nvPr/>
        </p:nvPicPr>
        <p:blipFill>
          <a:blip r:embed="rId3"/>
          <a:srcRect/>
          <a:stretch>
            <a:fillRect/>
          </a:stretch>
        </p:blipFill>
        <p:spPr bwMode="auto">
          <a:xfrm>
            <a:off x="3033708" y="808543"/>
            <a:ext cx="3064934" cy="3064934"/>
          </a:xfrm>
          <a:prstGeom prst="rect">
            <a:avLst/>
          </a:prstGeom>
          <a:noFill/>
          <a:ln w="9525">
            <a:noFill/>
            <a:miter lim="800000"/>
            <a:headEnd/>
            <a:tailEnd/>
          </a:ln>
        </p:spPr>
      </p:pic>
      <p:pic>
        <p:nvPicPr>
          <p:cNvPr id="88068" name="Picture 4" descr="npolar"/>
          <p:cNvPicPr>
            <a:picLocks noChangeAspect="1" noChangeArrowheads="1"/>
          </p:cNvPicPr>
          <p:nvPr/>
        </p:nvPicPr>
        <p:blipFill>
          <a:blip r:embed="rId4"/>
          <a:srcRect/>
          <a:stretch>
            <a:fillRect/>
          </a:stretch>
        </p:blipFill>
        <p:spPr bwMode="auto">
          <a:xfrm>
            <a:off x="0" y="808247"/>
            <a:ext cx="3111252" cy="3111251"/>
          </a:xfrm>
          <a:prstGeom prst="rect">
            <a:avLst/>
          </a:prstGeom>
          <a:noFill/>
          <a:ln w="9525">
            <a:noFill/>
            <a:miter lim="800000"/>
            <a:headEnd/>
            <a:tailEnd/>
          </a:ln>
        </p:spPr>
      </p:pic>
      <p:sp>
        <p:nvSpPr>
          <p:cNvPr id="88070" name="Line 7"/>
          <p:cNvSpPr>
            <a:spLocks noChangeShapeType="1"/>
          </p:cNvSpPr>
          <p:nvPr/>
        </p:nvSpPr>
        <p:spPr bwMode="auto">
          <a:xfrm flipH="1">
            <a:off x="4114796" y="1045611"/>
            <a:ext cx="14816" cy="2641599"/>
          </a:xfrm>
          <a:prstGeom prst="line">
            <a:avLst/>
          </a:prstGeom>
          <a:noFill/>
          <a:ln w="28575">
            <a:solidFill>
              <a:srgbClr val="FF0000"/>
            </a:solidFill>
            <a:round/>
            <a:headEnd type="none" w="sm" len="sm"/>
            <a:tailEnd type="none" w="sm" len="sm"/>
          </a:ln>
        </p:spPr>
        <p:txBody>
          <a:bodyPr>
            <a:prstTxWarp prst="textNoShape">
              <a:avLst/>
            </a:prstTxWarp>
          </a:bodyPr>
          <a:lstStyle/>
          <a:p>
            <a:endParaRPr lang="en-US"/>
          </a:p>
        </p:txBody>
      </p:sp>
      <p:sp>
        <p:nvSpPr>
          <p:cNvPr id="88071" name="Line 8"/>
          <p:cNvSpPr>
            <a:spLocks noChangeShapeType="1"/>
          </p:cNvSpPr>
          <p:nvPr/>
        </p:nvSpPr>
        <p:spPr bwMode="auto">
          <a:xfrm flipH="1">
            <a:off x="1557866" y="1033971"/>
            <a:ext cx="1056" cy="2687108"/>
          </a:xfrm>
          <a:prstGeom prst="line">
            <a:avLst/>
          </a:prstGeom>
          <a:noFill/>
          <a:ln w="28575">
            <a:solidFill>
              <a:srgbClr val="FF0000"/>
            </a:solidFill>
            <a:round/>
            <a:headEnd type="none" w="sm" len="sm"/>
            <a:tailEnd type="none" w="sm" len="sm"/>
          </a:ln>
        </p:spPr>
        <p:txBody>
          <a:bodyPr>
            <a:prstTxWarp prst="textNoShape">
              <a:avLst/>
            </a:prstTxWarp>
          </a:bodyPr>
          <a:lstStyle/>
          <a:p>
            <a:endParaRPr lang="en-US"/>
          </a:p>
        </p:txBody>
      </p:sp>
      <p:sp>
        <p:nvSpPr>
          <p:cNvPr id="88072" name="Text Box 9"/>
          <p:cNvSpPr txBox="1">
            <a:spLocks noChangeArrowheads="1"/>
          </p:cNvSpPr>
          <p:nvPr/>
        </p:nvSpPr>
        <p:spPr bwMode="auto">
          <a:xfrm>
            <a:off x="3892547" y="651381"/>
            <a:ext cx="1433513"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dirty="0"/>
              <a:t>1.2 million km</a:t>
            </a:r>
            <a:r>
              <a:rPr lang="en-US" sz="1400" baseline="30000" dirty="0"/>
              <a:t>3</a:t>
            </a:r>
            <a:endParaRPr lang="en-US" sz="1400" dirty="0"/>
          </a:p>
        </p:txBody>
      </p:sp>
      <p:sp>
        <p:nvSpPr>
          <p:cNvPr id="88073" name="Text Box 10"/>
          <p:cNvSpPr txBox="1">
            <a:spLocks noChangeArrowheads="1"/>
          </p:cNvSpPr>
          <p:nvPr/>
        </p:nvSpPr>
        <p:spPr bwMode="auto">
          <a:xfrm>
            <a:off x="846666" y="661966"/>
            <a:ext cx="1433513"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dirty="0"/>
              <a:t>1.1 million km</a:t>
            </a:r>
            <a:r>
              <a:rPr lang="en-US" sz="1400" baseline="30000" dirty="0"/>
              <a:t>3</a:t>
            </a:r>
            <a:endParaRPr lang="en-US" sz="1400" dirty="0"/>
          </a:p>
        </p:txBody>
      </p:sp>
      <p:pic>
        <p:nvPicPr>
          <p:cNvPr id="12" name="Picture 4" descr="greenland"/>
          <p:cNvPicPr>
            <a:picLocks noChangeAspect="1" noChangeArrowheads="1"/>
          </p:cNvPicPr>
          <p:nvPr/>
        </p:nvPicPr>
        <p:blipFill>
          <a:blip r:embed="rId5"/>
          <a:srcRect/>
          <a:stretch>
            <a:fillRect/>
          </a:stretch>
        </p:blipFill>
        <p:spPr bwMode="auto">
          <a:xfrm>
            <a:off x="6095186" y="0"/>
            <a:ext cx="2947214" cy="5346700"/>
          </a:xfrm>
          <a:prstGeom prst="rect">
            <a:avLst/>
          </a:prstGeom>
          <a:noFill/>
          <a:ln w="9525">
            <a:noFill/>
            <a:miter lim="800000"/>
            <a:headEnd/>
            <a:tailEnd/>
          </a:ln>
        </p:spPr>
      </p:pic>
      <p:sp>
        <p:nvSpPr>
          <p:cNvPr id="13" name="Text Box 7"/>
          <p:cNvSpPr txBox="1">
            <a:spLocks noChangeArrowheads="1"/>
          </p:cNvSpPr>
          <p:nvPr/>
        </p:nvSpPr>
        <p:spPr bwMode="auto">
          <a:xfrm>
            <a:off x="6977591" y="71438"/>
            <a:ext cx="1285875"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a:t>6 million km</a:t>
            </a:r>
            <a:r>
              <a:rPr lang="en-US" sz="1400" baseline="30000"/>
              <a:t>3</a:t>
            </a:r>
            <a:endParaRPr lang="en-US" sz="1400"/>
          </a:p>
        </p:txBody>
      </p:sp>
      <p:pic>
        <p:nvPicPr>
          <p:cNvPr id="88069" name="Picture 5" descr="mars_ice_sheet_topo"/>
          <p:cNvPicPr>
            <a:picLocks noChangeAspect="1" noChangeArrowheads="1"/>
          </p:cNvPicPr>
          <p:nvPr/>
        </p:nvPicPr>
        <p:blipFill>
          <a:blip r:embed="rId6"/>
          <a:srcRect/>
          <a:stretch>
            <a:fillRect/>
          </a:stretch>
        </p:blipFill>
        <p:spPr bwMode="auto">
          <a:xfrm>
            <a:off x="0" y="3961682"/>
            <a:ext cx="6053667" cy="809258"/>
          </a:xfrm>
          <a:prstGeom prst="rect">
            <a:avLst/>
          </a:prstGeom>
          <a:noFill/>
          <a:ln w="9525">
            <a:noFill/>
            <a:miter lim="800000"/>
            <a:headEnd/>
            <a:tailEnd/>
          </a:ln>
        </p:spPr>
      </p:pic>
      <p:sp>
        <p:nvSpPr>
          <p:cNvPr id="3" name="TextBox 2"/>
          <p:cNvSpPr txBox="1"/>
          <p:nvPr/>
        </p:nvSpPr>
        <p:spPr>
          <a:xfrm>
            <a:off x="220134" y="334433"/>
            <a:ext cx="2633133" cy="315984"/>
          </a:xfrm>
          <a:prstGeom prst="rect">
            <a:avLst/>
          </a:prstGeom>
          <a:noFill/>
        </p:spPr>
        <p:txBody>
          <a:bodyPr wrap="square" rtlCol="0">
            <a:spAutoFit/>
          </a:bodyPr>
          <a:lstStyle/>
          <a:p>
            <a:r>
              <a:rPr lang="en-US" dirty="0" smtClean="0"/>
              <a:t>Mars North pole</a:t>
            </a:r>
            <a:endParaRPr lang="en-US" dirty="0"/>
          </a:p>
        </p:txBody>
      </p:sp>
      <p:sp>
        <p:nvSpPr>
          <p:cNvPr id="15" name="TextBox 14"/>
          <p:cNvSpPr txBox="1"/>
          <p:nvPr/>
        </p:nvSpPr>
        <p:spPr>
          <a:xfrm>
            <a:off x="3310480" y="351366"/>
            <a:ext cx="2633133" cy="315984"/>
          </a:xfrm>
          <a:prstGeom prst="rect">
            <a:avLst/>
          </a:prstGeom>
          <a:noFill/>
        </p:spPr>
        <p:txBody>
          <a:bodyPr wrap="square" rtlCol="0">
            <a:spAutoFit/>
          </a:bodyPr>
          <a:lstStyle/>
          <a:p>
            <a:r>
              <a:rPr lang="en-US" dirty="0" smtClean="0"/>
              <a:t>Mars South pole</a:t>
            </a:r>
            <a:endParaRPr lang="en-US" dirty="0"/>
          </a:p>
        </p:txBody>
      </p:sp>
      <p:pic>
        <p:nvPicPr>
          <p:cNvPr id="2" name="Picture 1"/>
          <p:cNvPicPr>
            <a:picLocks noChangeAspect="1"/>
          </p:cNvPicPr>
          <p:nvPr/>
        </p:nvPicPr>
        <p:blipFill>
          <a:blip r:embed="rId7"/>
          <a:stretch>
            <a:fillRect/>
          </a:stretch>
        </p:blipFill>
        <p:spPr>
          <a:xfrm>
            <a:off x="0" y="5118100"/>
            <a:ext cx="9162843" cy="1739900"/>
          </a:xfrm>
          <a:prstGeom prst="rect">
            <a:avLst/>
          </a:prstGeom>
        </p:spPr>
      </p:pic>
    </p:spTree>
    <p:extLst>
      <p:ext uri="{BB962C8B-B14F-4D97-AF65-F5344CB8AC3E}">
        <p14:creationId xmlns:p14="http://schemas.microsoft.com/office/powerpoint/2010/main" val="2392483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p:cNvPicPr>
            <a:picLocks noChangeAspect="1" noChangeArrowheads="1"/>
          </p:cNvPicPr>
          <p:nvPr/>
        </p:nvPicPr>
        <p:blipFill>
          <a:blip r:embed="rId3"/>
          <a:srcRect/>
          <a:stretch>
            <a:fillRect/>
          </a:stretch>
        </p:blipFill>
        <p:spPr bwMode="auto">
          <a:xfrm>
            <a:off x="0" y="715963"/>
            <a:ext cx="5114925" cy="3836987"/>
          </a:xfrm>
          <a:prstGeom prst="rect">
            <a:avLst/>
          </a:prstGeom>
          <a:noFill/>
          <a:ln w="9525">
            <a:noFill/>
            <a:miter lim="800000"/>
            <a:headEnd/>
            <a:tailEnd/>
          </a:ln>
        </p:spPr>
      </p:pic>
      <p:pic>
        <p:nvPicPr>
          <p:cNvPr id="83972" name="Picture 4" descr="PSP_001550_2640_layer_transition2_final"/>
          <p:cNvPicPr>
            <a:picLocks noGrp="1" noChangeAspect="1" noChangeArrowheads="1"/>
          </p:cNvPicPr>
          <p:nvPr>
            <p:ph idx="1"/>
          </p:nvPr>
        </p:nvPicPr>
        <p:blipFill>
          <a:blip r:embed="rId4"/>
          <a:srcRect/>
          <a:stretch>
            <a:fillRect/>
          </a:stretch>
        </p:blipFill>
        <p:spPr>
          <a:xfrm rot="16200000">
            <a:off x="3972719" y="1686719"/>
            <a:ext cx="6448425" cy="3894137"/>
          </a:xfrm>
        </p:spPr>
      </p:pic>
      <p:sp>
        <p:nvSpPr>
          <p:cNvPr id="8" name="Content Placeholder 1"/>
          <p:cNvSpPr txBox="1">
            <a:spLocks/>
          </p:cNvSpPr>
          <p:nvPr/>
        </p:nvSpPr>
        <p:spPr bwMode="auto">
          <a:xfrm>
            <a:off x="0" y="4725988"/>
            <a:ext cx="5114925" cy="2132012"/>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sz="1800" kern="0" dirty="0">
                <a:latin typeface="+mn-lt"/>
              </a:rPr>
              <a:t>Layers similar to those in ice-cores on the Earth</a:t>
            </a:r>
          </a:p>
          <a:p>
            <a:pPr marL="231775" indent="-231775" algn="l" defTabSz="777875">
              <a:lnSpc>
                <a:spcPct val="100000"/>
              </a:lnSpc>
              <a:spcBef>
                <a:spcPct val="40000"/>
              </a:spcBef>
              <a:buClr>
                <a:srgbClr val="FF0000"/>
              </a:buClr>
              <a:buSzPct val="60000"/>
              <a:buFont typeface="Monotype Sorts" pitchFamily="1" charset="2"/>
              <a:buChar char="l"/>
              <a:defRPr/>
            </a:pPr>
            <a:r>
              <a:rPr lang="en-US" sz="1800" kern="0" dirty="0">
                <a:latin typeface="+mn-lt"/>
              </a:rPr>
              <a:t>Climate record of a few million </a:t>
            </a:r>
            <a:r>
              <a:rPr lang="en-US" sz="1800" kern="0" dirty="0" smtClean="0">
                <a:latin typeface="+mn-lt"/>
              </a:rPr>
              <a:t>years</a:t>
            </a:r>
            <a:endParaRPr lang="en-US" sz="1800" kern="0" dirty="0">
              <a:latin typeface="+mn-lt"/>
            </a:endParaRPr>
          </a:p>
        </p:txBody>
      </p:sp>
    </p:spTree>
    <p:extLst>
      <p:ext uri="{BB962C8B-B14F-4D97-AF65-F5344CB8AC3E}">
        <p14:creationId xmlns:p14="http://schemas.microsoft.com/office/powerpoint/2010/main" val="3389082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87363"/>
            <a:ext cx="9144000" cy="1582737"/>
          </a:xfrm>
        </p:spPr>
        <p:txBody>
          <a:bodyPr/>
          <a:lstStyle/>
          <a:p>
            <a:r>
              <a:rPr lang="en-US" dirty="0" smtClean="0"/>
              <a:t>Radar layers look like they should correspond to the layers we see in images</a:t>
            </a:r>
          </a:p>
          <a:p>
            <a:pPr lvl="1"/>
            <a:r>
              <a:rPr lang="en-US" dirty="0" smtClean="0"/>
              <a:t>This link has proven hard to nail down precisely though</a:t>
            </a:r>
            <a:endParaRPr lang="en-US" dirty="0"/>
          </a:p>
        </p:txBody>
      </p:sp>
      <p:sp>
        <p:nvSpPr>
          <p:cNvPr id="3" name="Title 2"/>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2"/>
          <a:stretch>
            <a:fillRect/>
          </a:stretch>
        </p:blipFill>
        <p:spPr>
          <a:xfrm>
            <a:off x="0" y="1173621"/>
            <a:ext cx="9144000" cy="5430379"/>
          </a:xfrm>
          <a:prstGeom prst="rect">
            <a:avLst/>
          </a:prstGeom>
        </p:spPr>
      </p:pic>
    </p:spTree>
    <p:extLst>
      <p:ext uri="{BB962C8B-B14F-4D97-AF65-F5344CB8AC3E}">
        <p14:creationId xmlns:p14="http://schemas.microsoft.com/office/powerpoint/2010/main" val="548605573"/>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1"/>
          <p:cNvSpPr>
            <a:spLocks noGrp="1"/>
          </p:cNvSpPr>
          <p:nvPr>
            <p:ph idx="1"/>
          </p:nvPr>
        </p:nvSpPr>
        <p:spPr/>
        <p:txBody>
          <a:bodyPr/>
          <a:lstStyle/>
          <a:p>
            <a:endParaRPr lang="en-US">
              <a:ea typeface="ＭＳ Ｐゴシック" pitchFamily="-108" charset="-128"/>
              <a:cs typeface="ＭＳ Ｐゴシック" pitchFamily="-108" charset="-128"/>
            </a:endParaRP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a:ea typeface="+mj-ea"/>
              <a:cs typeface="+mj-cs"/>
            </a:endParaRPr>
          </a:p>
        </p:txBody>
      </p:sp>
      <p:pic>
        <p:nvPicPr>
          <p:cNvPr id="90116" name="Picture 7" descr="PSP_001334_2645_color_very_cropped"/>
          <p:cNvPicPr>
            <a:picLocks noChangeAspect="1" noChangeArrowheads="1"/>
          </p:cNvPicPr>
          <p:nvPr/>
        </p:nvPicPr>
        <p:blipFill>
          <a:blip r:embed="rId3"/>
          <a:srcRect/>
          <a:stretch>
            <a:fillRect/>
          </a:stretch>
        </p:blipFill>
        <p:spPr bwMode="auto">
          <a:xfrm>
            <a:off x="-36513" y="-15875"/>
            <a:ext cx="9180513" cy="6884988"/>
          </a:xfrm>
          <a:prstGeom prst="rect">
            <a:avLst/>
          </a:prstGeom>
          <a:noFill/>
          <a:ln w="9525">
            <a:noFill/>
            <a:miter lim="800000"/>
            <a:headEnd/>
            <a:tailEnd/>
          </a:ln>
        </p:spPr>
      </p:pic>
    </p:spTree>
    <p:extLst>
      <p:ext uri="{BB962C8B-B14F-4D97-AF65-F5344CB8AC3E}">
        <p14:creationId xmlns:p14="http://schemas.microsoft.com/office/powerpoint/2010/main" val="1834864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47800" y="1831975"/>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dirty="0">
              <a:ea typeface="+mj-ea"/>
              <a:cs typeface="+mj-cs"/>
            </a:endParaRPr>
          </a:p>
        </p:txBody>
      </p:sp>
      <p:sp>
        <p:nvSpPr>
          <p:cNvPr id="4" name="Oval 3"/>
          <p:cNvSpPr/>
          <p:nvPr/>
        </p:nvSpPr>
        <p:spPr bwMode="auto">
          <a:xfrm rot="12979832">
            <a:off x="820738" y="1995488"/>
            <a:ext cx="1209675" cy="1089025"/>
          </a:xfrm>
          <a:prstGeom prst="ellipse">
            <a:avLst/>
          </a:prstGeom>
          <a:solidFill>
            <a:schemeClr val="bg2">
              <a:lumMod val="60000"/>
              <a:lumOff val="4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66" name="Sun 4"/>
          <p:cNvSpPr>
            <a:spLocks noChangeArrowheads="1"/>
          </p:cNvSpPr>
          <p:nvPr/>
        </p:nvSpPr>
        <p:spPr bwMode="auto">
          <a:xfrm>
            <a:off x="2905125" y="229870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6" name="Rectangle 5"/>
          <p:cNvSpPr/>
          <p:nvPr/>
        </p:nvSpPr>
        <p:spPr bwMode="auto">
          <a:xfrm>
            <a:off x="561975" y="1831975"/>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cxnSp>
        <p:nvCxnSpPr>
          <p:cNvPr id="92168" name="Straight Connector 8"/>
          <p:cNvCxnSpPr>
            <a:cxnSpLocks noChangeShapeType="1"/>
          </p:cNvCxnSpPr>
          <p:nvPr/>
        </p:nvCxnSpPr>
        <p:spPr bwMode="auto">
          <a:xfrm rot="5400000">
            <a:off x="733425" y="2012950"/>
            <a:ext cx="1343025" cy="1152525"/>
          </a:xfrm>
          <a:prstGeom prst="line">
            <a:avLst/>
          </a:prstGeom>
          <a:noFill/>
          <a:ln w="25400">
            <a:solidFill>
              <a:srgbClr val="FF0000"/>
            </a:solidFill>
            <a:round/>
            <a:headEnd type="none" w="sm" len="sm"/>
            <a:tailEnd type="none" w="sm" len="sm"/>
          </a:ln>
        </p:spPr>
      </p:cxnSp>
      <p:sp>
        <p:nvSpPr>
          <p:cNvPr id="14" name="Curved Right Arrow 13"/>
          <p:cNvSpPr/>
          <p:nvPr/>
        </p:nvSpPr>
        <p:spPr bwMode="auto">
          <a:xfrm rot="2354580">
            <a:off x="1797050" y="1782763"/>
            <a:ext cx="295275" cy="396875"/>
          </a:xfrm>
          <a:prstGeom prst="curvedRightArrow">
            <a:avLst/>
          </a:prstGeom>
          <a:solidFill>
            <a:schemeClr val="tx1">
              <a:lumMod val="95000"/>
              <a:lumOff val="5000"/>
            </a:schemeClr>
          </a:solidFill>
          <a:ln w="25400" cap="flat" cmpd="sng"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8" name="Rectangle 17"/>
          <p:cNvSpPr/>
          <p:nvPr/>
        </p:nvSpPr>
        <p:spPr bwMode="auto">
          <a:xfrm>
            <a:off x="1457325" y="3441700"/>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9" name="Oval 18"/>
          <p:cNvSpPr/>
          <p:nvPr/>
        </p:nvSpPr>
        <p:spPr bwMode="auto">
          <a:xfrm rot="11363867">
            <a:off x="852488" y="3613150"/>
            <a:ext cx="1209675" cy="1057275"/>
          </a:xfrm>
          <a:prstGeom prst="ellipse">
            <a:avLst/>
          </a:prstGeom>
          <a:solidFill>
            <a:schemeClr val="bg2">
              <a:lumMod val="60000"/>
              <a:lumOff val="4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0" name="Rectangle 19"/>
          <p:cNvSpPr/>
          <p:nvPr/>
        </p:nvSpPr>
        <p:spPr bwMode="auto">
          <a:xfrm>
            <a:off x="571500" y="3441700"/>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cxnSp>
        <p:nvCxnSpPr>
          <p:cNvPr id="92173" name="Straight Connector 20"/>
          <p:cNvCxnSpPr>
            <a:cxnSpLocks noChangeShapeType="1"/>
          </p:cNvCxnSpPr>
          <p:nvPr/>
        </p:nvCxnSpPr>
        <p:spPr bwMode="auto">
          <a:xfrm rot="5400000">
            <a:off x="727076" y="3916362"/>
            <a:ext cx="1465262" cy="366713"/>
          </a:xfrm>
          <a:prstGeom prst="line">
            <a:avLst/>
          </a:prstGeom>
          <a:noFill/>
          <a:ln w="25400">
            <a:solidFill>
              <a:srgbClr val="FF0000"/>
            </a:solidFill>
            <a:round/>
            <a:headEnd type="none" w="sm" len="sm"/>
            <a:tailEnd type="none" w="sm" len="sm"/>
          </a:ln>
        </p:spPr>
      </p:cxnSp>
      <p:sp>
        <p:nvSpPr>
          <p:cNvPr id="22" name="Curved Right Arrow 21"/>
          <p:cNvSpPr/>
          <p:nvPr/>
        </p:nvSpPr>
        <p:spPr bwMode="auto">
          <a:xfrm rot="738615">
            <a:off x="1492250" y="3201988"/>
            <a:ext cx="295275" cy="396875"/>
          </a:xfrm>
          <a:prstGeom prst="curvedRightArrow">
            <a:avLst/>
          </a:prstGeom>
          <a:solidFill>
            <a:schemeClr val="tx1">
              <a:lumMod val="95000"/>
              <a:lumOff val="5000"/>
            </a:schemeClr>
          </a:solidFill>
          <a:ln w="25400" cap="flat" cmpd="sng"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75" name="Left Arrow 25"/>
          <p:cNvSpPr>
            <a:spLocks noChangeArrowheads="1"/>
          </p:cNvSpPr>
          <p:nvPr/>
        </p:nvSpPr>
        <p:spPr bwMode="auto">
          <a:xfrm>
            <a:off x="2209800" y="22129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6" name="Left Arrow 26"/>
          <p:cNvSpPr>
            <a:spLocks noChangeArrowheads="1"/>
          </p:cNvSpPr>
          <p:nvPr/>
        </p:nvSpPr>
        <p:spPr bwMode="auto">
          <a:xfrm>
            <a:off x="2209800" y="24225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7" name="Left Arrow 27"/>
          <p:cNvSpPr>
            <a:spLocks noChangeArrowheads="1"/>
          </p:cNvSpPr>
          <p:nvPr/>
        </p:nvSpPr>
        <p:spPr bwMode="auto">
          <a:xfrm>
            <a:off x="2209800" y="26320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8" name="Sun 28"/>
          <p:cNvSpPr>
            <a:spLocks noChangeArrowheads="1"/>
          </p:cNvSpPr>
          <p:nvPr/>
        </p:nvSpPr>
        <p:spPr bwMode="auto">
          <a:xfrm>
            <a:off x="2895600" y="387985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79" name="Left Arrow 29"/>
          <p:cNvSpPr>
            <a:spLocks noChangeArrowheads="1"/>
          </p:cNvSpPr>
          <p:nvPr/>
        </p:nvSpPr>
        <p:spPr bwMode="auto">
          <a:xfrm>
            <a:off x="2200275" y="37941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80" name="Left Arrow 30"/>
          <p:cNvSpPr>
            <a:spLocks noChangeArrowheads="1"/>
          </p:cNvSpPr>
          <p:nvPr/>
        </p:nvSpPr>
        <p:spPr bwMode="auto">
          <a:xfrm>
            <a:off x="2200275" y="40036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81" name="Left Arrow 31"/>
          <p:cNvSpPr>
            <a:spLocks noChangeArrowheads="1"/>
          </p:cNvSpPr>
          <p:nvPr/>
        </p:nvSpPr>
        <p:spPr bwMode="auto">
          <a:xfrm>
            <a:off x="2200275" y="42132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35" name="Content Placeholder 1"/>
          <p:cNvSpPr txBox="1">
            <a:spLocks/>
          </p:cNvSpPr>
          <p:nvPr/>
        </p:nvSpPr>
        <p:spPr bwMode="auto">
          <a:xfrm>
            <a:off x="171450" y="900113"/>
            <a:ext cx="3476625" cy="922337"/>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kern="0" dirty="0">
                <a:latin typeface="+mn-lt"/>
              </a:rPr>
              <a:t>Obliquity</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Earth ~ 23 degrees</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Mars today ~ 25 degrees</a:t>
            </a:r>
          </a:p>
        </p:txBody>
      </p:sp>
      <p:sp>
        <p:nvSpPr>
          <p:cNvPr id="92183" name="Sun 35"/>
          <p:cNvSpPr>
            <a:spLocks noChangeArrowheads="1"/>
          </p:cNvSpPr>
          <p:nvPr/>
        </p:nvSpPr>
        <p:spPr bwMode="auto">
          <a:xfrm>
            <a:off x="5222875" y="2365375"/>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84" name="Oval 36"/>
          <p:cNvSpPr>
            <a:spLocks noChangeArrowheads="1"/>
          </p:cNvSpPr>
          <p:nvPr/>
        </p:nvSpPr>
        <p:spPr bwMode="auto">
          <a:xfrm>
            <a:off x="4660900" y="1803400"/>
            <a:ext cx="3209925" cy="1485900"/>
          </a:xfrm>
          <a:prstGeom prst="ellipse">
            <a:avLst/>
          </a:prstGeom>
          <a:noFill/>
          <a:ln w="19050" cmpd="thickThin">
            <a:solidFill>
              <a:schemeClr val="tx1"/>
            </a:solidFill>
            <a:prstDash val="sysDash"/>
            <a:round/>
            <a:headEnd type="none" w="sm" len="sm"/>
            <a:tailEnd type="none" w="sm" len="sm"/>
          </a:ln>
        </p:spPr>
        <p:txBody>
          <a:bodyPr>
            <a:prstTxWarp prst="textNoShape">
              <a:avLst/>
            </a:prstTxWarp>
          </a:bodyPr>
          <a:lstStyle/>
          <a:p>
            <a:endParaRPr lang="en-US"/>
          </a:p>
        </p:txBody>
      </p:sp>
      <p:sp>
        <p:nvSpPr>
          <p:cNvPr id="38" name="Oval 37"/>
          <p:cNvSpPr/>
          <p:nvPr/>
        </p:nvSpPr>
        <p:spPr bwMode="auto">
          <a:xfrm>
            <a:off x="7375525" y="2898775"/>
            <a:ext cx="266700" cy="238125"/>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86" name="Sun 38"/>
          <p:cNvSpPr>
            <a:spLocks noChangeArrowheads="1"/>
          </p:cNvSpPr>
          <p:nvPr/>
        </p:nvSpPr>
        <p:spPr bwMode="auto">
          <a:xfrm>
            <a:off x="5260975" y="401320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87" name="Oval 39"/>
          <p:cNvSpPr>
            <a:spLocks noChangeArrowheads="1"/>
          </p:cNvSpPr>
          <p:nvPr/>
        </p:nvSpPr>
        <p:spPr bwMode="auto">
          <a:xfrm>
            <a:off x="4479925" y="3327400"/>
            <a:ext cx="2152650" cy="1857375"/>
          </a:xfrm>
          <a:prstGeom prst="ellipse">
            <a:avLst/>
          </a:prstGeom>
          <a:noFill/>
          <a:ln w="19050" cmpd="thickThin">
            <a:solidFill>
              <a:schemeClr val="tx1"/>
            </a:solidFill>
            <a:prstDash val="sysDash"/>
            <a:round/>
            <a:headEnd type="none" w="sm" len="sm"/>
            <a:tailEnd type="none" w="sm" len="sm"/>
          </a:ln>
        </p:spPr>
        <p:txBody>
          <a:bodyPr>
            <a:prstTxWarp prst="textNoShape">
              <a:avLst/>
            </a:prstTxWarp>
          </a:bodyPr>
          <a:lstStyle/>
          <a:p>
            <a:endParaRPr lang="en-US"/>
          </a:p>
        </p:txBody>
      </p:sp>
      <p:sp>
        <p:nvSpPr>
          <p:cNvPr id="41" name="Oval 40"/>
          <p:cNvSpPr/>
          <p:nvPr/>
        </p:nvSpPr>
        <p:spPr bwMode="auto">
          <a:xfrm>
            <a:off x="6261100" y="4689475"/>
            <a:ext cx="266700" cy="238125"/>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2" name="Content Placeholder 1"/>
          <p:cNvSpPr txBox="1">
            <a:spLocks/>
          </p:cNvSpPr>
          <p:nvPr/>
        </p:nvSpPr>
        <p:spPr bwMode="auto">
          <a:xfrm>
            <a:off x="4689475" y="823913"/>
            <a:ext cx="3476625" cy="922337"/>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kern="0" dirty="0">
                <a:latin typeface="+mn-lt"/>
              </a:rPr>
              <a:t>Eccentricity</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Earth ~ 0 (circular)</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Mars today ~ 0.1 (ellipse)</a:t>
            </a:r>
          </a:p>
        </p:txBody>
      </p:sp>
    </p:spTree>
    <p:extLst>
      <p:ext uri="{BB962C8B-B14F-4D97-AF65-F5344CB8AC3E}">
        <p14:creationId xmlns:p14="http://schemas.microsoft.com/office/powerpoint/2010/main" val="25967399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7" descr="laskar"/>
          <p:cNvPicPr>
            <a:picLocks noChangeAspect="1" noChangeArrowheads="1"/>
          </p:cNvPicPr>
          <p:nvPr/>
        </p:nvPicPr>
        <p:blipFill>
          <a:blip r:embed="rId3"/>
          <a:srcRect/>
          <a:stretch>
            <a:fillRect/>
          </a:stretch>
        </p:blipFill>
        <p:spPr bwMode="auto">
          <a:xfrm>
            <a:off x="4343400" y="701675"/>
            <a:ext cx="4305300" cy="5254625"/>
          </a:xfrm>
          <a:prstGeom prst="rect">
            <a:avLst/>
          </a:prstGeom>
          <a:noFill/>
          <a:ln w="9525">
            <a:noFill/>
            <a:miter lim="800000"/>
            <a:headEnd/>
            <a:tailEnd/>
          </a:ln>
        </p:spPr>
      </p:pic>
      <p:sp>
        <p:nvSpPr>
          <p:cNvPr id="94211" name="Text Box 9"/>
          <p:cNvSpPr txBox="1">
            <a:spLocks noChangeArrowheads="1"/>
          </p:cNvSpPr>
          <p:nvPr/>
        </p:nvSpPr>
        <p:spPr bwMode="auto">
          <a:xfrm>
            <a:off x="7051675" y="6035675"/>
            <a:ext cx="2092325" cy="336550"/>
          </a:xfrm>
          <a:prstGeom prst="rect">
            <a:avLst/>
          </a:prstGeom>
          <a:solidFill>
            <a:srgbClr val="FFFF00">
              <a:alpha val="47058"/>
            </a:srgbClr>
          </a:solidFill>
          <a:ln w="6350">
            <a:noFill/>
            <a:miter lim="800000"/>
            <a:headEnd type="none" w="sm" len="sm"/>
            <a:tailEnd type="none" w="sm" len="sm"/>
          </a:ln>
        </p:spPr>
        <p:txBody>
          <a:bodyPr>
            <a:prstTxWarp prst="textNoShape">
              <a:avLst/>
            </a:prstTxWarp>
            <a:spAutoFit/>
          </a:bodyPr>
          <a:lstStyle/>
          <a:p>
            <a:pPr eaLnBrk="1" hangingPunct="1">
              <a:lnSpc>
                <a:spcPct val="100000"/>
              </a:lnSpc>
              <a:spcBef>
                <a:spcPct val="50000"/>
              </a:spcBef>
            </a:pPr>
            <a:r>
              <a:rPr lang="en-US" b="0">
                <a:latin typeface="Arial Unicode MS" pitchFamily="-108" charset="0"/>
              </a:rPr>
              <a:t>Laskar et al., 2003</a:t>
            </a:r>
          </a:p>
        </p:txBody>
      </p:sp>
      <p:sp>
        <p:nvSpPr>
          <p:cNvPr id="94212" name="Line 10"/>
          <p:cNvSpPr>
            <a:spLocks noChangeShapeType="1"/>
          </p:cNvSpPr>
          <p:nvPr/>
        </p:nvSpPr>
        <p:spPr bwMode="auto">
          <a:xfrm>
            <a:off x="4956175" y="1836738"/>
            <a:ext cx="3565525" cy="0"/>
          </a:xfrm>
          <a:prstGeom prst="line">
            <a:avLst/>
          </a:prstGeom>
          <a:noFill/>
          <a:ln w="107950">
            <a:solidFill>
              <a:srgbClr val="33CC33">
                <a:alpha val="59999"/>
              </a:srgbClr>
            </a:solidFill>
            <a:round/>
            <a:headEnd type="none" w="sm" len="sm"/>
            <a:tailEnd type="none" w="sm" len="sm"/>
          </a:ln>
        </p:spPr>
        <p:txBody>
          <a:bodyPr>
            <a:prstTxWarp prst="textNoShape">
              <a:avLst/>
            </a:prstTxWarp>
          </a:bodyPr>
          <a:lstStyle/>
          <a:p>
            <a:endParaRPr lang="en-US"/>
          </a:p>
        </p:txBody>
      </p:sp>
      <p:pic>
        <p:nvPicPr>
          <p:cNvPr id="94213" name="Picture 4" descr="PSP_001378_2640_COLOR_dark_lenses_browse"/>
          <p:cNvPicPr>
            <a:picLocks noChangeAspect="1" noChangeArrowheads="1"/>
          </p:cNvPicPr>
          <p:nvPr/>
        </p:nvPicPr>
        <p:blipFill>
          <a:blip r:embed="rId4"/>
          <a:srcRect/>
          <a:stretch>
            <a:fillRect/>
          </a:stretch>
        </p:blipFill>
        <p:spPr bwMode="auto">
          <a:xfrm>
            <a:off x="1250950" y="0"/>
            <a:ext cx="2790825" cy="6848475"/>
          </a:xfrm>
          <a:prstGeom prst="rect">
            <a:avLst/>
          </a:prstGeom>
          <a:noFill/>
          <a:ln w="9525">
            <a:noFill/>
            <a:miter lim="800000"/>
            <a:headEnd/>
            <a:tailEnd/>
          </a:ln>
        </p:spPr>
      </p:pic>
    </p:spTree>
    <p:extLst>
      <p:ext uri="{BB962C8B-B14F-4D97-AF65-F5344CB8AC3E}">
        <p14:creationId xmlns:p14="http://schemas.microsoft.com/office/powerpoint/2010/main" val="4699287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1"/>
          <p:cNvSpPr>
            <a:spLocks noGrp="1"/>
          </p:cNvSpPr>
          <p:nvPr>
            <p:ph idx="1"/>
          </p:nvPr>
        </p:nvSpPr>
        <p:spPr>
          <a:xfrm>
            <a:off x="0" y="423863"/>
            <a:ext cx="4610100" cy="1481137"/>
          </a:xfrm>
        </p:spPr>
        <p:txBody>
          <a:bodyPr/>
          <a:lstStyle/>
          <a:p>
            <a:r>
              <a:rPr lang="en-US" smtClean="0">
                <a:ea typeface="ＭＳ Ｐゴシック" pitchFamily="-108" charset="-128"/>
                <a:cs typeface="ＭＳ Ｐゴシック" pitchFamily="-108" charset="-128"/>
              </a:rPr>
              <a:t>Even larger variations before that</a:t>
            </a:r>
          </a:p>
          <a:p>
            <a:pPr lvl="1"/>
            <a:r>
              <a:rPr lang="en-US" smtClean="0"/>
              <a:t>Factor of 3 variation in solar power</a:t>
            </a: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a:p>
        </p:txBody>
      </p:sp>
      <p:pic>
        <p:nvPicPr>
          <p:cNvPr id="96260" name="Picture 4">
            <a:hlinkClick r:id="rId2" action="ppaction://hlinksldjump"/>
          </p:cNvPr>
          <p:cNvPicPr>
            <a:picLocks noChangeAspect="1" noChangeArrowheads="1"/>
          </p:cNvPicPr>
          <p:nvPr/>
        </p:nvPicPr>
        <p:blipFill>
          <a:blip r:embed="rId3"/>
          <a:srcRect/>
          <a:stretch>
            <a:fillRect/>
          </a:stretch>
        </p:blipFill>
        <p:spPr bwMode="auto">
          <a:xfrm>
            <a:off x="4641850" y="923925"/>
            <a:ext cx="4502150" cy="5387975"/>
          </a:xfrm>
          <a:prstGeom prst="rect">
            <a:avLst/>
          </a:prstGeom>
          <a:noFill/>
          <a:ln w="9525">
            <a:noFill/>
            <a:miter lim="800000"/>
            <a:headEnd/>
            <a:tailEnd/>
          </a:ln>
        </p:spPr>
      </p:pic>
      <p:sp>
        <p:nvSpPr>
          <p:cNvPr id="96261" name="Line 10"/>
          <p:cNvSpPr>
            <a:spLocks noChangeShapeType="1"/>
          </p:cNvSpPr>
          <p:nvPr/>
        </p:nvSpPr>
        <p:spPr bwMode="auto">
          <a:xfrm>
            <a:off x="5291138" y="2103438"/>
            <a:ext cx="3695700" cy="9525"/>
          </a:xfrm>
          <a:prstGeom prst="line">
            <a:avLst/>
          </a:prstGeom>
          <a:noFill/>
          <a:ln w="107950">
            <a:solidFill>
              <a:srgbClr val="33CC33">
                <a:alpha val="59999"/>
              </a:srgbClr>
            </a:solidFill>
            <a:round/>
            <a:headEnd type="none" w="sm" len="sm"/>
            <a:tailEnd type="none" w="sm" len="sm"/>
          </a:ln>
        </p:spPr>
        <p:txBody>
          <a:bodyPr>
            <a:prstTxWarp prst="textNoShape">
              <a:avLst/>
            </a:prstTxWarp>
          </a:bodyPr>
          <a:lstStyle/>
          <a:p>
            <a:endParaRPr lang="en-US"/>
          </a:p>
        </p:txBody>
      </p:sp>
      <p:sp>
        <p:nvSpPr>
          <p:cNvPr id="96262" name="Text Box 9"/>
          <p:cNvSpPr txBox="1">
            <a:spLocks noChangeArrowheads="1"/>
          </p:cNvSpPr>
          <p:nvPr/>
        </p:nvSpPr>
        <p:spPr bwMode="auto">
          <a:xfrm>
            <a:off x="7051675" y="6267450"/>
            <a:ext cx="2092325" cy="336550"/>
          </a:xfrm>
          <a:prstGeom prst="rect">
            <a:avLst/>
          </a:prstGeom>
          <a:solidFill>
            <a:srgbClr val="FFFF00">
              <a:alpha val="47058"/>
            </a:srgbClr>
          </a:solidFill>
          <a:ln w="6350">
            <a:noFill/>
            <a:miter lim="800000"/>
            <a:headEnd type="none" w="sm" len="sm"/>
            <a:tailEnd type="none" w="sm" len="sm"/>
          </a:ln>
        </p:spPr>
        <p:txBody>
          <a:bodyPr>
            <a:prstTxWarp prst="textNoShape">
              <a:avLst/>
            </a:prstTxWarp>
            <a:spAutoFit/>
          </a:bodyPr>
          <a:lstStyle/>
          <a:p>
            <a:pPr eaLnBrk="1" hangingPunct="1">
              <a:lnSpc>
                <a:spcPct val="100000"/>
              </a:lnSpc>
              <a:spcBef>
                <a:spcPct val="50000"/>
              </a:spcBef>
            </a:pPr>
            <a:r>
              <a:rPr lang="en-US" b="0">
                <a:latin typeface="Arial Unicode MS" pitchFamily="-108" charset="0"/>
              </a:rPr>
              <a:t>Laskar et al., 2003</a:t>
            </a:r>
          </a:p>
        </p:txBody>
      </p:sp>
      <p:pic>
        <p:nvPicPr>
          <p:cNvPr id="96263" name="Picture 6"/>
          <p:cNvPicPr>
            <a:picLocks noChangeAspect="1"/>
          </p:cNvPicPr>
          <p:nvPr/>
        </p:nvPicPr>
        <p:blipFill>
          <a:blip r:embed="rId4"/>
          <a:srcRect/>
          <a:stretch>
            <a:fillRect/>
          </a:stretch>
        </p:blipFill>
        <p:spPr bwMode="auto">
          <a:xfrm>
            <a:off x="0" y="1128713"/>
            <a:ext cx="4495800" cy="2643187"/>
          </a:xfrm>
          <a:prstGeom prst="rect">
            <a:avLst/>
          </a:prstGeom>
          <a:noFill/>
          <a:ln w="9525">
            <a:noFill/>
            <a:miter lim="800000"/>
            <a:headEnd/>
            <a:tailEnd/>
          </a:ln>
        </p:spPr>
      </p:pic>
      <p:pic>
        <p:nvPicPr>
          <p:cNvPr id="96264" name="Picture 7"/>
          <p:cNvPicPr>
            <a:picLocks noChangeAspect="1"/>
          </p:cNvPicPr>
          <p:nvPr/>
        </p:nvPicPr>
        <p:blipFill>
          <a:blip r:embed="rId5"/>
          <a:srcRect/>
          <a:stretch>
            <a:fillRect/>
          </a:stretch>
        </p:blipFill>
        <p:spPr bwMode="auto">
          <a:xfrm>
            <a:off x="0" y="3773488"/>
            <a:ext cx="4533900" cy="3084512"/>
          </a:xfrm>
          <a:prstGeom prst="rect">
            <a:avLst/>
          </a:prstGeom>
          <a:noFill/>
          <a:ln w="9525">
            <a:noFill/>
            <a:miter lim="800000"/>
            <a:headEnd/>
            <a:tailEnd/>
          </a:ln>
        </p:spPr>
      </p:pic>
      <p:sp>
        <p:nvSpPr>
          <p:cNvPr id="96265" name="Down Arrow 8"/>
          <p:cNvSpPr>
            <a:spLocks noChangeArrowheads="1"/>
          </p:cNvSpPr>
          <p:nvPr/>
        </p:nvSpPr>
        <p:spPr bwMode="auto">
          <a:xfrm>
            <a:off x="0" y="3251200"/>
            <a:ext cx="4495800" cy="901700"/>
          </a:xfrm>
          <a:prstGeom prst="downArrow">
            <a:avLst>
              <a:gd name="adj1" fmla="val 50000"/>
              <a:gd name="adj2" fmla="val 58106"/>
            </a:avLst>
          </a:prstGeom>
          <a:solidFill>
            <a:srgbClr val="FF0000"/>
          </a:solidFill>
          <a:ln w="47625" cmpd="thickThin">
            <a:noFill/>
            <a:round/>
            <a:headEnd type="none" w="sm" len="sm"/>
            <a:tailEnd type="none" w="sm" len="sm"/>
          </a:ln>
        </p:spPr>
        <p:txBody>
          <a:bodyPr>
            <a:prstTxWarp prst="textNoShape">
              <a:avLst/>
            </a:prstTxWarp>
          </a:bodyPr>
          <a:lstStyle/>
          <a:p>
            <a:r>
              <a:rPr lang="en-US"/>
              <a:t>Factor of 3 in solar power on the Earth</a:t>
            </a:r>
          </a:p>
        </p:txBody>
      </p:sp>
    </p:spTree>
    <p:extLst>
      <p:ext uri="{BB962C8B-B14F-4D97-AF65-F5344CB8AC3E}">
        <p14:creationId xmlns:p14="http://schemas.microsoft.com/office/powerpoint/2010/main" val="9685166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1"/>
          <p:cNvSpPr>
            <a:spLocks noGrp="1"/>
          </p:cNvSpPr>
          <p:nvPr>
            <p:ph idx="1"/>
          </p:nvPr>
        </p:nvSpPr>
        <p:spPr>
          <a:xfrm>
            <a:off x="0" y="706438"/>
            <a:ext cx="3505200" cy="5446712"/>
          </a:xfrm>
        </p:spPr>
        <p:txBody>
          <a:bodyPr/>
          <a:lstStyle/>
          <a:p>
            <a:r>
              <a:rPr lang="en-US" smtClean="0">
                <a:ea typeface="ＭＳ Ｐゴシック" pitchFamily="-108" charset="-128"/>
                <a:cs typeface="ＭＳ Ｐゴシック" pitchFamily="-108" charset="-128"/>
              </a:rPr>
              <a:t>During high obliquities</a:t>
            </a:r>
          </a:p>
          <a:p>
            <a:pPr lvl="1"/>
            <a:r>
              <a:rPr lang="en-US" smtClean="0"/>
              <a:t>Ice is more stable in the mid-latitudes</a:t>
            </a:r>
          </a:p>
          <a:p>
            <a:pPr lvl="1"/>
            <a:r>
              <a:rPr lang="en-US" smtClean="0"/>
              <a:t>Water ice sublimates from polar ice caps</a:t>
            </a:r>
          </a:p>
          <a:p>
            <a:pPr lvl="1"/>
            <a:r>
              <a:rPr lang="en-US" smtClean="0"/>
              <a:t>Reaccumulates in the mid-latitudes</a:t>
            </a:r>
          </a:p>
          <a:p>
            <a:endParaRPr lang="en-US" smtClean="0">
              <a:ea typeface="ＭＳ Ｐゴシック" pitchFamily="-108" charset="-128"/>
              <a:cs typeface="ＭＳ Ｐゴシック" pitchFamily="-108" charset="-128"/>
            </a:endParaRPr>
          </a:p>
          <a:p>
            <a:endParaRPr lang="en-US" smtClean="0">
              <a:ea typeface="ＭＳ Ｐゴシック" pitchFamily="-108" charset="-128"/>
              <a:cs typeface="ＭＳ Ｐゴシック" pitchFamily="-108" charset="-128"/>
            </a:endParaRPr>
          </a:p>
          <a:p>
            <a:r>
              <a:rPr lang="en-US" smtClean="0">
                <a:ea typeface="ＭＳ Ｐゴシック" pitchFamily="-108" charset="-128"/>
                <a:cs typeface="ＭＳ Ｐゴシック" pitchFamily="-108" charset="-128"/>
              </a:rPr>
              <a:t>During low obliquities</a:t>
            </a:r>
          </a:p>
          <a:p>
            <a:pPr lvl="1"/>
            <a:r>
              <a:rPr lang="en-US" smtClean="0"/>
              <a:t>Ice is more stable at the poles</a:t>
            </a:r>
          </a:p>
          <a:p>
            <a:pPr lvl="1"/>
            <a:r>
              <a:rPr lang="en-US" smtClean="0"/>
              <a:t>So water moves back…</a:t>
            </a:r>
          </a:p>
          <a:p>
            <a:pPr lvl="1"/>
            <a:endParaRPr lang="en-US" smtClean="0"/>
          </a:p>
          <a:p>
            <a:pPr>
              <a:buFont typeface="Monotype Sorts" pitchFamily="-108" charset="2"/>
              <a:buNone/>
            </a:pPr>
            <a:endParaRPr lang="en-US" smtClean="0">
              <a:ea typeface="ＭＳ Ｐゴシック" pitchFamily="-108" charset="-128"/>
              <a:cs typeface="ＭＳ Ｐゴシック" pitchFamily="-108" charset="-128"/>
            </a:endParaRPr>
          </a:p>
        </p:txBody>
      </p:sp>
      <p:sp>
        <p:nvSpPr>
          <p:cNvPr id="3" name="Title 2"/>
          <p:cNvSpPr>
            <a:spLocks noGrp="1"/>
          </p:cNvSpPr>
          <p:nvPr>
            <p:ph type="title"/>
          </p:nvPr>
        </p:nvSpPr>
        <p:spPr>
          <a:xfrm>
            <a:off x="695325" y="0"/>
            <a:ext cx="7991475" cy="312738"/>
          </a:xfrm>
        </p:spPr>
        <p:txBody>
          <a:bodyPr>
            <a:normAutofit fontScale="90000"/>
          </a:bodyPr>
          <a:lstStyle/>
          <a:p>
            <a:pPr>
              <a:defRPr/>
            </a:pPr>
            <a:r>
              <a:rPr lang="en-US" dirty="0" smtClean="0">
                <a:ea typeface="+mj-ea"/>
                <a:cs typeface="+mj-cs"/>
              </a:rPr>
              <a:t>Martian “Ice Ages”</a:t>
            </a:r>
            <a:endParaRPr lang="en-US" dirty="0">
              <a:ea typeface="+mj-ea"/>
              <a:cs typeface="+mj-cs"/>
            </a:endParaRPr>
          </a:p>
        </p:txBody>
      </p:sp>
      <p:pic>
        <p:nvPicPr>
          <p:cNvPr id="97284" name="Picture 3"/>
          <p:cNvPicPr>
            <a:picLocks noChangeAspect="1" noChangeArrowheads="1"/>
          </p:cNvPicPr>
          <p:nvPr/>
        </p:nvPicPr>
        <p:blipFill>
          <a:blip r:embed="rId3"/>
          <a:srcRect/>
          <a:stretch>
            <a:fillRect/>
          </a:stretch>
        </p:blipFill>
        <p:spPr bwMode="auto">
          <a:xfrm>
            <a:off x="3648075" y="519113"/>
            <a:ext cx="5495925" cy="5495925"/>
          </a:xfrm>
          <a:prstGeom prst="rect">
            <a:avLst/>
          </a:prstGeom>
          <a:noFill/>
          <a:ln w="12700">
            <a:solidFill>
              <a:schemeClr val="tx1"/>
            </a:solidFill>
            <a:miter lim="800000"/>
            <a:headEnd/>
            <a:tailEnd/>
          </a:ln>
        </p:spPr>
      </p:pic>
      <p:sp>
        <p:nvSpPr>
          <p:cNvPr id="97285" name="Curved Right Arrow 4"/>
          <p:cNvSpPr>
            <a:spLocks noChangeArrowheads="1"/>
          </p:cNvSpPr>
          <p:nvPr/>
        </p:nvSpPr>
        <p:spPr bwMode="auto">
          <a:xfrm rot="-6413210">
            <a:off x="6242844" y="4517231"/>
            <a:ext cx="681038" cy="2333625"/>
          </a:xfrm>
          <a:prstGeom prst="curvedRightArrow">
            <a:avLst>
              <a:gd name="adj1" fmla="val 24985"/>
              <a:gd name="adj2" fmla="val 49955"/>
              <a:gd name="adj3" fmla="val 25000"/>
            </a:avLst>
          </a:prstGeom>
          <a:solidFill>
            <a:srgbClr val="FF0000"/>
          </a:solidFill>
          <a:ln w="25400">
            <a:solidFill>
              <a:schemeClr val="tx1"/>
            </a:solidFill>
            <a:round/>
            <a:headEnd type="none" w="sm" len="sm"/>
            <a:tailEnd type="none" w="sm" len="sm"/>
          </a:ln>
        </p:spPr>
        <p:txBody>
          <a:bodyPr>
            <a:prstTxWarp prst="textNoShape">
              <a:avLst/>
            </a:prstTxWarp>
          </a:bodyPr>
          <a:lstStyle/>
          <a:p>
            <a:endParaRPr lang="en-US"/>
          </a:p>
        </p:txBody>
      </p:sp>
      <p:sp>
        <p:nvSpPr>
          <p:cNvPr id="97286" name="Curved Right Arrow 5"/>
          <p:cNvSpPr>
            <a:spLocks noChangeArrowheads="1"/>
          </p:cNvSpPr>
          <p:nvPr/>
        </p:nvSpPr>
        <p:spPr bwMode="auto">
          <a:xfrm rot="4958600" flipH="1">
            <a:off x="5802313" y="4470400"/>
            <a:ext cx="1109662" cy="3055938"/>
          </a:xfrm>
          <a:prstGeom prst="curvedRightArrow">
            <a:avLst>
              <a:gd name="adj1" fmla="val 24977"/>
              <a:gd name="adj2" fmla="val 49941"/>
              <a:gd name="adj3" fmla="val 25000"/>
            </a:avLst>
          </a:prstGeom>
          <a:solidFill>
            <a:schemeClr val="accent1"/>
          </a:solidFill>
          <a:ln w="25400">
            <a:solidFill>
              <a:schemeClr val="tx1"/>
            </a:solidFill>
            <a:round/>
            <a:headEnd type="none" w="sm" len="sm"/>
            <a:tailEnd type="none" w="sm" len="sm"/>
          </a:ln>
        </p:spPr>
        <p:txBody>
          <a:bodyPr>
            <a:prstTxWarp prst="textNoShape">
              <a:avLst/>
            </a:prstTxWarp>
          </a:bodyPr>
          <a:lstStyle/>
          <a:p>
            <a:endParaRPr lang="en-US"/>
          </a:p>
        </p:txBody>
      </p:sp>
      <p:sp>
        <p:nvSpPr>
          <p:cNvPr id="97287" name="TextBox 6"/>
          <p:cNvSpPr txBox="1">
            <a:spLocks noChangeArrowheads="1"/>
          </p:cNvSpPr>
          <p:nvPr/>
        </p:nvSpPr>
        <p:spPr bwMode="auto">
          <a:xfrm>
            <a:off x="7927975" y="4787900"/>
            <a:ext cx="1216025" cy="590550"/>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High-obliquity</a:t>
            </a:r>
          </a:p>
        </p:txBody>
      </p:sp>
      <p:sp>
        <p:nvSpPr>
          <p:cNvPr id="97288" name="TextBox 7"/>
          <p:cNvSpPr txBox="1">
            <a:spLocks noChangeArrowheads="1"/>
          </p:cNvSpPr>
          <p:nvPr/>
        </p:nvSpPr>
        <p:spPr bwMode="auto">
          <a:xfrm>
            <a:off x="3851275" y="6089650"/>
            <a:ext cx="1214438" cy="590550"/>
          </a:xfrm>
          <a:prstGeom prst="rect">
            <a:avLst/>
          </a:prstGeom>
          <a:noFill/>
          <a:ln w="9525">
            <a:noFill/>
            <a:miter lim="800000"/>
            <a:headEnd/>
            <a:tailEnd/>
          </a:ln>
        </p:spPr>
        <p:txBody>
          <a:bodyPr>
            <a:prstTxWarp prst="textNoShape">
              <a:avLst/>
            </a:prstTxWarp>
            <a:spAutoFit/>
          </a:bodyPr>
          <a:lstStyle/>
          <a:p>
            <a:r>
              <a:rPr lang="en-US" sz="1800">
                <a:solidFill>
                  <a:srgbClr val="0000FF"/>
                </a:solidFill>
              </a:rPr>
              <a:t>Low-obliquity</a:t>
            </a:r>
          </a:p>
        </p:txBody>
      </p:sp>
    </p:spTree>
    <p:extLst>
      <p:ext uri="{BB962C8B-B14F-4D97-AF65-F5344CB8AC3E}">
        <p14:creationId xmlns:p14="http://schemas.microsoft.com/office/powerpoint/2010/main" val="32883021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0" y="458788"/>
            <a:ext cx="6121400" cy="5459412"/>
          </a:xfrm>
        </p:spPr>
        <p:txBody>
          <a:bodyPr/>
          <a:lstStyle/>
          <a:p>
            <a:r>
              <a:rPr lang="en-US" sz="3200" dirty="0">
                <a:latin typeface="Arial" charset="0"/>
              </a:rPr>
              <a:t>Three things to </a:t>
            </a:r>
            <a:r>
              <a:rPr lang="en-US" sz="3200" dirty="0" smtClean="0">
                <a:latin typeface="Arial" charset="0"/>
              </a:rPr>
              <a:t>consider</a:t>
            </a:r>
            <a:endParaRPr lang="en-US" sz="3200" dirty="0">
              <a:latin typeface="Arial" charset="0"/>
            </a:endParaRPr>
          </a:p>
          <a:p>
            <a:pPr lvl="1"/>
            <a:endParaRPr lang="en-US" sz="2800" dirty="0">
              <a:latin typeface="Arial" charset="0"/>
              <a:ea typeface="ＭＳ Ｐゴシック" charset="0"/>
            </a:endParaRPr>
          </a:p>
          <a:p>
            <a:pPr lvl="1"/>
            <a:r>
              <a:rPr lang="en-US" sz="2800" dirty="0">
                <a:latin typeface="Arial" charset="0"/>
                <a:ea typeface="ＭＳ Ｐゴシック" charset="0"/>
              </a:rPr>
              <a:t>Seasonal </a:t>
            </a:r>
            <a:r>
              <a:rPr lang="en-US" sz="2800" dirty="0" smtClean="0">
                <a:latin typeface="Arial" charset="0"/>
                <a:ea typeface="ＭＳ Ｐゴシック" charset="0"/>
              </a:rPr>
              <a:t>frost – covered earlier</a:t>
            </a:r>
            <a:endParaRPr lang="en-US" sz="2800" dirty="0">
              <a:latin typeface="Arial" charset="0"/>
              <a:ea typeface="ＭＳ Ｐゴシック" charset="0"/>
            </a:endParaRPr>
          </a:p>
          <a:p>
            <a:pPr lvl="1"/>
            <a:endParaRPr lang="en-US" sz="2800" dirty="0">
              <a:latin typeface="Arial" charset="0"/>
              <a:ea typeface="ＭＳ Ｐゴシック" charset="0"/>
            </a:endParaRPr>
          </a:p>
          <a:p>
            <a:pPr lvl="1"/>
            <a:r>
              <a:rPr lang="en-US" sz="2800" dirty="0">
                <a:latin typeface="Arial" charset="0"/>
                <a:ea typeface="ＭＳ Ｐゴシック" charset="0"/>
              </a:rPr>
              <a:t>Residual Ice Caps</a:t>
            </a:r>
          </a:p>
          <a:p>
            <a:pPr lvl="1"/>
            <a:endParaRPr lang="en-US" sz="2800" dirty="0">
              <a:latin typeface="Arial" charset="0"/>
              <a:ea typeface="ＭＳ Ｐゴシック" charset="0"/>
            </a:endParaRPr>
          </a:p>
          <a:p>
            <a:pPr lvl="1"/>
            <a:r>
              <a:rPr lang="en-US" sz="2800" dirty="0">
                <a:latin typeface="Arial" charset="0"/>
                <a:ea typeface="ＭＳ Ｐゴシック" charset="0"/>
              </a:rPr>
              <a:t>Polar layered </a:t>
            </a:r>
            <a:r>
              <a:rPr lang="en-US" sz="2800" dirty="0" smtClean="0">
                <a:latin typeface="Arial" charset="0"/>
                <a:ea typeface="ＭＳ Ｐゴシック" charset="0"/>
              </a:rPr>
              <a:t>deposits and mid-latitude ground ice</a:t>
            </a:r>
            <a:endParaRPr lang="en-US" sz="2800" dirty="0">
              <a:latin typeface="Arial" charset="0"/>
              <a:ea typeface="ＭＳ Ｐゴシック" charset="0"/>
            </a:endParaRPr>
          </a:p>
        </p:txBody>
      </p:sp>
      <p:pic>
        <p:nvPicPr>
          <p:cNvPr id="53251" name="Picture 4" descr="PSP_001378_2640_COLOR_dark_lenses_brow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317500"/>
            <a:ext cx="2665412"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5"/>
          <p:cNvSpPr>
            <a:spLocks noChangeArrowheads="1"/>
          </p:cNvSpPr>
          <p:nvPr/>
        </p:nvSpPr>
        <p:spPr bwMode="auto">
          <a:xfrm>
            <a:off x="5599113" y="6634163"/>
            <a:ext cx="3544887"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PSP_001378_2640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41363"/>
            <a:ext cx="3225800" cy="5265737"/>
          </a:xfrm>
        </p:spPr>
        <p:txBody>
          <a:bodyPr/>
          <a:lstStyle/>
          <a:p>
            <a:r>
              <a:rPr lang="en-US" dirty="0" smtClean="0"/>
              <a:t>Jump to higher obliquity ~5 million years ago</a:t>
            </a:r>
          </a:p>
          <a:p>
            <a:endParaRPr lang="en-US" dirty="0"/>
          </a:p>
          <a:p>
            <a:r>
              <a:rPr lang="en-US" dirty="0" smtClean="0"/>
              <a:t>It’s thought that the polar layered deposits could not survive that</a:t>
            </a:r>
          </a:p>
          <a:p>
            <a:endParaRPr lang="en-US" dirty="0"/>
          </a:p>
          <a:p>
            <a:r>
              <a:rPr lang="en-US" dirty="0" smtClean="0"/>
              <a:t>This simple picture is probably naïve and conflicts with basic info like the cratering record of the south polar layered deposits (which shows the surface age to be 10s of Myr)</a:t>
            </a:r>
          </a:p>
          <a:p>
            <a:endParaRPr lang="en-US" dirty="0"/>
          </a:p>
          <a:p>
            <a:endParaRPr lang="en-US" dirty="0"/>
          </a:p>
        </p:txBody>
      </p:sp>
      <p:sp>
        <p:nvSpPr>
          <p:cNvPr id="3" name="Title 2"/>
          <p:cNvSpPr>
            <a:spLocks noGrp="1"/>
          </p:cNvSpPr>
          <p:nvPr>
            <p:ph type="title"/>
          </p:nvPr>
        </p:nvSpPr>
        <p:spPr/>
        <p:txBody>
          <a:bodyPr>
            <a:normAutofit fontScale="90000"/>
          </a:bodyPr>
          <a:lstStyle/>
          <a:p>
            <a:endParaRPr lang="en-US"/>
          </a:p>
        </p:txBody>
      </p:sp>
      <p:pic>
        <p:nvPicPr>
          <p:cNvPr id="4" name="Picture 4">
            <a:hlinkClick r:id="rId2" action="ppaction://hlinksldjump"/>
          </p:cNvPr>
          <p:cNvPicPr>
            <a:picLocks noChangeAspect="1" noChangeArrowheads="1"/>
          </p:cNvPicPr>
          <p:nvPr/>
        </p:nvPicPr>
        <p:blipFill>
          <a:blip r:embed="rId3"/>
          <a:srcRect/>
          <a:stretch>
            <a:fillRect/>
          </a:stretch>
        </p:blipFill>
        <p:spPr bwMode="auto">
          <a:xfrm>
            <a:off x="3378200" y="-42255"/>
            <a:ext cx="5765800" cy="6900256"/>
          </a:xfrm>
          <a:prstGeom prst="rect">
            <a:avLst/>
          </a:prstGeom>
          <a:noFill/>
          <a:ln w="9525">
            <a:noFill/>
            <a:miter lim="800000"/>
            <a:headEnd/>
            <a:tailEnd/>
          </a:ln>
        </p:spPr>
      </p:pic>
    </p:spTree>
    <p:extLst>
      <p:ext uri="{BB962C8B-B14F-4D97-AF65-F5344CB8AC3E}">
        <p14:creationId xmlns:p14="http://schemas.microsoft.com/office/powerpoint/2010/main" val="4258796392"/>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1"/>
          <p:cNvSpPr>
            <a:spLocks noGrp="1"/>
          </p:cNvSpPr>
          <p:nvPr>
            <p:ph idx="1"/>
          </p:nvPr>
        </p:nvSpPr>
        <p:spPr>
          <a:xfrm>
            <a:off x="0" y="423863"/>
            <a:ext cx="7453313" cy="1446212"/>
          </a:xfrm>
        </p:spPr>
        <p:txBody>
          <a:bodyPr/>
          <a:lstStyle/>
          <a:p>
            <a:r>
              <a:rPr lang="en-US" smtClean="0">
                <a:ea typeface="ＭＳ Ｐゴシック" pitchFamily="-108" charset="-128"/>
                <a:cs typeface="ＭＳ Ｐゴシック" pitchFamily="-108" charset="-128"/>
              </a:rPr>
              <a:t>Ground ice on Mars theorized to exist for some time</a:t>
            </a:r>
          </a:p>
          <a:p>
            <a:pPr lvl="1"/>
            <a:r>
              <a:rPr lang="en-US" smtClean="0"/>
              <a:t>Regolith provides the thermal insulation</a:t>
            </a:r>
          </a:p>
          <a:p>
            <a:pPr lvl="1"/>
            <a:r>
              <a:rPr lang="en-US" smtClean="0"/>
              <a:t>Stable ice distribution changes with climate</a:t>
            </a:r>
          </a:p>
          <a:p>
            <a:pPr lvl="1"/>
            <a:r>
              <a:rPr lang="en-US" smtClean="0"/>
              <a:t>Diffusive contact with the atmosphere</a:t>
            </a:r>
          </a:p>
          <a:p>
            <a:pPr lvl="1"/>
            <a:endParaRPr lang="en-US" smtClean="0"/>
          </a:p>
        </p:txBody>
      </p:sp>
      <p:sp>
        <p:nvSpPr>
          <p:cNvPr id="10" name="Rectangle 9"/>
          <p:cNvSpPr/>
          <p:nvPr/>
        </p:nvSpPr>
        <p:spPr bwMode="auto">
          <a:xfrm>
            <a:off x="2005013" y="4295775"/>
            <a:ext cx="1744662" cy="2243138"/>
          </a:xfrm>
          <a:prstGeom prst="rect">
            <a:avLst/>
          </a:prstGeom>
          <a:solidFill>
            <a:schemeClr val="accent1">
              <a:lumMod val="75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pitchFamily="-112" charset="0"/>
            </a:endParaRPr>
          </a:p>
        </p:txBody>
      </p:sp>
      <p:pic>
        <p:nvPicPr>
          <p:cNvPr id="101380" name="Picture 6"/>
          <p:cNvPicPr>
            <a:picLocks noChangeAspect="1"/>
          </p:cNvPicPr>
          <p:nvPr/>
        </p:nvPicPr>
        <p:blipFill>
          <a:blip r:embed="rId2"/>
          <a:srcRect/>
          <a:stretch>
            <a:fillRect/>
          </a:stretch>
        </p:blipFill>
        <p:spPr bwMode="auto">
          <a:xfrm>
            <a:off x="4719638" y="2630488"/>
            <a:ext cx="4424362" cy="4122737"/>
          </a:xfrm>
          <a:prstGeom prst="rect">
            <a:avLst/>
          </a:prstGeom>
          <a:noFill/>
          <a:ln w="9525">
            <a:noFill/>
            <a:miter lim="800000"/>
            <a:headEnd/>
            <a:tailEnd/>
          </a:ln>
        </p:spPr>
      </p:pic>
      <p:sp>
        <p:nvSpPr>
          <p:cNvPr id="101381" name="TextBox 12"/>
          <p:cNvSpPr txBox="1">
            <a:spLocks noChangeArrowheads="1"/>
          </p:cNvSpPr>
          <p:nvPr/>
        </p:nvSpPr>
        <p:spPr bwMode="auto">
          <a:xfrm>
            <a:off x="2516188" y="3021013"/>
            <a:ext cx="936625" cy="315912"/>
          </a:xfrm>
          <a:prstGeom prst="rect">
            <a:avLst/>
          </a:prstGeom>
          <a:noFill/>
          <a:ln w="9525">
            <a:noFill/>
            <a:miter lim="800000"/>
            <a:headEnd/>
            <a:tailEnd/>
          </a:ln>
        </p:spPr>
        <p:txBody>
          <a:bodyPr wrap="none">
            <a:prstTxWarp prst="textNoShape">
              <a:avLst/>
            </a:prstTxWarp>
            <a:spAutoFit/>
          </a:bodyPr>
          <a:lstStyle/>
          <a:p>
            <a:r>
              <a:rPr lang="en-US"/>
              <a:t>Surface</a:t>
            </a:r>
          </a:p>
        </p:txBody>
      </p:sp>
      <p:sp>
        <p:nvSpPr>
          <p:cNvPr id="101382" name="TextBox 13"/>
          <p:cNvSpPr txBox="1">
            <a:spLocks noChangeArrowheads="1"/>
          </p:cNvSpPr>
          <p:nvPr/>
        </p:nvSpPr>
        <p:spPr bwMode="auto">
          <a:xfrm>
            <a:off x="342900" y="3962400"/>
            <a:ext cx="1123950" cy="754063"/>
          </a:xfrm>
          <a:prstGeom prst="rect">
            <a:avLst/>
          </a:prstGeom>
          <a:noFill/>
          <a:ln w="9525">
            <a:noFill/>
            <a:miter lim="800000"/>
            <a:headEnd/>
            <a:tailEnd/>
          </a:ln>
        </p:spPr>
        <p:txBody>
          <a:bodyPr>
            <a:prstTxWarp prst="textNoShape">
              <a:avLst/>
            </a:prstTxWarp>
            <a:spAutoFit/>
          </a:bodyPr>
          <a:lstStyle/>
          <a:p>
            <a:r>
              <a:rPr lang="en-US" dirty="0" smtClean="0"/>
              <a:t>Inches to </a:t>
            </a:r>
            <a:r>
              <a:rPr lang="en-US" dirty="0"/>
              <a:t>a few feet down</a:t>
            </a:r>
          </a:p>
        </p:txBody>
      </p:sp>
      <p:cxnSp>
        <p:nvCxnSpPr>
          <p:cNvPr id="101383" name="Straight Arrow Connector 15"/>
          <p:cNvCxnSpPr>
            <a:cxnSpLocks noChangeShapeType="1"/>
            <a:stCxn id="101382" idx="3"/>
          </p:cNvCxnSpPr>
          <p:nvPr/>
        </p:nvCxnSpPr>
        <p:spPr bwMode="auto">
          <a:xfrm flipV="1">
            <a:off x="1466850" y="4298950"/>
            <a:ext cx="531813" cy="39688"/>
          </a:xfrm>
          <a:prstGeom prst="straightConnector1">
            <a:avLst/>
          </a:prstGeom>
          <a:noFill/>
          <a:ln w="50800">
            <a:solidFill>
              <a:srgbClr val="FF0000"/>
            </a:solidFill>
            <a:round/>
            <a:headEnd type="none" w="sm" len="sm"/>
            <a:tailEnd type="arrow" w="med" len="med"/>
          </a:ln>
        </p:spPr>
      </p:cxnSp>
      <p:sp>
        <p:nvSpPr>
          <p:cNvPr id="17" name="Oval 16"/>
          <p:cNvSpPr/>
          <p:nvPr/>
        </p:nvSpPr>
        <p:spPr bwMode="auto">
          <a:xfrm>
            <a:off x="2230438" y="4564063"/>
            <a:ext cx="446087" cy="344487"/>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8" name="Oval 17"/>
          <p:cNvSpPr/>
          <p:nvPr/>
        </p:nvSpPr>
        <p:spPr bwMode="auto">
          <a:xfrm>
            <a:off x="2632075" y="4683125"/>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9" name="Oval 18"/>
          <p:cNvSpPr/>
          <p:nvPr/>
        </p:nvSpPr>
        <p:spPr bwMode="auto">
          <a:xfrm>
            <a:off x="2552700" y="4268788"/>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0" name="Oval 19"/>
          <p:cNvSpPr/>
          <p:nvPr/>
        </p:nvSpPr>
        <p:spPr bwMode="auto">
          <a:xfrm>
            <a:off x="2894013" y="4430713"/>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1" name="Oval 20"/>
          <p:cNvSpPr/>
          <p:nvPr/>
        </p:nvSpPr>
        <p:spPr bwMode="auto">
          <a:xfrm>
            <a:off x="2008188" y="4883150"/>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2" name="Oval 21"/>
          <p:cNvSpPr/>
          <p:nvPr/>
        </p:nvSpPr>
        <p:spPr bwMode="auto">
          <a:xfrm>
            <a:off x="1938338" y="4279900"/>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3" name="Oval 22"/>
          <p:cNvSpPr/>
          <p:nvPr/>
        </p:nvSpPr>
        <p:spPr bwMode="auto">
          <a:xfrm>
            <a:off x="3179763" y="4689475"/>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4" name="Oval 23"/>
          <p:cNvSpPr/>
          <p:nvPr/>
        </p:nvSpPr>
        <p:spPr bwMode="auto">
          <a:xfrm>
            <a:off x="3289300" y="4292600"/>
            <a:ext cx="446088" cy="344488"/>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5" name="Oval 24"/>
          <p:cNvSpPr/>
          <p:nvPr/>
        </p:nvSpPr>
        <p:spPr bwMode="auto">
          <a:xfrm>
            <a:off x="2400300" y="508635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6" name="Oval 25"/>
          <p:cNvSpPr/>
          <p:nvPr/>
        </p:nvSpPr>
        <p:spPr bwMode="auto">
          <a:xfrm>
            <a:off x="2906713" y="4957763"/>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7" name="Oval 26"/>
          <p:cNvSpPr/>
          <p:nvPr/>
        </p:nvSpPr>
        <p:spPr bwMode="auto">
          <a:xfrm>
            <a:off x="2065338" y="5318125"/>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8" name="Oval 27"/>
          <p:cNvSpPr/>
          <p:nvPr/>
        </p:nvSpPr>
        <p:spPr bwMode="auto">
          <a:xfrm>
            <a:off x="2538413" y="5403850"/>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9" name="Oval 28"/>
          <p:cNvSpPr/>
          <p:nvPr/>
        </p:nvSpPr>
        <p:spPr bwMode="auto">
          <a:xfrm>
            <a:off x="2193925" y="5643563"/>
            <a:ext cx="447675"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0" name="Oval 29"/>
          <p:cNvSpPr/>
          <p:nvPr/>
        </p:nvSpPr>
        <p:spPr bwMode="auto">
          <a:xfrm>
            <a:off x="1979613" y="5953125"/>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1" name="Oval 30"/>
          <p:cNvSpPr/>
          <p:nvPr/>
        </p:nvSpPr>
        <p:spPr bwMode="auto">
          <a:xfrm>
            <a:off x="2554288" y="5815013"/>
            <a:ext cx="447675" cy="344487"/>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2" name="Oval 31"/>
          <p:cNvSpPr/>
          <p:nvPr/>
        </p:nvSpPr>
        <p:spPr bwMode="auto">
          <a:xfrm>
            <a:off x="2949575" y="5275263"/>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3" name="Oval 32"/>
          <p:cNvSpPr/>
          <p:nvPr/>
        </p:nvSpPr>
        <p:spPr bwMode="auto">
          <a:xfrm>
            <a:off x="3327400" y="508635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4" name="Oval 33"/>
          <p:cNvSpPr/>
          <p:nvPr/>
        </p:nvSpPr>
        <p:spPr bwMode="auto">
          <a:xfrm>
            <a:off x="3276600" y="557530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5" name="Oval 34"/>
          <p:cNvSpPr/>
          <p:nvPr/>
        </p:nvSpPr>
        <p:spPr bwMode="auto">
          <a:xfrm>
            <a:off x="2984500" y="5799138"/>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6" name="Oval 35"/>
          <p:cNvSpPr/>
          <p:nvPr/>
        </p:nvSpPr>
        <p:spPr bwMode="auto">
          <a:xfrm>
            <a:off x="2803525" y="615950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7" name="Oval 36"/>
          <p:cNvSpPr/>
          <p:nvPr/>
        </p:nvSpPr>
        <p:spPr bwMode="auto">
          <a:xfrm>
            <a:off x="2357438" y="6167438"/>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8" name="Oval 37"/>
          <p:cNvSpPr/>
          <p:nvPr/>
        </p:nvSpPr>
        <p:spPr bwMode="auto">
          <a:xfrm>
            <a:off x="3302000" y="606425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0" name="Oval 39"/>
          <p:cNvSpPr/>
          <p:nvPr/>
        </p:nvSpPr>
        <p:spPr bwMode="auto">
          <a:xfrm>
            <a:off x="2289175" y="364490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1" name="Oval 40"/>
          <p:cNvSpPr/>
          <p:nvPr/>
        </p:nvSpPr>
        <p:spPr bwMode="auto">
          <a:xfrm>
            <a:off x="2562225" y="391795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2" name="Oval 41"/>
          <p:cNvSpPr/>
          <p:nvPr/>
        </p:nvSpPr>
        <p:spPr bwMode="auto">
          <a:xfrm>
            <a:off x="2808288" y="3340100"/>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3" name="Oval 42"/>
          <p:cNvSpPr/>
          <p:nvPr/>
        </p:nvSpPr>
        <p:spPr bwMode="auto">
          <a:xfrm>
            <a:off x="2968625" y="3663950"/>
            <a:ext cx="447675"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4" name="Oval 43"/>
          <p:cNvSpPr/>
          <p:nvPr/>
        </p:nvSpPr>
        <p:spPr bwMode="auto">
          <a:xfrm>
            <a:off x="2066925" y="396240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5" name="Oval 44"/>
          <p:cNvSpPr/>
          <p:nvPr/>
        </p:nvSpPr>
        <p:spPr bwMode="auto">
          <a:xfrm>
            <a:off x="1995488" y="3359150"/>
            <a:ext cx="446087" cy="344488"/>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6" name="Oval 45"/>
          <p:cNvSpPr/>
          <p:nvPr/>
        </p:nvSpPr>
        <p:spPr bwMode="auto">
          <a:xfrm>
            <a:off x="3357563" y="3838575"/>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7" name="Oval 46"/>
          <p:cNvSpPr/>
          <p:nvPr/>
        </p:nvSpPr>
        <p:spPr bwMode="auto">
          <a:xfrm>
            <a:off x="3348038" y="3373438"/>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8" name="Oval 47"/>
          <p:cNvSpPr/>
          <p:nvPr/>
        </p:nvSpPr>
        <p:spPr bwMode="auto">
          <a:xfrm>
            <a:off x="2965450" y="4037013"/>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58" name="Oval 57"/>
          <p:cNvSpPr/>
          <p:nvPr/>
        </p:nvSpPr>
        <p:spPr bwMode="auto">
          <a:xfrm>
            <a:off x="2403475" y="3321050"/>
            <a:ext cx="446088"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64" name="Oval 63"/>
          <p:cNvSpPr/>
          <p:nvPr/>
        </p:nvSpPr>
        <p:spPr bwMode="auto">
          <a:xfrm>
            <a:off x="1970088" y="6276975"/>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65" name="Oval 64"/>
          <p:cNvSpPr/>
          <p:nvPr/>
        </p:nvSpPr>
        <p:spPr bwMode="auto">
          <a:xfrm>
            <a:off x="3325813" y="6354763"/>
            <a:ext cx="446087" cy="342900"/>
          </a:xfrm>
          <a:prstGeom prst="ellipse">
            <a:avLst/>
          </a:prstGeom>
          <a:solidFill>
            <a:schemeClr val="bg2">
              <a:lumMod val="60000"/>
              <a:lumOff val="40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01418" name="Rectangle 62"/>
          <p:cNvSpPr>
            <a:spLocks noChangeArrowheads="1"/>
          </p:cNvSpPr>
          <p:nvPr/>
        </p:nvSpPr>
        <p:spPr bwMode="auto">
          <a:xfrm>
            <a:off x="1930400" y="6453188"/>
            <a:ext cx="1973263" cy="265112"/>
          </a:xfrm>
          <a:prstGeom prst="rect">
            <a:avLst/>
          </a:prstGeom>
          <a:solidFill>
            <a:schemeClr val="bg1"/>
          </a:solidFill>
          <a:ln w="47625" cmpd="thickThin">
            <a:noFill/>
            <a:round/>
            <a:headEnd type="none" w="sm" len="sm"/>
            <a:tailEnd type="none" w="sm" len="sm"/>
          </a:ln>
        </p:spPr>
        <p:txBody>
          <a:bodyPr>
            <a:prstTxWarp prst="textNoShape">
              <a:avLst/>
            </a:prstTxWarp>
          </a:bodyPr>
          <a:lstStyle/>
          <a:p>
            <a:endParaRPr lang="en-US"/>
          </a:p>
        </p:txBody>
      </p:sp>
      <p:cxnSp>
        <p:nvCxnSpPr>
          <p:cNvPr id="101419" name="Straight Arrow Connector 66"/>
          <p:cNvCxnSpPr>
            <a:cxnSpLocks noChangeShapeType="1"/>
          </p:cNvCxnSpPr>
          <p:nvPr/>
        </p:nvCxnSpPr>
        <p:spPr bwMode="auto">
          <a:xfrm rot="16200000" flipH="1">
            <a:off x="1857375" y="2732088"/>
            <a:ext cx="498475" cy="473075"/>
          </a:xfrm>
          <a:prstGeom prst="straightConnector1">
            <a:avLst/>
          </a:prstGeom>
          <a:noFill/>
          <a:ln w="50800">
            <a:solidFill>
              <a:srgbClr val="0000FF"/>
            </a:solidFill>
            <a:round/>
            <a:headEnd type="arrow" w="med" len="med"/>
            <a:tailEnd type="arrow" w="med" len="med"/>
          </a:ln>
        </p:spPr>
      </p:cxnSp>
      <p:sp>
        <p:nvSpPr>
          <p:cNvPr id="101420" name="TextBox 67"/>
          <p:cNvSpPr txBox="1">
            <a:spLocks noChangeArrowheads="1"/>
          </p:cNvSpPr>
          <p:nvPr/>
        </p:nvSpPr>
        <p:spPr bwMode="auto">
          <a:xfrm>
            <a:off x="798513" y="2343150"/>
            <a:ext cx="1303337" cy="534988"/>
          </a:xfrm>
          <a:prstGeom prst="rect">
            <a:avLst/>
          </a:prstGeom>
          <a:noFill/>
          <a:ln w="9525">
            <a:noFill/>
            <a:miter lim="800000"/>
            <a:headEnd/>
            <a:tailEnd/>
          </a:ln>
        </p:spPr>
        <p:txBody>
          <a:bodyPr>
            <a:prstTxWarp prst="textNoShape">
              <a:avLst/>
            </a:prstTxWarp>
            <a:spAutoFit/>
          </a:bodyPr>
          <a:lstStyle/>
          <a:p>
            <a:r>
              <a:rPr lang="en-US"/>
              <a:t>Water vapor</a:t>
            </a:r>
          </a:p>
        </p:txBody>
      </p:sp>
    </p:spTree>
    <p:extLst>
      <p:ext uri="{BB962C8B-B14F-4D97-AF65-F5344CB8AC3E}">
        <p14:creationId xmlns:p14="http://schemas.microsoft.com/office/powerpoint/2010/main" val="740247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4267200" y="449263"/>
            <a:ext cx="4876800" cy="1922462"/>
          </a:xfrm>
        </p:spPr>
        <p:txBody>
          <a:bodyPr/>
          <a:lstStyle/>
          <a:p>
            <a:r>
              <a:rPr lang="en-US" dirty="0" smtClean="0">
                <a:ea typeface="ＭＳ Ｐゴシック" pitchFamily="-108" charset="-128"/>
                <a:cs typeface="ＭＳ Ｐゴシック" pitchFamily="-108" charset="-128"/>
              </a:rPr>
              <a:t>Gamma Ray spectrometer on Mars Odyssey spacecraft has detected hydrogen (from H</a:t>
            </a:r>
            <a:r>
              <a:rPr lang="en-US" baseline="-25000" dirty="0" smtClean="0">
                <a:ea typeface="ＭＳ Ｐゴシック" pitchFamily="-108" charset="-128"/>
                <a:cs typeface="ＭＳ Ｐゴシック" pitchFamily="-108" charset="-128"/>
              </a:rPr>
              <a:t>2</a:t>
            </a:r>
            <a:r>
              <a:rPr lang="en-US" dirty="0" smtClean="0">
                <a:ea typeface="ＭＳ Ｐゴシック" pitchFamily="-108" charset="-128"/>
                <a:cs typeface="ＭＳ Ｐゴシック" pitchFamily="-108" charset="-128"/>
              </a:rPr>
              <a:t>O) in near surface</a:t>
            </a:r>
          </a:p>
          <a:p>
            <a:pPr lvl="1"/>
            <a:r>
              <a:rPr lang="en-US" dirty="0" smtClean="0">
                <a:ea typeface="ＭＳ Ｐゴシック" pitchFamily="-108" charset="-128"/>
                <a:cs typeface="ＭＳ Ｐゴシック" pitchFamily="-108" charset="-128"/>
              </a:rPr>
              <a:t>At pretty low resolution</a:t>
            </a:r>
          </a:p>
        </p:txBody>
      </p:sp>
      <p:pic>
        <p:nvPicPr>
          <p:cNvPr id="99331" name="Picture 2"/>
          <p:cNvPicPr>
            <a:picLocks noChangeAspect="1" noChangeArrowheads="1"/>
          </p:cNvPicPr>
          <p:nvPr/>
        </p:nvPicPr>
        <p:blipFill>
          <a:blip r:embed="rId3"/>
          <a:srcRect/>
          <a:stretch>
            <a:fillRect/>
          </a:stretch>
        </p:blipFill>
        <p:spPr bwMode="auto">
          <a:xfrm>
            <a:off x="2692400" y="2019300"/>
            <a:ext cx="6451600" cy="4838700"/>
          </a:xfrm>
          <a:prstGeom prst="rect">
            <a:avLst/>
          </a:prstGeom>
          <a:noFill/>
          <a:ln w="9525">
            <a:noFill/>
            <a:miter lim="800000"/>
            <a:headEnd/>
            <a:tailEnd/>
          </a:ln>
        </p:spPr>
      </p:pic>
      <p:pic>
        <p:nvPicPr>
          <p:cNvPr id="99332" name="Picture 2"/>
          <p:cNvPicPr>
            <a:picLocks noChangeAspect="1" noChangeArrowheads="1"/>
          </p:cNvPicPr>
          <p:nvPr/>
        </p:nvPicPr>
        <p:blipFill>
          <a:blip r:embed="rId4"/>
          <a:srcRect/>
          <a:stretch>
            <a:fillRect/>
          </a:stretch>
        </p:blipFill>
        <p:spPr bwMode="auto">
          <a:xfrm>
            <a:off x="0" y="333375"/>
            <a:ext cx="4000500" cy="3086100"/>
          </a:xfrm>
          <a:prstGeom prst="rect">
            <a:avLst/>
          </a:prstGeom>
          <a:noFill/>
          <a:ln w="9525">
            <a:noFill/>
            <a:miter lim="800000"/>
            <a:headEnd/>
            <a:tailEnd/>
          </a:ln>
        </p:spPr>
      </p:pic>
    </p:spTree>
    <p:extLst>
      <p:ext uri="{BB962C8B-B14F-4D97-AF65-F5344CB8AC3E}">
        <p14:creationId xmlns:p14="http://schemas.microsoft.com/office/powerpoint/2010/main" val="35302362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0" y="482600"/>
            <a:ext cx="9144000" cy="723900"/>
          </a:xfrm>
        </p:spPr>
        <p:txBody>
          <a:bodyPr/>
          <a:lstStyle/>
          <a:p>
            <a:r>
              <a:rPr lang="en-US" dirty="0" smtClean="0">
                <a:latin typeface="Arial" charset="0"/>
                <a:ea typeface="ＭＳ Ｐゴシック" charset="0"/>
                <a:cs typeface="ＭＳ Ｐゴシック" charset="0"/>
              </a:rPr>
              <a:t>Abrupt edge to ice table</a:t>
            </a:r>
          </a:p>
          <a:p>
            <a:r>
              <a:rPr lang="en-US" dirty="0" smtClean="0">
                <a:latin typeface="Arial" charset="0"/>
                <a:ea typeface="ＭＳ Ｐゴシック" charset="0"/>
                <a:cs typeface="ＭＳ Ｐゴシック" charset="0"/>
              </a:rPr>
              <a:t>Edge </a:t>
            </a:r>
            <a:r>
              <a:rPr lang="en-US" dirty="0">
                <a:latin typeface="Arial" charset="0"/>
                <a:ea typeface="ＭＳ Ｐゴシック" charset="0"/>
                <a:cs typeface="ＭＳ Ｐゴシック" charset="0"/>
              </a:rPr>
              <a:t>of ground-ice extent is VERY sensitive to climate</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2063"/>
            <a:ext cx="73533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11268" name="Text Box 5"/>
          <p:cNvSpPr txBox="1">
            <a:spLocks noChangeArrowheads="1"/>
          </p:cNvSpPr>
          <p:nvPr/>
        </p:nvSpPr>
        <p:spPr bwMode="auto">
          <a:xfrm>
            <a:off x="5835650" y="3775075"/>
            <a:ext cx="3308350" cy="315913"/>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Chamberlain and Boynton, 2007</a:t>
            </a:r>
          </a:p>
        </p:txBody>
      </p:sp>
      <p:sp>
        <p:nvSpPr>
          <p:cNvPr id="11269" name="TextBox 5"/>
          <p:cNvSpPr txBox="1">
            <a:spLocks noChangeArrowheads="1"/>
          </p:cNvSpPr>
          <p:nvPr/>
        </p:nvSpPr>
        <p:spPr bwMode="auto">
          <a:xfrm>
            <a:off x="7607300" y="1638300"/>
            <a:ext cx="1536700" cy="185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3200" dirty="0" smtClean="0"/>
              <a:t>10,000 years </a:t>
            </a:r>
            <a:r>
              <a:rPr lang="en-US" sz="3200" dirty="0"/>
              <a:t>in the past</a:t>
            </a:r>
          </a:p>
        </p:txBody>
      </p:sp>
      <p:sp>
        <p:nvSpPr>
          <p:cNvPr id="11270" name="TextBox 6"/>
          <p:cNvSpPr txBox="1">
            <a:spLocks noChangeArrowheads="1"/>
          </p:cNvSpPr>
          <p:nvPr/>
        </p:nvSpPr>
        <p:spPr bwMode="auto">
          <a:xfrm>
            <a:off x="7607300" y="4445000"/>
            <a:ext cx="1536700" cy="185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3200" dirty="0" smtClean="0"/>
              <a:t>3,000 years in </a:t>
            </a:r>
            <a:r>
              <a:rPr lang="en-US" sz="3200" dirty="0"/>
              <a:t>the future</a:t>
            </a:r>
          </a:p>
        </p:txBody>
      </p:sp>
      <p:sp>
        <p:nvSpPr>
          <p:cNvPr id="7" name="Oval 6"/>
          <p:cNvSpPr/>
          <p:nvPr/>
        </p:nvSpPr>
        <p:spPr bwMode="auto">
          <a:xfrm>
            <a:off x="5096932" y="1773768"/>
            <a:ext cx="160867" cy="152399"/>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89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 name="Oval 7"/>
          <p:cNvSpPr/>
          <p:nvPr/>
        </p:nvSpPr>
        <p:spPr bwMode="auto">
          <a:xfrm>
            <a:off x="5105399" y="4364569"/>
            <a:ext cx="160867" cy="152399"/>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89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48236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0" y="379413"/>
            <a:ext cx="9144000" cy="903287"/>
          </a:xfrm>
        </p:spPr>
        <p:txBody>
          <a:bodyPr/>
          <a:lstStyle/>
          <a:p>
            <a:r>
              <a:rPr lang="en-US">
                <a:latin typeface="Arial" charset="0"/>
                <a:ea typeface="ＭＳ Ｐゴシック" charset="0"/>
                <a:cs typeface="ＭＳ Ｐゴシック" charset="0"/>
              </a:rPr>
              <a:t>We can dig for the ice…</a:t>
            </a:r>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7788" y="979488"/>
            <a:ext cx="47863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977900"/>
            <a:ext cx="263842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txBox="1">
            <a:spLocks/>
          </p:cNvSpPr>
          <p:nvPr/>
        </p:nvSpPr>
        <p:spPr bwMode="auto">
          <a:xfrm>
            <a:off x="0" y="3405188"/>
            <a:ext cx="8267700" cy="1044575"/>
          </a:xfrm>
          <a:prstGeom prst="rect">
            <a:avLst/>
          </a:prstGeom>
          <a:noFill/>
          <a:ln w="9525">
            <a:noFill/>
            <a:miter lim="800000"/>
            <a:headEnd/>
            <a:tailEnd/>
          </a:ln>
        </p:spPr>
        <p:txBody>
          <a:bodyPr lIns="78331" tIns="39166" rIns="78331" bIns="39166"/>
          <a:lstStyle/>
          <a:p>
            <a:pPr marL="231775" indent="-231775" algn="l" defTabSz="777875">
              <a:lnSpc>
                <a:spcPct val="100000"/>
              </a:lnSpc>
              <a:spcBef>
                <a:spcPct val="40000"/>
              </a:spcBef>
              <a:buClr>
                <a:srgbClr val="FF0000"/>
              </a:buClr>
              <a:buSzPct val="60000"/>
              <a:buFont typeface="Monotype Sorts" pitchFamily="-105" charset="2"/>
              <a:buChar char="l"/>
              <a:defRPr/>
            </a:pPr>
            <a:r>
              <a:rPr lang="en-US" sz="2000" kern="0" dirty="0">
                <a:latin typeface="+mn-lt"/>
                <a:ea typeface="ＭＳ Ｐゴシック" pitchFamily="-105" charset="-128"/>
                <a:cs typeface="ＭＳ Ｐゴシック" pitchFamily="-105" charset="-128"/>
              </a:rPr>
              <a:t>Another option?</a:t>
            </a:r>
          </a:p>
          <a:p>
            <a:pPr marL="574675" lvl="1" indent="-228600" algn="l" defTabSz="777875">
              <a:lnSpc>
                <a:spcPct val="90000"/>
              </a:lnSpc>
              <a:spcBef>
                <a:spcPct val="30000"/>
              </a:spcBef>
              <a:buClr>
                <a:srgbClr val="0000FF"/>
              </a:buClr>
              <a:buSzPct val="65000"/>
              <a:buFont typeface="Monotype Sorts" pitchFamily="-105" charset="2"/>
              <a:buChar char="n"/>
              <a:defRPr/>
            </a:pPr>
            <a:r>
              <a:rPr lang="en-US" sz="1800" kern="0" dirty="0">
                <a:latin typeface="+mn-lt"/>
                <a:ea typeface="ＭＳ Ｐゴシック" pitchFamily="-112" charset="-128"/>
                <a:cs typeface="+mn-cs"/>
              </a:rPr>
              <a:t>Small impacts continuously probe the subsurface</a:t>
            </a:r>
          </a:p>
          <a:p>
            <a:pPr marL="574675" lvl="1" indent="-228600" algn="l" defTabSz="777875">
              <a:lnSpc>
                <a:spcPct val="90000"/>
              </a:lnSpc>
              <a:spcBef>
                <a:spcPct val="30000"/>
              </a:spcBef>
              <a:buClr>
                <a:srgbClr val="0000FF"/>
              </a:buClr>
              <a:buSzPct val="65000"/>
              <a:buFont typeface="Monotype Sorts" pitchFamily="-105" charset="2"/>
              <a:buChar char="n"/>
              <a:defRPr/>
            </a:pPr>
            <a:r>
              <a:rPr lang="en-US" sz="1800" kern="0" dirty="0">
                <a:latin typeface="+mn-lt"/>
                <a:ea typeface="ＭＳ Ｐゴシック" pitchFamily="-112" charset="-128"/>
                <a:cs typeface="+mn-cs"/>
              </a:rPr>
              <a:t>If only we could find them….</a:t>
            </a:r>
          </a:p>
        </p:txBody>
      </p:sp>
      <p:pic>
        <p:nvPicPr>
          <p:cNvPr id="13318" name="Picture 2" descr="icy_impact_carto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 y="4524375"/>
            <a:ext cx="3733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site3_10625_2360_200pc_50meters_acros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4495801"/>
            <a:ext cx="2362200"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0218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idx="1"/>
          </p:nvPr>
        </p:nvSpPr>
        <p:spPr>
          <a:xfrm>
            <a:off x="0" y="495300"/>
            <a:ext cx="9144000" cy="1949450"/>
          </a:xfrm>
        </p:spPr>
        <p:txBody>
          <a:bodyPr/>
          <a:lstStyle/>
          <a:p>
            <a:r>
              <a:rPr lang="en-US">
                <a:latin typeface="Arial" charset="0"/>
                <a:ea typeface="ＭＳ Ｐゴシック" charset="0"/>
                <a:cs typeface="ＭＳ Ｐゴシック" charset="0"/>
              </a:rPr>
              <a:t>The Phoenix lander discovered very pure buried water ice</a:t>
            </a:r>
          </a:p>
        </p:txBody>
      </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168400"/>
            <a:ext cx="457517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phx_ret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085850"/>
            <a:ext cx="3673475" cy="3422650"/>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150" y="4851400"/>
            <a:ext cx="38544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1068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49263"/>
            <a:ext cx="2730500" cy="5824537"/>
          </a:xfrm>
        </p:spPr>
        <p:txBody>
          <a:bodyPr/>
          <a:lstStyle/>
          <a:p>
            <a:r>
              <a:rPr lang="en-US" dirty="0" smtClean="0"/>
              <a:t>New impacts expose ice in unexpected locations</a:t>
            </a:r>
          </a:p>
          <a:p>
            <a:endParaRPr lang="en-US" dirty="0"/>
          </a:p>
        </p:txBody>
      </p:sp>
      <p:pic>
        <p:nvPicPr>
          <p:cNvPr id="3" name="Picture 2"/>
          <p:cNvPicPr>
            <a:picLocks noChangeAspect="1"/>
          </p:cNvPicPr>
          <p:nvPr/>
        </p:nvPicPr>
        <p:blipFill>
          <a:blip r:embed="rId2"/>
          <a:stretch>
            <a:fillRect/>
          </a:stretch>
        </p:blipFill>
        <p:spPr>
          <a:xfrm>
            <a:off x="2794000" y="355866"/>
            <a:ext cx="6349999" cy="6502134"/>
          </a:xfrm>
          <a:prstGeom prst="rect">
            <a:avLst/>
          </a:prstGeom>
        </p:spPr>
      </p:pic>
      <p:pic>
        <p:nvPicPr>
          <p:cNvPr id="4" name="Picture 3"/>
          <p:cNvPicPr>
            <a:picLocks noChangeAspect="1"/>
          </p:cNvPicPr>
          <p:nvPr/>
        </p:nvPicPr>
        <p:blipFill>
          <a:blip r:embed="rId3"/>
          <a:stretch>
            <a:fillRect/>
          </a:stretch>
        </p:blipFill>
        <p:spPr>
          <a:xfrm>
            <a:off x="203200" y="1397000"/>
            <a:ext cx="2574319" cy="2679700"/>
          </a:xfrm>
          <a:prstGeom prst="rect">
            <a:avLst/>
          </a:prstGeom>
        </p:spPr>
      </p:pic>
      <p:pic>
        <p:nvPicPr>
          <p:cNvPr id="5" name="Picture 17" descr="site3_10625_2360_200pc_50meters_a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4229101"/>
            <a:ext cx="2527300" cy="252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807304"/>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88963"/>
            <a:ext cx="1962150" cy="1189037"/>
          </a:xfrm>
        </p:spPr>
        <p:txBody>
          <a:bodyPr/>
          <a:lstStyle/>
          <a:p>
            <a:r>
              <a:rPr lang="en-US" dirty="0" smtClean="0"/>
              <a:t>Problem?</a:t>
            </a:r>
            <a:endParaRPr lang="en-US" dirty="0"/>
          </a:p>
        </p:txBody>
      </p:sp>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117599"/>
            <a:ext cx="3970338" cy="369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site3_10625_2360_200pc_50meters_a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81101"/>
            <a:ext cx="3556000" cy="355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2694" y="4813300"/>
            <a:ext cx="1367883" cy="371897"/>
          </a:xfrm>
          <a:prstGeom prst="rect">
            <a:avLst/>
          </a:prstGeom>
          <a:noFill/>
        </p:spPr>
        <p:txBody>
          <a:bodyPr wrap="none" rtlCol="0">
            <a:spAutoFit/>
          </a:bodyPr>
          <a:lstStyle/>
          <a:p>
            <a:r>
              <a:rPr lang="en-US" sz="2000" dirty="0" smtClean="0"/>
              <a:t>Observed</a:t>
            </a:r>
            <a:endParaRPr lang="en-US" sz="2000" dirty="0"/>
          </a:p>
        </p:txBody>
      </p:sp>
      <p:sp>
        <p:nvSpPr>
          <p:cNvPr id="6" name="TextBox 5"/>
          <p:cNvSpPr txBox="1"/>
          <p:nvPr/>
        </p:nvSpPr>
        <p:spPr>
          <a:xfrm>
            <a:off x="2173011" y="4749800"/>
            <a:ext cx="1325052" cy="371897"/>
          </a:xfrm>
          <a:prstGeom prst="rect">
            <a:avLst/>
          </a:prstGeom>
          <a:noFill/>
        </p:spPr>
        <p:txBody>
          <a:bodyPr wrap="none" rtlCol="0">
            <a:spAutoFit/>
          </a:bodyPr>
          <a:lstStyle/>
          <a:p>
            <a:r>
              <a:rPr lang="en-US" sz="2000" dirty="0" smtClean="0"/>
              <a:t>Expected</a:t>
            </a:r>
            <a:endParaRPr lang="en-US" sz="2000" dirty="0"/>
          </a:p>
        </p:txBody>
      </p:sp>
    </p:spTree>
    <p:extLst>
      <p:ext uri="{BB962C8B-B14F-4D97-AF65-F5344CB8AC3E}">
        <p14:creationId xmlns:p14="http://schemas.microsoft.com/office/powerpoint/2010/main" val="3887058784"/>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site1_fading_100pc_75meters_across_each.jpg"/>
          <p:cNvPicPr>
            <a:picLocks noChangeAspect="1"/>
          </p:cNvPicPr>
          <p:nvPr/>
        </p:nvPicPr>
        <p:blipFill>
          <a:blip r:embed="rId2"/>
          <a:srcRect/>
          <a:stretch>
            <a:fillRect/>
          </a:stretch>
        </p:blipFill>
        <p:spPr bwMode="auto">
          <a:xfrm>
            <a:off x="180975" y="862013"/>
            <a:ext cx="8802688" cy="5862637"/>
          </a:xfrm>
          <a:prstGeom prst="rect">
            <a:avLst/>
          </a:prstGeom>
          <a:noFill/>
          <a:ln w="9525">
            <a:noFill/>
            <a:miter lim="800000"/>
            <a:headEnd/>
            <a:tailEnd/>
          </a:ln>
        </p:spPr>
      </p:pic>
      <p:sp>
        <p:nvSpPr>
          <p:cNvPr id="128003" name="Content Placeholder 3"/>
          <p:cNvSpPr>
            <a:spLocks noGrp="1"/>
          </p:cNvSpPr>
          <p:nvPr>
            <p:ph idx="1"/>
          </p:nvPr>
        </p:nvSpPr>
        <p:spPr>
          <a:xfrm>
            <a:off x="176213" y="266700"/>
            <a:ext cx="8794750" cy="841375"/>
          </a:xfrm>
        </p:spPr>
        <p:txBody>
          <a:bodyPr/>
          <a:lstStyle/>
          <a:p>
            <a:r>
              <a:rPr lang="en-US" sz="1800" smtClean="0">
                <a:ea typeface="ＭＳ Ｐゴシック" pitchFamily="-108" charset="-128"/>
                <a:cs typeface="ＭＳ Ｐゴシック" pitchFamily="-108" charset="-128"/>
              </a:rPr>
              <a:t>Bright material fades during the martian summer at site 1 over 104 days</a:t>
            </a:r>
          </a:p>
          <a:p>
            <a:pPr lvl="1"/>
            <a:r>
              <a:rPr lang="en-US" sz="1600" smtClean="0"/>
              <a:t>Two craters: diameters 4m, depths 0.5m, 46.3° N  176.9° E</a:t>
            </a:r>
          </a:p>
        </p:txBody>
      </p:sp>
    </p:spTree>
    <p:extLst>
      <p:ext uri="{BB962C8B-B14F-4D97-AF65-F5344CB8AC3E}">
        <p14:creationId xmlns:p14="http://schemas.microsoft.com/office/powerpoint/2010/main" val="42146689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site5_fading_200pc_35meters_across_ea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78075"/>
            <a:ext cx="39068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site2_fading_200pc_35meters_across_ea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
            <a:ext cx="39068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6"/>
          <p:cNvSpPr txBox="1">
            <a:spLocks noChangeArrowheads="1"/>
          </p:cNvSpPr>
          <p:nvPr/>
        </p:nvSpPr>
        <p:spPr bwMode="auto">
          <a:xfrm>
            <a:off x="2498725" y="4422775"/>
            <a:ext cx="752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t>35m</a:t>
            </a:r>
          </a:p>
        </p:txBody>
      </p:sp>
      <p:cxnSp>
        <p:nvCxnSpPr>
          <p:cNvPr id="23557" name="Straight Arrow Connector 8"/>
          <p:cNvCxnSpPr>
            <a:cxnSpLocks noChangeShapeType="1"/>
          </p:cNvCxnSpPr>
          <p:nvPr/>
        </p:nvCxnSpPr>
        <p:spPr bwMode="auto">
          <a:xfrm>
            <a:off x="1966913" y="4452938"/>
            <a:ext cx="1949450" cy="4762"/>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2" name="Right Arrow 11"/>
          <p:cNvSpPr/>
          <p:nvPr/>
        </p:nvSpPr>
        <p:spPr bwMode="auto">
          <a:xfrm>
            <a:off x="1481138" y="1276350"/>
            <a:ext cx="906462" cy="1060450"/>
          </a:xfrm>
          <a:prstGeom prst="rightArrow">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r>
              <a:rPr lang="en-US" dirty="0">
                <a:ea typeface="+mn-ea"/>
                <a:cs typeface="+mn-cs"/>
              </a:rPr>
              <a:t>88 days</a:t>
            </a:r>
          </a:p>
        </p:txBody>
      </p:sp>
      <p:sp>
        <p:nvSpPr>
          <p:cNvPr id="13" name="Right Arrow 12"/>
          <p:cNvSpPr/>
          <p:nvPr/>
        </p:nvSpPr>
        <p:spPr bwMode="auto">
          <a:xfrm>
            <a:off x="1477963" y="3327400"/>
            <a:ext cx="1087437" cy="952500"/>
          </a:xfrm>
          <a:prstGeom prst="rightArrow">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r>
              <a:rPr lang="en-US" dirty="0">
                <a:ea typeface="+mn-ea"/>
                <a:cs typeface="+mn-cs"/>
              </a:rPr>
              <a:t>50 days</a:t>
            </a:r>
          </a:p>
        </p:txBody>
      </p:sp>
      <p:pic>
        <p:nvPicPr>
          <p:cNvPr id="23560" name="Picture 16" descr="Pictur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2238" y="469900"/>
            <a:ext cx="52117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6"/>
          <p:cNvSpPr txBox="1">
            <a:spLocks noChangeArrowheads="1"/>
          </p:cNvSpPr>
          <p:nvPr/>
        </p:nvSpPr>
        <p:spPr bwMode="auto">
          <a:xfrm>
            <a:off x="7502525" y="4410075"/>
            <a:ext cx="752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t>75m</a:t>
            </a:r>
          </a:p>
        </p:txBody>
      </p:sp>
      <p:cxnSp>
        <p:nvCxnSpPr>
          <p:cNvPr id="23562" name="Straight Arrow Connector 8"/>
          <p:cNvCxnSpPr>
            <a:cxnSpLocks noChangeShapeType="1"/>
          </p:cNvCxnSpPr>
          <p:nvPr/>
        </p:nvCxnSpPr>
        <p:spPr bwMode="auto">
          <a:xfrm>
            <a:off x="6589713" y="4389438"/>
            <a:ext cx="2554287" cy="4762"/>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3563" name="Content Placeholder 1"/>
          <p:cNvSpPr>
            <a:spLocks noGrp="1"/>
          </p:cNvSpPr>
          <p:nvPr>
            <p:ph idx="1"/>
          </p:nvPr>
        </p:nvSpPr>
        <p:spPr>
          <a:xfrm>
            <a:off x="0" y="5012266"/>
            <a:ext cx="9144000" cy="1350433"/>
          </a:xfrm>
        </p:spPr>
        <p:txBody>
          <a:bodyPr/>
          <a:lstStyle/>
          <a:p>
            <a:pPr eaLnBrk="1" hangingPunct="1"/>
            <a:r>
              <a:rPr lang="en-US" dirty="0" smtClean="0">
                <a:latin typeface="Arial" charset="0"/>
                <a:ea typeface="ＭＳ Ｐゴシック" charset="0"/>
                <a:cs typeface="ＭＳ Ｐゴシック" charset="0"/>
              </a:rPr>
              <a:t>Nominal </a:t>
            </a:r>
            <a:r>
              <a:rPr lang="en-US" dirty="0">
                <a:latin typeface="Arial" charset="0"/>
                <a:ea typeface="ＭＳ Ｐゴシック" charset="0"/>
                <a:cs typeface="ＭＳ Ｐゴシック" charset="0"/>
              </a:rPr>
              <a:t>sublimation gives ~1.7 mm by </a:t>
            </a:r>
            <a:r>
              <a:rPr lang="en-US" dirty="0" err="1">
                <a:latin typeface="Arial" charset="0"/>
                <a:ea typeface="ＭＳ Ｐゴシック" charset="0"/>
                <a:cs typeface="ＭＳ Ｐゴシック" charset="0"/>
              </a:rPr>
              <a:t>Ls</a:t>
            </a:r>
            <a:r>
              <a:rPr lang="en-US" dirty="0">
                <a:latin typeface="Arial" charset="0"/>
                <a:ea typeface="ＭＳ Ｐゴシック" charset="0"/>
                <a:cs typeface="ＭＳ Ｐゴシック" charset="0"/>
              </a:rPr>
              <a:t> 180</a:t>
            </a:r>
          </a:p>
          <a:p>
            <a:pPr eaLnBrk="1" hangingPunct="1"/>
            <a:r>
              <a:rPr lang="en-US" dirty="0">
                <a:latin typeface="Arial" charset="0"/>
                <a:ea typeface="ＭＳ Ｐゴシック" charset="0"/>
                <a:cs typeface="ＭＳ Ｐゴシック" charset="0"/>
              </a:rPr>
              <a:t>Optically thick lag in HiRISE BG (0.55 microns) of ~17 microns</a:t>
            </a:r>
          </a:p>
          <a:p>
            <a:pPr lvl="1" eaLnBrk="1" hangingPunct="1"/>
            <a:r>
              <a:rPr lang="en-US" dirty="0">
                <a:latin typeface="Arial" charset="0"/>
                <a:ea typeface="ＭＳ Ｐゴシック" charset="0"/>
              </a:rPr>
              <a:t>17 microns of dust in 1.7mm of ice is very clean: 1% by volume</a:t>
            </a:r>
          </a:p>
          <a:p>
            <a:pPr lvl="1" eaLnBrk="1" hangingPunct="1"/>
            <a:endParaRPr lang="en-US" dirty="0">
              <a:latin typeface="Arial" charset="0"/>
              <a:ea typeface="ＭＳ Ｐゴシック" charset="0"/>
            </a:endParaRPr>
          </a:p>
        </p:txBody>
      </p:sp>
      <p:sp>
        <p:nvSpPr>
          <p:cNvPr id="23" name="Right Arrow 22"/>
          <p:cNvSpPr/>
          <p:nvPr/>
        </p:nvSpPr>
        <p:spPr bwMode="auto">
          <a:xfrm>
            <a:off x="6215063" y="2603500"/>
            <a:ext cx="1125537" cy="1422400"/>
          </a:xfrm>
          <a:prstGeom prst="rightArrow">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r>
              <a:rPr lang="en-US">
                <a:latin typeface="Arial" pitchFamily="-105" charset="0"/>
                <a:ea typeface="+mn-ea"/>
                <a:cs typeface="+mn-cs"/>
              </a:rPr>
              <a:t>104 days</a:t>
            </a:r>
          </a:p>
        </p:txBody>
      </p:sp>
    </p:spTree>
    <p:extLst>
      <p:ext uri="{BB962C8B-B14F-4D97-AF65-F5344CB8AC3E}">
        <p14:creationId xmlns:p14="http://schemas.microsoft.com/office/powerpoint/2010/main" val="3052805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2"/>
          <p:cNvSpPr>
            <a:spLocks noChangeArrowheads="1"/>
          </p:cNvSpPr>
          <p:nvPr/>
        </p:nvSpPr>
        <p:spPr bwMode="auto">
          <a:xfrm>
            <a:off x="0" y="323850"/>
            <a:ext cx="4895850" cy="148590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5299" name="Rectangle 3"/>
          <p:cNvSpPr>
            <a:spLocks noGrp="1" noChangeArrowheads="1"/>
          </p:cNvSpPr>
          <p:nvPr>
            <p:ph type="body" idx="1"/>
          </p:nvPr>
        </p:nvSpPr>
        <p:spPr>
          <a:xfrm>
            <a:off x="0" y="342900"/>
            <a:ext cx="54959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a:t>
            </a:r>
            <a:r>
              <a:rPr lang="en-US" sz="2000" dirty="0" smtClean="0">
                <a:latin typeface="Arial" charset="0"/>
                <a:ea typeface="ＭＳ Ｐゴシック" charset="0"/>
              </a:rPr>
              <a:t>years (South)</a:t>
            </a:r>
          </a:p>
          <a:p>
            <a:pPr marL="742950" lvl="1" indent="-285750" defTabSz="914400">
              <a:lnSpc>
                <a:spcPct val="7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3</a:t>
            </a:r>
            <a:r>
              <a:rPr lang="en-US" sz="2000" dirty="0" smtClean="0">
                <a:latin typeface="Arial" charset="0"/>
                <a:ea typeface="ＭＳ Ｐゴシック" charset="0"/>
              </a:rPr>
              <a:t> </a:t>
            </a:r>
            <a:r>
              <a:rPr lang="en-US" sz="2000" dirty="0">
                <a:latin typeface="Arial" charset="0"/>
                <a:ea typeface="ＭＳ Ｐゴシック" charset="0"/>
              </a:rPr>
              <a:t>to </a:t>
            </a:r>
            <a:r>
              <a:rPr lang="en-US" sz="2000" dirty="0" smtClean="0">
                <a:latin typeface="Arial" charset="0"/>
                <a:ea typeface="ＭＳ Ｐゴシック" charset="0"/>
              </a:rPr>
              <a:t>10</a:t>
            </a:r>
            <a:r>
              <a:rPr lang="en-US" sz="2000" baseline="30000" dirty="0" smtClean="0">
                <a:latin typeface="Arial" charset="0"/>
                <a:ea typeface="ＭＳ Ｐゴシック" charset="0"/>
              </a:rPr>
              <a:t>4</a:t>
            </a:r>
            <a:r>
              <a:rPr lang="en-US" sz="2000" dirty="0" smtClean="0">
                <a:latin typeface="Arial" charset="0"/>
                <a:ea typeface="ＭＳ Ｐゴシック" charset="0"/>
              </a:rPr>
              <a:t> years (North)</a:t>
            </a:r>
            <a:endParaRPr lang="en-US" sz="2000" dirty="0">
              <a:latin typeface="Arial" charset="0"/>
              <a:ea typeface="ＭＳ Ｐゴシック"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530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935163"/>
            <a:ext cx="45339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55301" name="Rectangle 21"/>
          <p:cNvSpPr>
            <a:spLocks noChangeArrowheads="1"/>
          </p:cNvSpPr>
          <p:nvPr/>
        </p:nvSpPr>
        <p:spPr bwMode="auto">
          <a:xfrm>
            <a:off x="5321300" y="6361113"/>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MOC wide angle, msss.com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2612" y="3138487"/>
            <a:ext cx="4916487" cy="32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ontent Placeholder 9"/>
          <p:cNvSpPr>
            <a:spLocks noGrp="1"/>
          </p:cNvSpPr>
          <p:nvPr>
            <p:ph idx="1"/>
          </p:nvPr>
        </p:nvSpPr>
        <p:spPr>
          <a:xfrm>
            <a:off x="0" y="474663"/>
            <a:ext cx="8928100" cy="863600"/>
          </a:xfrm>
        </p:spPr>
        <p:txBody>
          <a:bodyPr/>
          <a:lstStyle/>
          <a:p>
            <a:r>
              <a:rPr lang="en-US" sz="1800" dirty="0" smtClean="0">
                <a:latin typeface="Arial" charset="0"/>
                <a:ea typeface="ＭＳ Ｐゴシック" charset="0"/>
                <a:cs typeface="ＭＳ Ｐゴシック" charset="0"/>
              </a:rPr>
              <a:t>Options for producing buried ice?</a:t>
            </a:r>
          </a:p>
          <a:p>
            <a:pPr lvl="1"/>
            <a:r>
              <a:rPr lang="en-US" sz="1600" dirty="0" smtClean="0">
                <a:latin typeface="Arial" charset="0"/>
                <a:ea typeface="ＭＳ Ｐゴシック" charset="0"/>
                <a:cs typeface="ＭＳ Ｐゴシック" charset="0"/>
              </a:rPr>
              <a:t>Buried snow from a past climate – but how did it stick around until today?</a:t>
            </a:r>
          </a:p>
          <a:p>
            <a:pPr lvl="1"/>
            <a:endParaRPr lang="en-US" sz="1600" dirty="0">
              <a:latin typeface="Arial" charset="0"/>
              <a:ea typeface="ＭＳ Ｐゴシック" charset="0"/>
              <a:cs typeface="ＭＳ Ｐゴシック" charset="0"/>
            </a:endParaRPr>
          </a:p>
          <a:p>
            <a:pPr lvl="1"/>
            <a:r>
              <a:rPr lang="en-US" sz="1600" dirty="0" smtClean="0">
                <a:latin typeface="Arial" charset="0"/>
                <a:ea typeface="ＭＳ Ｐゴシック" charset="0"/>
                <a:cs typeface="ＭＳ Ｐゴシック" charset="0"/>
              </a:rPr>
              <a:t>Thermal cycling of pore ice – uncertain effectiveness</a:t>
            </a:r>
          </a:p>
          <a:p>
            <a:pPr lvl="1"/>
            <a:endParaRPr lang="en-US" sz="1600" dirty="0">
              <a:latin typeface="Arial" charset="0"/>
              <a:ea typeface="ＭＳ Ｐゴシック" charset="0"/>
              <a:cs typeface="ＭＳ Ｐゴシック" charset="0"/>
            </a:endParaRPr>
          </a:p>
          <a:p>
            <a:pPr lvl="1"/>
            <a:r>
              <a:rPr lang="en-US" sz="1600" dirty="0" smtClean="0">
                <a:latin typeface="Arial" charset="0"/>
                <a:ea typeface="ＭＳ Ｐゴシック" charset="0"/>
                <a:cs typeface="ＭＳ Ｐゴシック" charset="0"/>
              </a:rPr>
              <a:t>Frost Heave </a:t>
            </a:r>
          </a:p>
          <a:p>
            <a:pPr lvl="2"/>
            <a:r>
              <a:rPr lang="en-US" sz="1200" dirty="0" smtClean="0">
                <a:latin typeface="Arial" charset="0"/>
                <a:ea typeface="ＭＳ Ｐゴシック" charset="0"/>
                <a:cs typeface="ＭＳ Ｐゴシック" charset="0"/>
              </a:rPr>
              <a:t>Requires thin films of liquid water </a:t>
            </a:r>
          </a:p>
          <a:p>
            <a:pPr lvl="2"/>
            <a:r>
              <a:rPr lang="en-US" sz="1200" dirty="0" smtClean="0">
                <a:latin typeface="Arial" charset="0"/>
                <a:ea typeface="ＭＳ Ｐゴシック" charset="0"/>
                <a:cs typeface="ＭＳ Ｐゴシック" charset="0"/>
              </a:rPr>
              <a:t>Common on the Earth</a:t>
            </a:r>
          </a:p>
          <a:p>
            <a:pPr lvl="2"/>
            <a:r>
              <a:rPr lang="en-US" sz="1200" dirty="0" smtClean="0">
                <a:latin typeface="Arial" charset="0"/>
                <a:ea typeface="ＭＳ Ｐゴシック" charset="0"/>
                <a:cs typeface="ＭＳ Ｐゴシック" charset="0"/>
              </a:rPr>
              <a:t>Thought to be only able to produce thin ice lenses at shallow depths (Sizemore et al. 2014)</a:t>
            </a:r>
            <a:endParaRPr lang="en-US" sz="1200" dirty="0">
              <a:latin typeface="Arial" charset="0"/>
              <a:ea typeface="ＭＳ Ｐゴシック" charset="0"/>
              <a:cs typeface="ＭＳ Ｐゴシック" charset="0"/>
            </a:endParaRPr>
          </a:p>
        </p:txBody>
      </p:sp>
      <p:pic>
        <p:nvPicPr>
          <p:cNvPr id="8" name="Picture 4"/>
          <p:cNvPicPr>
            <a:picLocks noChangeAspect="1"/>
          </p:cNvPicPr>
          <p:nvPr/>
        </p:nvPicPr>
        <p:blipFill>
          <a:blip r:embed="rId3"/>
          <a:srcRect/>
          <a:stretch>
            <a:fillRect/>
          </a:stretch>
        </p:blipFill>
        <p:spPr bwMode="auto">
          <a:xfrm>
            <a:off x="406400" y="3136900"/>
            <a:ext cx="1931042" cy="3721100"/>
          </a:xfrm>
          <a:prstGeom prst="rect">
            <a:avLst/>
          </a:prstGeom>
          <a:noFill/>
          <a:ln w="9525">
            <a:noFill/>
            <a:miter lim="800000"/>
            <a:headEnd/>
            <a:tailEnd/>
          </a:ln>
        </p:spPr>
      </p:pic>
      <p:sp>
        <p:nvSpPr>
          <p:cNvPr id="9" name="Text Box 5"/>
          <p:cNvSpPr txBox="1">
            <a:spLocks noChangeArrowheads="1"/>
          </p:cNvSpPr>
          <p:nvPr/>
        </p:nvSpPr>
        <p:spPr bwMode="auto">
          <a:xfrm>
            <a:off x="2519363" y="6542088"/>
            <a:ext cx="1285875" cy="315912"/>
          </a:xfrm>
          <a:prstGeom prst="rect">
            <a:avLst/>
          </a:prstGeom>
          <a:solidFill>
            <a:srgbClr val="E9FC32"/>
          </a:solidFill>
          <a:ln w="47625" cmpd="thickThin">
            <a:noFill/>
            <a:miter lim="800000"/>
            <a:headEnd type="none" w="sm" len="sm"/>
            <a:tailEnd type="none" w="sm" len="sm"/>
          </a:ln>
        </p:spPr>
        <p:txBody>
          <a:bodyPr wrap="none">
            <a:prstTxWarp prst="textNoShape">
              <a:avLst/>
            </a:prstTxWarp>
            <a:spAutoFit/>
          </a:bodyPr>
          <a:lstStyle/>
          <a:p>
            <a:r>
              <a:rPr lang="en-US"/>
              <a:t>Taber, 1930</a:t>
            </a:r>
          </a:p>
        </p:txBody>
      </p:sp>
    </p:spTree>
    <p:extLst>
      <p:ext uri="{BB962C8B-B14F-4D97-AF65-F5344CB8AC3E}">
        <p14:creationId xmlns:p14="http://schemas.microsoft.com/office/powerpoint/2010/main" val="33463911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0" y="888999"/>
            <a:ext cx="2522538" cy="1185863"/>
          </a:xfrm>
        </p:spPr>
        <p:txBody>
          <a:bodyPr/>
          <a:lstStyle/>
          <a:p>
            <a:r>
              <a:rPr lang="en-US" dirty="0">
                <a:latin typeface="Arial" charset="0"/>
                <a:ea typeface="ＭＳ Ｐゴシック" charset="0"/>
                <a:cs typeface="ＭＳ Ｐゴシック" charset="0"/>
              </a:rPr>
              <a:t>Scalloped terrain on </a:t>
            </a:r>
            <a:r>
              <a:rPr lang="en-US" dirty="0" smtClean="0">
                <a:latin typeface="Arial" charset="0"/>
                <a:ea typeface="ＭＳ Ｐゴシック" charset="0"/>
                <a:cs typeface="ＭＳ Ｐゴシック" charset="0"/>
              </a:rPr>
              <a:t>Mars</a:t>
            </a:r>
          </a:p>
          <a:p>
            <a:endParaRPr lang="en-US" dirty="0">
              <a:latin typeface="Arial" charset="0"/>
            </a:endParaRPr>
          </a:p>
          <a:p>
            <a:endParaRPr lang="en-US" dirty="0" smtClean="0">
              <a:latin typeface="Arial" charset="0"/>
              <a:ea typeface="ＭＳ Ｐゴシック" charset="0"/>
              <a:cs typeface="ＭＳ Ｐゴシック" charset="0"/>
            </a:endParaRPr>
          </a:p>
          <a:p>
            <a:endParaRPr lang="en-US" dirty="0">
              <a:latin typeface="Arial" charset="0"/>
            </a:endParaRPr>
          </a:p>
          <a:p>
            <a:endParaRPr lang="en-US" dirty="0" smtClean="0">
              <a:latin typeface="Arial" charset="0"/>
              <a:ea typeface="ＭＳ Ｐゴシック" charset="0"/>
              <a:cs typeface="ＭＳ Ｐゴシック" charset="0"/>
            </a:endParaRPr>
          </a:p>
          <a:p>
            <a:endParaRPr lang="en-US" dirty="0">
              <a:latin typeface="Arial" charset="0"/>
            </a:endParaRPr>
          </a:p>
          <a:p>
            <a:endParaRPr lang="en-US" dirty="0" smtClean="0">
              <a:latin typeface="Arial" charset="0"/>
              <a:ea typeface="ＭＳ Ｐゴシック" charset="0"/>
              <a:cs typeface="ＭＳ Ｐゴシック" charset="0"/>
            </a:endParaRPr>
          </a:p>
          <a:p>
            <a:endParaRPr lang="en-US" dirty="0">
              <a:latin typeface="Arial" charset="0"/>
            </a:endParaRPr>
          </a:p>
          <a:p>
            <a:endParaRPr lang="en-US" dirty="0" smtClean="0">
              <a:latin typeface="Arial" charset="0"/>
              <a:ea typeface="ＭＳ Ｐゴシック" charset="0"/>
              <a:cs typeface="ＭＳ Ｐゴシック" charset="0"/>
            </a:endParaRPr>
          </a:p>
          <a:p>
            <a:r>
              <a:rPr lang="en-US" dirty="0" smtClean="0">
                <a:latin typeface="Arial" charset="0"/>
              </a:rPr>
              <a:t>Expanded secondary craters</a:t>
            </a:r>
            <a:endParaRPr lang="en-US" dirty="0">
              <a:latin typeface="Arial" charset="0"/>
              <a:ea typeface="ＭＳ Ｐゴシック" charset="0"/>
              <a:cs typeface="ＭＳ Ｐゴシック" charset="0"/>
            </a:endParaRPr>
          </a:p>
        </p:txBody>
      </p:sp>
      <p:pic>
        <p:nvPicPr>
          <p:cNvPr id="409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5800" y="314573"/>
            <a:ext cx="5918200" cy="335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9"/>
          <p:cNvSpPr txBox="1">
            <a:spLocks noChangeArrowheads="1"/>
          </p:cNvSpPr>
          <p:nvPr/>
        </p:nvSpPr>
        <p:spPr bwMode="auto">
          <a:xfrm>
            <a:off x="209550" y="1592263"/>
            <a:ext cx="1601788" cy="287337"/>
          </a:xfrm>
          <a:prstGeom prst="rect">
            <a:avLst/>
          </a:prstGeom>
          <a:solidFill>
            <a:srgbClr val="FAFD77"/>
          </a:solidFill>
          <a:ln w="12700">
            <a:solidFill>
              <a:schemeClr val="tx1"/>
            </a:solidFill>
            <a:miter lim="800000"/>
            <a:headEnd type="none" w="sm" len="sm"/>
            <a:tailEnd type="none" w="sm" len="sm"/>
          </a:ln>
        </p:spPr>
        <p:txBody>
          <a:bodyPr wrap="non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lnSpc>
                <a:spcPct val="89000"/>
              </a:lnSpc>
            </a:pPr>
            <a:r>
              <a:rPr lang="en-US" sz="1400"/>
              <a:t>Lefort et al. 2009</a:t>
            </a:r>
          </a:p>
        </p:txBody>
      </p:sp>
      <p:sp>
        <p:nvSpPr>
          <p:cNvPr id="6" name="Text Box 5"/>
          <p:cNvSpPr txBox="1">
            <a:spLocks noChangeArrowheads="1"/>
          </p:cNvSpPr>
          <p:nvPr/>
        </p:nvSpPr>
        <p:spPr bwMode="auto">
          <a:xfrm>
            <a:off x="0" y="349250"/>
            <a:ext cx="2573867" cy="322263"/>
          </a:xfrm>
          <a:prstGeom prst="rect">
            <a:avLst/>
          </a:prstGeom>
          <a:solidFill>
            <a:srgbClr val="DCE9FF"/>
          </a:solidFill>
          <a:ln w="12700">
            <a:solidFill>
              <a:schemeClr val="tx1"/>
            </a:solidFill>
            <a:miter lim="800000"/>
            <a:headEnd type="none" w="sm" len="sm"/>
            <a:tailEnd type="none" w="sm" len="sm"/>
          </a:ln>
        </p:spPr>
        <p:txBody>
          <a:bodyPr wrap="squar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lnSpc>
                <a:spcPct val="89000"/>
              </a:lnSpc>
              <a:spcBef>
                <a:spcPct val="50000"/>
              </a:spcBef>
            </a:pPr>
            <a:r>
              <a:rPr lang="en-US" dirty="0" smtClean="0"/>
              <a:t>Thermokarst</a:t>
            </a:r>
            <a:endParaRPr lang="en-US" dirty="0"/>
          </a:p>
        </p:txBody>
      </p:sp>
      <p:sp>
        <p:nvSpPr>
          <p:cNvPr id="7" name="Text Box 9"/>
          <p:cNvSpPr txBox="1">
            <a:spLocks noChangeArrowheads="1"/>
          </p:cNvSpPr>
          <p:nvPr/>
        </p:nvSpPr>
        <p:spPr bwMode="auto">
          <a:xfrm>
            <a:off x="365376" y="4906963"/>
            <a:ext cx="1518740" cy="288028"/>
          </a:xfrm>
          <a:prstGeom prst="rect">
            <a:avLst/>
          </a:prstGeom>
          <a:solidFill>
            <a:srgbClr val="FAFD77"/>
          </a:solidFill>
          <a:ln w="12700">
            <a:solidFill>
              <a:schemeClr val="tx1"/>
            </a:solidFill>
            <a:miter lim="800000"/>
            <a:headEnd type="none" w="sm" len="sm"/>
            <a:tailEnd type="none" w="sm" len="sm"/>
          </a:ln>
        </p:spPr>
        <p:txBody>
          <a:bodyPr wrap="non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lnSpc>
                <a:spcPct val="89000"/>
              </a:lnSpc>
            </a:pPr>
            <a:r>
              <a:rPr lang="en-US" sz="1400" dirty="0" smtClean="0"/>
              <a:t>Viola et </a:t>
            </a:r>
            <a:r>
              <a:rPr lang="en-US" sz="1400" dirty="0"/>
              <a:t>al. </a:t>
            </a:r>
            <a:r>
              <a:rPr lang="en-US" sz="1400" dirty="0" smtClean="0"/>
              <a:t>2015</a:t>
            </a:r>
            <a:endParaRPr lang="en-US" sz="1400" dirty="0"/>
          </a:p>
        </p:txBody>
      </p:sp>
      <p:pic>
        <p:nvPicPr>
          <p:cNvPr id="2" name="Picture 1" descr="Screen Shot 2015-02-23 at 9.40.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101" y="3878577"/>
            <a:ext cx="5930899" cy="2700023"/>
          </a:xfrm>
          <a:prstGeom prst="rect">
            <a:avLst/>
          </a:prstGeom>
        </p:spPr>
      </p:pic>
    </p:spTree>
    <p:extLst>
      <p:ext uri="{BB962C8B-B14F-4D97-AF65-F5344CB8AC3E}">
        <p14:creationId xmlns:p14="http://schemas.microsoft.com/office/powerpoint/2010/main" val="36676541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0100" y="365744"/>
            <a:ext cx="5803900" cy="276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ontent Placeholder 2"/>
          <p:cNvSpPr>
            <a:spLocks noGrp="1"/>
          </p:cNvSpPr>
          <p:nvPr>
            <p:ph idx="1"/>
          </p:nvPr>
        </p:nvSpPr>
        <p:spPr>
          <a:xfrm>
            <a:off x="0" y="576263"/>
            <a:ext cx="3340099" cy="2166938"/>
          </a:xfrm>
        </p:spPr>
        <p:txBody>
          <a:bodyPr/>
          <a:lstStyle/>
          <a:p>
            <a:r>
              <a:rPr lang="en-US" dirty="0">
                <a:latin typeface="Arial" charset="0"/>
                <a:ea typeface="ＭＳ Ｐゴシック" charset="0"/>
                <a:cs typeface="ＭＳ Ｐゴシック" charset="0"/>
              </a:rPr>
              <a:t>Removal of ground ice causes collapse and slope feedback</a:t>
            </a:r>
          </a:p>
          <a:p>
            <a:pPr lvl="1"/>
            <a:r>
              <a:rPr lang="en-US" dirty="0">
                <a:latin typeface="Arial" charset="0"/>
                <a:ea typeface="ＭＳ Ｐゴシック" charset="0"/>
              </a:rPr>
              <a:t>Leads to asymmetric shape</a:t>
            </a:r>
          </a:p>
        </p:txBody>
      </p:sp>
      <p:sp>
        <p:nvSpPr>
          <p:cNvPr id="41987" name="Text Box 9"/>
          <p:cNvSpPr txBox="1">
            <a:spLocks noChangeArrowheads="1"/>
          </p:cNvSpPr>
          <p:nvPr/>
        </p:nvSpPr>
        <p:spPr bwMode="auto">
          <a:xfrm>
            <a:off x="7212012" y="2446338"/>
            <a:ext cx="1741488" cy="288925"/>
          </a:xfrm>
          <a:prstGeom prst="rect">
            <a:avLst/>
          </a:prstGeom>
          <a:solidFill>
            <a:srgbClr val="FAFD77"/>
          </a:solidFill>
          <a:ln w="12700">
            <a:solidFill>
              <a:schemeClr val="tx1"/>
            </a:solidFill>
            <a:miter lim="800000"/>
            <a:headEnd type="none" w="sm" len="sm"/>
            <a:tailEnd type="none" w="sm" len="sm"/>
          </a:ln>
        </p:spPr>
        <p:txBody>
          <a:bodyPr wrap="non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lnSpc>
                <a:spcPct val="89000"/>
              </a:lnSpc>
            </a:pPr>
            <a:r>
              <a:rPr lang="en-US" sz="1400" dirty="0"/>
              <a:t>Dundas et al. 2011</a:t>
            </a:r>
          </a:p>
        </p:txBody>
      </p:sp>
      <p:pic>
        <p:nvPicPr>
          <p:cNvPr id="41988" name="Picture 4" descr="k4_presob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71799"/>
            <a:ext cx="3886200" cy="388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2982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idx="1"/>
          </p:nvPr>
        </p:nvSpPr>
        <p:spPr>
          <a:xfrm>
            <a:off x="0" y="542925"/>
            <a:ext cx="8267700" cy="379413"/>
          </a:xfrm>
        </p:spPr>
        <p:txBody>
          <a:bodyPr/>
          <a:lstStyle/>
          <a:p>
            <a:r>
              <a:rPr lang="en-US">
                <a:latin typeface="Arial" charset="0"/>
                <a:ea typeface="ＭＳ Ｐゴシック" charset="0"/>
                <a:cs typeface="ＭＳ Ｐゴシック" charset="0"/>
              </a:rPr>
              <a:t>Thickness of the icy regolith</a:t>
            </a:r>
          </a:p>
          <a:p>
            <a:pPr lvl="1"/>
            <a:r>
              <a:rPr lang="en-US">
                <a:latin typeface="Arial" charset="0"/>
                <a:ea typeface="ＭＳ Ｐゴシック" charset="0"/>
              </a:rPr>
              <a:t>Perhaps up to 10s of meters </a:t>
            </a:r>
          </a:p>
          <a:p>
            <a:pPr lvl="2"/>
            <a:r>
              <a:rPr lang="en-US">
                <a:latin typeface="Arial" charset="0"/>
                <a:ea typeface="ＭＳ Ｐゴシック" charset="0"/>
              </a:rPr>
              <a:t>38 meters in this case</a:t>
            </a:r>
          </a:p>
          <a:p>
            <a:pPr lvl="1"/>
            <a:r>
              <a:rPr lang="en-US">
                <a:latin typeface="Arial" charset="0"/>
                <a:ea typeface="ＭＳ Ｐゴシック" charset="0"/>
              </a:rPr>
              <a:t>Limited by geothermal gradient (deposition limit not stability limit)</a:t>
            </a:r>
          </a:p>
          <a:p>
            <a:pPr lvl="1"/>
            <a:endParaRPr lang="en-US">
              <a:latin typeface="Arial" charset="0"/>
              <a:ea typeface="ＭＳ Ｐゴシック" charset="0"/>
            </a:endParaRPr>
          </a:p>
        </p:txBody>
      </p:sp>
      <p:pic>
        <p:nvPicPr>
          <p:cNvPr id="27651" name="Picture 7" descr="ESP_018522_2270_COLOR.abrow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37147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r_1403201_001_bullsey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1938338"/>
            <a:ext cx="538003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0040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74663"/>
            <a:ext cx="9144000" cy="515937"/>
          </a:xfrm>
        </p:spPr>
        <p:txBody>
          <a:bodyPr/>
          <a:lstStyle/>
          <a:p>
            <a:r>
              <a:rPr lang="en-US" dirty="0" smtClean="0"/>
              <a:t>Lobate aprons in the mid-latitudes are also almost pure ice</a:t>
            </a:r>
            <a:endParaRPr lang="en-US" dirty="0"/>
          </a:p>
        </p:txBody>
      </p:sp>
      <p:pic>
        <p:nvPicPr>
          <p:cNvPr id="3" name="Picture 2"/>
          <p:cNvPicPr>
            <a:picLocks noChangeAspect="1"/>
          </p:cNvPicPr>
          <p:nvPr/>
        </p:nvPicPr>
        <p:blipFill>
          <a:blip r:embed="rId2"/>
          <a:stretch>
            <a:fillRect/>
          </a:stretch>
        </p:blipFill>
        <p:spPr>
          <a:xfrm>
            <a:off x="0" y="1549400"/>
            <a:ext cx="9144000" cy="3752703"/>
          </a:xfrm>
          <a:prstGeom prst="rect">
            <a:avLst/>
          </a:prstGeom>
        </p:spPr>
      </p:pic>
    </p:spTree>
    <p:extLst>
      <p:ext uri="{BB962C8B-B14F-4D97-AF65-F5344CB8AC3E}">
        <p14:creationId xmlns:p14="http://schemas.microsoft.com/office/powerpoint/2010/main" val="484636123"/>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60363"/>
            <a:ext cx="4978400" cy="2776537"/>
          </a:xfrm>
        </p:spPr>
        <p:txBody>
          <a:bodyPr/>
          <a:lstStyle/>
          <a:p>
            <a:r>
              <a:rPr lang="en-US" dirty="0" smtClean="0"/>
              <a:t>Lobate aprons are transparent to radar waves</a:t>
            </a:r>
          </a:p>
          <a:p>
            <a:pPr lvl="1"/>
            <a:r>
              <a:rPr lang="en-US" dirty="0" smtClean="0"/>
              <a:t>Holt et al. 2008</a:t>
            </a:r>
            <a:endParaRPr lang="en-US" dirty="0"/>
          </a:p>
        </p:txBody>
      </p:sp>
      <p:pic>
        <p:nvPicPr>
          <p:cNvPr id="3" name="Picture 2"/>
          <p:cNvPicPr>
            <a:picLocks noChangeAspect="1"/>
          </p:cNvPicPr>
          <p:nvPr/>
        </p:nvPicPr>
        <p:blipFill>
          <a:blip r:embed="rId2"/>
          <a:stretch>
            <a:fillRect/>
          </a:stretch>
        </p:blipFill>
        <p:spPr>
          <a:xfrm>
            <a:off x="5041900" y="355287"/>
            <a:ext cx="4102100" cy="6502713"/>
          </a:xfrm>
          <a:prstGeom prst="rect">
            <a:avLst/>
          </a:prstGeom>
        </p:spPr>
      </p:pic>
      <p:pic>
        <p:nvPicPr>
          <p:cNvPr id="5" name="Picture 4"/>
          <p:cNvPicPr>
            <a:picLocks noChangeAspect="1"/>
          </p:cNvPicPr>
          <p:nvPr/>
        </p:nvPicPr>
        <p:blipFill>
          <a:blip r:embed="rId3"/>
          <a:stretch>
            <a:fillRect/>
          </a:stretch>
        </p:blipFill>
        <p:spPr>
          <a:xfrm>
            <a:off x="660400" y="1117600"/>
            <a:ext cx="4098433" cy="5473700"/>
          </a:xfrm>
          <a:prstGeom prst="rect">
            <a:avLst/>
          </a:prstGeom>
        </p:spPr>
      </p:pic>
    </p:spTree>
    <p:extLst>
      <p:ext uri="{BB962C8B-B14F-4D97-AF65-F5344CB8AC3E}">
        <p14:creationId xmlns:p14="http://schemas.microsoft.com/office/powerpoint/2010/main" val="3645702355"/>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0" y="441325"/>
            <a:ext cx="3716338" cy="2624138"/>
          </a:xfrm>
        </p:spPr>
        <p:txBody>
          <a:bodyPr/>
          <a:lstStyle/>
          <a:p>
            <a:r>
              <a:rPr lang="en-US" dirty="0" smtClean="0">
                <a:latin typeface="Arial" charset="0"/>
                <a:ea typeface="ＭＳ Ｐゴシック" charset="0"/>
                <a:cs typeface="ＭＳ Ｐゴシック" charset="0"/>
              </a:rPr>
              <a:t>Icy slope </a:t>
            </a:r>
            <a:r>
              <a:rPr lang="en-US" dirty="0">
                <a:latin typeface="Arial" charset="0"/>
                <a:ea typeface="ＭＳ Ｐゴシック" charset="0"/>
                <a:cs typeface="ＭＳ Ｐゴシック" charset="0"/>
              </a:rPr>
              <a:t>movements on Mars – melting not expected in current climate</a:t>
            </a:r>
          </a:p>
          <a:p>
            <a:pPr lvl="1"/>
            <a:r>
              <a:rPr lang="en-US" dirty="0">
                <a:latin typeface="Arial" charset="0"/>
                <a:ea typeface="ＭＳ Ｐゴシック" charset="0"/>
              </a:rPr>
              <a:t>Fretted terrain</a:t>
            </a:r>
          </a:p>
          <a:p>
            <a:pPr lvl="1"/>
            <a:r>
              <a:rPr lang="en-US" dirty="0">
                <a:latin typeface="Arial" charset="0"/>
                <a:ea typeface="ＭＳ Ｐゴシック" charset="0"/>
              </a:rPr>
              <a:t>Concentric crater fill</a:t>
            </a:r>
          </a:p>
          <a:p>
            <a:pPr lvl="1"/>
            <a:r>
              <a:rPr lang="en-US" dirty="0">
                <a:latin typeface="Arial" charset="0"/>
                <a:ea typeface="ＭＳ Ｐゴシック" charset="0"/>
              </a:rPr>
              <a:t>Lineated Valley Fill</a:t>
            </a: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601663"/>
            <a:ext cx="54054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5"/>
          <p:cNvSpPr txBox="1">
            <a:spLocks noChangeArrowheads="1"/>
          </p:cNvSpPr>
          <p:nvPr/>
        </p:nvSpPr>
        <p:spPr bwMode="auto">
          <a:xfrm>
            <a:off x="2189163" y="3794125"/>
            <a:ext cx="1501775" cy="287338"/>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lnSpc>
                <a:spcPct val="89000"/>
              </a:lnSpc>
            </a:pPr>
            <a:r>
              <a:rPr lang="en-US" sz="1400"/>
              <a:t>Levy et al. 2010</a:t>
            </a:r>
          </a:p>
        </p:txBody>
      </p:sp>
      <p:pic>
        <p:nvPicPr>
          <p:cNvPr id="2970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15518" y="856457"/>
            <a:ext cx="2112963"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6305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63563"/>
            <a:ext cx="9144000" cy="896937"/>
          </a:xfrm>
        </p:spPr>
        <p:txBody>
          <a:bodyPr/>
          <a:lstStyle/>
          <a:p>
            <a:r>
              <a:rPr lang="en-US" dirty="0" smtClean="0"/>
              <a:t>Surface texture sometimes called brain terrain</a:t>
            </a:r>
            <a:endParaRPr lang="en-US" dirty="0"/>
          </a:p>
        </p:txBody>
      </p:sp>
      <p:pic>
        <p:nvPicPr>
          <p:cNvPr id="4" name="Picture 3"/>
          <p:cNvPicPr>
            <a:picLocks noChangeAspect="1"/>
          </p:cNvPicPr>
          <p:nvPr/>
        </p:nvPicPr>
        <p:blipFill>
          <a:blip r:embed="rId2"/>
          <a:stretch>
            <a:fillRect/>
          </a:stretch>
        </p:blipFill>
        <p:spPr>
          <a:xfrm>
            <a:off x="0" y="1511300"/>
            <a:ext cx="9144000" cy="3821695"/>
          </a:xfrm>
          <a:prstGeom prst="rect">
            <a:avLst/>
          </a:prstGeom>
        </p:spPr>
      </p:pic>
    </p:spTree>
    <p:extLst>
      <p:ext uri="{BB962C8B-B14F-4D97-AF65-F5344CB8AC3E}">
        <p14:creationId xmlns:p14="http://schemas.microsoft.com/office/powerpoint/2010/main" val="2427528896"/>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2540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684213"/>
            <a:ext cx="2776538"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5275" y="0"/>
            <a:ext cx="164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9613" y="0"/>
            <a:ext cx="208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65200" y="812800"/>
            <a:ext cx="617538" cy="1524000"/>
          </a:xfrm>
          <a:prstGeom prst="rect">
            <a:avLst/>
          </a:prstGeom>
          <a:gradFill flip="none" rotWithShape="1">
            <a:gsLst>
              <a:gs pos="0">
                <a:schemeClr val="accent1">
                  <a:shade val="60000"/>
                  <a:satMod val="130000"/>
                  <a:alpha val="0"/>
                </a:schemeClr>
              </a:gs>
              <a:gs pos="100000">
                <a:schemeClr val="accent1">
                  <a:shade val="94000"/>
                  <a:satMod val="135000"/>
                  <a:alpha val="0"/>
                </a:schemeClr>
              </a:gs>
            </a:gsLst>
            <a:lin ang="16200000" scaled="0"/>
            <a:tileRect/>
          </a:gradFill>
          <a:ln w="25400" cap="flat" cmpd="sng" algn="ctr">
            <a:solidFill>
              <a:srgbClr val="00CC9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9" name="Rectangle 18"/>
          <p:cNvSpPr/>
          <p:nvPr/>
        </p:nvSpPr>
        <p:spPr>
          <a:xfrm>
            <a:off x="5892800" y="5097463"/>
            <a:ext cx="423863" cy="1354137"/>
          </a:xfrm>
          <a:prstGeom prst="rect">
            <a:avLst/>
          </a:prstGeom>
          <a:gradFill flip="none" rotWithShape="1">
            <a:gsLst>
              <a:gs pos="0">
                <a:schemeClr val="accent1">
                  <a:shade val="60000"/>
                  <a:satMod val="130000"/>
                  <a:alpha val="0"/>
                </a:schemeClr>
              </a:gs>
              <a:gs pos="100000">
                <a:schemeClr val="accent1">
                  <a:shade val="94000"/>
                  <a:satMod val="135000"/>
                  <a:alpha val="0"/>
                </a:schemeClr>
              </a:gs>
            </a:gsLst>
            <a:lin ang="16200000" scaled="0"/>
            <a:tileRect/>
          </a:gradFill>
          <a:ln w="25400" cap="flat" cmpd="sng" algn="ctr">
            <a:solidFill>
              <a:srgbClr val="00CC9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 name="Rectangle 19"/>
          <p:cNvSpPr/>
          <p:nvPr/>
        </p:nvSpPr>
        <p:spPr>
          <a:xfrm>
            <a:off x="3657600" y="3217863"/>
            <a:ext cx="439738" cy="1616075"/>
          </a:xfrm>
          <a:prstGeom prst="rect">
            <a:avLst/>
          </a:prstGeom>
          <a:gradFill flip="none" rotWithShape="1">
            <a:gsLst>
              <a:gs pos="0">
                <a:schemeClr val="accent1">
                  <a:shade val="60000"/>
                  <a:satMod val="130000"/>
                  <a:alpha val="0"/>
                </a:schemeClr>
              </a:gs>
              <a:gs pos="100000">
                <a:schemeClr val="accent1">
                  <a:shade val="94000"/>
                  <a:satMod val="135000"/>
                  <a:alpha val="0"/>
                </a:schemeClr>
              </a:gs>
            </a:gsLst>
            <a:lin ang="16200000" scaled="0"/>
            <a:tileRect/>
          </a:gradFill>
          <a:ln w="25400" cap="flat" cmpd="sng" algn="ctr">
            <a:solidFill>
              <a:srgbClr val="00CC9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19654424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4445000" y="1600200"/>
            <a:ext cx="4241800" cy="4525963"/>
          </a:xfrm>
        </p:spPr>
        <p:txBody>
          <a:bodyPr/>
          <a:lstStyle/>
          <a:p>
            <a:endParaRPr lang="en-US">
              <a:latin typeface="Arial" charset="0"/>
              <a:ea typeface="ＭＳ Ｐゴシック" charset="0"/>
              <a:cs typeface="ＭＳ Ｐゴシック" charset="0"/>
            </a:endParaRPr>
          </a:p>
        </p:txBody>
      </p:sp>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21774" y="-364226"/>
            <a:ext cx="5325533" cy="911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4" name="Object 2"/>
          <p:cNvGraphicFramePr>
            <a:graphicFrameLocks noChangeAspect="1"/>
          </p:cNvGraphicFramePr>
          <p:nvPr>
            <p:extLst>
              <p:ext uri="{D42A27DB-BD31-4B8C-83A1-F6EECF244321}">
                <p14:modId xmlns:p14="http://schemas.microsoft.com/office/powerpoint/2010/main" val="2370320605"/>
              </p:ext>
            </p:extLst>
          </p:nvPr>
        </p:nvGraphicFramePr>
        <p:xfrm>
          <a:off x="0" y="0"/>
          <a:ext cx="3860800" cy="3244920"/>
        </p:xfrm>
        <a:graphic>
          <a:graphicData uri="http://schemas.openxmlformats.org/presentationml/2006/ole">
            <mc:AlternateContent xmlns:mc="http://schemas.openxmlformats.org/markup-compatibility/2006">
              <mc:Choice xmlns:v="urn:schemas-microsoft-com:vml" Requires="v">
                <p:oleObj spid="_x0000_s1045" name="Image" r:id="rId4" imgW="8990476" imgH="7555556" progId="">
                  <p:embed/>
                </p:oleObj>
              </mc:Choice>
              <mc:Fallback>
                <p:oleObj name="Image" r:id="rId4" imgW="8990476" imgH="755555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60800" cy="324492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021312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0" y="2505075"/>
            <a:ext cx="5067300" cy="148590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7347" name="Rectangle 2"/>
          <p:cNvSpPr>
            <a:spLocks noGrp="1" noChangeArrowheads="1"/>
          </p:cNvSpPr>
          <p:nvPr>
            <p:ph type="body" idx="1"/>
          </p:nvPr>
        </p:nvSpPr>
        <p:spPr>
          <a:xfrm>
            <a:off x="0" y="342900"/>
            <a:ext cx="54959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7348" name="Picture 4" descr="PSP_006270_0955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35138"/>
            <a:ext cx="450691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6"/>
          <p:cNvSpPr>
            <a:spLocks noChangeArrowheads="1"/>
          </p:cNvSpPr>
          <p:nvPr/>
        </p:nvSpPr>
        <p:spPr bwMode="auto">
          <a:xfrm>
            <a:off x="5197475" y="5151438"/>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PSP_006270_0955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idx="1"/>
          </p:nvPr>
        </p:nvSpPr>
        <p:spPr>
          <a:xfrm>
            <a:off x="5686425" y="1538288"/>
            <a:ext cx="1100138" cy="2038350"/>
          </a:xfrm>
        </p:spPr>
        <p:txBody>
          <a:bodyPr/>
          <a:lstStyle/>
          <a:p>
            <a:r>
              <a:rPr lang="en-US" smtClean="0">
                <a:ea typeface="ＭＳ Ｐゴシック" pitchFamily="-108" charset="-128"/>
                <a:cs typeface="ＭＳ Ｐゴシック" pitchFamily="-108" charset="-128"/>
              </a:rPr>
              <a:t>h</a:t>
            </a:r>
          </a:p>
        </p:txBody>
      </p:sp>
      <p:pic>
        <p:nvPicPr>
          <p:cNvPr id="109571" name="Picture 3"/>
          <p:cNvPicPr>
            <a:picLocks noChangeAspect="1"/>
          </p:cNvPicPr>
          <p:nvPr/>
        </p:nvPicPr>
        <p:blipFill>
          <a:blip r:embed="rId3"/>
          <a:srcRect/>
          <a:stretch>
            <a:fillRect/>
          </a:stretch>
        </p:blipFill>
        <p:spPr bwMode="auto">
          <a:xfrm>
            <a:off x="0" y="0"/>
            <a:ext cx="7099300" cy="4875213"/>
          </a:xfrm>
          <a:prstGeom prst="rect">
            <a:avLst/>
          </a:prstGeom>
          <a:noFill/>
          <a:ln w="9525">
            <a:noFill/>
            <a:miter lim="800000"/>
            <a:headEnd/>
            <a:tailEnd/>
          </a:ln>
        </p:spPr>
      </p:pic>
      <p:sp>
        <p:nvSpPr>
          <p:cNvPr id="109572" name="Text Box 5"/>
          <p:cNvSpPr txBox="1">
            <a:spLocks noChangeArrowheads="1"/>
          </p:cNvSpPr>
          <p:nvPr/>
        </p:nvSpPr>
        <p:spPr bwMode="auto">
          <a:xfrm>
            <a:off x="7105650" y="3006725"/>
            <a:ext cx="2038350" cy="311150"/>
          </a:xfrm>
          <a:prstGeom prst="rect">
            <a:avLst/>
          </a:prstGeom>
          <a:solidFill>
            <a:srgbClr val="E9FC32"/>
          </a:solidFill>
          <a:ln w="47625" cmpd="thickThin">
            <a:noFill/>
            <a:miter lim="800000"/>
            <a:headEnd type="none" w="sm" len="sm"/>
            <a:tailEnd type="none" w="sm" len="sm"/>
          </a:ln>
        </p:spPr>
        <p:txBody>
          <a:bodyPr wrap="none">
            <a:prstTxWarp prst="textNoShape">
              <a:avLst/>
            </a:prstTxWarp>
            <a:spAutoFit/>
          </a:bodyPr>
          <a:lstStyle/>
          <a:p>
            <a:r>
              <a:rPr lang="en-US"/>
              <a:t>Milliken et al., 2003</a:t>
            </a:r>
          </a:p>
        </p:txBody>
      </p:sp>
      <p:cxnSp>
        <p:nvCxnSpPr>
          <p:cNvPr id="109574" name="Straight Connector 8"/>
          <p:cNvCxnSpPr>
            <a:cxnSpLocks noChangeShapeType="1"/>
          </p:cNvCxnSpPr>
          <p:nvPr/>
        </p:nvCxnSpPr>
        <p:spPr bwMode="auto">
          <a:xfrm rot="16200000" flipV="1">
            <a:off x="2331244" y="2337594"/>
            <a:ext cx="4697413" cy="22225"/>
          </a:xfrm>
          <a:prstGeom prst="line">
            <a:avLst/>
          </a:prstGeom>
          <a:noFill/>
          <a:ln w="38100">
            <a:solidFill>
              <a:schemeClr val="tx1"/>
            </a:solidFill>
            <a:round/>
            <a:headEnd type="none" w="sm" len="sm"/>
            <a:tailEnd type="none" w="sm" len="sm"/>
          </a:ln>
        </p:spPr>
      </p:cxnSp>
      <p:cxnSp>
        <p:nvCxnSpPr>
          <p:cNvPr id="109575" name="Straight Connector 10"/>
          <p:cNvCxnSpPr>
            <a:cxnSpLocks noChangeShapeType="1"/>
          </p:cNvCxnSpPr>
          <p:nvPr/>
        </p:nvCxnSpPr>
        <p:spPr bwMode="auto">
          <a:xfrm rot="16200000" flipV="1">
            <a:off x="3842544" y="2337594"/>
            <a:ext cx="4697413" cy="22225"/>
          </a:xfrm>
          <a:prstGeom prst="line">
            <a:avLst/>
          </a:prstGeom>
          <a:noFill/>
          <a:ln w="38100">
            <a:solidFill>
              <a:schemeClr val="tx1"/>
            </a:solidFill>
            <a:round/>
            <a:headEnd type="none" w="sm" len="sm"/>
            <a:tailEnd type="none" w="sm" len="sm"/>
          </a:ln>
        </p:spPr>
      </p:cxnSp>
      <p:sp>
        <p:nvSpPr>
          <p:cNvPr id="109576" name="TextBox 15"/>
          <p:cNvSpPr txBox="1">
            <a:spLocks noChangeArrowheads="1"/>
          </p:cNvSpPr>
          <p:nvPr/>
        </p:nvSpPr>
        <p:spPr bwMode="auto">
          <a:xfrm>
            <a:off x="7366000" y="5311775"/>
            <a:ext cx="1460500" cy="973138"/>
          </a:xfrm>
          <a:prstGeom prst="rect">
            <a:avLst/>
          </a:prstGeom>
          <a:noFill/>
          <a:ln w="9525">
            <a:noFill/>
            <a:miter lim="800000"/>
            <a:headEnd/>
            <a:tailEnd/>
          </a:ln>
        </p:spPr>
        <p:txBody>
          <a:bodyPr>
            <a:prstTxWarp prst="textNoShape">
              <a:avLst/>
            </a:prstTxWarp>
            <a:spAutoFit/>
          </a:bodyPr>
          <a:lstStyle/>
          <a:p>
            <a:r>
              <a:rPr lang="en-US" dirty="0"/>
              <a:t>Lobate ‘debris’ apron distribution</a:t>
            </a:r>
          </a:p>
        </p:txBody>
      </p:sp>
      <p:sp>
        <p:nvSpPr>
          <p:cNvPr id="109577" name="TextBox 16"/>
          <p:cNvSpPr txBox="1">
            <a:spLocks noChangeArrowheads="1"/>
          </p:cNvSpPr>
          <p:nvPr/>
        </p:nvSpPr>
        <p:spPr bwMode="auto">
          <a:xfrm>
            <a:off x="7607300" y="525463"/>
            <a:ext cx="1382713" cy="754062"/>
          </a:xfrm>
          <a:prstGeom prst="rect">
            <a:avLst/>
          </a:prstGeom>
          <a:noFill/>
          <a:ln w="9525">
            <a:noFill/>
            <a:miter lim="800000"/>
            <a:headEnd/>
            <a:tailEnd/>
          </a:ln>
        </p:spPr>
        <p:txBody>
          <a:bodyPr>
            <a:prstTxWarp prst="textNoShape">
              <a:avLst/>
            </a:prstTxWarp>
            <a:spAutoFit/>
          </a:bodyPr>
          <a:lstStyle/>
          <a:p>
            <a:r>
              <a:rPr lang="en-US"/>
              <a:t>Dissected mantle distribution</a:t>
            </a:r>
          </a:p>
        </p:txBody>
      </p:sp>
      <p:sp>
        <p:nvSpPr>
          <p:cNvPr id="109578" name="TextBox 17"/>
          <p:cNvSpPr txBox="1">
            <a:spLocks noChangeArrowheads="1"/>
          </p:cNvSpPr>
          <p:nvPr/>
        </p:nvSpPr>
        <p:spPr bwMode="auto">
          <a:xfrm>
            <a:off x="7543800" y="1863725"/>
            <a:ext cx="1501775" cy="754063"/>
          </a:xfrm>
          <a:prstGeom prst="rect">
            <a:avLst/>
          </a:prstGeom>
          <a:noFill/>
          <a:ln w="9525">
            <a:noFill/>
            <a:miter lim="800000"/>
            <a:headEnd/>
            <a:tailEnd/>
          </a:ln>
        </p:spPr>
        <p:txBody>
          <a:bodyPr>
            <a:prstTxWarp prst="textNoShape">
              <a:avLst/>
            </a:prstTxWarp>
            <a:spAutoFit/>
          </a:bodyPr>
          <a:lstStyle/>
          <a:p>
            <a:r>
              <a:rPr lang="en-US"/>
              <a:t>Viscous flow features distribution</a:t>
            </a:r>
          </a:p>
        </p:txBody>
      </p:sp>
      <p:pic>
        <p:nvPicPr>
          <p:cNvPr id="109579" name="Picture 3"/>
          <p:cNvPicPr>
            <a:picLocks noChangeAspect="1"/>
          </p:cNvPicPr>
          <p:nvPr/>
        </p:nvPicPr>
        <p:blipFill>
          <a:blip r:embed="rId4"/>
          <a:srcRect/>
          <a:stretch>
            <a:fillRect/>
          </a:stretch>
        </p:blipFill>
        <p:spPr bwMode="auto">
          <a:xfrm>
            <a:off x="3911600" y="4864100"/>
            <a:ext cx="3149600" cy="1892300"/>
          </a:xfrm>
          <a:prstGeom prst="rect">
            <a:avLst/>
          </a:prstGeom>
          <a:noFill/>
          <a:ln w="9525">
            <a:noFill/>
            <a:miter lim="800000"/>
            <a:headEnd/>
            <a:tailEnd/>
          </a:ln>
        </p:spPr>
      </p:pic>
      <p:pic>
        <p:nvPicPr>
          <p:cNvPr id="109580" name="Picture 4"/>
          <p:cNvPicPr>
            <a:picLocks noChangeAspect="1"/>
          </p:cNvPicPr>
          <p:nvPr/>
        </p:nvPicPr>
        <p:blipFill>
          <a:blip r:embed="rId5"/>
          <a:srcRect/>
          <a:stretch>
            <a:fillRect/>
          </a:stretch>
        </p:blipFill>
        <p:spPr bwMode="auto">
          <a:xfrm>
            <a:off x="0" y="4500563"/>
            <a:ext cx="3343275" cy="2357437"/>
          </a:xfrm>
          <a:prstGeom prst="rect">
            <a:avLst/>
          </a:prstGeom>
          <a:noFill/>
          <a:ln w="9525">
            <a:noFill/>
            <a:miter lim="800000"/>
            <a:headEnd/>
            <a:tailEnd/>
          </a:ln>
        </p:spPr>
      </p:pic>
      <p:cxnSp>
        <p:nvCxnSpPr>
          <p:cNvPr id="109581" name="Straight Connector 11"/>
          <p:cNvCxnSpPr>
            <a:cxnSpLocks noChangeShapeType="1"/>
          </p:cNvCxnSpPr>
          <p:nvPr/>
        </p:nvCxnSpPr>
        <p:spPr bwMode="auto">
          <a:xfrm rot="10800000" flipV="1">
            <a:off x="0" y="5003800"/>
            <a:ext cx="3916363" cy="38100"/>
          </a:xfrm>
          <a:prstGeom prst="line">
            <a:avLst/>
          </a:prstGeom>
          <a:noFill/>
          <a:ln w="38100">
            <a:solidFill>
              <a:schemeClr val="tx1"/>
            </a:solidFill>
            <a:round/>
            <a:headEnd type="none" w="sm" len="sm"/>
            <a:tailEnd type="none" w="sm" len="sm"/>
          </a:ln>
        </p:spPr>
      </p:cxnSp>
      <p:cxnSp>
        <p:nvCxnSpPr>
          <p:cNvPr id="109582" name="Straight Connector 14"/>
          <p:cNvCxnSpPr>
            <a:cxnSpLocks noChangeShapeType="1"/>
          </p:cNvCxnSpPr>
          <p:nvPr/>
        </p:nvCxnSpPr>
        <p:spPr bwMode="auto">
          <a:xfrm rot="10800000" flipV="1">
            <a:off x="0" y="6005513"/>
            <a:ext cx="3916363" cy="38100"/>
          </a:xfrm>
          <a:prstGeom prst="line">
            <a:avLst/>
          </a:prstGeom>
          <a:noFill/>
          <a:ln w="38100">
            <a:solidFill>
              <a:schemeClr val="tx1"/>
            </a:solidFill>
            <a:round/>
            <a:headEnd type="none" w="sm" len="sm"/>
            <a:tailEnd type="none" w="sm" len="sm"/>
          </a:ln>
        </p:spPr>
      </p:cxnSp>
      <p:sp>
        <p:nvSpPr>
          <p:cNvPr id="109573" name="Text Box 5"/>
          <p:cNvSpPr txBox="1">
            <a:spLocks noChangeArrowheads="1"/>
          </p:cNvSpPr>
          <p:nvPr/>
        </p:nvSpPr>
        <p:spPr bwMode="auto">
          <a:xfrm>
            <a:off x="2335213" y="6542087"/>
            <a:ext cx="1985962" cy="315913"/>
          </a:xfrm>
          <a:prstGeom prst="rect">
            <a:avLst/>
          </a:prstGeom>
          <a:solidFill>
            <a:srgbClr val="E9FC32"/>
          </a:solidFill>
          <a:ln w="47625" cmpd="thickThin">
            <a:noFill/>
            <a:miter lim="800000"/>
            <a:headEnd type="none" w="sm" len="sm"/>
            <a:tailEnd type="none" w="sm" len="sm"/>
          </a:ln>
        </p:spPr>
        <p:txBody>
          <a:bodyPr wrap="none">
            <a:prstTxWarp prst="textNoShape">
              <a:avLst/>
            </a:prstTxWarp>
            <a:spAutoFit/>
          </a:bodyPr>
          <a:lstStyle/>
          <a:p>
            <a:r>
              <a:rPr lang="en-US" dirty="0" err="1"/>
              <a:t>Hauber</a:t>
            </a:r>
            <a:r>
              <a:rPr lang="en-US" dirty="0"/>
              <a:t> et al., 2008</a:t>
            </a:r>
          </a:p>
        </p:txBody>
      </p:sp>
      <p:sp>
        <p:nvSpPr>
          <p:cNvPr id="15" name="TextBox 15"/>
          <p:cNvSpPr txBox="1">
            <a:spLocks noChangeArrowheads="1"/>
          </p:cNvSpPr>
          <p:nvPr/>
        </p:nvSpPr>
        <p:spPr bwMode="auto">
          <a:xfrm>
            <a:off x="7378700" y="3635375"/>
            <a:ext cx="1460500" cy="315984"/>
          </a:xfrm>
          <a:prstGeom prst="rect">
            <a:avLst/>
          </a:prstGeom>
          <a:noFill/>
          <a:ln w="9525">
            <a:noFill/>
            <a:miter lim="800000"/>
            <a:headEnd/>
            <a:tailEnd/>
          </a:ln>
        </p:spPr>
        <p:txBody>
          <a:bodyPr>
            <a:prstTxWarp prst="textNoShape">
              <a:avLst/>
            </a:prstTxWarp>
            <a:spAutoFit/>
          </a:bodyPr>
          <a:lstStyle/>
          <a:p>
            <a:r>
              <a:rPr lang="en-US" dirty="0" smtClean="0"/>
              <a:t>Gullies</a:t>
            </a:r>
            <a:endParaRPr lang="en-US" dirty="0"/>
          </a:p>
        </p:txBody>
      </p:sp>
    </p:spTree>
    <p:extLst>
      <p:ext uri="{BB962C8B-B14F-4D97-AF65-F5344CB8AC3E}">
        <p14:creationId xmlns:p14="http://schemas.microsoft.com/office/powerpoint/2010/main" val="13257529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 y="461963"/>
            <a:ext cx="9048750" cy="6243637"/>
          </a:xfrm>
        </p:spPr>
        <p:txBody>
          <a:bodyPr/>
          <a:lstStyle/>
          <a:p>
            <a:r>
              <a:rPr lang="en-US" sz="1800" dirty="0" smtClean="0"/>
              <a:t>Ice moves back and forth between the poles and mid-latitudes as climate changes </a:t>
            </a:r>
          </a:p>
          <a:p>
            <a:endParaRPr lang="en-US" sz="1800" dirty="0"/>
          </a:p>
          <a:p>
            <a:r>
              <a:rPr lang="en-US" sz="1800" dirty="0" smtClean="0"/>
              <a:t>The polar layered deposits record these climate variations from orbital changes over at least millions of years</a:t>
            </a:r>
          </a:p>
          <a:p>
            <a:endParaRPr lang="en-US" sz="1800" dirty="0" smtClean="0"/>
          </a:p>
          <a:p>
            <a:r>
              <a:rPr lang="en-US" sz="1800" dirty="0" smtClean="0"/>
              <a:t>Residual ice caps provide a link between the current climate and the climate record in the polar layered deposits</a:t>
            </a:r>
          </a:p>
          <a:p>
            <a:endParaRPr lang="en-US" sz="1800" dirty="0"/>
          </a:p>
          <a:p>
            <a:r>
              <a:rPr lang="en-US" sz="1800" dirty="0" smtClean="0"/>
              <a:t>Mid-latitude ice depths and extent is set by diffusive exchange of water vapor in the atmosphere</a:t>
            </a:r>
          </a:p>
          <a:p>
            <a:endParaRPr lang="en-US" sz="1800" dirty="0"/>
          </a:p>
          <a:p>
            <a:r>
              <a:rPr lang="en-US" sz="1800" dirty="0" smtClean="0"/>
              <a:t>Yet, everywhere we look it’s in the form of buried pure ice and not pore-filling ice</a:t>
            </a:r>
          </a:p>
          <a:p>
            <a:pPr lvl="1"/>
            <a:r>
              <a:rPr lang="en-US" dirty="0" smtClean="0"/>
              <a:t>Some combination of old snowfall preservation and modern frost heave may explain this</a:t>
            </a:r>
          </a:p>
          <a:p>
            <a:endParaRPr lang="en-US" sz="1800" dirty="0" smtClean="0"/>
          </a:p>
          <a:p>
            <a:r>
              <a:rPr lang="en-US" sz="1800" dirty="0" smtClean="0"/>
              <a:t>Glacial and periglacial processes dominate today between the mid-latitudes and the poles.</a:t>
            </a:r>
            <a:endParaRPr lang="en-US" sz="1800" dirty="0"/>
          </a:p>
          <a:p>
            <a:endParaRPr lang="en-US" sz="1800" dirty="0"/>
          </a:p>
        </p:txBody>
      </p:sp>
    </p:spTree>
    <p:extLst>
      <p:ext uri="{BB962C8B-B14F-4D97-AF65-F5344CB8AC3E}">
        <p14:creationId xmlns:p14="http://schemas.microsoft.com/office/powerpoint/2010/main" val="64229104"/>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ChangeArrowheads="1"/>
          </p:cNvSpPr>
          <p:nvPr/>
        </p:nvSpPr>
        <p:spPr bwMode="auto">
          <a:xfrm>
            <a:off x="0" y="4629150"/>
            <a:ext cx="4305300" cy="222885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9395" name="Rectangle 2"/>
          <p:cNvSpPr>
            <a:spLocks noGrp="1" noChangeArrowheads="1"/>
          </p:cNvSpPr>
          <p:nvPr>
            <p:ph type="body" idx="1"/>
          </p:nvPr>
        </p:nvSpPr>
        <p:spPr>
          <a:xfrm>
            <a:off x="0" y="342900"/>
            <a:ext cx="56102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9396" name="Picture 3" descr="PSP_001334_2645_color_very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3452813"/>
            <a:ext cx="453866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7"/>
          <p:cNvSpPr>
            <a:spLocks noChangeArrowheads="1"/>
          </p:cNvSpPr>
          <p:nvPr/>
        </p:nvSpPr>
        <p:spPr bwMode="auto">
          <a:xfrm>
            <a:off x="5435600" y="3224213"/>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PSP_001334_2645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613"/>
            <a:ext cx="39624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4" name="Right Arrow 3"/>
          <p:cNvSpPr>
            <a:spLocks noChangeArrowheads="1"/>
          </p:cNvSpPr>
          <p:nvPr/>
        </p:nvSpPr>
        <p:spPr bwMode="auto">
          <a:xfrm rot="10800000">
            <a:off x="0" y="2259013"/>
            <a:ext cx="9144000" cy="600075"/>
          </a:xfrm>
          <a:prstGeom prst="rightArrow">
            <a:avLst>
              <a:gd name="adj1" fmla="val 50000"/>
              <a:gd name="adj2" fmla="val 50018"/>
            </a:avLst>
          </a:prstGeom>
          <a:gradFill rotWithShape="1">
            <a:gsLst>
              <a:gs pos="0">
                <a:srgbClr val="FFFFFF"/>
              </a:gs>
              <a:gs pos="50000">
                <a:srgbClr val="B6C1FF"/>
              </a:gs>
              <a:gs pos="100000">
                <a:srgbClr val="DCE0FF"/>
              </a:gs>
            </a:gsLst>
            <a:lin ang="10800000" scaled="1"/>
          </a:gradFill>
          <a:ln w="25400">
            <a:solidFill>
              <a:schemeClr val="tx1"/>
            </a:solidFill>
            <a:round/>
            <a:headEnd type="arrow" w="lg" len="lg"/>
            <a:tailEnd type="arrow" w="lg" len="lg"/>
          </a:ln>
          <a:effectLst>
            <a:outerShdw blurRad="63500" dist="38100" algn="l" rotWithShape="0">
              <a:srgbClr val="000000">
                <a:alpha val="39999"/>
              </a:srgbClr>
            </a:outerShdw>
          </a:effectLst>
        </p:spPr>
        <p:txBody>
          <a:bodyPr/>
          <a:lstStyle/>
          <a:p>
            <a:pPr>
              <a:defRPr/>
            </a:pPr>
            <a:endParaRPr lang="en-US" dirty="0">
              <a:ea typeface="+mn-ea"/>
              <a:cs typeface="+mn-cs"/>
            </a:endParaRPr>
          </a:p>
        </p:txBody>
      </p:sp>
      <p:cxnSp>
        <p:nvCxnSpPr>
          <p:cNvPr id="6" name="Straight Arrow Connector 5"/>
          <p:cNvCxnSpPr>
            <a:cxnSpLocks noChangeShapeType="1"/>
          </p:cNvCxnSpPr>
          <p:nvPr/>
        </p:nvCxnSpPr>
        <p:spPr bwMode="auto">
          <a:xfrm rot="16200000" flipH="1">
            <a:off x="7333456"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7" name="Straight Arrow Connector 6"/>
          <p:cNvCxnSpPr>
            <a:cxnSpLocks noChangeShapeType="1"/>
          </p:cNvCxnSpPr>
          <p:nvPr/>
        </p:nvCxnSpPr>
        <p:spPr bwMode="auto">
          <a:xfrm rot="16200000" flipH="1">
            <a:off x="6284119" y="2886869"/>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0" name="Straight Arrow Connector 9"/>
          <p:cNvCxnSpPr>
            <a:cxnSpLocks noChangeShapeType="1"/>
          </p:cNvCxnSpPr>
          <p:nvPr/>
        </p:nvCxnSpPr>
        <p:spPr bwMode="auto">
          <a:xfrm rot="16200000" flipH="1">
            <a:off x="51816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1" name="Straight Arrow Connector 10"/>
          <p:cNvCxnSpPr>
            <a:cxnSpLocks noChangeShapeType="1"/>
          </p:cNvCxnSpPr>
          <p:nvPr/>
        </p:nvCxnSpPr>
        <p:spPr bwMode="auto">
          <a:xfrm rot="16200000" flipH="1">
            <a:off x="4133056"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2" name="Straight Arrow Connector 11"/>
          <p:cNvCxnSpPr>
            <a:cxnSpLocks noChangeShapeType="1"/>
          </p:cNvCxnSpPr>
          <p:nvPr/>
        </p:nvCxnSpPr>
        <p:spPr bwMode="auto">
          <a:xfrm rot="16200000" flipH="1">
            <a:off x="2994025"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3" name="Straight Arrow Connector 12"/>
          <p:cNvCxnSpPr>
            <a:cxnSpLocks noChangeShapeType="1"/>
          </p:cNvCxnSpPr>
          <p:nvPr/>
        </p:nvCxnSpPr>
        <p:spPr bwMode="auto">
          <a:xfrm rot="16200000" flipH="1">
            <a:off x="1945481"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4" name="Straight Arrow Connector 13"/>
          <p:cNvCxnSpPr>
            <a:cxnSpLocks noChangeShapeType="1"/>
          </p:cNvCxnSpPr>
          <p:nvPr/>
        </p:nvCxnSpPr>
        <p:spPr bwMode="auto">
          <a:xfrm rot="16200000" flipH="1">
            <a:off x="83820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15" name="TextBox 14"/>
          <p:cNvSpPr txBox="1"/>
          <p:nvPr/>
        </p:nvSpPr>
        <p:spPr>
          <a:xfrm>
            <a:off x="86153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0</a:t>
            </a:r>
          </a:p>
        </p:txBody>
      </p:sp>
      <p:sp>
        <p:nvSpPr>
          <p:cNvPr id="16" name="TextBox 15"/>
          <p:cNvSpPr txBox="1"/>
          <p:nvPr/>
        </p:nvSpPr>
        <p:spPr>
          <a:xfrm>
            <a:off x="7556500" y="3362325"/>
            <a:ext cx="565150" cy="365125"/>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1</a:t>
            </a:r>
          </a:p>
        </p:txBody>
      </p:sp>
      <p:sp>
        <p:nvSpPr>
          <p:cNvPr id="17" name="TextBox 16"/>
          <p:cNvSpPr txBox="1"/>
          <p:nvPr/>
        </p:nvSpPr>
        <p:spPr>
          <a:xfrm>
            <a:off x="651668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2</a:t>
            </a:r>
          </a:p>
        </p:txBody>
      </p:sp>
      <p:sp>
        <p:nvSpPr>
          <p:cNvPr id="18" name="TextBox 17"/>
          <p:cNvSpPr txBox="1"/>
          <p:nvPr/>
        </p:nvSpPr>
        <p:spPr>
          <a:xfrm>
            <a:off x="5414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3</a:t>
            </a:r>
          </a:p>
        </p:txBody>
      </p:sp>
      <p:sp>
        <p:nvSpPr>
          <p:cNvPr id="19" name="TextBox 18"/>
          <p:cNvSpPr txBox="1"/>
          <p:nvPr/>
        </p:nvSpPr>
        <p:spPr>
          <a:xfrm>
            <a:off x="3227388" y="3343275"/>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5</a:t>
            </a:r>
          </a:p>
        </p:txBody>
      </p:sp>
      <p:sp>
        <p:nvSpPr>
          <p:cNvPr id="20" name="TextBox 19"/>
          <p:cNvSpPr txBox="1"/>
          <p:nvPr/>
        </p:nvSpPr>
        <p:spPr>
          <a:xfrm>
            <a:off x="2170113" y="3343275"/>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6</a:t>
            </a:r>
          </a:p>
        </p:txBody>
      </p:sp>
      <p:sp>
        <p:nvSpPr>
          <p:cNvPr id="21" name="TextBox 20"/>
          <p:cNvSpPr txBox="1"/>
          <p:nvPr/>
        </p:nvSpPr>
        <p:spPr>
          <a:xfrm>
            <a:off x="4365625"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4</a:t>
            </a:r>
          </a:p>
        </p:txBody>
      </p:sp>
      <p:cxnSp>
        <p:nvCxnSpPr>
          <p:cNvPr id="22" name="Straight Arrow Connector 21"/>
          <p:cNvCxnSpPr>
            <a:cxnSpLocks noChangeShapeType="1"/>
          </p:cNvCxnSpPr>
          <p:nvPr/>
        </p:nvCxnSpPr>
        <p:spPr bwMode="auto">
          <a:xfrm rot="16200000" flipH="1">
            <a:off x="905669" y="2896394"/>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23" name="Straight Arrow Connector 22"/>
          <p:cNvCxnSpPr>
            <a:cxnSpLocks noChangeShapeType="1"/>
          </p:cNvCxnSpPr>
          <p:nvPr/>
        </p:nvCxnSpPr>
        <p:spPr bwMode="auto">
          <a:xfrm rot="16200000" flipH="1">
            <a:off x="-143669"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24" name="TextBox 23"/>
          <p:cNvSpPr txBox="1"/>
          <p:nvPr/>
        </p:nvSpPr>
        <p:spPr>
          <a:xfrm>
            <a:off x="113823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7</a:t>
            </a:r>
          </a:p>
        </p:txBody>
      </p:sp>
      <p:sp>
        <p:nvSpPr>
          <p:cNvPr id="25" name="TextBox 24"/>
          <p:cNvSpPr txBox="1"/>
          <p:nvPr/>
        </p:nvSpPr>
        <p:spPr>
          <a:xfrm>
            <a:off x="80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8</a:t>
            </a:r>
          </a:p>
        </p:txBody>
      </p:sp>
      <p:pic>
        <p:nvPicPr>
          <p:cNvPr id="1822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738" y="950913"/>
            <a:ext cx="17843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pic>
        <p:nvPicPr>
          <p:cNvPr id="1822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3657600"/>
            <a:ext cx="20256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182296" name="TextBox 28"/>
          <p:cNvSpPr txBox="1">
            <a:spLocks noChangeArrowheads="1"/>
          </p:cNvSpPr>
          <p:nvPr/>
        </p:nvSpPr>
        <p:spPr bwMode="auto">
          <a:xfrm>
            <a:off x="6251575" y="5756275"/>
            <a:ext cx="20431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Interannual variability of the current climate</a:t>
            </a:r>
          </a:p>
        </p:txBody>
      </p:sp>
      <p:sp>
        <p:nvSpPr>
          <p:cNvPr id="182297" name="TextBox 29"/>
          <p:cNvSpPr txBox="1">
            <a:spLocks noChangeArrowheads="1"/>
          </p:cNvSpPr>
          <p:nvPr/>
        </p:nvSpPr>
        <p:spPr bwMode="auto">
          <a:xfrm>
            <a:off x="4470400" y="5805488"/>
            <a:ext cx="1954213" cy="53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Recent climatic variations</a:t>
            </a:r>
          </a:p>
        </p:txBody>
      </p:sp>
      <p:pic>
        <p:nvPicPr>
          <p:cNvPr id="18229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338" y="3683000"/>
            <a:ext cx="2352675" cy="1981200"/>
          </a:xfrm>
          <a:prstGeom prst="rect">
            <a:avLst/>
          </a:prstGeom>
          <a:noFill/>
          <a:ln w="47625">
            <a:solidFill>
              <a:schemeClr val="bg1"/>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pic>
      <p:pic>
        <p:nvPicPr>
          <p:cNvPr id="182299" name="Picture 17" descr="site3_10625_2360_200pc_50meters_acro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4588" y="4611688"/>
            <a:ext cx="22463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300" name="TextBox 29"/>
          <p:cNvSpPr txBox="1">
            <a:spLocks noChangeArrowheads="1"/>
          </p:cNvSpPr>
          <p:nvPr/>
        </p:nvSpPr>
        <p:spPr bwMode="auto">
          <a:xfrm>
            <a:off x="736600" y="585788"/>
            <a:ext cx="1954213"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Climatic Record</a:t>
            </a:r>
          </a:p>
        </p:txBody>
      </p:sp>
      <p:sp>
        <p:nvSpPr>
          <p:cNvPr id="182301" name="TextBox 29"/>
          <p:cNvSpPr txBox="1">
            <a:spLocks noChangeArrowheads="1"/>
          </p:cNvSpPr>
          <p:nvPr/>
        </p:nvSpPr>
        <p:spPr bwMode="auto">
          <a:xfrm>
            <a:off x="6946900" y="585788"/>
            <a:ext cx="2197100"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Spacecraft Record</a:t>
            </a:r>
          </a:p>
        </p:txBody>
      </p:sp>
      <p:sp>
        <p:nvSpPr>
          <p:cNvPr id="182302" name="TextBox 30"/>
          <p:cNvSpPr txBox="1">
            <a:spLocks noChangeArrowheads="1"/>
          </p:cNvSpPr>
          <p:nvPr/>
        </p:nvSpPr>
        <p:spPr bwMode="auto">
          <a:xfrm>
            <a:off x="4110038" y="2400300"/>
            <a:ext cx="904875" cy="315913"/>
          </a:xfrm>
          <a:prstGeom prst="rect">
            <a:avLst/>
          </a:prstGeom>
          <a:solidFill>
            <a:schemeClr val="bg1"/>
          </a:solidFill>
          <a:ln w="12700">
            <a:solidFill>
              <a:schemeClr val="tx1"/>
            </a:solidFill>
            <a:miter lim="800000"/>
            <a:headEnd/>
            <a:tailEnd/>
          </a:ln>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YEARS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0" y="643466"/>
            <a:ext cx="9144000" cy="520700"/>
          </a:xfrm>
        </p:spPr>
        <p:txBody>
          <a:bodyPr/>
          <a:lstStyle/>
          <a:p>
            <a:r>
              <a:rPr lang="en-US" dirty="0" smtClean="0">
                <a:latin typeface="Arial" charset="0"/>
                <a:ea typeface="ＭＳ Ｐゴシック" charset="0"/>
                <a:cs typeface="ＭＳ Ｐゴシック" charset="0"/>
              </a:rPr>
              <a:t>North polar residual ice cap is made of dust-free large-grained water ice</a:t>
            </a:r>
            <a:endParaRPr lang="en-US" dirty="0">
              <a:latin typeface="Arial" charset="0"/>
              <a:ea typeface="ＭＳ Ｐゴシック" charset="0"/>
              <a:cs typeface="ＭＳ Ｐゴシック" charset="0"/>
            </a:endParaRPr>
          </a:p>
          <a:p>
            <a:pPr lvl="1"/>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41987" name="Picture 4" descr="PIA00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1766"/>
            <a:ext cx="3141133" cy="314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00" y="1176867"/>
            <a:ext cx="38989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41989" name="TextBox 6"/>
          <p:cNvSpPr txBox="1">
            <a:spLocks noChangeArrowheads="1"/>
          </p:cNvSpPr>
          <p:nvPr/>
        </p:nvSpPr>
        <p:spPr bwMode="auto">
          <a:xfrm>
            <a:off x="6673322" y="1819276"/>
            <a:ext cx="2369080" cy="31598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dirty="0" err="1"/>
              <a:t>Langevin</a:t>
            </a:r>
            <a:r>
              <a:rPr lang="en-US" dirty="0"/>
              <a:t> et al., 2005</a:t>
            </a:r>
          </a:p>
        </p:txBody>
      </p:sp>
      <p:pic>
        <p:nvPicPr>
          <p:cNvPr id="41990" name="Content Placeholder 4" descr="psp_009742_2670_100p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0" y="4213225"/>
            <a:ext cx="43561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4241800"/>
            <a:ext cx="3082925" cy="2595563"/>
          </a:xfrm>
          <a:prstGeom prst="rect">
            <a:avLst/>
          </a:prstGeom>
          <a:noFill/>
          <a:ln w="47625">
            <a:solidFill>
              <a:schemeClr val="bg1"/>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pic>
      <p:cxnSp>
        <p:nvCxnSpPr>
          <p:cNvPr id="41992" name="Straight Arrow Connector 8"/>
          <p:cNvCxnSpPr>
            <a:cxnSpLocks noChangeShapeType="1"/>
          </p:cNvCxnSpPr>
          <p:nvPr/>
        </p:nvCxnSpPr>
        <p:spPr bwMode="auto">
          <a:xfrm>
            <a:off x="1905000" y="3098800"/>
            <a:ext cx="355600" cy="1155700"/>
          </a:xfrm>
          <a:prstGeom prst="straightConnector1">
            <a:avLst/>
          </a:prstGeom>
          <a:noFill/>
          <a:ln w="508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9" name="Text Box 9"/>
          <p:cNvSpPr txBox="1">
            <a:spLocks noChangeArrowheads="1"/>
          </p:cNvSpPr>
          <p:nvPr/>
        </p:nvSpPr>
        <p:spPr bwMode="auto">
          <a:xfrm>
            <a:off x="0" y="347133"/>
            <a:ext cx="4681537" cy="315984"/>
          </a:xfrm>
          <a:prstGeom prst="rect">
            <a:avLst/>
          </a:prstGeom>
          <a:solidFill>
            <a:srgbClr val="DCE9FF"/>
          </a:solidFill>
          <a:ln w="12700">
            <a:solidFill>
              <a:schemeClr val="tx1"/>
            </a:solidFill>
            <a:miter lim="800000"/>
            <a:headEnd type="none" w="sm" len="sm"/>
            <a:tailEnd type="none" w="sm" len="sm"/>
          </a:ln>
        </p:spPr>
        <p:txBody>
          <a:bodyPr wrap="square">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dirty="0" smtClean="0">
                <a:solidFill>
                  <a:srgbClr val="000000"/>
                </a:solidFill>
              </a:rPr>
              <a:t>Residual ice caps</a:t>
            </a:r>
            <a:endParaRPr lang="en-US" dirty="0">
              <a:solidFill>
                <a:srgbClr val="000000"/>
              </a:solidFill>
            </a:endParaRPr>
          </a:p>
        </p:txBody>
      </p:sp>
    </p:spTree>
    <p:extLst>
      <p:ext uri="{BB962C8B-B14F-4D97-AF65-F5344CB8AC3E}">
        <p14:creationId xmlns:p14="http://schemas.microsoft.com/office/powerpoint/2010/main" val="37551805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noChangeArrowheads="1"/>
          </p:cNvSpPr>
          <p:nvPr>
            <p:ph type="body" idx="1"/>
          </p:nvPr>
        </p:nvSpPr>
        <p:spPr>
          <a:xfrm>
            <a:off x="4038600" y="812800"/>
            <a:ext cx="4538663" cy="1549400"/>
          </a:xfrm>
        </p:spPr>
        <p:txBody>
          <a:bodyPr/>
          <a:lstStyle/>
          <a:p>
            <a:r>
              <a:rPr lang="en-US" sz="1400">
                <a:latin typeface="Arial" charset="0"/>
                <a:ea typeface="ＭＳ Ｐゴシック" charset="0"/>
                <a:cs typeface="ＭＳ Ｐゴシック" charset="0"/>
              </a:rPr>
              <a:t>The residual ice-caps partially cover the layered deposits.</a:t>
            </a:r>
          </a:p>
          <a:p>
            <a:pPr lvl="1"/>
            <a:r>
              <a:rPr lang="en-US" sz="1200">
                <a:latin typeface="Arial" charset="0"/>
                <a:ea typeface="ＭＳ Ｐゴシック" charset="0"/>
              </a:rPr>
              <a:t>Very thin</a:t>
            </a:r>
          </a:p>
          <a:p>
            <a:pPr lvl="1"/>
            <a:r>
              <a:rPr lang="en-US" sz="1200">
                <a:latin typeface="Arial" charset="0"/>
                <a:ea typeface="ＭＳ Ｐゴシック" charset="0"/>
              </a:rPr>
              <a:t>Southern residual ice is CO</a:t>
            </a:r>
            <a:r>
              <a:rPr lang="en-US" sz="1200" baseline="-25000">
                <a:latin typeface="Arial" charset="0"/>
                <a:ea typeface="ＭＳ Ｐゴシック" charset="0"/>
              </a:rPr>
              <a:t>2</a:t>
            </a:r>
            <a:endParaRPr lang="en-US" sz="1200">
              <a:latin typeface="Arial" charset="0"/>
              <a:ea typeface="ＭＳ Ｐゴシック" charset="0"/>
            </a:endParaRPr>
          </a:p>
          <a:p>
            <a:r>
              <a:rPr lang="en-US" sz="1400">
                <a:latin typeface="Arial" charset="0"/>
                <a:ea typeface="ＭＳ Ｐゴシック" charset="0"/>
                <a:cs typeface="ＭＳ Ｐゴシック" charset="0"/>
              </a:rPr>
              <a:t>Interacting with current climate</a:t>
            </a:r>
          </a:p>
          <a:p>
            <a:pPr lvl="1"/>
            <a:r>
              <a:rPr lang="en-US" sz="1200">
                <a:latin typeface="Arial" charset="0"/>
                <a:ea typeface="ＭＳ Ｐゴシック" charset="0"/>
              </a:rPr>
              <a:t>Exchanging volatiles on annual timescales</a:t>
            </a:r>
          </a:p>
          <a:p>
            <a:pPr lvl="1"/>
            <a:r>
              <a:rPr lang="en-US" sz="1200">
                <a:latin typeface="Arial" charset="0"/>
                <a:ea typeface="ＭＳ Ｐゴシック" charset="0"/>
              </a:rPr>
              <a:t>Climate record of decades to centuries</a:t>
            </a:r>
          </a:p>
        </p:txBody>
      </p:sp>
      <p:sp>
        <p:nvSpPr>
          <p:cNvPr id="29698" name="Text Box 9"/>
          <p:cNvSpPr txBox="1">
            <a:spLocks noChangeArrowheads="1"/>
          </p:cNvSpPr>
          <p:nvPr/>
        </p:nvSpPr>
        <p:spPr bwMode="auto">
          <a:xfrm>
            <a:off x="4462463" y="431800"/>
            <a:ext cx="3448050" cy="338138"/>
          </a:xfrm>
          <a:prstGeom prst="rect">
            <a:avLst/>
          </a:prstGeom>
          <a:solidFill>
            <a:srgbClr val="DCE9FF"/>
          </a:solidFill>
          <a:ln w="12700">
            <a:solidFill>
              <a:schemeClr val="tx1"/>
            </a:solidFill>
            <a:miter lim="800000"/>
            <a:headEnd type="none" w="sm" len="sm"/>
            <a:tailEnd type="none" w="sm" len="sm"/>
          </a:ln>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Martian Residual CO</a:t>
            </a:r>
            <a:r>
              <a:rPr lang="en-US" baseline="-25000">
                <a:solidFill>
                  <a:srgbClr val="000000"/>
                </a:solidFill>
              </a:rPr>
              <a:t>2</a:t>
            </a:r>
            <a:r>
              <a:rPr lang="en-US">
                <a:solidFill>
                  <a:srgbClr val="000000"/>
                </a:solidFill>
              </a:rPr>
              <a:t> cap</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038" y="2506663"/>
            <a:ext cx="434816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pic>
        <p:nvPicPr>
          <p:cNvPr id="2970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2913063"/>
            <a:ext cx="367982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482600"/>
            <a:ext cx="36957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
          <p:cNvSpPr>
            <a:spLocks noChangeArrowheads="1"/>
          </p:cNvSpPr>
          <p:nvPr/>
        </p:nvSpPr>
        <p:spPr bwMode="auto">
          <a:xfrm>
            <a:off x="2057400" y="4749800"/>
            <a:ext cx="1897063" cy="18542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eaLnBrk="0" hangingPunct="0">
              <a:lnSpc>
                <a:spcPct val="89000"/>
              </a:lnSpc>
            </a:pPr>
            <a:endParaRPr lang="en-US"/>
          </a:p>
        </p:txBody>
      </p:sp>
    </p:spTree>
    <p:extLst>
      <p:ext uri="{BB962C8B-B14F-4D97-AF65-F5344CB8AC3E}">
        <p14:creationId xmlns:p14="http://schemas.microsoft.com/office/powerpoint/2010/main" val="6178357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6"/>
          <p:cNvSpPr>
            <a:spLocks noChangeArrowheads="1"/>
          </p:cNvSpPr>
          <p:nvPr/>
        </p:nvSpPr>
        <p:spPr bwMode="auto">
          <a:xfrm>
            <a:off x="5743575" y="3708400"/>
            <a:ext cx="34004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31" tIns="39166" rIns="78331" bIns="39166"/>
          <a:lstStyle/>
          <a:p>
            <a:pPr marL="342900" indent="-342900">
              <a:spcBef>
                <a:spcPct val="40000"/>
              </a:spcBef>
              <a:buClr>
                <a:srgbClr val="FF0000"/>
              </a:buClr>
              <a:buSzPct val="60000"/>
              <a:buFont typeface="Monotype Sorts" charset="0"/>
              <a:buChar char="l"/>
            </a:pPr>
            <a:r>
              <a:rPr lang="en-US" sz="1400"/>
              <a:t>Swiss-cheese pits expand by meters per year. </a:t>
            </a:r>
          </a:p>
        </p:txBody>
      </p:sp>
      <p:grpSp>
        <p:nvGrpSpPr>
          <p:cNvPr id="31746" name="Group 8"/>
          <p:cNvGrpSpPr>
            <a:grpSpLocks/>
          </p:cNvGrpSpPr>
          <p:nvPr/>
        </p:nvGrpSpPr>
        <p:grpSpPr bwMode="auto">
          <a:xfrm>
            <a:off x="5711825" y="912813"/>
            <a:ext cx="3432175" cy="2820987"/>
            <a:chOff x="1997" y="1311"/>
            <a:chExt cx="1897" cy="1491"/>
          </a:xfrm>
        </p:grpSpPr>
        <p:sp>
          <p:nvSpPr>
            <p:cNvPr id="31749" name="Text Box 9"/>
            <p:cNvSpPr txBox="1">
              <a:spLocks noChangeArrowheads="1"/>
            </p:cNvSpPr>
            <p:nvPr/>
          </p:nvSpPr>
          <p:spPr bwMode="auto">
            <a:xfrm>
              <a:off x="2244" y="2599"/>
              <a:ext cx="1630" cy="203"/>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b="0"/>
                <a:t>Thomas et al., 2005</a:t>
              </a:r>
              <a:endParaRPr lang="en-US"/>
            </a:p>
          </p:txBody>
        </p:sp>
        <p:pic>
          <p:nvPicPr>
            <p:cNvPr id="317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 y="1311"/>
              <a:ext cx="1897" cy="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7" name="Picture 9" descr="03738_12941_208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963613"/>
            <a:ext cx="56896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248150"/>
            <a:ext cx="26082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Tree>
    <p:extLst>
      <p:ext uri="{BB962C8B-B14F-4D97-AF65-F5344CB8AC3E}">
        <p14:creationId xmlns:p14="http://schemas.microsoft.com/office/powerpoint/2010/main" val="35950441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EF9100"/>
      </a:lt2>
      <a:accent1>
        <a:srgbClr val="3365FB"/>
      </a:accent1>
      <a:accent2>
        <a:srgbClr val="063DE8"/>
      </a:accent2>
      <a:accent3>
        <a:srgbClr val="FFFFFF"/>
      </a:accent3>
      <a:accent4>
        <a:srgbClr val="000000"/>
      </a:accent4>
      <a:accent5>
        <a:srgbClr val="ADB8FD"/>
      </a:accent5>
      <a:accent6>
        <a:srgbClr val="0536D2"/>
      </a:accent6>
      <a:hlink>
        <a:srgbClr val="919191"/>
      </a:hlink>
      <a:folHlink>
        <a:srgbClr val="FDE3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24608</TotalTime>
  <Words>1188</Words>
  <Application>Microsoft Macintosh PowerPoint</Application>
  <PresentationFormat>Letter Paper (8.5x11 in)</PresentationFormat>
  <Paragraphs>259</Paragraphs>
  <Slides>41</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Image</vt:lpstr>
      <vt:lpstr>Mars Geology – Ice  Shane Byrne (shane@lpl.arizona.edu)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Martian “Ice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PTYS 411/511 2007</dc:subject>
  <dc:creator>Shane Byrne</dc:creator>
  <cp:lastModifiedBy>Shane Byrne</cp:lastModifiedBy>
  <cp:revision>321</cp:revision>
  <cp:lastPrinted>2004-09-17T01:36:45Z</cp:lastPrinted>
  <dcterms:created xsi:type="dcterms:W3CDTF">2010-11-04T18:02:48Z</dcterms:created>
  <dcterms:modified xsi:type="dcterms:W3CDTF">2015-02-23T16:53:12Z</dcterms:modified>
</cp:coreProperties>
</file>