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6" r:id="rId2"/>
    <p:sldId id="449" r:id="rId3"/>
    <p:sldId id="465" r:id="rId4"/>
    <p:sldId id="468" r:id="rId5"/>
    <p:sldId id="469" r:id="rId6"/>
    <p:sldId id="470" r:id="rId7"/>
    <p:sldId id="471" r:id="rId8"/>
    <p:sldId id="473" r:id="rId9"/>
    <p:sldId id="472" r:id="rId10"/>
    <p:sldId id="474" r:id="rId11"/>
    <p:sldId id="478" r:id="rId12"/>
    <p:sldId id="475" r:id="rId13"/>
    <p:sldId id="466" r:id="rId14"/>
    <p:sldId id="476" r:id="rId15"/>
    <p:sldId id="467" r:id="rId16"/>
    <p:sldId id="477" r:id="rId17"/>
    <p:sldId id="482" r:id="rId18"/>
    <p:sldId id="479" r:id="rId19"/>
    <p:sldId id="450" r:id="rId20"/>
    <p:sldId id="451" r:id="rId21"/>
    <p:sldId id="456" r:id="rId22"/>
    <p:sldId id="453" r:id="rId23"/>
    <p:sldId id="454" r:id="rId24"/>
    <p:sldId id="457" r:id="rId25"/>
    <p:sldId id="458" r:id="rId26"/>
    <p:sldId id="459" r:id="rId27"/>
    <p:sldId id="460" r:id="rId28"/>
    <p:sldId id="461" r:id="rId29"/>
    <p:sldId id="463" r:id="rId30"/>
    <p:sldId id="481" r:id="rId31"/>
    <p:sldId id="462" r:id="rId32"/>
    <p:sldId id="480" r:id="rId33"/>
    <p:sldId id="484" r:id="rId34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66FF33"/>
    <a:srgbClr val="E9FC32"/>
    <a:srgbClr val="E84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61" autoAdjust="0"/>
  </p:normalViewPr>
  <p:slideViewPr>
    <p:cSldViewPr snapToGrid="0">
      <p:cViewPr>
        <p:scale>
          <a:sx n="150" d="100"/>
          <a:sy n="150" d="100"/>
        </p:scale>
        <p:origin x="-2016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5E986F28-798A-EE4F-80E7-72A52D8B55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50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charset="0"/>
              </a:defRPr>
            </a:lvl1pPr>
          </a:lstStyle>
          <a:p>
            <a:fld id="{7DCBAD57-ADFE-7F46-BDE1-370D93CA0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0182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1750" y="628650"/>
            <a:ext cx="4729163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302842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726636-4C9E-8640-9155-F62A91C04433}" type="slidenum">
              <a:rPr lang="en-US" sz="900" b="0">
                <a:latin typeface="Times New Roman" charset="0"/>
              </a:rPr>
              <a:pPr/>
              <a:t>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25876" indent="-38160309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56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134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67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2267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FECD93-7DED-2346-B377-D5E55653B468}" type="slidenum">
              <a:rPr lang="en-US" sz="900" b="0">
                <a:latin typeface="Times New Roman" charset="0"/>
              </a:rPr>
              <a:pPr/>
              <a:t>11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198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725" tIns="47863" rIns="95725" bIns="4786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74836-FDD2-5A47-BD5C-F0CB6EC4044D}" type="slidenum">
              <a:rPr lang="en-US">
                <a:latin typeface="Times New Roman" pitchFamily="-108" charset="0"/>
              </a:rPr>
              <a:pPr/>
              <a:t>13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74836-FDD2-5A47-BD5C-F0CB6EC4044D}" type="slidenum">
              <a:rPr lang="en-US">
                <a:latin typeface="Times New Roman" pitchFamily="-108" charset="0"/>
              </a:rPr>
              <a:pPr/>
              <a:t>14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B55C3CE-74EE-2646-AF93-FF88386B2439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3481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 descr="north_polar_cap_mss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63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46250" y="293688"/>
            <a:ext cx="5718175" cy="45085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miter lim="800000"/>
            <a:headEnd/>
            <a:tailEnd/>
          </a:ln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83959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63757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74638"/>
            <a:ext cx="2081212" cy="51546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1950" y="274638"/>
            <a:ext cx="6091238" cy="5154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99324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1950" y="1058863"/>
            <a:ext cx="4057650" cy="210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058863"/>
            <a:ext cx="4057650" cy="210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61950" y="3319463"/>
            <a:ext cx="4057650" cy="2109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319463"/>
            <a:ext cx="4057650" cy="2109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2059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69782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61591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0511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1271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737091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78727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47268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84319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429895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766563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043225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PTYS </a:t>
            </a:r>
            <a:r>
              <a:rPr lang="en-US" dirty="0" smtClean="0">
                <a:solidFill>
                  <a:srgbClr val="000000"/>
                </a:solidFill>
              </a:rPr>
              <a:t>442/542 </a:t>
            </a:r>
            <a:r>
              <a:rPr lang="en-US" dirty="0">
                <a:solidFill>
                  <a:srgbClr val="000000"/>
                </a:solidFill>
              </a:rPr>
              <a:t>– </a:t>
            </a:r>
            <a:r>
              <a:rPr lang="en-US" dirty="0" smtClean="0">
                <a:solidFill>
                  <a:srgbClr val="000000"/>
                </a:solidFill>
              </a:rPr>
              <a:t>Mars </a:t>
            </a:r>
            <a:r>
              <a:rPr lang="en-US" dirty="0" smtClean="0">
                <a:solidFill>
                  <a:srgbClr val="000000"/>
                </a:solidFill>
              </a:rPr>
              <a:t>Datasets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defTabSz="777875">
              <a:lnSpc>
                <a:spcPct val="100000"/>
              </a:lnSpc>
            </a:pPr>
            <a:fld id="{9DA9A8F4-CCE8-D447-A3CD-94C1A1AA15BF}" type="slidenum">
              <a:rPr lang="en-US" sz="1200" b="0"/>
              <a:pPr defTabSz="777875">
                <a:lnSpc>
                  <a:spcPct val="100000"/>
                </a:lnSpc>
              </a:pPr>
              <a:t>‹#›</a:t>
            </a:fld>
            <a:endParaRPr lang="en-US" sz="1200" b="0"/>
          </a:p>
        </p:txBody>
      </p:sp>
      <p:pic>
        <p:nvPicPr>
          <p:cNvPr id="1029" name="Picture 70" descr="lpl_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9" descr="UA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4" r:id="rId14"/>
    <p:sldLayoutId id="2147483745" r:id="rId15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16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000" b="1">
          <a:solidFill>
            <a:schemeClr val="tx1"/>
          </a:solidFill>
          <a:latin typeface="+mn-lt"/>
          <a:ea typeface="ＭＳ Ｐゴシック" pitchFamily="-110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themis.asu.edu/maps" TargetMode="External"/><Relationship Id="rId4" Type="http://schemas.openxmlformats.org/officeDocument/2006/relationships/hyperlink" Target="http://www.mars.asu.edu/data/" TargetMode="External"/><Relationship Id="rId5" Type="http://schemas.openxmlformats.org/officeDocument/2006/relationships/hyperlink" Target="http://pds.jpl.nasa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ewer.mars.asu.ed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sss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2850" y="285750"/>
            <a:ext cx="7931150" cy="518192"/>
          </a:xfrm>
          <a:solidFill>
            <a:srgbClr val="FFFF00">
              <a:alpha val="74901"/>
            </a:srgbClr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sz="3200" dirty="0" smtClean="0">
                <a:latin typeface="Arial" charset="0"/>
              </a:rPr>
              <a:t>Mars Data and where to </a:t>
            </a:r>
            <a:r>
              <a:rPr lang="en-US" sz="3200" smtClean="0">
                <a:latin typeface="Arial" charset="0"/>
              </a:rPr>
              <a:t>find them</a:t>
            </a:r>
            <a:endParaRPr lang="en-US" sz="2000" dirty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5396"/>
            <a:ext cx="3911600" cy="2658003"/>
          </a:xfrm>
        </p:spPr>
        <p:txBody>
          <a:bodyPr/>
          <a:lstStyle/>
          <a:p>
            <a:r>
              <a:rPr lang="en-US" dirty="0" smtClean="0"/>
              <a:t>TES spectra can be used for mineralogy of the surface and studies of the atmosphere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7" y="350425"/>
            <a:ext cx="5215466" cy="3766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4466"/>
            <a:ext cx="5371289" cy="3293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1667" y="4758266"/>
            <a:ext cx="3572933" cy="53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e.g. dust abundance map from Ruff and Christensen (JGR, 2002)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8173"/>
      </p:ext>
    </p:extLst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97933"/>
            <a:ext cx="9144000" cy="1380067"/>
          </a:xfrm>
        </p:spPr>
        <p:txBody>
          <a:bodyPr/>
          <a:lstStyle/>
          <a:p>
            <a:pPr marL="342900" indent="-342900" defTabSz="914400"/>
            <a:r>
              <a:rPr lang="en-US" sz="1400" dirty="0" smtClean="0">
                <a:latin typeface="Arial" charset="0"/>
                <a:ea typeface="ＭＳ Ｐゴシック" charset="0"/>
                <a:cs typeface="ＭＳ Ｐゴシック" charset="0"/>
              </a:rPr>
              <a:t>Areas 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of magnetized crust </a:t>
            </a:r>
            <a:r>
              <a:rPr lang="en-US" sz="1400" dirty="0" smtClean="0">
                <a:latin typeface="Arial" charset="0"/>
                <a:ea typeface="ＭＳ Ｐゴシック" charset="0"/>
                <a:cs typeface="ＭＳ Ｐゴシック" charset="0"/>
              </a:rPr>
              <a:t>discovered by the MGS magnetometer</a:t>
            </a:r>
          </a:p>
          <a:p>
            <a:pPr marL="685800" lvl="1" indent="-342900" defTabSz="914400"/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Mars currently has no dipole 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field, but a d</a:t>
            </a:r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ipole field existed once</a:t>
            </a:r>
          </a:p>
          <a:p>
            <a:pPr marL="685800" lvl="1" indent="-342900" defTabSz="914400"/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Crustal magnetization much stronger than on Earth</a:t>
            </a:r>
            <a:endParaRPr lang="en-US" sz="12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685800" lvl="1" indent="-342900" defTabSz="914400"/>
            <a:r>
              <a:rPr lang="en-US" sz="1200" dirty="0" smtClean="0">
                <a:latin typeface="Arial" charset="0"/>
                <a:ea typeface="ＭＳ Ｐゴシック" charset="0"/>
                <a:cs typeface="ＭＳ Ｐゴシック" charset="0"/>
              </a:rPr>
              <a:t>This discovery was an accident enabled by the broken solar panel</a:t>
            </a:r>
          </a:p>
          <a:p>
            <a:pPr marL="342900" indent="-342900" defTabSz="914400"/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Lack of magnetic field over Hellas and 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Argyre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 basins attributed to shock demagnetization</a:t>
            </a:r>
          </a:p>
          <a:p>
            <a:pPr marL="342900" indent="-342900" defTabSz="914400"/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Absence of remnant fields in the northern hemisphere is a puzzle – perhaps due to hydrothermal circulation</a:t>
            </a:r>
          </a:p>
          <a:p>
            <a:pPr marL="685800" lvl="1" indent="-342900" defTabSz="914400"/>
            <a:endParaRPr lang="en-US" sz="11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34" y="2045527"/>
            <a:ext cx="7016966" cy="481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9341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39197"/>
            <a:ext cx="6400800" cy="6332537"/>
          </a:xfrm>
        </p:spPr>
        <p:txBody>
          <a:bodyPr/>
          <a:lstStyle/>
          <a:p>
            <a:r>
              <a:rPr lang="en-US" sz="1800" dirty="0" smtClean="0"/>
              <a:t>Mars Odyssey</a:t>
            </a:r>
          </a:p>
          <a:p>
            <a:pPr lvl="1"/>
            <a:r>
              <a:rPr lang="en-US" sz="1600" dirty="0" smtClean="0"/>
              <a:t>At Mars 2001-present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Gamma Ray Spectrometer</a:t>
            </a:r>
          </a:p>
          <a:p>
            <a:pPr lvl="2"/>
            <a:r>
              <a:rPr lang="en-US" sz="1050" dirty="0" smtClean="0"/>
              <a:t>Three instruments in one</a:t>
            </a:r>
          </a:p>
          <a:p>
            <a:pPr lvl="2"/>
            <a:r>
              <a:rPr lang="en-US" sz="1050" dirty="0" smtClean="0"/>
              <a:t>Detects gamma rays, neutrons &amp; high-energy neutrons</a:t>
            </a:r>
          </a:p>
          <a:p>
            <a:pPr lvl="2"/>
            <a:r>
              <a:rPr lang="en-US" sz="1050" dirty="0" smtClean="0"/>
              <a:t>600km resolution</a:t>
            </a:r>
          </a:p>
          <a:p>
            <a:pPr lvl="2"/>
            <a:r>
              <a:rPr lang="en-US" sz="1050" dirty="0" smtClean="0"/>
              <a:t>Slow accumulation of counting statistics over the mission</a:t>
            </a:r>
          </a:p>
          <a:p>
            <a:pPr lvl="2"/>
            <a:endParaRPr lang="en-US" sz="1050" dirty="0" smtClean="0"/>
          </a:p>
          <a:p>
            <a:pPr lvl="2"/>
            <a:endParaRPr lang="en-US" sz="1050" dirty="0" smtClean="0"/>
          </a:p>
          <a:p>
            <a:pPr lvl="2"/>
            <a:endParaRPr lang="en-US" sz="1050" dirty="0"/>
          </a:p>
          <a:p>
            <a:pPr lvl="2"/>
            <a:endParaRPr lang="en-US" sz="1050" dirty="0" smtClean="0"/>
          </a:p>
          <a:p>
            <a:pPr lvl="2"/>
            <a:endParaRPr lang="en-US" sz="1050" dirty="0"/>
          </a:p>
          <a:p>
            <a:pPr lvl="2"/>
            <a:endParaRPr lang="en-US" sz="1050" dirty="0" smtClean="0"/>
          </a:p>
          <a:p>
            <a:pPr lvl="2"/>
            <a:endParaRPr lang="en-US" sz="1050" dirty="0"/>
          </a:p>
          <a:p>
            <a:pPr lvl="2"/>
            <a:endParaRPr lang="en-US" sz="1050" dirty="0" smtClean="0"/>
          </a:p>
          <a:p>
            <a:pPr lvl="2"/>
            <a:endParaRPr lang="en-US" sz="1050" dirty="0"/>
          </a:p>
          <a:p>
            <a:pPr lvl="2"/>
            <a:endParaRPr lang="en-US" sz="1050" dirty="0"/>
          </a:p>
          <a:p>
            <a:pPr lvl="1"/>
            <a:r>
              <a:rPr lang="en-US" sz="1600" dirty="0" smtClean="0"/>
              <a:t>THEMIS</a:t>
            </a:r>
          </a:p>
          <a:p>
            <a:pPr lvl="2"/>
            <a:r>
              <a:rPr lang="en-US" sz="1050" dirty="0" smtClean="0"/>
              <a:t>Visible camera, 18m/pixel with five color bands</a:t>
            </a:r>
          </a:p>
          <a:p>
            <a:pPr lvl="2"/>
            <a:r>
              <a:rPr lang="en-US" sz="1050" dirty="0" smtClean="0"/>
              <a:t>IR camera, 100 m/pixel with 9 independent bands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33" y="3890433"/>
            <a:ext cx="3920067" cy="2940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132" y="708363"/>
            <a:ext cx="2497667" cy="1929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237" y="1320799"/>
            <a:ext cx="2030763" cy="18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6441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59267" y="449263"/>
            <a:ext cx="9203267" cy="1922462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GRS – yields elemental and hydrogen (water) maps and </a:t>
            </a:r>
            <a:endParaRPr lang="en-US" sz="2400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0" y="1071760"/>
            <a:ext cx="6337299" cy="488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64234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9263"/>
            <a:ext cx="9144000" cy="1922462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Gamma Ray spectrometer on Mars Odyssey spacecraft has detected hydrogen (from H</a:t>
            </a:r>
            <a:r>
              <a:rPr lang="en-US" sz="2400" baseline="-25000" dirty="0" smtClean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O) in near surface</a:t>
            </a:r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865" y="1327150"/>
            <a:ext cx="7374467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35637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Content Placeholder 1"/>
          <p:cNvSpPr>
            <a:spLocks noGrp="1"/>
          </p:cNvSpPr>
          <p:nvPr>
            <p:ph idx="1"/>
          </p:nvPr>
        </p:nvSpPr>
        <p:spPr>
          <a:xfrm>
            <a:off x="0" y="423863"/>
            <a:ext cx="7453313" cy="1446212"/>
          </a:xfrm>
        </p:spPr>
        <p:txBody>
          <a:bodyPr/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Ground ice on Mars theorized to exist for some time</a:t>
            </a:r>
          </a:p>
          <a:p>
            <a:pPr lvl="1"/>
            <a:r>
              <a:rPr lang="en-US" dirty="0" smtClean="0"/>
              <a:t>Regolith provides the thermal insulation</a:t>
            </a:r>
          </a:p>
          <a:p>
            <a:pPr lvl="1"/>
            <a:r>
              <a:rPr lang="en-US" dirty="0" smtClean="0"/>
              <a:t>Stable ice distribution changes with climate</a:t>
            </a:r>
          </a:p>
          <a:p>
            <a:pPr lvl="1"/>
            <a:r>
              <a:rPr lang="en-US" dirty="0" smtClean="0"/>
              <a:t>Diffusive contact with the atmosphere</a:t>
            </a:r>
          </a:p>
          <a:p>
            <a:pPr lvl="1"/>
            <a:endParaRPr lang="en-US" dirty="0" smtClean="0"/>
          </a:p>
        </p:txBody>
      </p:sp>
      <p:sp>
        <p:nvSpPr>
          <p:cNvPr id="10" name="Rectangle 9"/>
          <p:cNvSpPr/>
          <p:nvPr/>
        </p:nvSpPr>
        <p:spPr bwMode="auto">
          <a:xfrm>
            <a:off x="2005013" y="4295775"/>
            <a:ext cx="1744662" cy="2243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</a:endParaRPr>
          </a:p>
        </p:txBody>
      </p:sp>
      <p:pic>
        <p:nvPicPr>
          <p:cNvPr id="10138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9638" y="2630488"/>
            <a:ext cx="4424362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Box 12"/>
          <p:cNvSpPr txBox="1">
            <a:spLocks noChangeArrowheads="1"/>
          </p:cNvSpPr>
          <p:nvPr/>
        </p:nvSpPr>
        <p:spPr bwMode="auto">
          <a:xfrm>
            <a:off x="2516188" y="3021013"/>
            <a:ext cx="9366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Surface</a:t>
            </a:r>
          </a:p>
        </p:txBody>
      </p:sp>
      <p:sp>
        <p:nvSpPr>
          <p:cNvPr id="101382" name="TextBox 13"/>
          <p:cNvSpPr txBox="1">
            <a:spLocks noChangeArrowheads="1"/>
          </p:cNvSpPr>
          <p:nvPr/>
        </p:nvSpPr>
        <p:spPr bwMode="auto">
          <a:xfrm>
            <a:off x="342900" y="3962400"/>
            <a:ext cx="112395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Up to a few feet down</a:t>
            </a:r>
          </a:p>
        </p:txBody>
      </p:sp>
      <p:cxnSp>
        <p:nvCxnSpPr>
          <p:cNvPr id="101383" name="Straight Arrow Connector 15"/>
          <p:cNvCxnSpPr>
            <a:cxnSpLocks noChangeShapeType="1"/>
            <a:stCxn id="101382" idx="3"/>
          </p:cNvCxnSpPr>
          <p:nvPr/>
        </p:nvCxnSpPr>
        <p:spPr bwMode="auto">
          <a:xfrm flipV="1">
            <a:off x="1466850" y="4298950"/>
            <a:ext cx="531813" cy="39688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7" name="Oval 16"/>
          <p:cNvSpPr/>
          <p:nvPr/>
        </p:nvSpPr>
        <p:spPr bwMode="auto">
          <a:xfrm>
            <a:off x="2230438" y="4564063"/>
            <a:ext cx="446087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632075" y="4683125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552700" y="426878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894013" y="443071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008188" y="48831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938338" y="42799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179763" y="46894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289300" y="4292600"/>
            <a:ext cx="446088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400300" y="50863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906713" y="495776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065338" y="531812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538413" y="54038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193925" y="5643563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979613" y="595312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554288" y="5815013"/>
            <a:ext cx="447675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2949575" y="527526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327400" y="50863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276600" y="55753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984500" y="579913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2803525" y="61595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357438" y="61674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302000" y="60642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289175" y="36449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562225" y="39179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2808288" y="33401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2968625" y="3663950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2066925" y="39624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995488" y="3359150"/>
            <a:ext cx="446087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357563" y="38385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348038" y="33734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2965450" y="403701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2403475" y="33210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1970088" y="62769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3325813" y="635476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1418" name="Rectangle 62"/>
          <p:cNvSpPr>
            <a:spLocks noChangeArrowheads="1"/>
          </p:cNvSpPr>
          <p:nvPr/>
        </p:nvSpPr>
        <p:spPr bwMode="auto">
          <a:xfrm>
            <a:off x="1930400" y="6453188"/>
            <a:ext cx="1973263" cy="265112"/>
          </a:xfrm>
          <a:prstGeom prst="rect">
            <a:avLst/>
          </a:prstGeom>
          <a:solidFill>
            <a:schemeClr val="bg1"/>
          </a:solidFill>
          <a:ln w="47625" cmpd="thickThin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1419" name="Straight Arrow Connector 66"/>
          <p:cNvCxnSpPr>
            <a:cxnSpLocks noChangeShapeType="1"/>
          </p:cNvCxnSpPr>
          <p:nvPr/>
        </p:nvCxnSpPr>
        <p:spPr bwMode="auto">
          <a:xfrm rot="16200000" flipH="1">
            <a:off x="1857375" y="2732088"/>
            <a:ext cx="498475" cy="473075"/>
          </a:xfrm>
          <a:prstGeom prst="straightConnector1">
            <a:avLst/>
          </a:prstGeom>
          <a:noFill/>
          <a:ln w="50800">
            <a:solidFill>
              <a:srgbClr val="0000FF"/>
            </a:solidFill>
            <a:round/>
            <a:headEnd type="arrow" w="med" len="med"/>
            <a:tailEnd type="arrow" w="med" len="med"/>
          </a:ln>
        </p:spPr>
      </p:cxnSp>
      <p:sp>
        <p:nvSpPr>
          <p:cNvPr id="101420" name="TextBox 67"/>
          <p:cNvSpPr txBox="1">
            <a:spLocks noChangeArrowheads="1"/>
          </p:cNvSpPr>
          <p:nvPr/>
        </p:nvSpPr>
        <p:spPr bwMode="auto">
          <a:xfrm>
            <a:off x="798513" y="2343150"/>
            <a:ext cx="1303337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Water vapor</a:t>
            </a:r>
          </a:p>
        </p:txBody>
      </p:sp>
    </p:spTree>
    <p:extLst>
      <p:ext uri="{BB962C8B-B14F-4D97-AF65-F5344CB8AC3E}">
        <p14:creationId xmlns:p14="http://schemas.microsoft.com/office/powerpoint/2010/main" val="3053026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832"/>
            <a:ext cx="6443133" cy="3666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3749108"/>
            <a:ext cx="6451600" cy="3108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843" y="1100665"/>
            <a:ext cx="1296824" cy="119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Gamma rays provide elemental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39863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4883" y="466197"/>
            <a:ext cx="4599518" cy="6307135"/>
          </a:xfrm>
        </p:spPr>
        <p:txBody>
          <a:bodyPr/>
          <a:lstStyle/>
          <a:p>
            <a:r>
              <a:rPr lang="en-US" dirty="0" smtClean="0"/>
              <a:t>THEMIS</a:t>
            </a:r>
          </a:p>
          <a:p>
            <a:pPr lvl="1"/>
            <a:r>
              <a:rPr lang="en-US" dirty="0" smtClean="0"/>
              <a:t>Band combinations yield composition info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smtClean="0"/>
              <a:t>Daytime IR global map at 100m/pixel is used for HiRISE targeting now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smtClean="0"/>
              <a:t>Nighttime IR map is less complete, but can be used to derive thermal inertias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THEMIS doesn’t have the temperature accuracy that TES did (especially at low temperatures), but it’s much higher resolution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32" y="0"/>
            <a:ext cx="4342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6694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388"/>
            <a:ext cx="3487738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138"/>
            <a:ext cx="291623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190682" cy="145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32" y="951793"/>
            <a:ext cx="2548467" cy="180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2353734"/>
            <a:ext cx="195897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47" y="888999"/>
            <a:ext cx="2466116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579130" y="2361671"/>
            <a:ext cx="145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rgbClr val="FFFF00"/>
                </a:solidFill>
              </a:rPr>
              <a:t>SHARAD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1066800" y="1574800"/>
            <a:ext cx="1217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FF00"/>
                </a:solidFill>
              </a:rPr>
              <a:t>MARCI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2620963" y="4276725"/>
            <a:ext cx="776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accent2"/>
                </a:solidFill>
              </a:rPr>
              <a:t>CTX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4672542" y="1207030"/>
            <a:ext cx="1149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chemeClr val="accent2"/>
                </a:solidFill>
              </a:rPr>
              <a:t>CRISM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0" y="3657600"/>
            <a:ext cx="82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accent2"/>
                </a:solidFill>
              </a:rPr>
              <a:t>MCS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0" y="203200"/>
            <a:ext cx="4705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 i="1" dirty="0">
                <a:solidFill>
                  <a:srgbClr val="CC3300"/>
                </a:solidFill>
              </a:rPr>
              <a:t>MRO Science Instruments</a:t>
            </a:r>
            <a:endParaRPr lang="en-US" dirty="0"/>
          </a:p>
        </p:txBody>
      </p:sp>
      <p:pic>
        <p:nvPicPr>
          <p:cNvPr id="33807" name="Picture 16" descr="MRO_HiRIS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3843338"/>
            <a:ext cx="4083050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8" name="Text Box 12"/>
          <p:cNvSpPr txBox="1">
            <a:spLocks noChangeArrowheads="1"/>
          </p:cNvSpPr>
          <p:nvPr/>
        </p:nvSpPr>
        <p:spPr bwMode="auto">
          <a:xfrm>
            <a:off x="7713663" y="3984625"/>
            <a:ext cx="1231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accent2"/>
                </a:solidFill>
              </a:rPr>
              <a:t>HiRISE</a:t>
            </a:r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372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Content Placeholder 3" descr="CRISM_workshop_2012_introduction_SL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9" r="-4639"/>
          <a:stretch>
            <a:fillRect/>
          </a:stretch>
        </p:blipFill>
        <p:spPr>
          <a:xfrm>
            <a:off x="-396875" y="0"/>
            <a:ext cx="9671050" cy="6637338"/>
          </a:xfrm>
        </p:spPr>
      </p:pic>
    </p:spTree>
    <p:extLst>
      <p:ext uri="{BB962C8B-B14F-4D97-AF65-F5344CB8AC3E}">
        <p14:creationId xmlns:p14="http://schemas.microsoft.com/office/powerpoint/2010/main" val="1487119664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9998"/>
            <a:ext cx="9144000" cy="2954335"/>
          </a:xfrm>
        </p:spPr>
        <p:txBody>
          <a:bodyPr/>
          <a:lstStyle/>
          <a:p>
            <a:r>
              <a:rPr lang="en-US" dirty="0" smtClean="0"/>
              <a:t>Types of instruments to talk about</a:t>
            </a:r>
          </a:p>
          <a:p>
            <a:pPr lvl="1"/>
            <a:r>
              <a:rPr lang="en-US" dirty="0" smtClean="0"/>
              <a:t>Gamma and Neutron Spectrometers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Thermal cameras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Spectrometers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Hyperspectal imagers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RADAR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7452" y="321733"/>
            <a:ext cx="1706548" cy="19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7343" y="1735668"/>
            <a:ext cx="2434340" cy="198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1592" y="2955396"/>
            <a:ext cx="2788736" cy="198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52787"/>
            <a:ext cx="2785533" cy="2205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6000" y="2353732"/>
            <a:ext cx="1357134" cy="754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Global Surveyor (MGS)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34734" y="3793066"/>
            <a:ext cx="1357134" cy="754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Odyssey (ODY)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87400" y="4936066"/>
            <a:ext cx="1357134" cy="754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Express (MEX)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91533" y="6103742"/>
            <a:ext cx="2093733" cy="754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Reconnaissance Orbiter (MRO)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45194"/>
      </p:ext>
    </p:extLst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Content Placeholder 5" descr="CRISM_workshop_5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4279" r="-44279"/>
          <a:stretch>
            <a:fillRect/>
          </a:stretch>
        </p:blipFill>
        <p:spPr>
          <a:xfrm>
            <a:off x="-1624424" y="-889001"/>
            <a:ext cx="12447339" cy="8542867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89573493"/>
      </p:ext>
    </p:extLst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 descr="CRISM_workshop_2012_14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4279" r="-44279"/>
          <a:stretch>
            <a:fillRect/>
          </a:stretch>
        </p:blipFill>
        <p:spPr>
          <a:xfrm>
            <a:off x="-1417876" y="-592666"/>
            <a:ext cx="11756504" cy="8068733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8265547"/>
      </p:ext>
    </p:extLst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 descr="CRISM_workshop_8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4279" r="-44279"/>
          <a:stretch>
            <a:fillRect/>
          </a:stretch>
        </p:blipFill>
        <p:spPr>
          <a:xfrm>
            <a:off x="-2230706" y="-1193801"/>
            <a:ext cx="13656296" cy="937259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12464409"/>
      </p:ext>
    </p:extLst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 descr="CRISM_workshop_10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4279" r="-44279"/>
          <a:stretch>
            <a:fillRect/>
          </a:stretch>
        </p:blipFill>
        <p:spPr>
          <a:xfrm>
            <a:off x="-1765040" y="-914401"/>
            <a:ext cx="12607711" cy="8652933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27696464"/>
      </p:ext>
    </p:extLst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ale Phyllo and Sulf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85725"/>
            <a:ext cx="44831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Gale Lay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3636963"/>
            <a:ext cx="5280025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092325" y="2967038"/>
            <a:ext cx="2552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/>
              <a:t>CRISM FRT 58A3  Draped on CTX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3044825" y="3176588"/>
            <a:ext cx="1525588" cy="2746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/>
              <a:t>From Ralph Milliken</a:t>
            </a:r>
          </a:p>
        </p:txBody>
      </p:sp>
      <p:pic>
        <p:nvPicPr>
          <p:cNvPr id="46086" name="Picture 10" descr="Gale_Cr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100013"/>
            <a:ext cx="36115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Box 8"/>
          <p:cNvSpPr txBox="1">
            <a:spLocks noChangeArrowheads="1"/>
          </p:cNvSpPr>
          <p:nvPr/>
        </p:nvSpPr>
        <p:spPr bwMode="auto">
          <a:xfrm>
            <a:off x="592138" y="4183063"/>
            <a:ext cx="16081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Minerals in Gale Crater</a:t>
            </a:r>
          </a:p>
        </p:txBody>
      </p:sp>
    </p:spTree>
    <p:extLst>
      <p:ext uri="{BB962C8B-B14F-4D97-AF65-F5344CB8AC3E}">
        <p14:creationId xmlns:p14="http://schemas.microsoft.com/office/powerpoint/2010/main" val="8357069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 descr="CRISM_workshop_23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4279" r="-44279"/>
          <a:stretch>
            <a:fillRect/>
          </a:stretch>
        </p:blipFill>
        <p:spPr>
          <a:xfrm>
            <a:off x="-1109701" y="-169334"/>
            <a:ext cx="11557568" cy="7932199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26030127"/>
      </p:ext>
    </p:extLst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6" name="Picture 3" descr="Phillips_Sounding-Radars-Over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140322"/>
      </p:ext>
    </p:extLst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0179" name="Content Placeholder 3" descr="Phillips_Sounding-Radars-Overview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4" r="-6294"/>
          <a:stretch>
            <a:fillRect/>
          </a:stretch>
        </p:blipFill>
        <p:spPr>
          <a:xfrm>
            <a:off x="-196850" y="266700"/>
            <a:ext cx="9602788" cy="6591300"/>
          </a:xfrm>
        </p:spPr>
      </p:pic>
    </p:spTree>
    <p:extLst>
      <p:ext uri="{BB962C8B-B14F-4D97-AF65-F5344CB8AC3E}">
        <p14:creationId xmlns:p14="http://schemas.microsoft.com/office/powerpoint/2010/main" val="1988557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3" name="Content Placeholder 3" descr="Phillips_Sounding-Radars-Overview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4" r="-6294"/>
          <a:stretch>
            <a:fillRect/>
          </a:stretch>
        </p:blipFill>
        <p:spPr>
          <a:xfrm>
            <a:off x="-884238" y="0"/>
            <a:ext cx="10231438" cy="7021513"/>
          </a:xfrm>
        </p:spPr>
      </p:pic>
    </p:spTree>
    <p:extLst>
      <p:ext uri="{BB962C8B-B14F-4D97-AF65-F5344CB8AC3E}">
        <p14:creationId xmlns:p14="http://schemas.microsoft.com/office/powerpoint/2010/main" val="34748334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1" name="Content Placeholder 3" descr="Phillips_Sounding-Radars-Overview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4" r="-6294"/>
          <a:stretch>
            <a:fillRect/>
          </a:stretch>
        </p:blipFill>
        <p:spPr>
          <a:xfrm>
            <a:off x="-452438" y="296863"/>
            <a:ext cx="9705976" cy="6661150"/>
          </a:xfrm>
        </p:spPr>
      </p:pic>
    </p:spTree>
    <p:extLst>
      <p:ext uri="{BB962C8B-B14F-4D97-AF65-F5344CB8AC3E}">
        <p14:creationId xmlns:p14="http://schemas.microsoft.com/office/powerpoint/2010/main" val="19790420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39197"/>
            <a:ext cx="6400800" cy="6332537"/>
          </a:xfrm>
        </p:spPr>
        <p:txBody>
          <a:bodyPr/>
          <a:lstStyle/>
          <a:p>
            <a:r>
              <a:rPr lang="en-US" sz="1800" dirty="0" smtClean="0"/>
              <a:t>Mars Global Surveyor</a:t>
            </a:r>
          </a:p>
          <a:p>
            <a:pPr lvl="1"/>
            <a:r>
              <a:rPr lang="en-US" sz="1600" dirty="0" smtClean="0"/>
              <a:t>At Mars 1998-2006</a:t>
            </a:r>
          </a:p>
          <a:p>
            <a:pPr lvl="1"/>
            <a:r>
              <a:rPr lang="en-US" sz="1600" dirty="0" smtClean="0"/>
              <a:t>Unexpectedly had to fly backwards in its orbit</a:t>
            </a:r>
          </a:p>
          <a:p>
            <a:pPr lvl="1"/>
            <a:r>
              <a:rPr lang="en-US" sz="1600" dirty="0" smtClean="0"/>
              <a:t>Broken solar panel delayed mission start, but it revolutionized Mars Science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Mars Orbiter Camera (MOC)</a:t>
            </a:r>
          </a:p>
          <a:p>
            <a:pPr lvl="2"/>
            <a:r>
              <a:rPr lang="en-US" sz="1050" dirty="0" smtClean="0"/>
              <a:t>Broadband </a:t>
            </a:r>
            <a:r>
              <a:rPr lang="en-US" sz="1050" dirty="0"/>
              <a:t>visible </a:t>
            </a:r>
            <a:r>
              <a:rPr lang="en-US" sz="1050" dirty="0" smtClean="0"/>
              <a:t>imager, </a:t>
            </a:r>
            <a:r>
              <a:rPr lang="en-US" sz="1050" dirty="0"/>
              <a:t>u</a:t>
            </a:r>
            <a:r>
              <a:rPr lang="en-US" sz="1050" dirty="0" smtClean="0"/>
              <a:t>p to 1.4 m/pixel</a:t>
            </a:r>
          </a:p>
          <a:p>
            <a:pPr lvl="2"/>
            <a:r>
              <a:rPr lang="en-US" sz="1050" dirty="0" smtClean="0"/>
              <a:t>Image widths 3km with variable length</a:t>
            </a:r>
          </a:p>
          <a:p>
            <a:pPr lvl="2"/>
            <a:endParaRPr lang="en-US" sz="1050" dirty="0" smtClean="0"/>
          </a:p>
          <a:p>
            <a:pPr lvl="2"/>
            <a:endParaRPr lang="en-US" sz="1050" dirty="0"/>
          </a:p>
          <a:p>
            <a:pPr lvl="1"/>
            <a:r>
              <a:rPr lang="en-US" sz="1600" dirty="0" smtClean="0"/>
              <a:t>Mars Orbiter Laser Altimeter</a:t>
            </a:r>
          </a:p>
          <a:p>
            <a:pPr lvl="2"/>
            <a:r>
              <a:rPr lang="en-US" sz="1050" dirty="0" smtClean="0"/>
              <a:t>1 micron pulsed laser at 10 Hz, footprint size ~180m</a:t>
            </a:r>
          </a:p>
          <a:p>
            <a:pPr lvl="2"/>
            <a:r>
              <a:rPr lang="en-US" sz="1050" dirty="0" smtClean="0"/>
              <a:t>Global topography accurate to the nearest meter</a:t>
            </a:r>
          </a:p>
          <a:p>
            <a:pPr lvl="2"/>
            <a:r>
              <a:rPr lang="en-US" sz="1050" dirty="0" smtClean="0"/>
              <a:t>Also measured surface reflectance, roughness and cloud heights</a:t>
            </a:r>
          </a:p>
          <a:p>
            <a:pPr lvl="2"/>
            <a:endParaRPr lang="en-US" sz="1050" dirty="0" smtClean="0"/>
          </a:p>
          <a:p>
            <a:pPr lvl="2"/>
            <a:endParaRPr lang="en-US" sz="1050" dirty="0"/>
          </a:p>
          <a:p>
            <a:pPr lvl="1"/>
            <a:r>
              <a:rPr lang="en-US" sz="1600" dirty="0" smtClean="0"/>
              <a:t>Thermal Emission Spectrometer</a:t>
            </a:r>
          </a:p>
          <a:p>
            <a:pPr lvl="2"/>
            <a:r>
              <a:rPr lang="en-US" sz="1050" dirty="0" smtClean="0"/>
              <a:t>Broadband thermal and visible bolometers – albedo and temperature measurements</a:t>
            </a:r>
          </a:p>
          <a:p>
            <a:pPr lvl="2"/>
            <a:r>
              <a:rPr lang="en-US" sz="1050" dirty="0" smtClean="0"/>
              <a:t>Thermal  Spectra 6-50 microns – multiple applications</a:t>
            </a:r>
          </a:p>
          <a:p>
            <a:pPr lvl="2"/>
            <a:r>
              <a:rPr lang="en-US" sz="1050" dirty="0" smtClean="0"/>
              <a:t>3x6 km resolution</a:t>
            </a:r>
          </a:p>
          <a:p>
            <a:pPr lvl="2"/>
            <a:endParaRPr lang="en-US" sz="1050" dirty="0"/>
          </a:p>
          <a:p>
            <a:pPr lvl="1"/>
            <a:r>
              <a:rPr lang="en-US" sz="1600" dirty="0" smtClean="0"/>
              <a:t>Magnetometer</a:t>
            </a:r>
          </a:p>
          <a:p>
            <a:pPr lvl="2"/>
            <a:r>
              <a:rPr lang="en-US" sz="1050" dirty="0" smtClean="0"/>
              <a:t>Particles and fields measurements</a:t>
            </a:r>
          </a:p>
          <a:p>
            <a:pPr lvl="2"/>
            <a:r>
              <a:rPr lang="en-US" sz="1050" dirty="0" smtClean="0"/>
              <a:t>Wasn’t expected to yield any surface info, but the broken solar panel turned out to be useful after all…</a:t>
            </a:r>
            <a:endParaRPr lang="en-US" sz="10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556" y="685801"/>
            <a:ext cx="2025444" cy="1569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467" y="2269067"/>
            <a:ext cx="2023533" cy="1630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0" y="3911600"/>
            <a:ext cx="2032000" cy="20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2258"/>
      </p:ext>
    </p:extLst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16" y="491597"/>
            <a:ext cx="9027584" cy="473604"/>
          </a:xfrm>
        </p:spPr>
        <p:txBody>
          <a:bodyPr/>
          <a:lstStyle/>
          <a:p>
            <a:r>
              <a:rPr lang="en-US" dirty="0" smtClean="0"/>
              <a:t>Polar layered deposits work very well with RADAR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400"/>
            <a:ext cx="9144000" cy="32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41514"/>
      </p:ext>
    </p:extLst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2227" name="Content Placeholder 4" descr="Phillips_Sounding-Radars-Overview5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4" r="-6294"/>
          <a:stretch>
            <a:fillRect/>
          </a:stretch>
        </p:blipFill>
        <p:spPr>
          <a:xfrm>
            <a:off x="-942975" y="-185738"/>
            <a:ext cx="9510713" cy="6527801"/>
          </a:xfrm>
        </p:spPr>
      </p:pic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4818063" y="2303463"/>
            <a:ext cx="820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ice</a:t>
            </a:r>
          </a:p>
        </p:txBody>
      </p:sp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7180263" y="2430463"/>
            <a:ext cx="1819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00"/>
                </a:solidFill>
              </a:rPr>
              <a:t>Water</a:t>
            </a:r>
          </a:p>
          <a:p>
            <a:r>
              <a:rPr lang="en-US">
                <a:solidFill>
                  <a:srgbClr val="800000"/>
                </a:solidFill>
              </a:rPr>
              <a:t>ε</a:t>
            </a:r>
            <a:r>
              <a:rPr lang="ja-JP" altLang="en-US">
                <a:solidFill>
                  <a:srgbClr val="800000"/>
                </a:solidFill>
              </a:rPr>
              <a:t>’</a:t>
            </a:r>
            <a:r>
              <a:rPr lang="en-US">
                <a:solidFill>
                  <a:srgbClr val="800000"/>
                </a:solidFill>
              </a:rPr>
              <a:t> ~80!</a:t>
            </a:r>
          </a:p>
        </p:txBody>
      </p:sp>
    </p:spTree>
    <p:extLst>
      <p:ext uri="{BB962C8B-B14F-4D97-AF65-F5344CB8AC3E}">
        <p14:creationId xmlns:p14="http://schemas.microsoft.com/office/powerpoint/2010/main" val="1183519601"/>
      </p:ext>
    </p:extLst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9996"/>
            <a:ext cx="6917267" cy="1540404"/>
          </a:xfrm>
        </p:spPr>
        <p:txBody>
          <a:bodyPr/>
          <a:lstStyle/>
          <a:p>
            <a:r>
              <a:rPr lang="en-US" sz="1800" dirty="0" smtClean="0">
                <a:latin typeface="+mj-lt"/>
              </a:rPr>
              <a:t>Converting time to depth and looking for surface clutter</a:t>
            </a:r>
          </a:p>
          <a:p>
            <a:pPr lvl="1"/>
            <a:r>
              <a:rPr lang="en-US" sz="1600" dirty="0" smtClean="0">
                <a:latin typeface="+mj-lt"/>
              </a:rPr>
              <a:t>Off nadir surface returns can be detected at the same time as nadir surface returns</a:t>
            </a:r>
          </a:p>
          <a:p>
            <a:pPr lvl="1"/>
            <a:r>
              <a:rPr lang="en-US" sz="1600" dirty="0" smtClean="0">
                <a:latin typeface="+mj-lt"/>
              </a:rPr>
              <a:t>Deep layers in a low </a:t>
            </a:r>
            <a:r>
              <a:rPr lang="en-US" sz="1600" dirty="0" smtClean="0">
                <a:latin typeface="+mj-lt"/>
                <a:ea typeface="ＭＳ Ｐゴシック" charset="0"/>
                <a:cs typeface="ＭＳ Ｐゴシック" charset="0"/>
              </a:rPr>
              <a:t>permittivity material (e.g. ice) can be detected at the same time as shallow layers in a high permittivity material (e.g. rock)</a:t>
            </a:r>
            <a:endParaRPr lang="en-US" sz="1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340"/>
            <a:ext cx="9144000" cy="4808660"/>
          </a:xfrm>
          <a:prstGeom prst="rect">
            <a:avLst/>
          </a:prstGeom>
        </p:spPr>
      </p:pic>
      <p:pic>
        <p:nvPicPr>
          <p:cNvPr id="5" name="Picture 3" descr="t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67" y="0"/>
            <a:ext cx="1972733" cy="231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481498"/>
      </p:ext>
    </p:extLst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15" y="3200400"/>
            <a:ext cx="8892117" cy="3166532"/>
          </a:xfrm>
        </p:spPr>
        <p:txBody>
          <a:bodyPr/>
          <a:lstStyle/>
          <a:p>
            <a:r>
              <a:rPr lang="en-US" dirty="0" smtClean="0"/>
              <a:t>Where do we find all this stuff? (II)</a:t>
            </a:r>
          </a:p>
          <a:p>
            <a:endParaRPr lang="en-US" dirty="0"/>
          </a:p>
          <a:p>
            <a:pPr lvl="1"/>
            <a:r>
              <a:rPr lang="en-US" dirty="0" smtClean="0"/>
              <a:t>An image search tool that includes most imaging datasets can be found at </a:t>
            </a:r>
          </a:p>
          <a:p>
            <a:pPr lvl="1"/>
            <a:r>
              <a:rPr lang="en-US" dirty="0">
                <a:hlinkClick r:id="rId2"/>
              </a:rPr>
              <a:t>http://viewer.mars.asu.edu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Maps of image footprints can be browsed at</a:t>
            </a:r>
          </a:p>
          <a:p>
            <a:pPr lvl="1"/>
            <a:r>
              <a:rPr lang="en-US" dirty="0">
                <a:hlinkClick r:id="rId3"/>
              </a:rPr>
              <a:t>http://themis.asu.edu/</a:t>
            </a:r>
            <a:r>
              <a:rPr lang="en-US" dirty="0" smtClean="0">
                <a:hlinkClick r:id="rId3"/>
              </a:rPr>
              <a:t>maps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Global dataset of Mars can be accessed at</a:t>
            </a:r>
          </a:p>
          <a:p>
            <a:pPr lvl="1"/>
            <a:r>
              <a:rPr lang="en-US" dirty="0">
                <a:hlinkClick r:id="rId4"/>
              </a:rPr>
              <a:t>http://www.mars.asu.edu/data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41815" y="449263"/>
            <a:ext cx="8892117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dirty="0" smtClean="0"/>
              <a:t>Where do we find all this stuff? (I)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The Planetary Data System (PDS) officially archives all planetary science data</a:t>
            </a:r>
          </a:p>
          <a:p>
            <a:pPr lvl="1"/>
            <a:r>
              <a:rPr lang="en-US" dirty="0" smtClean="0">
                <a:hlinkClick r:id="rId5"/>
              </a:rPr>
              <a:t>http://pds.jpl.nasa.gov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It’s divided into several nodes: Atmospheres, Imaging, Geosciences etc…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PDS formatted data is self-describing and so will last forever, but is not user friendly </a:t>
            </a:r>
          </a:p>
        </p:txBody>
      </p:sp>
    </p:spTree>
    <p:extLst>
      <p:ext uri="{BB962C8B-B14F-4D97-AF65-F5344CB8AC3E}">
        <p14:creationId xmlns:p14="http://schemas.microsoft.com/office/powerpoint/2010/main" val="3740679277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1596"/>
            <a:ext cx="9144000" cy="592137"/>
          </a:xfrm>
        </p:spPr>
        <p:txBody>
          <a:bodyPr/>
          <a:lstStyle/>
          <a:p>
            <a:r>
              <a:rPr lang="en-US" dirty="0" smtClean="0"/>
              <a:t>MOC</a:t>
            </a:r>
          </a:p>
          <a:p>
            <a:pPr lvl="1"/>
            <a:r>
              <a:rPr lang="en-US" dirty="0" err="1" smtClean="0"/>
              <a:t>Malin</a:t>
            </a:r>
            <a:r>
              <a:rPr lang="en-US" dirty="0" smtClean="0"/>
              <a:t> Space Science Systems</a:t>
            </a:r>
          </a:p>
          <a:p>
            <a:pPr lvl="1"/>
            <a:r>
              <a:rPr lang="en-US" dirty="0" smtClean="0"/>
              <a:t>Data can be found on the PDS as well as </a:t>
            </a:r>
            <a:r>
              <a:rPr lang="en-US" dirty="0" smtClean="0">
                <a:hlinkClick r:id="rId2"/>
              </a:rPr>
              <a:t>www.msss.com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Narrow angle camera</a:t>
            </a:r>
          </a:p>
          <a:p>
            <a:pPr lvl="1"/>
            <a:r>
              <a:rPr lang="en-US" dirty="0" smtClean="0"/>
              <a:t>Gullies and their activity</a:t>
            </a:r>
          </a:p>
          <a:p>
            <a:pPr lvl="1"/>
            <a:r>
              <a:rPr lang="en-US" dirty="0" smtClean="0"/>
              <a:t>Polar layers &amp; frost changes</a:t>
            </a:r>
          </a:p>
          <a:p>
            <a:pPr lvl="1"/>
            <a:r>
              <a:rPr lang="en-US" dirty="0" smtClean="0"/>
              <a:t>New impacts</a:t>
            </a:r>
          </a:p>
          <a:p>
            <a:pPr lvl="1"/>
            <a:r>
              <a:rPr lang="en-US" dirty="0" smtClean="0"/>
              <a:t>Sedimentary layers</a:t>
            </a:r>
          </a:p>
          <a:p>
            <a:pPr lvl="1"/>
            <a:r>
              <a:rPr lang="en-US" dirty="0" smtClean="0"/>
              <a:t>Landing site safety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Wide angle camera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360" y="4289883"/>
            <a:ext cx="3846640" cy="2210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271187"/>
            <a:ext cx="5046133" cy="2225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1219" y="6542016"/>
            <a:ext cx="2761694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Daily global weather </a:t>
            </a:r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6654" y="6542016"/>
            <a:ext cx="1875634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MOC global Atlas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167" y="1707445"/>
            <a:ext cx="2840566" cy="197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235" y="1540934"/>
            <a:ext cx="1808706" cy="25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18880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292"/>
            <a:ext cx="9144000" cy="54127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6062"/>
            <a:ext cx="9144000" cy="837671"/>
          </a:xfrm>
        </p:spPr>
        <p:txBody>
          <a:bodyPr/>
          <a:lstStyle/>
          <a:p>
            <a:r>
              <a:rPr lang="en-US" dirty="0" smtClean="0"/>
              <a:t>MOLA</a:t>
            </a:r>
          </a:p>
          <a:p>
            <a:pPr lvl="1"/>
            <a:r>
              <a:rPr lang="en-US" dirty="0" smtClean="0"/>
              <a:t>Global topography</a:t>
            </a:r>
          </a:p>
          <a:p>
            <a:pPr lvl="1"/>
            <a:r>
              <a:rPr lang="en-US" dirty="0" smtClean="0"/>
              <a:t>Some gaps at equator (up to a few kilometers), but complete polar coverage</a:t>
            </a:r>
          </a:p>
          <a:p>
            <a:pPr lvl="1"/>
            <a:r>
              <a:rPr lang="en-US" dirty="0" smtClean="0"/>
              <a:t>Track cross-over correction makes the dataset globally self-consistent</a:t>
            </a:r>
          </a:p>
          <a:p>
            <a:pPr lvl="1"/>
            <a:r>
              <a:rPr lang="en-US" dirty="0" smtClean="0"/>
              <a:t>This is the key dataset that </a:t>
            </a:r>
            <a:r>
              <a:rPr lang="en-US" u="sng" dirty="0" smtClean="0"/>
              <a:t>everything</a:t>
            </a:r>
            <a:r>
              <a:rPr lang="en-US" dirty="0" smtClean="0"/>
              <a:t> else is </a:t>
            </a:r>
            <a:r>
              <a:rPr lang="en-US" dirty="0" err="1" smtClean="0"/>
              <a:t>georeferenced</a:t>
            </a:r>
            <a:r>
              <a:rPr lang="en-US" dirty="0" smtClean="0"/>
              <a:t> to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28612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9933" y="457199"/>
            <a:ext cx="2904066" cy="2328333"/>
          </a:xfrm>
        </p:spPr>
        <p:txBody>
          <a:bodyPr/>
          <a:lstStyle/>
          <a:p>
            <a:r>
              <a:rPr lang="en-US" dirty="0" smtClean="0"/>
              <a:t>Kreslavsky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/>
              <a:t>Head vertical roughness. Red, green and blue composite from roughness at 0.6 km, 2.4 km, and 9.2 km baselines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865"/>
            <a:ext cx="6096000" cy="3039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335" y="3378200"/>
            <a:ext cx="4738665" cy="33401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3674533"/>
            <a:ext cx="4021667" cy="232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dirty="0" smtClean="0"/>
              <a:t>Reflectance measurements from the active reflection</a:t>
            </a:r>
          </a:p>
          <a:p>
            <a:endParaRPr lang="en-US" dirty="0"/>
          </a:p>
          <a:p>
            <a:r>
              <a:rPr lang="en-US" dirty="0" smtClean="0"/>
              <a:t>Later MOLA made passive measurements of reflected sunlight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28786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9597"/>
            <a:ext cx="2895600" cy="3208338"/>
          </a:xfrm>
        </p:spPr>
        <p:txBody>
          <a:bodyPr/>
          <a:lstStyle/>
          <a:p>
            <a:r>
              <a:rPr lang="en-US" dirty="0" smtClean="0"/>
              <a:t>MOLA can detect clouds on both the day and night sides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733" y="380999"/>
            <a:ext cx="5901267" cy="359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89225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530"/>
            <a:ext cx="9144000" cy="1032403"/>
          </a:xfrm>
        </p:spPr>
        <p:txBody>
          <a:bodyPr/>
          <a:lstStyle/>
          <a:p>
            <a:r>
              <a:rPr lang="en-US" dirty="0" smtClean="0"/>
              <a:t>TES</a:t>
            </a:r>
          </a:p>
          <a:p>
            <a:pPr lvl="1"/>
            <a:r>
              <a:rPr lang="en-US" dirty="0" smtClean="0"/>
              <a:t>Bolometers yield albedo and temperature maps</a:t>
            </a:r>
          </a:p>
          <a:p>
            <a:pPr lvl="1"/>
            <a:r>
              <a:rPr lang="en-US" dirty="0" smtClean="0"/>
              <a:t>Modeling the temperatures yields thermal inertia data</a:t>
            </a:r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28" y="1230669"/>
            <a:ext cx="8864600" cy="56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8902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530"/>
            <a:ext cx="9144000" cy="1032403"/>
          </a:xfrm>
        </p:spPr>
        <p:txBody>
          <a:bodyPr/>
          <a:lstStyle/>
          <a:p>
            <a:r>
              <a:rPr lang="en-US" dirty="0" smtClean="0"/>
              <a:t>TES</a:t>
            </a:r>
          </a:p>
          <a:p>
            <a:pPr lvl="1"/>
            <a:r>
              <a:rPr lang="en-US" dirty="0" smtClean="0"/>
              <a:t>Bolometers yield albedo and temperature maps</a:t>
            </a:r>
          </a:p>
          <a:p>
            <a:pPr lvl="1"/>
            <a:r>
              <a:rPr lang="en-US" dirty="0" smtClean="0"/>
              <a:t>Modeling the temperatures yields thermal inertia data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7" y="1194030"/>
            <a:ext cx="8060265" cy="56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19078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28519</TotalTime>
  <Words>843</Words>
  <Application>Microsoft Macintosh PowerPoint</Application>
  <PresentationFormat>Letter Paper (8.5x11 in)</PresentationFormat>
  <Paragraphs>172</Paragraphs>
  <Slides>33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 Design</vt:lpstr>
      <vt:lpstr>Mars Data and where to find them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Shane Byrne</cp:lastModifiedBy>
  <cp:revision>362</cp:revision>
  <cp:lastPrinted>2004-09-17T01:36:45Z</cp:lastPrinted>
  <dcterms:created xsi:type="dcterms:W3CDTF">2010-11-04T18:02:48Z</dcterms:created>
  <dcterms:modified xsi:type="dcterms:W3CDTF">2015-02-04T18:11:38Z</dcterms:modified>
</cp:coreProperties>
</file>