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3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76" r:id="rId2"/>
    <p:sldId id="435" r:id="rId3"/>
    <p:sldId id="405" r:id="rId4"/>
    <p:sldId id="438" r:id="rId5"/>
    <p:sldId id="437" r:id="rId6"/>
    <p:sldId id="439" r:id="rId7"/>
    <p:sldId id="406" r:id="rId8"/>
    <p:sldId id="436" r:id="rId9"/>
    <p:sldId id="318" r:id="rId10"/>
    <p:sldId id="343" r:id="rId11"/>
    <p:sldId id="444" r:id="rId12"/>
    <p:sldId id="344" r:id="rId13"/>
    <p:sldId id="442" r:id="rId14"/>
    <p:sldId id="447" r:id="rId15"/>
    <p:sldId id="445" r:id="rId16"/>
    <p:sldId id="446" r:id="rId17"/>
    <p:sldId id="363" r:id="rId18"/>
    <p:sldId id="423" r:id="rId19"/>
    <p:sldId id="424" r:id="rId20"/>
    <p:sldId id="345" r:id="rId21"/>
    <p:sldId id="434" r:id="rId22"/>
    <p:sldId id="326" r:id="rId23"/>
    <p:sldId id="431" r:id="rId24"/>
    <p:sldId id="432" r:id="rId25"/>
    <p:sldId id="347" r:id="rId26"/>
    <p:sldId id="421" r:id="rId27"/>
    <p:sldId id="422" r:id="rId28"/>
    <p:sldId id="426" r:id="rId29"/>
    <p:sldId id="427" r:id="rId30"/>
    <p:sldId id="365" r:id="rId31"/>
    <p:sldId id="368" r:id="rId32"/>
    <p:sldId id="364" r:id="rId33"/>
    <p:sldId id="428" r:id="rId34"/>
    <p:sldId id="440" r:id="rId35"/>
    <p:sldId id="441" r:id="rId36"/>
    <p:sldId id="443" r:id="rId37"/>
    <p:sldId id="433" r:id="rId38"/>
    <p:sldId id="448" r:id="rId39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CA"/>
    <a:srgbClr val="DCE9FF"/>
    <a:srgbClr val="063DE8"/>
    <a:srgbClr val="FFD458"/>
    <a:srgbClr val="FF0000"/>
    <a:srgbClr val="66FF33"/>
    <a:srgbClr val="E9FC32"/>
    <a:srgbClr val="E84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761" autoAdjust="0"/>
  </p:normalViewPr>
  <p:slideViewPr>
    <p:cSldViewPr snapToGrid="0">
      <p:cViewPr>
        <p:scale>
          <a:sx n="150" d="100"/>
          <a:sy n="150" d="100"/>
        </p:scale>
        <p:origin x="-1376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79762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0675" y="-33338"/>
            <a:ext cx="3179763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763" y="9096375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0675" y="9096375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charset="0"/>
              </a:defRPr>
            </a:lvl1pPr>
          </a:lstStyle>
          <a:p>
            <a:fld id="{5E986F28-798A-EE4F-80E7-72A52D8B55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50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79762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0675" y="-33338"/>
            <a:ext cx="3179763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763" y="9096375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0675" y="9096375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100000"/>
              </a:lnSpc>
              <a:defRPr sz="900" b="0" i="1">
                <a:latin typeface="Times New Roman" charset="0"/>
              </a:defRPr>
            </a:lvl1pPr>
          </a:lstStyle>
          <a:p>
            <a:fld id="{7DCBAD57-ADFE-7F46-BDE1-370D93CA0A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0182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1750" y="628650"/>
            <a:ext cx="4729163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302842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726636-4C9E-8640-9155-F62A91C04433}" type="slidenum">
              <a:rPr lang="en-US" sz="900" b="0">
                <a:latin typeface="Times New Roman" charset="0"/>
              </a:rPr>
              <a:pPr/>
              <a:t>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13" tIns="46557" rIns="93113" bIns="46557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550507-F0D0-0440-B280-67640FE3FDEE}" type="slidenum">
              <a:rPr lang="en-US" sz="900" b="0">
                <a:latin typeface="Times New Roman" charset="0"/>
              </a:rPr>
              <a:pPr/>
              <a:t>17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305CA0-0726-DB4F-9113-2DB0D32B4CAF}" type="slidenum">
              <a:rPr lang="en-US" sz="900" b="0">
                <a:latin typeface="Times New Roman" charset="0"/>
              </a:rPr>
              <a:pPr/>
              <a:t>20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E1CDAB-E1C3-8449-9FC6-B94D50BB4D6F}" type="slidenum">
              <a:rPr lang="en-US" sz="900" b="0">
                <a:latin typeface="Times New Roman" charset="0"/>
              </a:rPr>
              <a:pPr/>
              <a:t>22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DEB563-006F-8C45-A098-AF6008A099B9}" type="slidenum">
              <a:rPr lang="en-US" sz="900" b="0">
                <a:latin typeface="Times New Roman" charset="0"/>
              </a:rPr>
              <a:pPr/>
              <a:t>25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245087-F21B-8B44-A7E5-2F6E0E0A553E}" type="slidenum">
              <a:rPr lang="en-US" sz="900" b="0">
                <a:latin typeface="Times New Roman" charset="0"/>
              </a:rPr>
              <a:pPr/>
              <a:t>3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C5D5F9-AD5B-F143-8136-177FD20EEA63}" type="slidenum">
              <a:rPr lang="en-US" sz="900" b="0">
                <a:latin typeface="Times New Roman" charset="0"/>
              </a:rPr>
              <a:pPr/>
              <a:t>7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52" tIns="48325" rIns="96652" bIns="48325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C5D5F9-AD5B-F143-8136-177FD20EEA63}" type="slidenum">
              <a:rPr lang="en-US" sz="900" b="0">
                <a:latin typeface="Times New Roman" charset="0"/>
              </a:rPr>
              <a:pPr/>
              <a:t>8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52" tIns="48325" rIns="96652" bIns="48325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8EE04F-DAA8-B644-94C8-180F430586FB}" type="slidenum">
              <a:rPr lang="en-US" sz="900" b="0">
                <a:latin typeface="Times New Roman" charset="0"/>
              </a:rPr>
              <a:pPr/>
              <a:t>9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1A6D8B-A658-0940-BBC3-58FDF00827D7}" type="slidenum">
              <a:rPr lang="en-US" sz="900" b="0">
                <a:latin typeface="Times New Roman" charset="0"/>
              </a:rPr>
              <a:pPr/>
              <a:t>10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835449-5171-2941-A25C-3425B19967E3}" type="slidenum">
              <a:rPr lang="en-US" sz="900" b="0">
                <a:latin typeface="Times New Roman" charset="0"/>
              </a:rPr>
              <a:pPr/>
              <a:t>12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546" indent="-290979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917" indent="-232783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484" indent="-232783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050" indent="-232783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0617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6184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1751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7317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A7E994F-8F20-6F4A-B7DF-E32AA069EB2C}" type="slidenum">
              <a:rPr lang="en-US" sz="900" b="0">
                <a:latin typeface="Times New Roman" charset="0"/>
              </a:rPr>
              <a:pPr/>
              <a:t>15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2150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01" tIns="46551" rIns="93101" bIns="46551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546" indent="-290979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917" indent="-232783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484" indent="-232783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050" indent="-232783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0617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6184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1751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7317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773C49-DAF7-B946-A4C0-30A11231727F}" type="slidenum">
              <a:rPr lang="en-US" sz="900" b="0">
                <a:latin typeface="Times New Roman" charset="0"/>
              </a:rPr>
              <a:pPr/>
              <a:t>16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2150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01" tIns="46551" rIns="93101" bIns="46551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4" descr="north_polar_cap_mss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763"/>
            <a:ext cx="9131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46250" y="293688"/>
            <a:ext cx="5718175" cy="45085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miter lim="800000"/>
            <a:headEnd/>
            <a:tailEnd/>
          </a:ln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83959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63757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74638"/>
            <a:ext cx="2081212" cy="51546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1950" y="274638"/>
            <a:ext cx="6091238" cy="5154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99324"/>
      </p:ext>
    </p:extLst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61950" y="1058863"/>
            <a:ext cx="4057650" cy="210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058863"/>
            <a:ext cx="4057650" cy="210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61950" y="3319463"/>
            <a:ext cx="4057650" cy="2109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3319463"/>
            <a:ext cx="4057650" cy="2109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2059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69782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170064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51156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41729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98487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1271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7737091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78727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47268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84319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429895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766563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043225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614363" y="0"/>
            <a:ext cx="8529637" cy="315913"/>
          </a:xfrm>
          <a:prstGeom prst="rect">
            <a:avLst/>
          </a:prstGeom>
          <a:solidFill>
            <a:schemeClr val="accent1">
              <a:alpha val="42000"/>
            </a:scheme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PTYS </a:t>
            </a:r>
            <a:r>
              <a:rPr lang="en-US" dirty="0" smtClean="0">
                <a:solidFill>
                  <a:srgbClr val="000000"/>
                </a:solidFill>
              </a:rPr>
              <a:t>442/542 </a:t>
            </a:r>
            <a:r>
              <a:rPr lang="en-US" dirty="0">
                <a:solidFill>
                  <a:srgbClr val="000000"/>
                </a:solidFill>
              </a:rPr>
              <a:t>– </a:t>
            </a:r>
            <a:r>
              <a:rPr lang="en-US" dirty="0" smtClean="0">
                <a:solidFill>
                  <a:srgbClr val="000000"/>
                </a:solidFill>
              </a:rPr>
              <a:t>Mars Climate, Seasons and Orbit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4" name="Rectangle 60"/>
          <p:cNvSpPr>
            <a:spLocks noChangeArrowheads="1"/>
          </p:cNvSpPr>
          <p:nvPr/>
        </p:nvSpPr>
        <p:spPr bwMode="auto">
          <a:xfrm>
            <a:off x="8674100" y="39688"/>
            <a:ext cx="52546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8331" tIns="39166" rIns="78331" bIns="39166" anchor="ctr"/>
          <a:lstStyle/>
          <a:p>
            <a:pPr defTabSz="777875">
              <a:lnSpc>
                <a:spcPct val="100000"/>
              </a:lnSpc>
            </a:pPr>
            <a:fld id="{9DA9A8F4-CCE8-D447-A3CD-94C1A1AA15BF}" type="slidenum">
              <a:rPr lang="en-US" sz="1200" b="0"/>
              <a:pPr defTabSz="777875">
                <a:lnSpc>
                  <a:spcPct val="100000"/>
                </a:lnSpc>
              </a:pPr>
              <a:t>‹#›</a:t>
            </a:fld>
            <a:endParaRPr lang="en-US" sz="1200" b="0"/>
          </a:p>
        </p:txBody>
      </p:sp>
      <p:pic>
        <p:nvPicPr>
          <p:cNvPr id="1029" name="Picture 70" descr="lpl_log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9" descr="UA_log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327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4" r:id="rId14"/>
    <p:sldLayoutId id="2147483770" r:id="rId15"/>
    <p:sldLayoutId id="2147483771" r:id="rId16"/>
    <p:sldLayoutId id="2147483772" r:id="rId17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1600" b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1400" b="1">
          <a:solidFill>
            <a:schemeClr val="tx1"/>
          </a:solidFill>
          <a:latin typeface="+mn-lt"/>
          <a:ea typeface="ＭＳ Ｐゴシック" pitchFamily="-110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000" b="1">
          <a:solidFill>
            <a:schemeClr val="tx1"/>
          </a:solidFill>
          <a:latin typeface="+mn-lt"/>
          <a:ea typeface="ＭＳ Ｐゴシック" pitchFamily="-110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2.png"/><Relationship Id="rId6" Type="http://schemas.openxmlformats.org/officeDocument/2006/relationships/image" Target="../media/image5.png"/><Relationship Id="rId7" Type="http://schemas.openxmlformats.org/officeDocument/2006/relationships/image" Target="../media/image1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4" Type="http://schemas.openxmlformats.org/officeDocument/2006/relationships/image" Target="../media/image26.gif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5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Relationship Id="rId3" Type="http://schemas.openxmlformats.org/officeDocument/2006/relationships/image" Target="../media/image4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2850" y="285750"/>
            <a:ext cx="7931150" cy="518192"/>
          </a:xfrm>
          <a:solidFill>
            <a:srgbClr val="FFFF00">
              <a:alpha val="74901"/>
            </a:srgbClr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sz="3200" dirty="0" smtClean="0">
                <a:latin typeface="Arial" charset="0"/>
              </a:rPr>
              <a:t>Mars Climate, Seasons and Orbit</a:t>
            </a:r>
            <a:endParaRPr lang="en-US" sz="2000" dirty="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29896"/>
            <a:ext cx="9144000" cy="2160587"/>
          </a:xfrm>
        </p:spPr>
        <p:txBody>
          <a:bodyPr/>
          <a:lstStyle/>
          <a:p>
            <a:r>
              <a:rPr lang="en-US" sz="2000" dirty="0" smtClean="0">
                <a:latin typeface="Arial" charset="0"/>
              </a:rPr>
              <a:t>About 25% of the atmosphere condenses out as frost so the global atmospheric pressure fluctuates</a:t>
            </a:r>
          </a:p>
          <a:p>
            <a:endParaRPr lang="en-US" sz="2000" dirty="0" smtClean="0">
              <a:latin typeface="Arial" charset="0"/>
            </a:endParaRPr>
          </a:p>
          <a:p>
            <a:endParaRPr lang="en-US" sz="2000" dirty="0" smtClean="0">
              <a:latin typeface="Arial" charset="0"/>
            </a:endParaRPr>
          </a:p>
          <a:p>
            <a:endParaRPr lang="en-US" sz="2000" dirty="0" smtClean="0">
              <a:latin typeface="Arial" charset="0"/>
            </a:endParaRPr>
          </a:p>
          <a:p>
            <a:endParaRPr lang="en-US" sz="2000" dirty="0">
              <a:latin typeface="Arial" charset="0"/>
            </a:endParaRPr>
          </a:p>
          <a:p>
            <a:endParaRPr lang="en-US" sz="2000" dirty="0" smtClean="0">
              <a:latin typeface="Arial" charset="0"/>
            </a:endParaRPr>
          </a:p>
          <a:p>
            <a:endParaRPr lang="en-US" sz="2000" dirty="0">
              <a:latin typeface="Arial" charset="0"/>
            </a:endParaRPr>
          </a:p>
          <a:p>
            <a:endParaRPr lang="en-US" sz="2000" dirty="0" smtClean="0">
              <a:latin typeface="Arial" charset="0"/>
            </a:endParaRPr>
          </a:p>
          <a:p>
            <a:endParaRPr lang="en-US" sz="2000" dirty="0">
              <a:latin typeface="Arial" charset="0"/>
            </a:endParaRPr>
          </a:p>
          <a:p>
            <a:r>
              <a:rPr lang="en-US" sz="2000" dirty="0" smtClean="0">
                <a:latin typeface="Arial" charset="0"/>
              </a:rPr>
              <a:t>Frost caps extend </a:t>
            </a:r>
            <a:r>
              <a:rPr lang="en-US" sz="2000" dirty="0">
                <a:latin typeface="Arial" charset="0"/>
              </a:rPr>
              <a:t>from the pole to the mid-latitudes </a:t>
            </a:r>
            <a:r>
              <a:rPr lang="en-US" sz="2000" dirty="0" smtClean="0">
                <a:latin typeface="Arial" charset="0"/>
              </a:rPr>
              <a:t>and are ~1m </a:t>
            </a:r>
            <a:r>
              <a:rPr lang="en-US" sz="2000" dirty="0">
                <a:latin typeface="Arial" charset="0"/>
              </a:rPr>
              <a:t>thick</a:t>
            </a:r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4580466" y="4944005"/>
            <a:ext cx="2108200" cy="313795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dirty="0"/>
              <a:t>Smith et al.</a:t>
            </a:r>
            <a:r>
              <a:rPr lang="en-US" dirty="0" smtClean="0"/>
              <a:t>, 2001</a:t>
            </a:r>
            <a:endParaRPr lang="en-US" dirty="0"/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043325"/>
              </p:ext>
            </p:extLst>
          </p:nvPr>
        </p:nvGraphicFramePr>
        <p:xfrm>
          <a:off x="474133" y="359833"/>
          <a:ext cx="7089775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79" name="Image" r:id="rId4" imgW="12838095" imgH="3149206" progId="Photoshop.Image.8">
                  <p:embed/>
                </p:oleObj>
              </mc:Choice>
              <mc:Fallback>
                <p:oleObj name="Image" r:id="rId4" imgW="12838095" imgH="3149206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33" y="359833"/>
                        <a:ext cx="7089775" cy="173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8046"/>
            <a:ext cx="3161771" cy="315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7628467" y="4817533"/>
            <a:ext cx="1261532" cy="1667935"/>
          </a:xfrm>
          <a:prstGeom prst="straightConnector1">
            <a:avLst/>
          </a:prstGeom>
          <a:noFill/>
          <a:ln w="47625" cap="flat" cmpd="thickThin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7823200" y="1794933"/>
            <a:ext cx="491068" cy="389467"/>
          </a:xfrm>
          <a:prstGeom prst="straightConnector1">
            <a:avLst/>
          </a:prstGeom>
          <a:noFill/>
          <a:ln w="47625" cap="flat" cmpd="thickThin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571" y="3056467"/>
            <a:ext cx="5855877" cy="183726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mc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400" y="431802"/>
            <a:ext cx="7035799" cy="570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726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20688"/>
            <a:ext cx="5867400" cy="560387"/>
          </a:xfrm>
        </p:spPr>
        <p:txBody>
          <a:bodyPr/>
          <a:lstStyle/>
          <a:p>
            <a:r>
              <a:rPr lang="en-US" sz="2000">
                <a:latin typeface="Arial" charset="0"/>
              </a:rPr>
              <a:t>CO</a:t>
            </a:r>
            <a:r>
              <a:rPr lang="en-US" sz="2000" baseline="-25000">
                <a:latin typeface="Arial" charset="0"/>
              </a:rPr>
              <a:t>2</a:t>
            </a:r>
            <a:r>
              <a:rPr lang="en-US" sz="2000">
                <a:latin typeface="Arial" charset="0"/>
              </a:rPr>
              <a:t> not the only volatile in play….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8059"/>
            <a:ext cx="7112000" cy="251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5758921"/>
            <a:ext cx="2706688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Wagstaff et al., 2008</a:t>
            </a:r>
          </a:p>
        </p:txBody>
      </p:sp>
      <p:sp>
        <p:nvSpPr>
          <p:cNvPr id="67591" name="Rectangle 8"/>
          <p:cNvSpPr>
            <a:spLocks noChangeArrowheads="1"/>
          </p:cNvSpPr>
          <p:nvPr/>
        </p:nvSpPr>
        <p:spPr bwMode="auto">
          <a:xfrm>
            <a:off x="0" y="790047"/>
            <a:ext cx="49022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2000" dirty="0" smtClean="0"/>
              <a:t>Trace amounts of water frost are also present</a:t>
            </a:r>
          </a:p>
          <a:p>
            <a:pPr marL="342900" indent="-342900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2000" dirty="0" smtClean="0"/>
              <a:t>Annulus </a:t>
            </a:r>
            <a:r>
              <a:rPr lang="en-US" sz="2000" dirty="0"/>
              <a:t>of water frost tracks the edge of the retreating cap</a:t>
            </a:r>
          </a:p>
          <a:p>
            <a:pPr marL="342900" indent="-342900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2000" dirty="0" smtClean="0"/>
              <a:t>Also repeatable </a:t>
            </a:r>
            <a:r>
              <a:rPr lang="en-US" sz="2000" dirty="0"/>
              <a:t>each year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31" y="389468"/>
            <a:ext cx="4594469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30788" y="3327400"/>
            <a:ext cx="3856043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frost at the Viking Lander 2 site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364597"/>
            <a:ext cx="9144000" cy="372004"/>
          </a:xfrm>
        </p:spPr>
        <p:txBody>
          <a:bodyPr/>
          <a:lstStyle/>
          <a:p>
            <a:r>
              <a:rPr lang="en-US" dirty="0" smtClean="0"/>
              <a:t>Seasonal caps run pretty much like clockwork each year</a:t>
            </a:r>
          </a:p>
          <a:p>
            <a:r>
              <a:rPr lang="en-US" dirty="0" smtClean="0"/>
              <a:t>Residual caps are left at the north and south pole in the summer – more on them later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67" y="1344737"/>
            <a:ext cx="5135055" cy="5301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6882" y="1092200"/>
            <a:ext cx="773970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16481" y="1066800"/>
            <a:ext cx="773970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30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35216" y="1041400"/>
            <a:ext cx="773970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31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2812" y="2032000"/>
            <a:ext cx="671311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s</a:t>
            </a:r>
            <a:r>
              <a:rPr lang="en-US" dirty="0" smtClean="0"/>
              <a:t> 25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85946" y="3928533"/>
            <a:ext cx="671311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s</a:t>
            </a:r>
            <a:r>
              <a:rPr lang="en-US" dirty="0" smtClean="0"/>
              <a:t> 45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94412" y="5630333"/>
            <a:ext cx="671311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s</a:t>
            </a:r>
            <a:r>
              <a:rPr lang="en-US" dirty="0" smtClean="0"/>
              <a:t> 84</a:t>
            </a:r>
            <a:endParaRPr lang="en-US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208771" y="6381221"/>
            <a:ext cx="1838464" cy="315984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Calvin et al.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924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0" y="643466"/>
            <a:ext cx="9144000" cy="5207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North polar residual ice cap is made of dust-free large-grained water ice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987" name="Picture 4" descr="PIA001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1766"/>
            <a:ext cx="3141133" cy="314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1176867"/>
            <a:ext cx="3898900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41989" name="TextBox 6"/>
          <p:cNvSpPr txBox="1">
            <a:spLocks noChangeArrowheads="1"/>
          </p:cNvSpPr>
          <p:nvPr/>
        </p:nvSpPr>
        <p:spPr bwMode="auto">
          <a:xfrm>
            <a:off x="6673322" y="1819276"/>
            <a:ext cx="2369080" cy="31598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/>
              <a:t>Langevin</a:t>
            </a:r>
            <a:r>
              <a:rPr lang="en-US" dirty="0"/>
              <a:t> et al., 2005</a:t>
            </a:r>
          </a:p>
        </p:txBody>
      </p:sp>
      <p:pic>
        <p:nvPicPr>
          <p:cNvPr id="41990" name="Content Placeholder 4" descr="psp_009742_2670_100p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213225"/>
            <a:ext cx="43561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4241800"/>
            <a:ext cx="3082925" cy="2595563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992" name="Straight Arrow Connector 8"/>
          <p:cNvCxnSpPr>
            <a:cxnSpLocks noChangeShapeType="1"/>
          </p:cNvCxnSpPr>
          <p:nvPr/>
        </p:nvCxnSpPr>
        <p:spPr bwMode="auto">
          <a:xfrm>
            <a:off x="1905000" y="3098800"/>
            <a:ext cx="355600" cy="11557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0" y="347133"/>
            <a:ext cx="4681537" cy="315984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Residual ice caps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72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812800"/>
            <a:ext cx="4538663" cy="1549400"/>
          </a:xfrm>
        </p:spPr>
        <p:txBody>
          <a:bodyPr/>
          <a:lstStyle/>
          <a:p>
            <a:r>
              <a:rPr lang="en-US" sz="1400" dirty="0" smtClean="0">
                <a:latin typeface="Arial" charset="0"/>
                <a:ea typeface="ＭＳ Ｐゴシック" charset="0"/>
                <a:cs typeface="ＭＳ Ｐゴシック" charset="0"/>
              </a:rPr>
              <a:t>Interacting 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with current climate</a:t>
            </a:r>
          </a:p>
          <a:p>
            <a:pPr lvl="1"/>
            <a:r>
              <a:rPr lang="en-US" sz="1200" dirty="0">
                <a:latin typeface="Arial" charset="0"/>
                <a:ea typeface="ＭＳ Ｐゴシック" charset="0"/>
              </a:rPr>
              <a:t>Exchanging volatiles on annual timescales</a:t>
            </a:r>
          </a:p>
          <a:p>
            <a:pPr lvl="1"/>
            <a:r>
              <a:rPr lang="en-US" sz="1200" dirty="0">
                <a:latin typeface="Arial" charset="0"/>
                <a:ea typeface="ＭＳ Ｐゴシック" charset="0"/>
              </a:rPr>
              <a:t>Climate record of decades to centuries</a:t>
            </a:r>
          </a:p>
        </p:txBody>
      </p:sp>
      <p:sp>
        <p:nvSpPr>
          <p:cNvPr id="29698" name="Text Box 9"/>
          <p:cNvSpPr txBox="1">
            <a:spLocks noChangeArrowheads="1"/>
          </p:cNvSpPr>
          <p:nvPr/>
        </p:nvSpPr>
        <p:spPr bwMode="auto">
          <a:xfrm>
            <a:off x="4462462" y="431800"/>
            <a:ext cx="4681537" cy="315984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Martian </a:t>
            </a:r>
            <a:r>
              <a:rPr lang="en-US" dirty="0" smtClean="0">
                <a:solidFill>
                  <a:srgbClr val="000000"/>
                </a:solidFill>
              </a:rPr>
              <a:t>South Polar Residual </a:t>
            </a:r>
            <a:r>
              <a:rPr lang="en-US" dirty="0">
                <a:solidFill>
                  <a:srgbClr val="000000"/>
                </a:solidFill>
              </a:rPr>
              <a:t>CO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cap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2506663"/>
            <a:ext cx="4348162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970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913063"/>
            <a:ext cx="367982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82600"/>
            <a:ext cx="369570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1"/>
          <p:cNvSpPr>
            <a:spLocks noChangeArrowheads="1"/>
          </p:cNvSpPr>
          <p:nvPr/>
        </p:nvSpPr>
        <p:spPr bwMode="auto">
          <a:xfrm>
            <a:off x="2057400" y="4749800"/>
            <a:ext cx="1897063" cy="185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207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6"/>
          <p:cNvSpPr>
            <a:spLocks noChangeArrowheads="1"/>
          </p:cNvSpPr>
          <p:nvPr/>
        </p:nvSpPr>
        <p:spPr bwMode="auto">
          <a:xfrm>
            <a:off x="5743575" y="3708400"/>
            <a:ext cx="34004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400" dirty="0"/>
              <a:t>Swiss-cheese pits expand by meters per year. </a:t>
            </a:r>
          </a:p>
        </p:txBody>
      </p:sp>
      <p:grpSp>
        <p:nvGrpSpPr>
          <p:cNvPr id="31746" name="Group 8"/>
          <p:cNvGrpSpPr>
            <a:grpSpLocks/>
          </p:cNvGrpSpPr>
          <p:nvPr/>
        </p:nvGrpSpPr>
        <p:grpSpPr bwMode="auto">
          <a:xfrm>
            <a:off x="5711825" y="912813"/>
            <a:ext cx="3432175" cy="2820987"/>
            <a:chOff x="1997" y="1311"/>
            <a:chExt cx="1897" cy="1491"/>
          </a:xfrm>
        </p:grpSpPr>
        <p:sp>
          <p:nvSpPr>
            <p:cNvPr id="31749" name="Text Box 9"/>
            <p:cNvSpPr txBox="1">
              <a:spLocks noChangeArrowheads="1"/>
            </p:cNvSpPr>
            <p:nvPr/>
          </p:nvSpPr>
          <p:spPr bwMode="auto">
            <a:xfrm>
              <a:off x="2244" y="2599"/>
              <a:ext cx="1630" cy="203"/>
            </a:xfrm>
            <a:prstGeom prst="rect">
              <a:avLst/>
            </a:prstGeom>
            <a:solidFill>
              <a:srgbClr val="FAFD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0"/>
                <a:t>Thomas et al., 2005</a:t>
              </a:r>
              <a:endParaRPr lang="en-US"/>
            </a:p>
          </p:txBody>
        </p:sp>
        <p:pic>
          <p:nvPicPr>
            <p:cNvPr id="31750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7" y="1311"/>
              <a:ext cx="1897" cy="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7" name="Picture 9" descr="03738_12941_208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963613"/>
            <a:ext cx="568960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248150"/>
            <a:ext cx="260826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949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73731" name="Picture 3" descr="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688"/>
            <a:ext cx="9144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127" y="1"/>
            <a:ext cx="6354873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24237" y="2244636"/>
            <a:ext cx="6437603" cy="2789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5588000"/>
            <a:ext cx="282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 Vertical Exaggeration (!)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021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SSzoom_Slope_Avs23.png                                         000C3918Macintosh HD                   C5A9507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106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7162800" y="4575175"/>
            <a:ext cx="25908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Helvetica Neue" charset="0"/>
              </a:rPr>
              <a:t>MY 30 Av</a:t>
            </a:r>
          </a:p>
          <a:p>
            <a:r>
              <a:rPr lang="en-US" b="1">
                <a:latin typeface="Helvetica Neue" charset="0"/>
              </a:rPr>
              <a:t>MY 29 Av</a:t>
            </a:r>
          </a:p>
          <a:p>
            <a:r>
              <a:rPr lang="en-US" b="1">
                <a:latin typeface="Helvetica Neue" charset="0"/>
              </a:rPr>
              <a:t>Slope 30 - 40</a:t>
            </a:r>
          </a:p>
          <a:p>
            <a:r>
              <a:rPr lang="en-US" b="1">
                <a:latin typeface="Helvetica Neue" charset="0"/>
              </a:rPr>
              <a:t>Slope 40 - 50</a:t>
            </a:r>
          </a:p>
          <a:p>
            <a:r>
              <a:rPr lang="en-US" b="1">
                <a:latin typeface="Helvetica Neue" charset="0"/>
              </a:rPr>
              <a:t>Slope 50 - 60</a:t>
            </a:r>
          </a:p>
          <a:p>
            <a:r>
              <a:rPr lang="en-US" b="1">
                <a:latin typeface="Helvetica Neue" charset="0"/>
              </a:rPr>
              <a:t>Slope 60 - 80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919" y="-3"/>
            <a:ext cx="3454481" cy="3169086"/>
          </a:xfrm>
          <a:prstGeom prst="rect">
            <a:avLst/>
          </a:prstGeom>
        </p:spPr>
      </p:pic>
      <p:pic>
        <p:nvPicPr>
          <p:cNvPr id="6" name="Picture 1028" descr="24282a.tiff                                                    000C3918Macintosh HD                   C5A9507E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 b="4068"/>
          <a:stretch>
            <a:fillRect/>
          </a:stretch>
        </p:blipFill>
        <p:spPr bwMode="auto">
          <a:xfrm>
            <a:off x="304799" y="-3"/>
            <a:ext cx="2382569" cy="316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28" descr="11-avsecond-100pct.tif                                         00027F63Quetzal                        B746CC0A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r="16641"/>
          <a:stretch>
            <a:fillRect/>
          </a:stretch>
        </p:blipFill>
        <p:spPr bwMode="auto">
          <a:xfrm>
            <a:off x="2621044" y="-3"/>
            <a:ext cx="2839875" cy="316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3169083"/>
            <a:ext cx="8813800" cy="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101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4663"/>
            <a:ext cx="4555067" cy="5722937"/>
          </a:xfrm>
        </p:spPr>
        <p:txBody>
          <a:bodyPr/>
          <a:lstStyle/>
          <a:p>
            <a:r>
              <a:rPr lang="en-US" dirty="0" smtClean="0"/>
              <a:t>Mars seasons have similarities to the Earth</a:t>
            </a:r>
          </a:p>
          <a:p>
            <a:pPr lvl="1"/>
            <a:r>
              <a:rPr lang="en-US" dirty="0" smtClean="0"/>
              <a:t>The martian year is 1.9 Earth Years</a:t>
            </a:r>
          </a:p>
          <a:p>
            <a:pPr lvl="1"/>
            <a:r>
              <a:rPr lang="en-US" dirty="0" smtClean="0"/>
              <a:t>The martian obliquity is 25 degrees (</a:t>
            </a:r>
            <a:r>
              <a:rPr lang="en-US" i="1" dirty="0" smtClean="0"/>
              <a:t>vs.</a:t>
            </a:r>
            <a:r>
              <a:rPr lang="en-US" dirty="0" smtClean="0"/>
              <a:t> 23.5 for the Earth)</a:t>
            </a:r>
          </a:p>
          <a:p>
            <a:pPr lvl="1"/>
            <a:r>
              <a:rPr lang="en-US" dirty="0" smtClean="0"/>
              <a:t>Poles with periods of permanent darkness and daylight</a:t>
            </a:r>
          </a:p>
          <a:p>
            <a:pPr lvl="1"/>
            <a:r>
              <a:rPr lang="en-US" dirty="0" smtClean="0"/>
              <a:t>Mars has seasonal ice caps that come and go</a:t>
            </a:r>
          </a:p>
          <a:p>
            <a:pPr lvl="1"/>
            <a:r>
              <a:rPr lang="en-US" dirty="0" smtClean="0"/>
              <a:t>Mars has seasonal cloud activity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…but also differences</a:t>
            </a:r>
          </a:p>
          <a:p>
            <a:pPr lvl="1"/>
            <a:r>
              <a:rPr lang="en-US" dirty="0" smtClean="0"/>
              <a:t>The Mars-Sun distance varies seasonally and </a:t>
            </a:r>
            <a:r>
              <a:rPr lang="en-US" dirty="0"/>
              <a:t>t</a:t>
            </a:r>
            <a:r>
              <a:rPr lang="en-US" dirty="0" smtClean="0"/>
              <a:t>his also controls temperatures</a:t>
            </a:r>
          </a:p>
          <a:p>
            <a:pPr lvl="1"/>
            <a:r>
              <a:rPr lang="en-US" dirty="0" smtClean="0"/>
              <a:t>The seasonal ice is dominated by CO</a:t>
            </a:r>
            <a:r>
              <a:rPr lang="en-US" baseline="-25000" dirty="0" smtClean="0"/>
              <a:t>2</a:t>
            </a:r>
            <a:r>
              <a:rPr lang="en-US" dirty="0" smtClean="0"/>
              <a:t> not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lvl="1"/>
            <a:r>
              <a:rPr lang="en-US" dirty="0" smtClean="0"/>
              <a:t>Seasonal ices mostly condense and ablate directly of the surface – snowfall is only important in a few places</a:t>
            </a:r>
          </a:p>
          <a:p>
            <a:pPr lvl="1"/>
            <a:r>
              <a:rPr lang="en-US" dirty="0" smtClean="0"/>
              <a:t>Earth has important oceanic interactions that Mars lacks</a:t>
            </a:r>
          </a:p>
          <a:p>
            <a:pPr lvl="1"/>
            <a:r>
              <a:rPr lang="en-US" dirty="0" smtClean="0"/>
              <a:t>Seasonal dust storms have a major effect on Mars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1" y="340783"/>
            <a:ext cx="4521200" cy="2543175"/>
          </a:xfrm>
          <a:prstGeom prst="rect">
            <a:avLst/>
          </a:prstGeom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11" y="2947585"/>
            <a:ext cx="3924155" cy="391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737074"/>
      </p:ext>
    </p:extLst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2588"/>
            <a:ext cx="8267700" cy="4370387"/>
          </a:xfrm>
        </p:spPr>
        <p:txBody>
          <a:bodyPr/>
          <a:lstStyle/>
          <a:p>
            <a:r>
              <a:rPr lang="en-US" sz="2400">
                <a:latin typeface="Arial" charset="0"/>
              </a:rPr>
              <a:t>Cryptic behavior…</a:t>
            </a:r>
          </a:p>
          <a:p>
            <a:pPr lvl="1"/>
            <a:r>
              <a:rPr lang="en-US" sz="2000">
                <a:latin typeface="Arial" charset="0"/>
                <a:ea typeface="ＭＳ Ｐゴシック" charset="0"/>
              </a:rPr>
              <a:t>Low albedo region inside the CO</a:t>
            </a:r>
            <a:r>
              <a:rPr lang="en-US" sz="2000" baseline="-25000">
                <a:latin typeface="Arial" charset="0"/>
                <a:ea typeface="ＭＳ Ｐゴシック" charset="0"/>
              </a:rPr>
              <a:t>2</a:t>
            </a:r>
            <a:r>
              <a:rPr lang="en-US" sz="2000">
                <a:latin typeface="Arial" charset="0"/>
                <a:ea typeface="ＭＳ Ｐゴシック" charset="0"/>
              </a:rPr>
              <a:t> cap</a:t>
            </a:r>
          </a:p>
          <a:p>
            <a:pPr lvl="1"/>
            <a:r>
              <a:rPr lang="en-US" sz="2000">
                <a:latin typeface="Arial" charset="0"/>
                <a:ea typeface="ＭＳ Ｐゴシック" charset="0"/>
              </a:rPr>
              <a:t>Spectral indicators of large grain size</a:t>
            </a:r>
          </a:p>
          <a:p>
            <a:pPr lvl="1"/>
            <a:r>
              <a:rPr lang="en-US" sz="2000">
                <a:latin typeface="Arial" charset="0"/>
                <a:ea typeface="ＭＳ Ｐゴシック" charset="0"/>
              </a:rPr>
              <a:t>Large areas anneal into a transparent slab in 100</a:t>
            </a:r>
            <a:r>
              <a:rPr lang="ja-JP" altLang="en-US" sz="2000">
                <a:latin typeface="Arial" charset="0"/>
                <a:ea typeface="ＭＳ Ｐゴシック" charset="0"/>
              </a:rPr>
              <a:t>’</a:t>
            </a:r>
            <a:r>
              <a:rPr lang="en-US" sz="2000">
                <a:latin typeface="Arial" charset="0"/>
                <a:ea typeface="ＭＳ Ｐゴシック" charset="0"/>
              </a:rPr>
              <a:t>s of days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011363"/>
            <a:ext cx="48387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596900" y="2184400"/>
          <a:ext cx="3044825" cy="408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3" name="Image" r:id="rId5" imgW="3949206" imgH="5295238" progId="Photoshop.Image.8">
                  <p:embed/>
                </p:oleObj>
              </mc:Choice>
              <mc:Fallback>
                <p:oleObj name="Image" r:id="rId5" imgW="3949206" imgH="5295238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" y="2184400"/>
                        <a:ext cx="3044825" cy="408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7" name="Text Box 6"/>
          <p:cNvSpPr txBox="1">
            <a:spLocks noChangeArrowheads="1"/>
          </p:cNvSpPr>
          <p:nvPr/>
        </p:nvSpPr>
        <p:spPr bwMode="auto">
          <a:xfrm>
            <a:off x="920750" y="6383338"/>
            <a:ext cx="2225675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Eluszkiewicz et al., 2005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32635" y="-996446"/>
            <a:ext cx="5312215" cy="9177484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6240463"/>
            <a:ext cx="2706688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l"/>
            <a:r>
              <a:rPr lang="en-US" dirty="0" smtClean="0"/>
              <a:t>Piqueux et al.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1703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8788"/>
            <a:ext cx="4629150" cy="6365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latin typeface="Arial" charset="0"/>
              </a:rPr>
              <a:t>Behavior of a transparent slab of CO</a:t>
            </a:r>
            <a:r>
              <a:rPr lang="en-US" sz="2000" baseline="-25000">
                <a:latin typeface="Arial" charset="0"/>
              </a:rPr>
              <a:t>2</a:t>
            </a:r>
            <a:r>
              <a:rPr lang="en-US" sz="2000">
                <a:latin typeface="Arial" charset="0"/>
              </a:rPr>
              <a:t> ice</a:t>
            </a:r>
          </a:p>
        </p:txBody>
      </p:sp>
      <p:pic>
        <p:nvPicPr>
          <p:cNvPr id="716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1014413"/>
            <a:ext cx="3532187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68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1413"/>
            <a:ext cx="511175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1685" name="Rectangle 10"/>
          <p:cNvSpPr>
            <a:spLocks noChangeArrowheads="1"/>
          </p:cNvSpPr>
          <p:nvPr/>
        </p:nvSpPr>
        <p:spPr bwMode="auto">
          <a:xfrm>
            <a:off x="2863850" y="6634163"/>
            <a:ext cx="2706688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PSP_002533_0935</a:t>
            </a:r>
          </a:p>
        </p:txBody>
      </p:sp>
      <p:pic>
        <p:nvPicPr>
          <p:cNvPr id="71686" name="Picture 11" descr="PSP_002675_0945_color_clip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76238"/>
            <a:ext cx="440055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12"/>
          <p:cNvSpPr>
            <a:spLocks noChangeArrowheads="1"/>
          </p:cNvSpPr>
          <p:nvPr/>
        </p:nvSpPr>
        <p:spPr bwMode="auto">
          <a:xfrm>
            <a:off x="5797550" y="3709988"/>
            <a:ext cx="2706688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PSP_002675_0945</a:t>
            </a:r>
          </a:p>
        </p:txBody>
      </p:sp>
      <p:sp>
        <p:nvSpPr>
          <p:cNvPr id="71688" name="Rectangle 13"/>
          <p:cNvSpPr>
            <a:spLocks noChangeArrowheads="1"/>
          </p:cNvSpPr>
          <p:nvPr/>
        </p:nvSpPr>
        <p:spPr bwMode="auto">
          <a:xfrm>
            <a:off x="5133975" y="4344988"/>
            <a:ext cx="40100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231775" indent="-231775" algn="l" defTabSz="777875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2000"/>
              <a:t>Multiple fan (wind) directions</a:t>
            </a:r>
          </a:p>
          <a:p>
            <a:pPr marL="231775" indent="-231775" algn="l" defTabSz="777875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2000"/>
              <a:t>Scouring of channels to produce </a:t>
            </a:r>
            <a:r>
              <a:rPr lang="ja-JP" altLang="en-US" sz="2000"/>
              <a:t>‘</a:t>
            </a:r>
            <a:r>
              <a:rPr lang="en-US" sz="2000"/>
              <a:t>spiders</a:t>
            </a:r>
            <a:r>
              <a:rPr lang="ja-JP" altLang="en-US" sz="2000"/>
              <a:t>’</a:t>
            </a:r>
            <a:endParaRPr lang="en-US" sz="20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9307" b="19307"/>
          <a:stretch>
            <a:fillRect/>
          </a:stretch>
        </p:blipFill>
        <p:spPr>
          <a:xfrm>
            <a:off x="2006600" y="0"/>
            <a:ext cx="5245100" cy="27726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2066925"/>
            <a:ext cx="63881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967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esp_011671_0935_fig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4" y="354013"/>
            <a:ext cx="6659563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9408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8788"/>
            <a:ext cx="9144000" cy="1198562"/>
          </a:xfrm>
        </p:spPr>
        <p:txBody>
          <a:bodyPr/>
          <a:lstStyle/>
          <a:p>
            <a:r>
              <a:rPr lang="en-US">
                <a:latin typeface="Arial" charset="0"/>
              </a:rPr>
              <a:t>Transparent ice in the northern cap ???</a:t>
            </a:r>
          </a:p>
        </p:txBody>
      </p:sp>
      <p:pic>
        <p:nvPicPr>
          <p:cNvPr id="78851" name="Picture 6" descr="PSP_007193_2640_IR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91440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7"/>
          <p:cNvSpPr>
            <a:spLocks noChangeArrowheads="1"/>
          </p:cNvSpPr>
          <p:nvPr/>
        </p:nvSpPr>
        <p:spPr bwMode="auto">
          <a:xfrm>
            <a:off x="0" y="5580063"/>
            <a:ext cx="2706688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PSP_007193_2640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ontent Placeholder 2"/>
          <p:cNvSpPr>
            <a:spLocks noGrp="1"/>
          </p:cNvSpPr>
          <p:nvPr>
            <p:ph idx="1"/>
          </p:nvPr>
        </p:nvSpPr>
        <p:spPr>
          <a:xfrm>
            <a:off x="0" y="423863"/>
            <a:ext cx="9144000" cy="37147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Dunes with seasonal CO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venting on Mars</a:t>
            </a:r>
          </a:p>
        </p:txBody>
      </p:sp>
      <p:pic>
        <p:nvPicPr>
          <p:cNvPr id="2662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0370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0"/>
            <a:ext cx="2162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4052888" y="6550025"/>
            <a:ext cx="1949450" cy="307975"/>
          </a:xfrm>
          <a:prstGeom prst="rect">
            <a:avLst/>
          </a:prstGeom>
          <a:solidFill>
            <a:srgbClr val="E9FC3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Hansen et al., 2011</a:t>
            </a:r>
          </a:p>
        </p:txBody>
      </p:sp>
    </p:spTree>
    <p:extLst>
      <p:ext uri="{BB962C8B-B14F-4D97-AF65-F5344CB8AC3E}">
        <p14:creationId xmlns:p14="http://schemas.microsoft.com/office/powerpoint/2010/main" val="29485848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0"/>
            <a:ext cx="2162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90538"/>
            <a:ext cx="4983163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6611938" y="3048000"/>
            <a:ext cx="492125" cy="668338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237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8134" y="357649"/>
            <a:ext cx="6951133" cy="9885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Classic </a:t>
            </a:r>
            <a:r>
              <a:rPr lang="en-US" dirty="0" err="1" smtClean="0"/>
              <a:t>barchan</a:t>
            </a:r>
            <a:r>
              <a:rPr lang="en-US" dirty="0" smtClean="0"/>
              <a:t> spring sequence</a:t>
            </a:r>
          </a:p>
          <a:p>
            <a:pPr>
              <a:buNone/>
            </a:pPr>
            <a:r>
              <a:rPr lang="en-US" sz="2000" dirty="0" smtClean="0"/>
              <a:t>Lat / Lon:  75.8N / 94E</a:t>
            </a:r>
            <a:endParaRPr lang="en-US" sz="2000" dirty="0"/>
          </a:p>
        </p:txBody>
      </p:sp>
      <p:pic>
        <p:nvPicPr>
          <p:cNvPr id="5" name="Picture 4" descr="12362_Fig_6_color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183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428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3034722"/>
            <a:ext cx="8430381" cy="83024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Cracks on crest become source of </a:t>
            </a:r>
            <a:r>
              <a:rPr lang="en-US" sz="2800" dirty="0" err="1" smtClean="0"/>
              <a:t>sandfalls</a:t>
            </a:r>
            <a:endParaRPr lang="en-US" sz="2800" dirty="0"/>
          </a:p>
        </p:txBody>
      </p:sp>
      <p:pic>
        <p:nvPicPr>
          <p:cNvPr id="5" name="Picture 4" descr="12362_fig_13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55247"/>
            <a:ext cx="9144000" cy="2279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4223" y="6396335"/>
            <a:ext cx="3359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“</a:t>
            </a:r>
            <a:r>
              <a:rPr lang="en-US" sz="2400" b="1" dirty="0" err="1" smtClean="0"/>
              <a:t>Buzzel</a:t>
            </a:r>
            <a:r>
              <a:rPr lang="en-US" sz="2400" b="1" dirty="0" smtClean="0"/>
              <a:t>” </a:t>
            </a:r>
            <a:r>
              <a:rPr lang="en-US" dirty="0" err="1" smtClean="0"/>
              <a:t>Lat</a:t>
            </a:r>
            <a:r>
              <a:rPr lang="en-US" dirty="0" smtClean="0"/>
              <a:t> / Lon:  84N / 233E 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6027757"/>
            <a:ext cx="5584893" cy="830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Landscape restoration</a:t>
            </a:r>
            <a:endParaRPr lang="en-US" dirty="0"/>
          </a:p>
        </p:txBody>
      </p:sp>
      <p:pic>
        <p:nvPicPr>
          <p:cNvPr id="8" name="Picture 7" descr="12362_fig_16_color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3598490"/>
            <a:ext cx="9144000" cy="25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862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 bwMode="auto">
          <a:xfrm>
            <a:off x="4540250" y="4682066"/>
            <a:ext cx="885825" cy="1323975"/>
          </a:xfrm>
          <a:prstGeom prst="rect">
            <a:avLst/>
          </a:prstGeom>
          <a:solidFill>
            <a:schemeClr val="accent4">
              <a:lumMod val="65000"/>
              <a:lumOff val="35000"/>
              <a:alpha val="51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530725" y="2665941"/>
            <a:ext cx="885825" cy="1323975"/>
          </a:xfrm>
          <a:prstGeom prst="rect">
            <a:avLst/>
          </a:prstGeom>
          <a:solidFill>
            <a:schemeClr val="accent4">
              <a:lumMod val="65000"/>
              <a:lumOff val="35000"/>
              <a:alpha val="51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046817" y="2665942"/>
            <a:ext cx="885825" cy="1323975"/>
          </a:xfrm>
          <a:prstGeom prst="rect">
            <a:avLst/>
          </a:prstGeom>
          <a:solidFill>
            <a:schemeClr val="accent4">
              <a:lumMod val="65000"/>
              <a:lumOff val="35000"/>
              <a:alpha val="51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 bwMode="auto">
          <a:xfrm rot="12979832">
            <a:off x="1419755" y="2829455"/>
            <a:ext cx="1209675" cy="108902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3365" name="Sun 4"/>
          <p:cNvSpPr>
            <a:spLocks noChangeArrowheads="1"/>
          </p:cNvSpPr>
          <p:nvPr/>
        </p:nvSpPr>
        <p:spPr bwMode="auto">
          <a:xfrm>
            <a:off x="3453342" y="3149601"/>
            <a:ext cx="485775" cy="4191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25400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1160992" y="2665942"/>
            <a:ext cx="885825" cy="1323975"/>
          </a:xfrm>
          <a:prstGeom prst="rect">
            <a:avLst/>
          </a:prstGeom>
          <a:solidFill>
            <a:schemeClr val="accent4">
              <a:lumMod val="65000"/>
              <a:lumOff val="35000"/>
              <a:alpha val="51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cxnSp>
        <p:nvCxnSpPr>
          <p:cNvPr id="143367" name="Straight Connector 8"/>
          <p:cNvCxnSpPr>
            <a:cxnSpLocks noChangeShapeType="1"/>
          </p:cNvCxnSpPr>
          <p:nvPr/>
        </p:nvCxnSpPr>
        <p:spPr bwMode="auto">
          <a:xfrm rot="5400000">
            <a:off x="1332442" y="2846917"/>
            <a:ext cx="1343025" cy="11525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Curved Right Arrow 13"/>
          <p:cNvSpPr/>
          <p:nvPr/>
        </p:nvSpPr>
        <p:spPr bwMode="auto">
          <a:xfrm rot="2354580">
            <a:off x="2396067" y="2616730"/>
            <a:ext cx="295275" cy="396875"/>
          </a:xfrm>
          <a:prstGeom prst="curvedRightArrow">
            <a:avLst/>
          </a:prstGeom>
          <a:solidFill>
            <a:schemeClr val="tx1">
              <a:lumMod val="95000"/>
              <a:lumOff val="5000"/>
            </a:schemeClr>
          </a:solidFill>
          <a:ln w="254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056342" y="4682067"/>
            <a:ext cx="885825" cy="1323975"/>
          </a:xfrm>
          <a:prstGeom prst="rect">
            <a:avLst/>
          </a:prstGeom>
          <a:solidFill>
            <a:schemeClr val="accent4">
              <a:lumMod val="65000"/>
              <a:lumOff val="35000"/>
              <a:alpha val="51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 rot="11363867">
            <a:off x="1451505" y="4853517"/>
            <a:ext cx="1209675" cy="10572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170517" y="4682067"/>
            <a:ext cx="885825" cy="1323975"/>
          </a:xfrm>
          <a:prstGeom prst="rect">
            <a:avLst/>
          </a:prstGeom>
          <a:solidFill>
            <a:schemeClr val="accent4">
              <a:lumMod val="65000"/>
              <a:lumOff val="35000"/>
              <a:alpha val="51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cxnSp>
        <p:nvCxnSpPr>
          <p:cNvPr id="143372" name="Straight Connector 20"/>
          <p:cNvCxnSpPr>
            <a:cxnSpLocks noChangeShapeType="1"/>
          </p:cNvCxnSpPr>
          <p:nvPr/>
        </p:nvCxnSpPr>
        <p:spPr bwMode="auto">
          <a:xfrm rot="5400000">
            <a:off x="1326093" y="5156729"/>
            <a:ext cx="1465262" cy="3667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Curved Right Arrow 21"/>
          <p:cNvSpPr/>
          <p:nvPr/>
        </p:nvSpPr>
        <p:spPr bwMode="auto">
          <a:xfrm rot="738615">
            <a:off x="2091267" y="4442355"/>
            <a:ext cx="295275" cy="396875"/>
          </a:xfrm>
          <a:prstGeom prst="curvedRightArrow">
            <a:avLst/>
          </a:prstGeom>
          <a:solidFill>
            <a:schemeClr val="tx1">
              <a:lumMod val="95000"/>
              <a:lumOff val="5000"/>
            </a:schemeClr>
          </a:solidFill>
          <a:ln w="254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3374" name="Left Arrow 25"/>
          <p:cNvSpPr>
            <a:spLocks noChangeArrowheads="1"/>
          </p:cNvSpPr>
          <p:nvPr/>
        </p:nvSpPr>
        <p:spPr bwMode="auto">
          <a:xfrm>
            <a:off x="2808817" y="3046942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375" name="Left Arrow 26"/>
          <p:cNvSpPr>
            <a:spLocks noChangeArrowheads="1"/>
          </p:cNvSpPr>
          <p:nvPr/>
        </p:nvSpPr>
        <p:spPr bwMode="auto">
          <a:xfrm>
            <a:off x="2808817" y="3256492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376" name="Left Arrow 27"/>
          <p:cNvSpPr>
            <a:spLocks noChangeArrowheads="1"/>
          </p:cNvSpPr>
          <p:nvPr/>
        </p:nvSpPr>
        <p:spPr bwMode="auto">
          <a:xfrm>
            <a:off x="2808817" y="3466042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377" name="Sun 28"/>
          <p:cNvSpPr>
            <a:spLocks noChangeArrowheads="1"/>
          </p:cNvSpPr>
          <p:nvPr/>
        </p:nvSpPr>
        <p:spPr bwMode="auto">
          <a:xfrm>
            <a:off x="3443817" y="5137151"/>
            <a:ext cx="485775" cy="4191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25400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378" name="Left Arrow 29"/>
          <p:cNvSpPr>
            <a:spLocks noChangeArrowheads="1"/>
          </p:cNvSpPr>
          <p:nvPr/>
        </p:nvSpPr>
        <p:spPr bwMode="auto">
          <a:xfrm>
            <a:off x="2799292" y="5034492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379" name="Left Arrow 30"/>
          <p:cNvSpPr>
            <a:spLocks noChangeArrowheads="1"/>
          </p:cNvSpPr>
          <p:nvPr/>
        </p:nvSpPr>
        <p:spPr bwMode="auto">
          <a:xfrm>
            <a:off x="2799292" y="5244042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380" name="Left Arrow 31"/>
          <p:cNvSpPr>
            <a:spLocks noChangeArrowheads="1"/>
          </p:cNvSpPr>
          <p:nvPr/>
        </p:nvSpPr>
        <p:spPr bwMode="auto">
          <a:xfrm>
            <a:off x="2799292" y="5453592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Content Placeholder 1"/>
          <p:cNvSpPr txBox="1">
            <a:spLocks/>
          </p:cNvSpPr>
          <p:nvPr/>
        </p:nvSpPr>
        <p:spPr bwMode="auto">
          <a:xfrm>
            <a:off x="0" y="540280"/>
            <a:ext cx="6773333" cy="161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8331" tIns="39166" rIns="78331" bIns="39166"/>
          <a:lstStyle/>
          <a:p>
            <a:pPr marL="231775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1" charset="2"/>
              <a:buChar char="l"/>
              <a:defRPr/>
            </a:pPr>
            <a:r>
              <a:rPr lang="en-US" kern="0" dirty="0" smtClean="0">
                <a:latin typeface="+mn-lt"/>
                <a:ea typeface="+mn-ea"/>
                <a:cs typeface="+mn-cs"/>
              </a:rPr>
              <a:t>Obliquity</a:t>
            </a:r>
            <a:endParaRPr lang="en-US" kern="0" dirty="0">
              <a:latin typeface="+mn-lt"/>
              <a:ea typeface="+mn-ea"/>
              <a:cs typeface="+mn-cs"/>
            </a:endParaRPr>
          </a:p>
          <a:p>
            <a:pPr marL="574675" lvl="1" indent="-228600" algn="l" defTabSz="777875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1" charset="2"/>
              <a:buChar char="n"/>
              <a:defRPr/>
            </a:pPr>
            <a:r>
              <a:rPr lang="en-US" sz="1400" kern="0" dirty="0" smtClean="0">
                <a:latin typeface="+mn-lt"/>
                <a:ea typeface="+mn-ea"/>
                <a:cs typeface="+mn-cs"/>
              </a:rPr>
              <a:t>Tilt of the planet compared to its orbital plane</a:t>
            </a:r>
          </a:p>
          <a:p>
            <a:pPr marL="574675" lvl="1" indent="-228600" algn="l" defTabSz="777875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1" charset="2"/>
              <a:buChar char="n"/>
              <a:defRPr/>
            </a:pPr>
            <a:r>
              <a:rPr lang="en-US" sz="1400" kern="0" dirty="0" smtClean="0">
                <a:latin typeface="+mn-lt"/>
                <a:ea typeface="+mn-ea"/>
                <a:cs typeface="+mn-cs"/>
              </a:rPr>
              <a:t>Earth </a:t>
            </a:r>
            <a:r>
              <a:rPr lang="en-US" sz="1400" kern="0" dirty="0">
                <a:latin typeface="+mn-lt"/>
                <a:ea typeface="+mn-ea"/>
                <a:cs typeface="+mn-cs"/>
              </a:rPr>
              <a:t>~ </a:t>
            </a:r>
            <a:r>
              <a:rPr lang="en-US" sz="1400" kern="0" dirty="0" smtClean="0">
                <a:latin typeface="+mn-lt"/>
                <a:ea typeface="+mn-ea"/>
                <a:cs typeface="+mn-cs"/>
              </a:rPr>
              <a:t>23.5 </a:t>
            </a:r>
            <a:r>
              <a:rPr lang="en-US" sz="1400" kern="0" dirty="0">
                <a:latin typeface="+mn-lt"/>
                <a:ea typeface="+mn-ea"/>
                <a:cs typeface="+mn-cs"/>
              </a:rPr>
              <a:t>degrees</a:t>
            </a:r>
          </a:p>
          <a:p>
            <a:pPr marL="574675" lvl="1" indent="-228600" algn="l" defTabSz="777875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1" charset="2"/>
              <a:buChar char="n"/>
              <a:defRPr/>
            </a:pPr>
            <a:r>
              <a:rPr lang="en-US" sz="1400" kern="0" dirty="0">
                <a:latin typeface="+mn-lt"/>
                <a:ea typeface="+mn-ea"/>
                <a:cs typeface="+mn-cs"/>
              </a:rPr>
              <a:t>Mars today ~ 25 degrees</a:t>
            </a:r>
          </a:p>
        </p:txBody>
      </p:sp>
      <p:sp>
        <p:nvSpPr>
          <p:cNvPr id="34" name="Oval 33"/>
          <p:cNvSpPr/>
          <p:nvPr/>
        </p:nvSpPr>
        <p:spPr bwMode="auto">
          <a:xfrm rot="12979832">
            <a:off x="4789488" y="2829454"/>
            <a:ext cx="1209675" cy="108902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cxnSp>
        <p:nvCxnSpPr>
          <p:cNvPr id="37" name="Straight Connector 8"/>
          <p:cNvCxnSpPr>
            <a:cxnSpLocks noChangeShapeType="1"/>
          </p:cNvCxnSpPr>
          <p:nvPr/>
        </p:nvCxnSpPr>
        <p:spPr bwMode="auto">
          <a:xfrm rot="5400000">
            <a:off x="4702175" y="2846916"/>
            <a:ext cx="1343025" cy="11525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Curved Right Arrow 38"/>
          <p:cNvSpPr/>
          <p:nvPr/>
        </p:nvSpPr>
        <p:spPr bwMode="auto">
          <a:xfrm rot="2354580">
            <a:off x="5765800" y="2616729"/>
            <a:ext cx="295275" cy="396875"/>
          </a:xfrm>
          <a:prstGeom prst="curvedRightArrow">
            <a:avLst/>
          </a:prstGeom>
          <a:solidFill>
            <a:schemeClr val="tx1">
              <a:lumMod val="95000"/>
              <a:lumOff val="5000"/>
            </a:schemeClr>
          </a:solidFill>
          <a:ln w="254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 bwMode="auto">
          <a:xfrm rot="11363867">
            <a:off x="4821238" y="4853516"/>
            <a:ext cx="1209675" cy="10572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cxnSp>
        <p:nvCxnSpPr>
          <p:cNvPr id="45" name="Straight Connector 20"/>
          <p:cNvCxnSpPr>
            <a:cxnSpLocks noChangeShapeType="1"/>
          </p:cNvCxnSpPr>
          <p:nvPr/>
        </p:nvCxnSpPr>
        <p:spPr bwMode="auto">
          <a:xfrm rot="5400000">
            <a:off x="4695826" y="5156728"/>
            <a:ext cx="1465262" cy="3667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Curved Right Arrow 45"/>
          <p:cNvSpPr/>
          <p:nvPr/>
        </p:nvSpPr>
        <p:spPr bwMode="auto">
          <a:xfrm rot="738615">
            <a:off x="5461000" y="4442354"/>
            <a:ext cx="295275" cy="396875"/>
          </a:xfrm>
          <a:prstGeom prst="curvedRightArrow">
            <a:avLst/>
          </a:prstGeom>
          <a:solidFill>
            <a:schemeClr val="tx1">
              <a:lumMod val="95000"/>
              <a:lumOff val="5000"/>
            </a:schemeClr>
          </a:solidFill>
          <a:ln w="254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5416550" y="2665941"/>
            <a:ext cx="885825" cy="1323975"/>
          </a:xfrm>
          <a:prstGeom prst="rect">
            <a:avLst/>
          </a:prstGeom>
          <a:solidFill>
            <a:schemeClr val="accent4">
              <a:lumMod val="65000"/>
              <a:lumOff val="35000"/>
              <a:alpha val="51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426075" y="4682066"/>
            <a:ext cx="885825" cy="1323975"/>
          </a:xfrm>
          <a:prstGeom prst="rect">
            <a:avLst/>
          </a:prstGeom>
          <a:solidFill>
            <a:schemeClr val="accent4">
              <a:lumMod val="65000"/>
              <a:lumOff val="35000"/>
              <a:alpha val="51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7" name="Left Arrow 25"/>
          <p:cNvSpPr>
            <a:spLocks noChangeArrowheads="1"/>
          </p:cNvSpPr>
          <p:nvPr/>
        </p:nvSpPr>
        <p:spPr bwMode="auto">
          <a:xfrm rot="10800000">
            <a:off x="3994150" y="3046942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Left Arrow 26"/>
          <p:cNvSpPr>
            <a:spLocks noChangeArrowheads="1"/>
          </p:cNvSpPr>
          <p:nvPr/>
        </p:nvSpPr>
        <p:spPr bwMode="auto">
          <a:xfrm rot="10800000">
            <a:off x="3994150" y="3256492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9" name="Left Arrow 27"/>
          <p:cNvSpPr>
            <a:spLocks noChangeArrowheads="1"/>
          </p:cNvSpPr>
          <p:nvPr/>
        </p:nvSpPr>
        <p:spPr bwMode="auto">
          <a:xfrm rot="10800000">
            <a:off x="3994150" y="3466042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eft Arrow 29"/>
          <p:cNvSpPr>
            <a:spLocks noChangeArrowheads="1"/>
          </p:cNvSpPr>
          <p:nvPr/>
        </p:nvSpPr>
        <p:spPr bwMode="auto">
          <a:xfrm rot="10800000">
            <a:off x="3984625" y="5034492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1" name="Left Arrow 30"/>
          <p:cNvSpPr>
            <a:spLocks noChangeArrowheads="1"/>
          </p:cNvSpPr>
          <p:nvPr/>
        </p:nvSpPr>
        <p:spPr bwMode="auto">
          <a:xfrm rot="10800000">
            <a:off x="3984625" y="5244042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2" name="Left Arrow 31"/>
          <p:cNvSpPr>
            <a:spLocks noChangeArrowheads="1"/>
          </p:cNvSpPr>
          <p:nvPr/>
        </p:nvSpPr>
        <p:spPr bwMode="auto">
          <a:xfrm rot="10800000">
            <a:off x="3984625" y="5453592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82882" y="3005666"/>
            <a:ext cx="1595309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Obliquity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6671451" y="5232399"/>
            <a:ext cx="1556836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Obliquity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58219" y="2159000"/>
            <a:ext cx="1929034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Northern Summer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385473" y="2167468"/>
            <a:ext cx="1963198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Southern Summer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5325" y="0"/>
            <a:ext cx="7991475" cy="312738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en-US">
              <a:ea typeface="+mj-ea"/>
              <a:cs typeface="+mj-cs"/>
            </a:endParaRPr>
          </a:p>
        </p:txBody>
      </p:sp>
      <p:sp>
        <p:nvSpPr>
          <p:cNvPr id="76803" name="Content Placeholder 4"/>
          <p:cNvSpPr>
            <a:spLocks noGrp="1"/>
          </p:cNvSpPr>
          <p:nvPr>
            <p:ph idx="1"/>
          </p:nvPr>
        </p:nvSpPr>
        <p:spPr>
          <a:xfrm>
            <a:off x="0" y="373063"/>
            <a:ext cx="9144000" cy="452437"/>
          </a:xfrm>
        </p:spPr>
        <p:txBody>
          <a:bodyPr/>
          <a:lstStyle/>
          <a:p>
            <a:r>
              <a:rPr lang="en-US">
                <a:latin typeface="Arial" charset="0"/>
              </a:rPr>
              <a:t>Avalanching frost carves gullies in dunes every winter</a:t>
            </a:r>
          </a:p>
          <a:p>
            <a:r>
              <a:rPr lang="en-US">
                <a:latin typeface="Arial" charset="0"/>
              </a:rPr>
              <a:t>Dune migration erases gullies</a:t>
            </a:r>
          </a:p>
        </p:txBody>
      </p:sp>
      <p:pic>
        <p:nvPicPr>
          <p:cNvPr id="76804" name="Picture 5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168400"/>
            <a:ext cx="811847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7123113" y="725488"/>
            <a:ext cx="2020887" cy="315912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Diniega et al., 2010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compare_009295_18011_25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330200"/>
            <a:ext cx="38735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8900"/>
            <a:ext cx="91440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6" descr="compare_009295_18011_2565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963"/>
            <a:ext cx="4724400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81000"/>
            <a:ext cx="6985000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5325" y="0"/>
            <a:ext cx="7991475" cy="312738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en-US" dirty="0">
              <a:ea typeface="+mj-ea"/>
              <a:cs typeface="+mj-cs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4343400" y="6542088"/>
            <a:ext cx="2032000" cy="315912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Dundas et al., 2010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6562725" y="6232825"/>
            <a:ext cx="2581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>
                <a:solidFill>
                  <a:srgbClr val="000000"/>
                </a:solidFill>
              </a:rPr>
              <a:t>Gasa</a:t>
            </a:r>
            <a:r>
              <a:rPr lang="en-US" sz="1800" b="1" dirty="0">
                <a:solidFill>
                  <a:srgbClr val="000000"/>
                </a:solidFill>
              </a:rPr>
              <a:t> crater: new deposit between L</a:t>
            </a:r>
            <a:r>
              <a:rPr lang="en-US" sz="1800" b="1" baseline="-25000" dirty="0">
                <a:solidFill>
                  <a:srgbClr val="000000"/>
                </a:solidFill>
              </a:rPr>
              <a:t>S</a:t>
            </a:r>
            <a:r>
              <a:rPr lang="en-US" sz="1800" b="1" dirty="0">
                <a:solidFill>
                  <a:srgbClr val="000000"/>
                </a:solidFill>
              </a:rPr>
              <a:t> 128-141.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75"/>
            <a:ext cx="3445933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Frost and Gully Activity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0733" y="29291"/>
            <a:ext cx="4123267" cy="2138176"/>
          </a:xfrm>
          <a:solidFill>
            <a:schemeClr val="bg1">
              <a:alpha val="5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sz="1800" b="1" dirty="0" smtClean="0"/>
              <a:t>Mass movements in gullies occur when CO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 frost is present, or during defrosting. </a:t>
            </a:r>
          </a:p>
          <a:p>
            <a:r>
              <a:rPr lang="en-US" sz="1800" b="1" dirty="0" smtClean="0"/>
              <a:t>Defrosting spots and flows often concentrate in gullies. </a:t>
            </a:r>
          </a:p>
          <a:p>
            <a:r>
              <a:rPr lang="en-US" sz="1800" b="1" dirty="0" smtClean="0"/>
              <a:t>Frost activity is largely repeatable from year to year, but major mass movements are stochastic. </a:t>
            </a:r>
          </a:p>
          <a:p>
            <a:r>
              <a:rPr lang="en-US" sz="1800" b="1" dirty="0" smtClean="0"/>
              <a:t>Current activity may be a major component of gully formation</a:t>
            </a:r>
            <a:endParaRPr lang="en-US" sz="1800" b="1" dirty="0"/>
          </a:p>
        </p:txBody>
      </p:sp>
      <p:pic>
        <p:nvPicPr>
          <p:cNvPr id="3" name="Picture 2" descr="polar_pit_29_3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0900"/>
            <a:ext cx="4622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453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415397"/>
            <a:ext cx="9144000" cy="372004"/>
          </a:xfrm>
        </p:spPr>
        <p:txBody>
          <a:bodyPr/>
          <a:lstStyle/>
          <a:p>
            <a:r>
              <a:rPr lang="en-US" dirty="0" smtClean="0"/>
              <a:t>How about dust storms?</a:t>
            </a:r>
          </a:p>
          <a:p>
            <a:pPr lvl="1"/>
            <a:r>
              <a:rPr lang="en-US" dirty="0" smtClean="0"/>
              <a:t>Cap edge dust storms are common – probably driven by large temperature gradients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67" y="1344737"/>
            <a:ext cx="5135055" cy="5301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6882" y="1092200"/>
            <a:ext cx="773970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29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16481" y="1066800"/>
            <a:ext cx="773970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30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35216" y="1041400"/>
            <a:ext cx="773970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31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2812" y="2032000"/>
            <a:ext cx="671311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s</a:t>
            </a:r>
            <a:r>
              <a:rPr lang="en-US" dirty="0" smtClean="0"/>
              <a:t> 25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85946" y="3928533"/>
            <a:ext cx="671311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s</a:t>
            </a:r>
            <a:r>
              <a:rPr lang="en-US" dirty="0" smtClean="0"/>
              <a:t> 45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94412" y="5630333"/>
            <a:ext cx="671311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s</a:t>
            </a:r>
            <a:r>
              <a:rPr lang="en-US" dirty="0" smtClean="0"/>
              <a:t> 84</a:t>
            </a:r>
            <a:endParaRPr lang="en-US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208771" y="6381221"/>
            <a:ext cx="1838464" cy="315984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Calvin et al.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133581"/>
      </p:ext>
    </p:extLst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33930"/>
            <a:ext cx="9144000" cy="1692804"/>
          </a:xfrm>
        </p:spPr>
        <p:txBody>
          <a:bodyPr/>
          <a:lstStyle/>
          <a:p>
            <a:r>
              <a:rPr lang="en-US" dirty="0" smtClean="0"/>
              <a:t>Other dust storms are mostly initiated in the southern Spring and Summer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3" y="812799"/>
            <a:ext cx="7967133" cy="5070881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287529" y="6355821"/>
            <a:ext cx="2856471" cy="315984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Wand and Richardson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559911"/>
      </p:ext>
    </p:extLst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55599"/>
            <a:ext cx="9144000" cy="31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Dust storms can go global roughly every three martian years – MY 25 and MY 28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842"/>
            <a:ext cx="9144000" cy="543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3450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268" y="600112"/>
            <a:ext cx="7306732" cy="6190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5599"/>
            <a:ext cx="9144000" cy="31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Dust storms can go global roughly every three martian years – MY 25 and MY 28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4463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796397"/>
            <a:ext cx="8417983" cy="5037137"/>
          </a:xfrm>
        </p:spPr>
        <p:txBody>
          <a:bodyPr/>
          <a:lstStyle/>
          <a:p>
            <a:r>
              <a:rPr lang="en-US" dirty="0" smtClean="0"/>
              <a:t>Mars has seasons much like the Earth</a:t>
            </a:r>
          </a:p>
          <a:p>
            <a:r>
              <a:rPr lang="en-US" dirty="0" smtClean="0"/>
              <a:t>We measure season in degrees of solar longitude (L</a:t>
            </a:r>
            <a:r>
              <a:rPr lang="en-US" baseline="-25000" dirty="0" smtClean="0"/>
              <a:t>s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Mars year designations are arbitrary, we’re currently in MY32</a:t>
            </a:r>
          </a:p>
          <a:p>
            <a:pPr lvl="1"/>
            <a:r>
              <a:rPr lang="en-US" dirty="0" smtClean="0"/>
              <a:t>MY 33 starts in June 2015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There are some big differences from the Earth</a:t>
            </a:r>
          </a:p>
          <a:p>
            <a:pPr lvl="1"/>
            <a:r>
              <a:rPr lang="en-US" dirty="0" smtClean="0"/>
              <a:t>Orbital eccentricity plays a big role</a:t>
            </a:r>
          </a:p>
          <a:p>
            <a:pPr lvl="1"/>
            <a:r>
              <a:rPr lang="en-US" dirty="0" smtClean="0"/>
              <a:t>Dust storms have important effects and are occasionally global</a:t>
            </a:r>
          </a:p>
          <a:p>
            <a:pPr lvl="1"/>
            <a:endParaRPr lang="en-US" dirty="0"/>
          </a:p>
          <a:p>
            <a:r>
              <a:rPr lang="en-US" dirty="0" smtClean="0"/>
              <a:t>The main seasonal ice is CO</a:t>
            </a:r>
            <a:r>
              <a:rPr lang="en-US" baseline="-25000" dirty="0" smtClean="0"/>
              <a:t>2</a:t>
            </a:r>
          </a:p>
          <a:p>
            <a:pPr lvl="1"/>
            <a:r>
              <a:rPr lang="en-US" dirty="0" smtClean="0"/>
              <a:t>Leads to transparent ice slabs and some exotic phenomena that we don’t have on the Earth</a:t>
            </a:r>
          </a:p>
          <a:p>
            <a:pPr lvl="1"/>
            <a:r>
              <a:rPr lang="en-US" dirty="0" smtClean="0"/>
              <a:t>CO2 frost/ice is likely the driver of activity in martian gullies today and not liquid water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412221"/>
            <a:ext cx="800520" cy="315984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Recap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749259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474664"/>
            <a:ext cx="9144000" cy="676804"/>
          </a:xfrm>
        </p:spPr>
        <p:txBody>
          <a:bodyPr/>
          <a:lstStyle/>
          <a:p>
            <a:r>
              <a:rPr lang="en-US" dirty="0" smtClean="0"/>
              <a:t>Solar longitude is denoted by Ls</a:t>
            </a:r>
          </a:p>
          <a:p>
            <a:pPr lvl="1"/>
            <a:r>
              <a:rPr lang="en-US" dirty="0" smtClean="0"/>
              <a:t>Measures seasons on Mars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6730"/>
            <a:ext cx="9144000" cy="3634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935" y="2159000"/>
            <a:ext cx="2015066" cy="31598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Spring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94002" y="2159000"/>
            <a:ext cx="2015066" cy="31598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09067" y="2159000"/>
            <a:ext cx="2065865" cy="31598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Fall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74933" y="2159000"/>
            <a:ext cx="2048934" cy="31598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92135" y="1642533"/>
            <a:ext cx="2082798" cy="31598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Spring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74935" y="1642533"/>
            <a:ext cx="2015066" cy="31598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0467" y="1634067"/>
            <a:ext cx="2065865" cy="31598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Fall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36333" y="1634067"/>
            <a:ext cx="1972734" cy="31598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Winter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1617133"/>
            <a:ext cx="765855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082" y="2133600"/>
            <a:ext cx="731691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719320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83" y="542397"/>
            <a:ext cx="8267700" cy="6129336"/>
          </a:xfrm>
        </p:spPr>
        <p:txBody>
          <a:bodyPr/>
          <a:lstStyle/>
          <a:p>
            <a:r>
              <a:rPr lang="en-US" dirty="0" smtClean="0"/>
              <a:t>The orbit of Mars</a:t>
            </a:r>
          </a:p>
          <a:p>
            <a:pPr lvl="1"/>
            <a:r>
              <a:rPr lang="en-US" dirty="0" smtClean="0"/>
              <a:t>Semi-major axis (a) is 1.52 AU</a:t>
            </a:r>
          </a:p>
          <a:p>
            <a:pPr lvl="1"/>
            <a:r>
              <a:rPr lang="en-US" dirty="0" smtClean="0"/>
              <a:t>Average solar flux is less than half that of the Earth (43%)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Eccentricity (e) is 0.1 (slightly elliptical – Earth is 0, circular)</a:t>
            </a:r>
          </a:p>
          <a:p>
            <a:pPr lvl="1"/>
            <a:r>
              <a:rPr lang="en-US" dirty="0" smtClean="0"/>
              <a:t>Solar distance varies from 1.37 to 1.67 AU </a:t>
            </a:r>
          </a:p>
          <a:p>
            <a:pPr lvl="1"/>
            <a:r>
              <a:rPr lang="en-US" dirty="0" smtClean="0"/>
              <a:t>So solar flux varies from 53% to 36% of the Earth’s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How does this compare to the seasons?</a:t>
            </a:r>
          </a:p>
          <a:p>
            <a:pPr lvl="1"/>
            <a:r>
              <a:rPr lang="en-US" dirty="0" smtClean="0"/>
              <a:t>Perihelion – closest approach to the sun is at L</a:t>
            </a:r>
            <a:r>
              <a:rPr lang="en-US" baseline="-25000" dirty="0" smtClean="0"/>
              <a:t>s</a:t>
            </a:r>
            <a:r>
              <a:rPr lang="en-US" dirty="0" smtClean="0"/>
              <a:t> 252</a:t>
            </a:r>
          </a:p>
          <a:p>
            <a:pPr lvl="1"/>
            <a:r>
              <a:rPr lang="en-US" dirty="0" smtClean="0"/>
              <a:t>Aphelion </a:t>
            </a:r>
            <a:r>
              <a:rPr lang="en-US" dirty="0"/>
              <a:t>– </a:t>
            </a:r>
            <a:r>
              <a:rPr lang="en-US" dirty="0" smtClean="0"/>
              <a:t>furthest from the </a:t>
            </a:r>
            <a:r>
              <a:rPr lang="en-US" dirty="0"/>
              <a:t>sun is at L</a:t>
            </a:r>
            <a:r>
              <a:rPr lang="en-US" baseline="-25000" dirty="0"/>
              <a:t>s</a:t>
            </a:r>
            <a:r>
              <a:rPr lang="en-US" dirty="0"/>
              <a:t> </a:t>
            </a:r>
            <a:r>
              <a:rPr lang="en-US" dirty="0" smtClean="0"/>
              <a:t>72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Perihelion is near southern summer solstice</a:t>
            </a:r>
          </a:p>
          <a:p>
            <a:pPr lvl="1"/>
            <a:r>
              <a:rPr lang="en-US" dirty="0" smtClean="0"/>
              <a:t>Southern summers are hotter and shorter</a:t>
            </a:r>
          </a:p>
          <a:p>
            <a:pPr lvl="1"/>
            <a:r>
              <a:rPr lang="en-US" dirty="0" smtClean="0"/>
              <a:t>Northern summers are cooler and longer</a:t>
            </a:r>
          </a:p>
          <a:p>
            <a:pPr lvl="1"/>
            <a:r>
              <a:rPr lang="en-US" dirty="0" smtClean="0"/>
              <a:t>Each pole receives the same total sunlight though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un 35"/>
          <p:cNvSpPr>
            <a:spLocks noChangeArrowheads="1"/>
          </p:cNvSpPr>
          <p:nvPr/>
        </p:nvSpPr>
        <p:spPr bwMode="auto">
          <a:xfrm>
            <a:off x="6300259" y="2733675"/>
            <a:ext cx="485775" cy="4191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25400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Oval 36"/>
          <p:cNvSpPr>
            <a:spLocks noChangeArrowheads="1"/>
          </p:cNvSpPr>
          <p:nvPr/>
        </p:nvSpPr>
        <p:spPr bwMode="auto">
          <a:xfrm>
            <a:off x="5738284" y="2171700"/>
            <a:ext cx="3209925" cy="1485900"/>
          </a:xfrm>
          <a:prstGeom prst="ellipse">
            <a:avLst/>
          </a:prstGeom>
          <a:noFill/>
          <a:ln w="19050" cmpd="thickThin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8452909" y="3267075"/>
            <a:ext cx="266700" cy="238125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" name="Sun 38"/>
          <p:cNvSpPr>
            <a:spLocks noChangeArrowheads="1"/>
          </p:cNvSpPr>
          <p:nvPr/>
        </p:nvSpPr>
        <p:spPr bwMode="auto">
          <a:xfrm>
            <a:off x="6406092" y="4559300"/>
            <a:ext cx="485775" cy="4191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25400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Oval 39"/>
          <p:cNvSpPr>
            <a:spLocks noChangeArrowheads="1"/>
          </p:cNvSpPr>
          <p:nvPr/>
        </p:nvSpPr>
        <p:spPr bwMode="auto">
          <a:xfrm>
            <a:off x="5735109" y="3890434"/>
            <a:ext cx="1828800" cy="1689099"/>
          </a:xfrm>
          <a:prstGeom prst="ellipse">
            <a:avLst/>
          </a:prstGeom>
          <a:noFill/>
          <a:ln w="19050" cmpd="thickThin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 bwMode="auto">
          <a:xfrm>
            <a:off x="7296150" y="5040842"/>
            <a:ext cx="266700" cy="238125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63833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363678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228600" y="4436534"/>
            <a:ext cx="1320800" cy="8467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228600" y="4834467"/>
            <a:ext cx="1320800" cy="8467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20133" y="5181600"/>
            <a:ext cx="1320800" cy="8467"/>
          </a:xfrm>
          <a:prstGeom prst="lin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228600" y="5554133"/>
            <a:ext cx="1320800" cy="8467"/>
          </a:xfrm>
          <a:prstGeom prst="line">
            <a:avLst/>
          </a:prstGeom>
          <a:noFill/>
          <a:ln w="38100" cap="flat" cmpd="sng" algn="ctr">
            <a:solidFill>
              <a:srgbClr val="008000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78358" y="4284134"/>
            <a:ext cx="1176624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Perihelion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60916" y="4665134"/>
            <a:ext cx="1062310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Aphelion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4667" y="5003800"/>
            <a:ext cx="3308418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Opposition (as seen from Earth)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39248" y="5393267"/>
            <a:ext cx="3422331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Conjunction (as seen from Earth)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220133" y="5825068"/>
            <a:ext cx="465667" cy="338666"/>
          </a:xfrm>
          <a:prstGeom prst="rect">
            <a:avLst/>
          </a:prstGeom>
          <a:solidFill>
            <a:schemeClr val="bg1">
              <a:lumMod val="5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162" y="5842000"/>
            <a:ext cx="1279016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 Night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89600" y="4461933"/>
            <a:ext cx="3454400" cy="53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Mars year numbering?</a:t>
            </a:r>
          </a:p>
          <a:p>
            <a:r>
              <a:rPr lang="en-US" dirty="0" smtClean="0"/>
              <a:t>Totally arbitrary – MY1 is in 1955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835706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7" descr="lask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01675"/>
            <a:ext cx="43053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Text Box 9"/>
          <p:cNvSpPr txBox="1">
            <a:spLocks noChangeArrowheads="1"/>
          </p:cNvSpPr>
          <p:nvPr/>
        </p:nvSpPr>
        <p:spPr bwMode="auto">
          <a:xfrm>
            <a:off x="7051675" y="6035675"/>
            <a:ext cx="2092325" cy="336550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b="0">
                <a:latin typeface="Arial Unicode MS" charset="0"/>
              </a:rPr>
              <a:t>Laskar et al., 2003</a:t>
            </a:r>
          </a:p>
        </p:txBody>
      </p:sp>
      <p:sp>
        <p:nvSpPr>
          <p:cNvPr id="145412" name="Line 10"/>
          <p:cNvSpPr>
            <a:spLocks noChangeShapeType="1"/>
          </p:cNvSpPr>
          <p:nvPr/>
        </p:nvSpPr>
        <p:spPr bwMode="auto">
          <a:xfrm>
            <a:off x="4956175" y="1836738"/>
            <a:ext cx="3565525" cy="0"/>
          </a:xfrm>
          <a:prstGeom prst="line">
            <a:avLst/>
          </a:prstGeom>
          <a:noFill/>
          <a:ln w="107950">
            <a:solidFill>
              <a:srgbClr val="33CC33">
                <a:alpha val="59999"/>
              </a:srgb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5413" name="Picture 4" descr="PSP_001378_2640_COLOR_dark_lenses_brow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0"/>
            <a:ext cx="27908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25" y="499533"/>
            <a:ext cx="4429176" cy="5529372"/>
          </a:xfrm>
          <a:prstGeom prst="rect">
            <a:avLst/>
          </a:prstGeom>
        </p:spPr>
      </p:pic>
      <p:sp>
        <p:nvSpPr>
          <p:cNvPr id="145411" name="Text Box 9"/>
          <p:cNvSpPr txBox="1">
            <a:spLocks noChangeArrowheads="1"/>
          </p:cNvSpPr>
          <p:nvPr/>
        </p:nvSpPr>
        <p:spPr bwMode="auto">
          <a:xfrm>
            <a:off x="7051675" y="6035675"/>
            <a:ext cx="2092325" cy="336550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b="0">
                <a:latin typeface="Arial Unicode MS" charset="0"/>
              </a:rPr>
              <a:t>Laskar et al., 2003</a:t>
            </a:r>
          </a:p>
        </p:txBody>
      </p:sp>
      <p:sp>
        <p:nvSpPr>
          <p:cNvPr id="145412" name="Line 10"/>
          <p:cNvSpPr>
            <a:spLocks noChangeShapeType="1"/>
          </p:cNvSpPr>
          <p:nvPr/>
        </p:nvSpPr>
        <p:spPr bwMode="auto">
          <a:xfrm flipV="1">
            <a:off x="4922309" y="1676400"/>
            <a:ext cx="3756024" cy="7938"/>
          </a:xfrm>
          <a:prstGeom prst="line">
            <a:avLst/>
          </a:prstGeom>
          <a:noFill/>
          <a:ln w="107950">
            <a:solidFill>
              <a:srgbClr val="33CC33">
                <a:alpha val="59999"/>
              </a:srgb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5413" name="Picture 4" descr="PSP_001378_2640_COLOR_dark_lenses_brow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0"/>
            <a:ext cx="27908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5949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54063"/>
            <a:ext cx="9144000" cy="2074862"/>
          </a:xfrm>
        </p:spPr>
        <p:txBody>
          <a:bodyPr/>
          <a:lstStyle/>
          <a:p>
            <a:r>
              <a:rPr lang="en-US" sz="2000">
                <a:latin typeface="Arial" charset="0"/>
              </a:rPr>
              <a:t>Mars has a similar obliquity (25</a:t>
            </a:r>
            <a:r>
              <a:rPr lang="en-US" sz="2000">
                <a:latin typeface="Arial" charset="0"/>
                <a:cs typeface="Arial" charset="0"/>
              </a:rPr>
              <a:t>°</a:t>
            </a:r>
            <a:r>
              <a:rPr lang="en-US" sz="2000">
                <a:latin typeface="Arial" charset="0"/>
              </a:rPr>
              <a:t>) to the Earth.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Ensures seasons with periods of permanent polar darkness and daylight.</a:t>
            </a:r>
          </a:p>
          <a:p>
            <a:r>
              <a:rPr lang="en-US" sz="2000">
                <a:latin typeface="Arial" charset="0"/>
              </a:rPr>
              <a:t>Mars has a low pressure  CO</a:t>
            </a:r>
            <a:r>
              <a:rPr lang="en-US" sz="2000" baseline="-25000">
                <a:latin typeface="Arial" charset="0"/>
              </a:rPr>
              <a:t>2</a:t>
            </a:r>
            <a:r>
              <a:rPr lang="en-US" sz="2000">
                <a:latin typeface="Arial" charset="0"/>
              </a:rPr>
              <a:t> atmosphere.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Permits seasonal icecaps of CO</a:t>
            </a:r>
            <a:r>
              <a:rPr lang="en-US" sz="1800" baseline="-25000">
                <a:latin typeface="Arial" charset="0"/>
                <a:ea typeface="ＭＳ Ｐゴシック" charset="0"/>
              </a:rPr>
              <a:t>2</a:t>
            </a:r>
            <a:r>
              <a:rPr lang="en-US" sz="1800">
                <a:latin typeface="Arial" charset="0"/>
                <a:ea typeface="ＭＳ Ｐゴシック" charset="0"/>
              </a:rPr>
              <a:t> ice to form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Leighton and Murray (1966)</a:t>
            </a:r>
          </a:p>
          <a:p>
            <a:pPr lvl="1"/>
            <a:endParaRPr lang="en-US" sz="1800">
              <a:latin typeface="Arial" charset="0"/>
              <a:ea typeface="ＭＳ Ｐゴシック" charset="0"/>
            </a:endParaRPr>
          </a:p>
        </p:txBody>
      </p:sp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0" y="2832100"/>
          <a:ext cx="5962650" cy="402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1" name="Image" r:id="rId4" imgW="7542857" imgH="5092063" progId="Photoshop.Image.8">
                  <p:embed/>
                </p:oleObj>
              </mc:Choice>
              <mc:Fallback>
                <p:oleObj name="Image" r:id="rId4" imgW="7542857" imgH="5092063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32100"/>
                        <a:ext cx="5962650" cy="402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2" name="Text Box 6"/>
          <p:cNvSpPr txBox="1">
            <a:spLocks noChangeArrowheads="1"/>
          </p:cNvSpPr>
          <p:nvPr/>
        </p:nvSpPr>
        <p:spPr bwMode="auto">
          <a:xfrm>
            <a:off x="0" y="381000"/>
            <a:ext cx="3448050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Seasonal Ice Caps</a:t>
            </a:r>
          </a:p>
        </p:txBody>
      </p:sp>
      <p:sp>
        <p:nvSpPr>
          <p:cNvPr id="63493" name="Line 7"/>
          <p:cNvSpPr>
            <a:spLocks noChangeShapeType="1"/>
          </p:cNvSpPr>
          <p:nvPr/>
        </p:nvSpPr>
        <p:spPr bwMode="auto">
          <a:xfrm flipH="1" flipV="1">
            <a:off x="1076325" y="6038850"/>
            <a:ext cx="3124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349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3068638"/>
            <a:ext cx="3271837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27633</TotalTime>
  <Words>993</Words>
  <Application>Microsoft Macintosh PowerPoint</Application>
  <PresentationFormat>Letter Paper (8.5x11 in)</PresentationFormat>
  <Paragraphs>183</Paragraphs>
  <Slides>38</Slides>
  <Notes>14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Default Design</vt:lpstr>
      <vt:lpstr>Image</vt:lpstr>
      <vt:lpstr>Mars Climate, Seasons and 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Frost and Gully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PTYS 411/511 2007</dc:subject>
  <dc:creator>Shane Byrne</dc:creator>
  <cp:lastModifiedBy>Shane Byrne</cp:lastModifiedBy>
  <cp:revision>327</cp:revision>
  <cp:lastPrinted>2004-09-17T01:36:45Z</cp:lastPrinted>
  <dcterms:created xsi:type="dcterms:W3CDTF">2010-11-04T18:02:48Z</dcterms:created>
  <dcterms:modified xsi:type="dcterms:W3CDTF">2015-01-26T15:39:39Z</dcterms:modified>
</cp:coreProperties>
</file>