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Microsoft_Equation1.bin" ContentType="application/vnd.openxmlformats-officedocument.oleObject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750" r:id="rId2"/>
  </p:sldMasterIdLst>
  <p:notesMasterIdLst>
    <p:notesMasterId r:id="rId42"/>
  </p:notesMasterIdLst>
  <p:handoutMasterIdLst>
    <p:handoutMasterId r:id="rId43"/>
  </p:handoutMasterIdLst>
  <p:sldIdLst>
    <p:sldId id="276" r:id="rId3"/>
    <p:sldId id="435" r:id="rId4"/>
    <p:sldId id="452" r:id="rId5"/>
    <p:sldId id="453" r:id="rId6"/>
    <p:sldId id="454" r:id="rId7"/>
    <p:sldId id="455" r:id="rId8"/>
    <p:sldId id="457" r:id="rId9"/>
    <p:sldId id="458" r:id="rId10"/>
    <p:sldId id="462" r:id="rId11"/>
    <p:sldId id="463" r:id="rId12"/>
    <p:sldId id="464" r:id="rId13"/>
    <p:sldId id="465" r:id="rId14"/>
    <p:sldId id="466" r:id="rId15"/>
    <p:sldId id="467" r:id="rId16"/>
    <p:sldId id="468" r:id="rId17"/>
    <p:sldId id="469" r:id="rId18"/>
    <p:sldId id="471" r:id="rId19"/>
    <p:sldId id="472" r:id="rId20"/>
    <p:sldId id="470" r:id="rId21"/>
    <p:sldId id="475" r:id="rId22"/>
    <p:sldId id="450" r:id="rId23"/>
    <p:sldId id="451" r:id="rId24"/>
    <p:sldId id="476" r:id="rId25"/>
    <p:sldId id="477" r:id="rId26"/>
    <p:sldId id="479" r:id="rId27"/>
    <p:sldId id="478" r:id="rId28"/>
    <p:sldId id="483" r:id="rId29"/>
    <p:sldId id="480" r:id="rId30"/>
    <p:sldId id="484" r:id="rId31"/>
    <p:sldId id="481" r:id="rId32"/>
    <p:sldId id="485" r:id="rId33"/>
    <p:sldId id="486" r:id="rId34"/>
    <p:sldId id="487" r:id="rId35"/>
    <p:sldId id="488" r:id="rId36"/>
    <p:sldId id="489" r:id="rId37"/>
    <p:sldId id="490" r:id="rId38"/>
    <p:sldId id="491" r:id="rId39"/>
    <p:sldId id="492" r:id="rId40"/>
    <p:sldId id="448" r:id="rId41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66FF33"/>
    <a:srgbClr val="E9FC32"/>
    <a:srgbClr val="E8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8761" autoAdjust="0"/>
  </p:normalViewPr>
  <p:slideViewPr>
    <p:cSldViewPr snapToGrid="0">
      <p:cViewPr>
        <p:scale>
          <a:sx n="150" d="100"/>
          <a:sy n="150" d="100"/>
        </p:scale>
        <p:origin x="-137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Relationship Id="rId2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5E986F28-798A-EE4F-80E7-72A52D8B5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DCBAD57-ADFE-7F46-BDE1-370D93CA0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30284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726636-4C9E-8640-9155-F62A91C04433}" type="slidenum">
              <a:rPr lang="en-US" sz="900" b="0">
                <a:latin typeface="Times New Roman" charset="0"/>
              </a:rPr>
              <a:pPr/>
              <a:t>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13" tIns="46557" rIns="93113" bIns="46557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1310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203A06-84EB-374E-BF82-86E5A9F0B20C}" type="slidenum">
              <a:rPr lang="en-US">
                <a:latin typeface="Times New Roman" pitchFamily="-108" charset="0"/>
              </a:rPr>
              <a:pPr/>
              <a:t>38</a:t>
            </a:fld>
            <a:endParaRPr lang="en-US">
              <a:latin typeface="Times New Roman" pitchFamily="-10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63BA29A-744E-C648-AE50-E737D103D639}" type="slidenum">
              <a:rPr lang="en-US" sz="900" b="0">
                <a:latin typeface="Times New Roman" charset="0"/>
              </a:rPr>
              <a:pPr/>
              <a:t>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789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78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36" tIns="47867" rIns="95736" bIns="4786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8A20E3E-9D07-8F4C-B33B-9918A8E83A32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07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072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25" tIns="47863" rIns="95725" bIns="4786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4E59FA-4B75-E14B-9CC5-F019BA248113}" type="slidenum">
              <a:rPr lang="en-US" sz="900" b="0">
                <a:latin typeface="Times New Roman" charset="0"/>
              </a:rPr>
              <a:pPr/>
              <a:t>11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245141" y="721058"/>
            <a:ext cx="4824919" cy="3600450"/>
          </a:xfrm>
        </p:spPr>
      </p:sp>
      <p:sp>
        <p:nvSpPr>
          <p:cNvPr id="3277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1989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25" tIns="47863" rIns="95725" bIns="47863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algn="ctr" defTabSz="683802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2A4E6F5-5951-F743-9B57-741C7A49F09B}" type="slidenum">
              <a:rPr lang="en-US" sz="900" b="0">
                <a:latin typeface="Times New Roman" charset="0"/>
              </a:rPr>
              <a:pPr/>
              <a:t>15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3314" name="Rectangle 2"/>
          <p:cNvSpPr>
            <a:spLocks noChangeArrowheads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25876" indent="-3816030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5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134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67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22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E9F24D9-D986-F947-AF9C-3CA462F53C4B}" type="slidenum">
              <a:rPr lang="en-US" sz="900" b="0">
                <a:latin typeface="Times New Roman" charset="0"/>
              </a:rPr>
              <a:pPr/>
              <a:t>18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8625876" indent="-38160309" defTabSz="683802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655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31134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967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62267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2828D8-A6FD-8045-9179-2F0AFF6B0AB0}" type="slidenum">
              <a:rPr lang="en-US" sz="900" b="0">
                <a:latin typeface="Times New Roman" charset="0"/>
              </a:rPr>
              <a:pPr/>
              <a:t>20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90ECDB-6870-2D4F-BA36-9BCB5F07501C}" type="slidenum">
              <a:rPr lang="en-US">
                <a:latin typeface="Times New Roman" pitchFamily="-108" charset="0"/>
              </a:rPr>
              <a:pPr/>
              <a:t>34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9" y="4560889"/>
            <a:ext cx="5851525" cy="432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3105" tIns="46553" rIns="93105" bIns="46553"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B74836-FDD2-5A47-BD5C-F0CB6EC4044D}" type="slidenum">
              <a:rPr lang="en-US">
                <a:latin typeface="Times New Roman" pitchFamily="-108" charset="0"/>
              </a:rPr>
              <a:pPr/>
              <a:t>35</a:t>
            </a:fld>
            <a:endParaRPr lang="en-US">
              <a:latin typeface="Times New Roman" pitchFamily="-108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733"/>
            <a:ext cx="9137140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83959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489418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342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5978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266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14185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3020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842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1114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1274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073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271"/>
      </p:ext>
    </p:extLst>
  </p:cSld>
  <p:clrMapOvr>
    <a:masterClrMapping/>
  </p:clrMapOvr>
  <p:transition xmlns:p14="http://schemas.microsoft.com/office/powerpoint/2010/main"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427238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3E3E8-AB19-854B-B502-53FE57513C86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1/28/15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4969A-E4A1-644F-8CCC-13650B9090D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7310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608138" y="285750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243175"/>
      </p:ext>
    </p:extLst>
  </p:cSld>
  <p:clrMapOvr>
    <a:masterClrMapping/>
  </p:clrMapOvr>
  <p:transition xmlns:p14="http://schemas.microsoft.com/office/powerpoint/2010/main"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82391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131827"/>
      </p:ext>
    </p:extLst>
  </p:cSld>
  <p:clrMapOvr>
    <a:masterClrMapping/>
  </p:clrMapOvr>
  <p:transition xmlns:p14="http://schemas.microsoft.com/office/powerpoint/2010/main"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3549"/>
      </p:ext>
    </p:extLst>
  </p:cSld>
  <p:clrMapOvr>
    <a:masterClrMapping/>
  </p:clrMapOvr>
  <p:transition xmlns:p14="http://schemas.microsoft.com/office/powerpoint/2010/main"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6130"/>
      </p:ext>
    </p:extLst>
  </p:cSld>
  <p:clrMapOvr>
    <a:masterClrMapping/>
  </p:clrMapOvr>
  <p:transition xmlns:p14="http://schemas.microsoft.com/office/powerpoint/2010/main"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94841"/>
            <a:ext cx="4554908" cy="43335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189751"/>
      </p:ext>
    </p:extLst>
  </p:cSld>
  <p:clrMapOvr>
    <a:masterClrMapping/>
  </p:clrMapOvr>
  <p:transition xmlns:p14="http://schemas.microsoft.com/office/powerpoint/2010/main"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02852"/>
      </p:ext>
    </p:extLst>
  </p:cSld>
  <p:clrMapOvr>
    <a:masterClrMapping/>
  </p:clrMapOvr>
  <p:transition xmlns:p14="http://schemas.microsoft.com/office/powerpoint/2010/main"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61003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9782"/>
      </p:ext>
    </p:extLst>
  </p:cSld>
  <p:clrMapOvr>
    <a:masterClrMapping/>
  </p:clrMapOvr>
  <p:transition xmlns:p14="http://schemas.microsoft.com/office/powerpoint/2010/main"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771522"/>
      </p:ext>
    </p:extLst>
  </p:cSld>
  <p:clrMapOvr>
    <a:masterClrMapping/>
  </p:clrMapOvr>
  <p:transition xmlns:p14="http://schemas.microsoft.com/office/powerpoint/2010/main"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195227"/>
      </p:ext>
    </p:extLst>
  </p:cSld>
  <p:clrMapOvr>
    <a:masterClrMapping/>
  </p:clrMapOvr>
  <p:transition xmlns:p14="http://schemas.microsoft.com/office/powerpoint/2010/main"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884839"/>
      </p:ext>
    </p:extLst>
  </p:cSld>
  <p:clrMapOvr>
    <a:masterClrMapping/>
  </p:clrMapOvr>
  <p:transition xmlns:p14="http://schemas.microsoft.com/office/powerpoint/2010/main"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58422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6674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49979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1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888198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14838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42082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23446B-0FC5-7041-9BAF-B95F53652CAA}" type="datetimeFigureOut">
              <a:rPr lang="en-US"/>
              <a:pPr>
                <a:defRPr/>
              </a:pPr>
              <a:t>1/28/15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69D628-E26B-5E48-881E-F8E23E4F52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16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1.jpeg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33.xml"/><Relationship Id="rId24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PTYS </a:t>
            </a:r>
            <a:r>
              <a:rPr lang="en-US" dirty="0" smtClean="0">
                <a:solidFill>
                  <a:srgbClr val="000000"/>
                </a:solidFill>
              </a:rPr>
              <a:t>442/542 </a:t>
            </a:r>
            <a:r>
              <a:rPr lang="en-US" dirty="0">
                <a:solidFill>
                  <a:srgbClr val="000000"/>
                </a:solidFill>
              </a:rPr>
              <a:t>– </a:t>
            </a:r>
            <a:r>
              <a:rPr lang="en-US" dirty="0" smtClean="0">
                <a:solidFill>
                  <a:srgbClr val="000000"/>
                </a:solidFill>
              </a:rPr>
              <a:t>Mars Climate, Seasons and Orbit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9DA9A8F4-CCE8-D447-A3CD-94C1A1AA15BF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29" name="Picture 70" descr="lpl_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9" descr="UA_log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42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74" r:id="rId10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0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C823E3E8-AB19-854B-B502-53FE57513C86}" type="datetimeFigureOut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1/28/15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EF34969A-E4A1-644F-8CCC-13650B9090D3}" type="slidenum">
              <a:rPr lang="en-US" b="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135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  <p:sldLayoutId id="2147483773" r:id="rId2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jpeg"/><Relationship Id="rId6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53.emf"/><Relationship Id="rId6" Type="http://schemas.openxmlformats.org/officeDocument/2006/relationships/oleObject" Target="../embeddings/oleObject1.bin"/><Relationship Id="rId7" Type="http://schemas.openxmlformats.org/officeDocument/2006/relationships/image" Target="../media/image54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2850" y="285750"/>
            <a:ext cx="7931150" cy="518192"/>
          </a:xfrm>
          <a:noFill/>
          <a:ln/>
          <a:extLst/>
        </p:spPr>
        <p:txBody>
          <a:bodyPr/>
          <a:lstStyle/>
          <a:p>
            <a:pPr algn="r"/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Mars </a:t>
            </a:r>
            <a:r>
              <a:rPr lang="en-US" sz="3200" dirty="0" smtClean="0">
                <a:solidFill>
                  <a:schemeClr val="bg1"/>
                </a:solidFill>
                <a:latin typeface="Arial" charset="0"/>
              </a:rPr>
              <a:t>Surface Materials</a:t>
            </a:r>
            <a:endParaRPr lang="en-US" sz="2000" dirty="0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00100"/>
            <a:ext cx="4572000" cy="6057900"/>
          </a:xfrm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Northern and southern hemispheres of Mars are very distinct: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North 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Low elevation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Few Craters – Young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Smooth terrain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Thin Crust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 smtClean="0">
                <a:latin typeface="Arial" charset="0"/>
                <a:ea typeface="ＭＳ Ｐゴシック" charset="0"/>
              </a:rPr>
              <a:t>No </a:t>
            </a:r>
            <a:r>
              <a:rPr lang="en-US" sz="1000" dirty="0">
                <a:latin typeface="Arial" charset="0"/>
                <a:ea typeface="ＭＳ Ｐゴシック" charset="0"/>
              </a:rPr>
              <a:t>Magnetized rock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South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High elevation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Heavily cratered – Old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Rough terrain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>
                <a:latin typeface="Arial" charset="0"/>
                <a:ea typeface="ＭＳ Ｐゴシック" charset="0"/>
              </a:rPr>
              <a:t>Thick crust</a:t>
            </a:r>
          </a:p>
          <a:p>
            <a:pPr marL="1143000" lvl="2" indent="-228600" defTabSz="914400">
              <a:lnSpc>
                <a:spcPct val="80000"/>
              </a:lnSpc>
            </a:pPr>
            <a:r>
              <a:rPr lang="en-US" sz="1000" dirty="0" smtClean="0">
                <a:latin typeface="Arial" charset="0"/>
                <a:ea typeface="ＭＳ Ｐゴシック" charset="0"/>
              </a:rPr>
              <a:t>Magnetized </a:t>
            </a:r>
            <a:r>
              <a:rPr lang="en-US" sz="1000" dirty="0">
                <a:latin typeface="Arial" charset="0"/>
                <a:ea typeface="ＭＳ Ｐゴシック" charset="0"/>
              </a:rPr>
              <a:t>rock</a:t>
            </a:r>
          </a:p>
          <a:p>
            <a:pPr marL="1143000" lvl="2" indent="-228600" defTabSz="914400">
              <a:lnSpc>
                <a:spcPct val="80000"/>
              </a:lnSpc>
            </a:pPr>
            <a:endParaRPr lang="en-US" sz="1000" dirty="0">
              <a:latin typeface="Arial" charset="0"/>
              <a:ea typeface="ＭＳ Ｐゴシック" charset="0"/>
            </a:endParaRPr>
          </a:p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Dichotomy boundary mostly follows a great circle, but is interrupted by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Tharsis</a:t>
            </a:r>
            <a:endParaRPr lang="en-US" sz="16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No gravity signal associated with the dichotomy boundary - compensated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Theories on how to form a dichotomy: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Giant impact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Several large basins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Degree 1 convection cell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400" dirty="0">
                <a:latin typeface="Arial" charset="0"/>
                <a:ea typeface="ＭＳ Ｐゴシック" charset="0"/>
              </a:rPr>
              <a:t>Early plate tectonics</a:t>
            </a:r>
          </a:p>
        </p:txBody>
      </p:sp>
      <p:pic>
        <p:nvPicPr>
          <p:cNvPr id="29698" name="Picture 4" descr="mars7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6288" y="354013"/>
            <a:ext cx="4557712" cy="6503987"/>
          </a:xfrm>
          <a:noFill/>
        </p:spPr>
      </p:pic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0" y="381000"/>
            <a:ext cx="41052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Mars: Crustal Dichotomy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7165975" y="4405313"/>
            <a:ext cx="197802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Zuber et al., 2000</a:t>
            </a:r>
          </a:p>
        </p:txBody>
      </p:sp>
    </p:spTree>
    <p:extLst>
      <p:ext uri="{BB962C8B-B14F-4D97-AF65-F5344CB8AC3E}">
        <p14:creationId xmlns:p14="http://schemas.microsoft.com/office/powerpoint/2010/main" val="28026184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76250"/>
            <a:ext cx="5638800" cy="2438400"/>
          </a:xfrm>
        </p:spPr>
        <p:txBody>
          <a:bodyPr/>
          <a:lstStyle/>
          <a:p>
            <a:pPr marL="342900" indent="-342900" defTabSz="914400">
              <a:lnSpc>
                <a:spcPct val="8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Despite all this the difference is only skin deep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Buried impact basins in the northern hemisphere have been mapped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Before this burial the northern and southern hemispheres were indistinguishable in age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>
                <a:latin typeface="Arial" charset="0"/>
                <a:ea typeface="ＭＳ Ｐゴシック" charset="0"/>
              </a:rPr>
              <a:t>Rules out Earth-style plate tectonics</a:t>
            </a:r>
          </a:p>
          <a:p>
            <a:pPr marL="342900" indent="-342900" defTabSz="914400">
              <a:lnSpc>
                <a:spcPct val="80000"/>
              </a:lnSpc>
            </a:pPr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Northern hemisphere is a thinly covered version of the southern hemisphere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1200">
                <a:latin typeface="Arial" charset="0"/>
                <a:ea typeface="ＭＳ Ｐゴシック" charset="0"/>
              </a:rPr>
              <a:t>Mantled by 1-2 km of material (sediments and volcanic flows)</a:t>
            </a:r>
          </a:p>
        </p:txBody>
      </p:sp>
      <p:pic>
        <p:nvPicPr>
          <p:cNvPr id="31746" name="Picture 4" descr="mars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2763838"/>
            <a:ext cx="427672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5" descr="mars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975" y="339725"/>
            <a:ext cx="3625850" cy="631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 Box 8"/>
          <p:cNvSpPr txBox="1">
            <a:spLocks noChangeArrowheads="1"/>
          </p:cNvSpPr>
          <p:nvPr/>
        </p:nvSpPr>
        <p:spPr bwMode="auto">
          <a:xfrm>
            <a:off x="3605213" y="6577013"/>
            <a:ext cx="2359025" cy="280987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Frey et al., 200?</a:t>
            </a:r>
          </a:p>
        </p:txBody>
      </p:sp>
    </p:spTree>
    <p:extLst>
      <p:ext uri="{BB962C8B-B14F-4D97-AF65-F5344CB8AC3E}">
        <p14:creationId xmlns:p14="http://schemas.microsoft.com/office/powerpoint/2010/main" val="36569308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Content Placeholder 1"/>
          <p:cNvSpPr>
            <a:spLocks noGrp="1"/>
          </p:cNvSpPr>
          <p:nvPr>
            <p:ph idx="1"/>
          </p:nvPr>
        </p:nvSpPr>
        <p:spPr>
          <a:xfrm>
            <a:off x="4945063" y="771525"/>
            <a:ext cx="4032250" cy="4370388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Borealis basin 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208E, 67N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4250-5300 km in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radius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Shares slope break with at ~1.5 basin radii with other </a:t>
            </a:r>
            <a:r>
              <a:rPr lang="en-US" sz="1800" dirty="0" smtClean="0">
                <a:latin typeface="Arial" charset="0"/>
                <a:ea typeface="ＭＳ Ｐゴシック" charset="0"/>
                <a:cs typeface="ＭＳ Ｐゴシック" charset="0"/>
              </a:rPr>
              <a:t>basins</a:t>
            </a:r>
            <a:endParaRPr lang="en-US" sz="1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Largest impact structure in the solar system</a:t>
            </a:r>
          </a:p>
        </p:txBody>
      </p:sp>
      <p:pic>
        <p:nvPicPr>
          <p:cNvPr id="3379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6100"/>
            <a:ext cx="4929188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0133"/>
            <a:ext cx="5123993" cy="23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7"/>
          <p:cNvSpPr txBox="1">
            <a:spLocks noChangeArrowheads="1"/>
          </p:cNvSpPr>
          <p:nvPr/>
        </p:nvSpPr>
        <p:spPr bwMode="auto">
          <a:xfrm>
            <a:off x="220133" y="6418262"/>
            <a:ext cx="2667000" cy="287338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Andrews-Hanna et al., 2008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468" y="3137717"/>
            <a:ext cx="3825346" cy="3720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03588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Content Placeholder 2"/>
          <p:cNvSpPr>
            <a:spLocks noGrp="1"/>
          </p:cNvSpPr>
          <p:nvPr>
            <p:ph idx="1"/>
          </p:nvPr>
        </p:nvSpPr>
        <p:spPr>
          <a:xfrm>
            <a:off x="0" y="317500"/>
            <a:ext cx="8267700" cy="4170363"/>
          </a:xfrm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Crust of airless bodies suffers many impacts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Repeated impacts create a layer of pulverized rock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Old craters get filled in by ejecta blankets of new ones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Regolith grows when crater breccia lenses coalesce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Assume breccia (regolith) thickness of D/4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Maximum thickness of regolith is D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eq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/4 , but not in all locations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Smaller craters are more numerous and have interlocking breccia lenses &lt; D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eq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/4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242" name="Picture 19" descr="regoli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5181600"/>
            <a:ext cx="22526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0" descr="regoli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950" y="5181600"/>
            <a:ext cx="22526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23" descr="regolit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5181600"/>
            <a:ext cx="2252663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4" descr="regoli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36738"/>
            <a:ext cx="52959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26" descr="regolith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824038"/>
            <a:ext cx="5295900" cy="179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Bent-Up Arrow 27"/>
          <p:cNvSpPr/>
          <p:nvPr/>
        </p:nvSpPr>
        <p:spPr bwMode="auto">
          <a:xfrm>
            <a:off x="6451600" y="3721100"/>
            <a:ext cx="762000" cy="622300"/>
          </a:xfrm>
          <a:prstGeom prst="bentUpArrow">
            <a:avLst/>
          </a:prstGeom>
          <a:solidFill>
            <a:srgbClr val="FF0000">
              <a:alpha val="61000"/>
            </a:srgb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31" name="Bent-Up Arrow 30"/>
          <p:cNvSpPr/>
          <p:nvPr/>
        </p:nvSpPr>
        <p:spPr bwMode="auto">
          <a:xfrm rot="1205880" flipV="1">
            <a:off x="7950200" y="4711700"/>
            <a:ext cx="812800" cy="1028700"/>
          </a:xfrm>
          <a:prstGeom prst="bentUpArrow">
            <a:avLst/>
          </a:prstGeom>
          <a:solidFill>
            <a:srgbClr val="FF0000">
              <a:alpha val="61000"/>
            </a:srgb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0249" name="Text Box 13"/>
          <p:cNvSpPr txBox="1">
            <a:spLocks noChangeArrowheads="1"/>
          </p:cNvSpPr>
          <p:nvPr/>
        </p:nvSpPr>
        <p:spPr bwMode="auto">
          <a:xfrm>
            <a:off x="5702300" y="5121275"/>
            <a:ext cx="2365375" cy="309563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Shoemaker et al., 1969</a:t>
            </a:r>
          </a:p>
        </p:txBody>
      </p:sp>
      <p:pic>
        <p:nvPicPr>
          <p:cNvPr id="10250" name="Picture 11" descr="simple_xs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96875"/>
            <a:ext cx="26035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4"/>
          <p:cNvSpPr txBox="1">
            <a:spLocks noChangeArrowheads="1"/>
          </p:cNvSpPr>
          <p:nvPr/>
        </p:nvSpPr>
        <p:spPr bwMode="auto">
          <a:xfrm>
            <a:off x="0" y="3365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Growth of Regolith</a:t>
            </a:r>
          </a:p>
        </p:txBody>
      </p:sp>
    </p:spTree>
    <p:extLst>
      <p:ext uri="{BB962C8B-B14F-4D97-AF65-F5344CB8AC3E}">
        <p14:creationId xmlns:p14="http://schemas.microsoft.com/office/powerpoint/2010/main" val="153742599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2"/>
          <p:cNvSpPr>
            <a:spLocks noGrp="1"/>
          </p:cNvSpPr>
          <p:nvPr>
            <p:ph idx="1"/>
          </p:nvPr>
        </p:nvSpPr>
        <p:spPr>
          <a:xfrm>
            <a:off x="217488" y="568325"/>
            <a:ext cx="8267700" cy="4370388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Impact breccia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Unsorted angular fragments</a:t>
            </a:r>
          </a:p>
        </p:txBody>
      </p:sp>
      <p:pic>
        <p:nvPicPr>
          <p:cNvPr id="11266" name="Picture 26" descr="regolith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30" y="2280708"/>
            <a:ext cx="5295900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99" y="1760538"/>
            <a:ext cx="4538133" cy="3907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253726"/>
      </p:ext>
    </p:extLst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5450"/>
            <a:ext cx="6764338" cy="474663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All rocky airless bodies covered with regolith (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‘</a:t>
            </a:r>
            <a:r>
              <a:rPr lang="en-US" altLang="ja-JP" i="1">
                <a:latin typeface="Arial" charset="0"/>
                <a:ea typeface="ＭＳ Ｐゴシック" charset="0"/>
                <a:cs typeface="ＭＳ Ｐゴシック" charset="0"/>
              </a:rPr>
              <a:t>rock blanket</a:t>
            </a:r>
            <a:r>
              <a:rPr lang="ja-JP" altLang="en-US"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290" name="Picture 4" descr="moon_closeu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793750"/>
            <a:ext cx="3222625" cy="2627313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itokawa_closeu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13" y="752475"/>
            <a:ext cx="46751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itokowa_regolith_siz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825" y="3905250"/>
            <a:ext cx="2887663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7"/>
          <p:cNvSpPr txBox="1">
            <a:spLocks noChangeArrowheads="1"/>
          </p:cNvSpPr>
          <p:nvPr/>
        </p:nvSpPr>
        <p:spPr bwMode="auto">
          <a:xfrm>
            <a:off x="0" y="3419475"/>
            <a:ext cx="3797300" cy="309563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Moon - Helfenstein and Shepard 1999</a:t>
            </a:r>
          </a:p>
        </p:txBody>
      </p:sp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5189538" y="3417888"/>
            <a:ext cx="3136900" cy="309562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Itokawa – Miyamoto et al. 2007</a:t>
            </a:r>
          </a:p>
        </p:txBody>
      </p:sp>
      <p:pic>
        <p:nvPicPr>
          <p:cNvPr id="1229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4313238"/>
            <a:ext cx="2532062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2296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3781425"/>
            <a:ext cx="317658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2297" name="Text Box 12"/>
          <p:cNvSpPr txBox="1">
            <a:spLocks noChangeArrowheads="1"/>
          </p:cNvSpPr>
          <p:nvPr/>
        </p:nvSpPr>
        <p:spPr bwMode="auto">
          <a:xfrm>
            <a:off x="3175" y="6408738"/>
            <a:ext cx="3819525" cy="309562"/>
          </a:xfrm>
          <a:prstGeom prst="rect">
            <a:avLst/>
          </a:prstGeom>
          <a:solidFill>
            <a:srgbClr val="FAFD77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Eros – NEAR spacecraft (12m across)</a:t>
            </a:r>
          </a:p>
        </p:txBody>
      </p:sp>
      <p:sp>
        <p:nvSpPr>
          <p:cNvPr id="12298" name="Text Box 13"/>
          <p:cNvSpPr txBox="1">
            <a:spLocks noChangeArrowheads="1"/>
          </p:cNvSpPr>
          <p:nvPr/>
        </p:nvSpPr>
        <p:spPr bwMode="auto">
          <a:xfrm>
            <a:off x="4211638" y="6126163"/>
            <a:ext cx="1665287" cy="254000"/>
          </a:xfrm>
          <a:prstGeom prst="rect">
            <a:avLst/>
          </a:prstGeom>
          <a:solidFill>
            <a:srgbClr val="FAFD77">
              <a:alpha val="5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Miyamoto et al. 2007</a:t>
            </a:r>
          </a:p>
        </p:txBody>
      </p:sp>
    </p:spTree>
    <p:extLst>
      <p:ext uri="{BB962C8B-B14F-4D97-AF65-F5344CB8AC3E}">
        <p14:creationId xmlns:p14="http://schemas.microsoft.com/office/powerpoint/2010/main" val="18280419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4" descr="JSC2007e04538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00"/>
            <a:ext cx="91440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1728788"/>
            <a:ext cx="8013700" cy="512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ChangeArrowheads="1"/>
          </p:cNvSpPr>
          <p:nvPr/>
        </p:nvSpPr>
        <p:spPr bwMode="auto">
          <a:xfrm>
            <a:off x="2794000" y="673100"/>
            <a:ext cx="1485900" cy="914400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0" y="347133"/>
            <a:ext cx="7481836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This is where the story ends (more or less) for the Moon/Mercury/asteroids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68314"/>
      </p:ext>
    </p:extLst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068"/>
            <a:ext cx="4233315" cy="295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281"/>
            <a:ext cx="8449733" cy="31342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32780" y="558799"/>
            <a:ext cx="774709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Earth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006" y="3649133"/>
            <a:ext cx="723538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Mars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334932" y="516468"/>
            <a:ext cx="4707468" cy="2929466"/>
          </a:xfrm>
        </p:spPr>
        <p:txBody>
          <a:bodyPr/>
          <a:lstStyle/>
          <a:p>
            <a:r>
              <a:rPr lang="en-US" dirty="0" smtClean="0"/>
              <a:t>Breakup of rocks into sand sized particles is common on Earth and Mars, but the composition of these particles are very different</a:t>
            </a:r>
          </a:p>
          <a:p>
            <a:pPr lvl="1"/>
            <a:r>
              <a:rPr lang="en-US" dirty="0" smtClean="0"/>
              <a:t>Earth is mostly quartz because it survives a lot longer than anything else</a:t>
            </a:r>
          </a:p>
          <a:p>
            <a:pPr lvl="1"/>
            <a:r>
              <a:rPr lang="en-US" dirty="0" smtClean="0"/>
              <a:t>Mars is mostly chips of basalt, because that’s what dominates the local environment</a:t>
            </a:r>
          </a:p>
          <a:p>
            <a:pPr lvl="1"/>
            <a:r>
              <a:rPr lang="en-US" dirty="0" smtClean="0"/>
              <a:t>Rare places on the Earth also have basaltic sand e.g. Hawaii and Iceland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673882"/>
      </p:ext>
    </p:extLst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17. Martian Yarda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75" y="895350"/>
            <a:ext cx="310991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71538"/>
            <a:ext cx="2886075" cy="3957637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Yardangs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Wind blown particles abrades surface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Erosion leaves elongated mounds as remnants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Requires strong, virtually unidirectional, wind.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Eroded material must be consolidated</a:t>
            </a:r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677863"/>
            <a:ext cx="3162300" cy="315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6241"/>
            <a:ext cx="3420533" cy="2141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6421438" y="3924300"/>
            <a:ext cx="272256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800"/>
              <a:t>Ventifacts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Elongated erosional marks on rocks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Usually works on originally circular vesicles</a:t>
            </a:r>
          </a:p>
          <a:p>
            <a:pPr marL="742950" lvl="1" indent="-285750" algn="l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/>
              <a:t>Used as paleo-wind direction indicators e.g. pathfinder landing site</a:t>
            </a:r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0" y="488950"/>
            <a:ext cx="540067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Aeolian Erosion</a:t>
            </a:r>
          </a:p>
        </p:txBody>
      </p:sp>
      <p:pic>
        <p:nvPicPr>
          <p:cNvPr id="35848" name="Picture 10" descr="mpf_ventifact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4" y="4706938"/>
            <a:ext cx="33591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Box 10"/>
          <p:cNvSpPr txBox="1">
            <a:spLocks noChangeArrowheads="1"/>
          </p:cNvSpPr>
          <p:nvPr/>
        </p:nvSpPr>
        <p:spPr bwMode="auto">
          <a:xfrm>
            <a:off x="4838700" y="3886200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Older wind action</a:t>
            </a:r>
          </a:p>
        </p:txBody>
      </p:sp>
      <p:sp>
        <p:nvSpPr>
          <p:cNvPr id="35850" name="TextBox 11"/>
          <p:cNvSpPr txBox="1">
            <a:spLocks noChangeArrowheads="1"/>
          </p:cNvSpPr>
          <p:nvPr/>
        </p:nvSpPr>
        <p:spPr bwMode="auto">
          <a:xfrm>
            <a:off x="3171825" y="3857625"/>
            <a:ext cx="9715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Recentwind action</a:t>
            </a:r>
          </a:p>
        </p:txBody>
      </p:sp>
      <p:cxnSp>
        <p:nvCxnSpPr>
          <p:cNvPr id="35851" name="Straight Arrow Connector 13"/>
          <p:cNvCxnSpPr>
            <a:cxnSpLocks noChangeShapeType="1"/>
            <a:stCxn id="35850" idx="0"/>
          </p:cNvCxnSpPr>
          <p:nvPr/>
        </p:nvCxnSpPr>
        <p:spPr bwMode="auto">
          <a:xfrm rot="5400000" flipH="1" flipV="1">
            <a:off x="3490913" y="3529012"/>
            <a:ext cx="495300" cy="161925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52" name="Straight Arrow Connector 15"/>
          <p:cNvCxnSpPr>
            <a:cxnSpLocks noChangeShapeType="1"/>
            <a:stCxn id="35849" idx="0"/>
          </p:cNvCxnSpPr>
          <p:nvPr/>
        </p:nvCxnSpPr>
        <p:spPr bwMode="auto">
          <a:xfrm rot="16200000" flipV="1">
            <a:off x="4090987" y="2652713"/>
            <a:ext cx="1438275" cy="10287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63339348"/>
      </p:ext>
    </p:extLst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50863"/>
            <a:ext cx="8983133" cy="719137"/>
          </a:xfrm>
        </p:spPr>
        <p:txBody>
          <a:bodyPr/>
          <a:lstStyle/>
          <a:p>
            <a:r>
              <a:rPr lang="en-US" dirty="0" smtClean="0"/>
              <a:t>Dust is common on both Mars and Earth – but not so mobile on the Earth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9933" y="1490134"/>
            <a:ext cx="4174067" cy="417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0935"/>
            <a:ext cx="4891212" cy="31749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532466"/>
            <a:ext cx="2317837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Earth (Phoenix, AZ)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24069" y="1532466"/>
            <a:ext cx="3031975" cy="343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Mars (</a:t>
            </a:r>
            <a:r>
              <a:rPr lang="en-US" sz="1800" dirty="0" err="1" smtClean="0">
                <a:solidFill>
                  <a:srgbClr val="FFFFFF"/>
                </a:solidFill>
              </a:rPr>
              <a:t>Noctis</a:t>
            </a:r>
            <a:r>
              <a:rPr lang="en-US" sz="1800" dirty="0" smtClean="0">
                <a:solidFill>
                  <a:srgbClr val="FFFFFF"/>
                </a:solidFill>
              </a:rPr>
              <a:t> </a:t>
            </a:r>
            <a:r>
              <a:rPr lang="en-US" sz="1800" dirty="0" err="1" smtClean="0">
                <a:solidFill>
                  <a:srgbClr val="FFFFFF"/>
                </a:solidFill>
              </a:rPr>
              <a:t>Labyrinthus</a:t>
            </a:r>
            <a:r>
              <a:rPr lang="en-US" sz="1800" dirty="0" smtClean="0">
                <a:solidFill>
                  <a:srgbClr val="FFFFFF"/>
                </a:solidFill>
              </a:rPr>
              <a:t>)</a:t>
            </a:r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950151"/>
      </p:ext>
    </p:extLst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74663"/>
            <a:ext cx="4555067" cy="5722937"/>
          </a:xfrm>
        </p:spPr>
        <p:txBody>
          <a:bodyPr/>
          <a:lstStyle/>
          <a:p>
            <a:r>
              <a:rPr lang="en-US" dirty="0" smtClean="0"/>
              <a:t>Mars </a:t>
            </a:r>
            <a:r>
              <a:rPr lang="en-US" dirty="0" smtClean="0"/>
              <a:t>surface materials are similar to </a:t>
            </a:r>
            <a:r>
              <a:rPr lang="en-US" dirty="0" smtClean="0"/>
              <a:t>the </a:t>
            </a:r>
            <a:r>
              <a:rPr lang="en-US" dirty="0" smtClean="0"/>
              <a:t>parts of the Earth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The main crustal rocks are volcanic basalt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483" y="524933"/>
            <a:ext cx="4696517" cy="316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37074"/>
      </p:ext>
    </p:extLst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43936"/>
            <a:ext cx="5602288" cy="98107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Common in certain areas on Mars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Older streaks fade with </a:t>
            </a:r>
            <a:r>
              <a:rPr lang="en-US" dirty="0" smtClean="0">
                <a:latin typeface="Arial" charset="0"/>
                <a:ea typeface="ＭＳ Ｐゴシック" charset="0"/>
              </a:rPr>
              <a:t>time - </a:t>
            </a:r>
            <a:r>
              <a:rPr lang="en-US" dirty="0" err="1">
                <a:latin typeface="Arial" charset="0"/>
                <a:ea typeface="ＭＳ Ｐゴシック" charset="0"/>
              </a:rPr>
              <a:t>redeposition</a:t>
            </a:r>
            <a:r>
              <a:rPr lang="en-US" dirty="0">
                <a:latin typeface="Arial" charset="0"/>
                <a:ea typeface="ＭＳ Ｐゴシック" charset="0"/>
              </a:rPr>
              <a:t> of dust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Dust-devil shadows indicate heights of one to several km</a:t>
            </a:r>
          </a:p>
        </p:txBody>
      </p:sp>
      <p:pic>
        <p:nvPicPr>
          <p:cNvPr id="46084" name="Picture 4" descr="strea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366" y="1151456"/>
            <a:ext cx="2458167" cy="3686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1159922"/>
            <a:ext cx="2548468" cy="3666570"/>
          </a:xfrm>
          <a:prstGeom prst="rect">
            <a:avLst/>
          </a:prstGeom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35" y="1159923"/>
            <a:ext cx="2487335" cy="3687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" name="Picture 6" descr="PIA07253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0413"/>
            <a:ext cx="91440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7142" y="4030134"/>
            <a:ext cx="1336123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Earth (</a:t>
            </a:r>
            <a:r>
              <a:rPr lang="en-US" dirty="0" err="1" smtClean="0">
                <a:solidFill>
                  <a:srgbClr val="FFFFFF"/>
                </a:solidFill>
              </a:rPr>
              <a:t>Eloy</a:t>
            </a:r>
            <a:r>
              <a:rPr lang="en-US" dirty="0" smtClean="0">
                <a:solidFill>
                  <a:srgbClr val="FFFFFF"/>
                </a:solidFill>
              </a:rPr>
              <a:t>)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6038" y="4047067"/>
            <a:ext cx="705162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43905" y="4157133"/>
            <a:ext cx="705162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25733" y="6451600"/>
            <a:ext cx="2218267" cy="315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Mars, </a:t>
            </a:r>
            <a:r>
              <a:rPr lang="en-US" dirty="0" err="1" smtClean="0">
                <a:solidFill>
                  <a:srgbClr val="FFFFFF"/>
                </a:solidFill>
              </a:rPr>
              <a:t>Gusev</a:t>
            </a:r>
            <a:r>
              <a:rPr lang="en-US" dirty="0" smtClean="0">
                <a:solidFill>
                  <a:srgbClr val="FFFFFF"/>
                </a:solidFill>
              </a:rPr>
              <a:t> Crater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906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29118"/>
      </p:ext>
    </p:extLst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 bwMode="auto">
          <a:xfrm>
            <a:off x="3268134" y="4038600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5012268" y="4546600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0" y="4682067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069667" y="5359400"/>
            <a:ext cx="19219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5994401" y="3115734"/>
            <a:ext cx="931333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3988166836"/>
      </p:ext>
    </p:extLst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165"/>
            <a:ext cx="7213600" cy="36068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9197"/>
            <a:ext cx="9144000" cy="846136"/>
          </a:xfrm>
        </p:spPr>
        <p:txBody>
          <a:bodyPr/>
          <a:lstStyle/>
          <a:p>
            <a:r>
              <a:rPr lang="en-US" dirty="0" smtClean="0"/>
              <a:t>Mars has very large dusty areas</a:t>
            </a:r>
          </a:p>
          <a:p>
            <a:pPr lvl="1"/>
            <a:r>
              <a:rPr lang="en-US" dirty="0" smtClean="0"/>
              <a:t>Landed missions always avoid these areas</a:t>
            </a:r>
          </a:p>
          <a:p>
            <a:pPr lvl="1"/>
            <a:r>
              <a:rPr lang="en-US" dirty="0" smtClean="0"/>
              <a:t>Bright and pretty featureless in HiRISE images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3866"/>
            <a:ext cx="7196667" cy="3598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9415" y="1320801"/>
            <a:ext cx="1874585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 index map from Ruff and Christensen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587385"/>
      </p:ext>
    </p:extLst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1165"/>
            <a:ext cx="7213600" cy="36068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39197"/>
            <a:ext cx="9144000" cy="846136"/>
          </a:xfrm>
        </p:spPr>
        <p:txBody>
          <a:bodyPr/>
          <a:lstStyle/>
          <a:p>
            <a:r>
              <a:rPr lang="en-US" dirty="0" smtClean="0"/>
              <a:t>Mars has very large dusty areas</a:t>
            </a:r>
          </a:p>
          <a:p>
            <a:pPr lvl="1"/>
            <a:r>
              <a:rPr lang="en-US" dirty="0" smtClean="0"/>
              <a:t>Landed missions always avoid these areas</a:t>
            </a:r>
          </a:p>
          <a:p>
            <a:pPr lvl="1"/>
            <a:r>
              <a:rPr lang="en-US" dirty="0" smtClean="0"/>
              <a:t>Dusty areas are bright and pretty featureless in HiRISE images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0" y="1303866"/>
            <a:ext cx="7196667" cy="35983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9415" y="1320801"/>
            <a:ext cx="1874585" cy="754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Dust index map from Ruff and Christensen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654884"/>
      </p:ext>
    </p:extLst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838" y="0"/>
            <a:ext cx="6888162" cy="348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686175"/>
            <a:ext cx="9148763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0" y="501650"/>
            <a:ext cx="2409825" cy="119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endParaRPr lang="en-US" dirty="0">
              <a:latin typeface="Calibri" charset="0"/>
            </a:endParaRPr>
          </a:p>
          <a:p>
            <a:pPr algn="l"/>
            <a:r>
              <a:rPr lang="en-US" dirty="0" smtClean="0">
                <a:latin typeface="Calibri" charset="0"/>
              </a:rPr>
              <a:t>Thermal </a:t>
            </a:r>
            <a:r>
              <a:rPr lang="en-US" dirty="0">
                <a:latin typeface="Calibri" charset="0"/>
              </a:rPr>
              <a:t>inertia is used as a predictor of rock abundance for landing site selection.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0" y="6488113"/>
            <a:ext cx="1922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1"/>
                </a:solidFill>
                <a:latin typeface="Calibri" charset="0"/>
              </a:rPr>
              <a:t>ESP_024117_1185</a:t>
            </a:r>
          </a:p>
        </p:txBody>
      </p:sp>
      <p:sp>
        <p:nvSpPr>
          <p:cNvPr id="9" name="Oval 8"/>
          <p:cNvSpPr/>
          <p:nvPr/>
        </p:nvSpPr>
        <p:spPr>
          <a:xfrm>
            <a:off x="5464175" y="1622425"/>
            <a:ext cx="104775" cy="11906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-4763" y="2892425"/>
            <a:ext cx="2260601" cy="585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>
                <a:latin typeface="Calibri" charset="0"/>
              </a:rPr>
              <a:t>Themis Daytime IR</a:t>
            </a:r>
          </a:p>
          <a:p>
            <a:pPr algn="r"/>
            <a:r>
              <a:rPr lang="en-US">
                <a:latin typeface="Calibri" charset="0"/>
              </a:rPr>
              <a:t>darker=cooler=higher TI</a:t>
            </a:r>
          </a:p>
        </p:txBody>
      </p:sp>
      <p:cxnSp>
        <p:nvCxnSpPr>
          <p:cNvPr id="19463" name="Straight Arrow Connector 2"/>
          <p:cNvCxnSpPr>
            <a:cxnSpLocks noChangeShapeType="1"/>
            <a:stCxn id="9" idx="4"/>
            <a:endCxn id="19458" idx="0"/>
          </p:cNvCxnSpPr>
          <p:nvPr/>
        </p:nvCxnSpPr>
        <p:spPr bwMode="auto">
          <a:xfrm flipH="1">
            <a:off x="4570413" y="1741488"/>
            <a:ext cx="946150" cy="1944687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337003367"/>
      </p:ext>
    </p:extLst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15933"/>
            <a:ext cx="6307925" cy="2032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6674908" y="5893858"/>
            <a:ext cx="2409825" cy="273050"/>
          </a:xfrm>
          <a:prstGeom prst="rect">
            <a:avLst/>
          </a:prstGeom>
          <a:solidFill>
            <a:srgbClr val="FAFD77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00000"/>
                </a:solidFill>
              </a:rPr>
              <a:t>Mike Mellon, U. Colorado</a:t>
            </a:r>
          </a:p>
        </p:txBody>
      </p:sp>
      <p:pic>
        <p:nvPicPr>
          <p:cNvPr id="2" name="Picture 1" descr="Screen Shot 2015-01-28 at 7.54.2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7479506" cy="46651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020733" y="4902200"/>
            <a:ext cx="1227667" cy="1507067"/>
          </a:xfrm>
          <a:prstGeom prst="rect">
            <a:avLst/>
          </a:prstGeom>
          <a:noFill/>
          <a:ln w="47625" cap="flat" cmpd="thickThin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199062"/>
      </p:ext>
    </p:extLst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40" y="406400"/>
            <a:ext cx="4052060" cy="5367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497666" y="3606271"/>
            <a:ext cx="1158875" cy="18796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10800000">
            <a:off x="1049866" y="3588808"/>
            <a:ext cx="1158875" cy="18796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0"/>
            <a:tileRect/>
          </a:gra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Arial" pitchFamily="-112" charset="0"/>
              <a:ea typeface="+mn-ea"/>
              <a:cs typeface="+mn-cs"/>
            </a:endParaRPr>
          </a:p>
        </p:txBody>
      </p:sp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1167341" y="3301471"/>
            <a:ext cx="8890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Day</a:t>
            </a:r>
          </a:p>
        </p:txBody>
      </p:sp>
      <p:sp>
        <p:nvSpPr>
          <p:cNvPr id="14347" name="TextBox 14"/>
          <p:cNvSpPr txBox="1">
            <a:spLocks noChangeArrowheads="1"/>
          </p:cNvSpPr>
          <p:nvPr/>
        </p:nvSpPr>
        <p:spPr bwMode="auto">
          <a:xfrm>
            <a:off x="2675466" y="3276071"/>
            <a:ext cx="8890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Night</a:t>
            </a:r>
          </a:p>
        </p:txBody>
      </p:sp>
      <p:sp>
        <p:nvSpPr>
          <p:cNvPr id="14350" name="TextBox 17"/>
          <p:cNvSpPr txBox="1">
            <a:spLocks noChangeArrowheads="1"/>
          </p:cNvSpPr>
          <p:nvPr/>
        </p:nvSpPr>
        <p:spPr bwMode="auto">
          <a:xfrm>
            <a:off x="1232429" y="4596871"/>
            <a:ext cx="8001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ROCK</a:t>
            </a:r>
          </a:p>
        </p:txBody>
      </p:sp>
      <p:sp>
        <p:nvSpPr>
          <p:cNvPr id="14351" name="TextBox 18"/>
          <p:cNvSpPr txBox="1">
            <a:spLocks noChangeArrowheads="1"/>
          </p:cNvSpPr>
          <p:nvPr/>
        </p:nvSpPr>
        <p:spPr bwMode="auto">
          <a:xfrm>
            <a:off x="2688166" y="4596871"/>
            <a:ext cx="801688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ROCK</a:t>
            </a:r>
          </a:p>
        </p:txBody>
      </p:sp>
      <p:graphicFrame>
        <p:nvGraphicFramePr>
          <p:cNvPr id="1435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364293"/>
              </p:ext>
            </p:extLst>
          </p:nvPr>
        </p:nvGraphicFramePr>
        <p:xfrm>
          <a:off x="3217334" y="5384801"/>
          <a:ext cx="1557866" cy="83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0" name="Equation" r:id="rId4" imgW="850900" imgH="457200" progId="Equation.3">
                  <p:embed/>
                </p:oleObj>
              </mc:Choice>
              <mc:Fallback>
                <p:oleObj name="Equation" r:id="rId4" imgW="850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17334" y="5384801"/>
                        <a:ext cx="1557866" cy="83570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Connector 3"/>
          <p:cNvCxnSpPr/>
          <p:nvPr/>
        </p:nvCxnSpPr>
        <p:spPr bwMode="auto">
          <a:xfrm>
            <a:off x="7340601" y="279400"/>
            <a:ext cx="0" cy="617220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6722533" y="1447800"/>
            <a:ext cx="2" cy="4986867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 flipH="1">
            <a:off x="5469467" y="1447800"/>
            <a:ext cx="1261533" cy="0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139267" y="914400"/>
            <a:ext cx="8466" cy="601133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0" y="550864"/>
            <a:ext cx="4707467" cy="4994804"/>
          </a:xfrm>
        </p:spPr>
        <p:txBody>
          <a:bodyPr/>
          <a:lstStyle/>
          <a:p>
            <a:r>
              <a:rPr lang="en-US" dirty="0" smtClean="0"/>
              <a:t>Temperature waves propagate into the subsurface each day</a:t>
            </a:r>
          </a:p>
          <a:p>
            <a:r>
              <a:rPr lang="en-US" dirty="0" smtClean="0"/>
              <a:t>The depth they reach depends on the material thermal inertia</a:t>
            </a:r>
          </a:p>
          <a:p>
            <a:endParaRPr lang="en-US" dirty="0" smtClean="0"/>
          </a:p>
          <a:p>
            <a:r>
              <a:rPr lang="en-US" dirty="0" smtClean="0"/>
              <a:t>Thermal inertia</a:t>
            </a:r>
          </a:p>
          <a:p>
            <a:pPr lvl="1"/>
            <a:r>
              <a:rPr lang="en-US" dirty="0" smtClean="0"/>
              <a:t>k is thermal conductivity</a:t>
            </a:r>
          </a:p>
          <a:p>
            <a:pPr lvl="1"/>
            <a:r>
              <a:rPr lang="el-GR" dirty="0" smtClean="0">
                <a:latin typeface="Arial" charset="0"/>
                <a:cs typeface="Arial" charset="0"/>
              </a:rPr>
              <a:t>ρ</a:t>
            </a:r>
            <a:r>
              <a:rPr lang="en-US" dirty="0" smtClean="0">
                <a:latin typeface="Arial" charset="0"/>
                <a:cs typeface="Arial" charset="0"/>
              </a:rPr>
              <a:t>.c is density times heat capacity</a:t>
            </a:r>
            <a:endParaRPr lang="en-US" dirty="0" smtClean="0"/>
          </a:p>
          <a:p>
            <a:pPr lvl="1"/>
            <a:r>
              <a:rPr lang="en-US" dirty="0">
                <a:latin typeface="Arial" charset="0"/>
              </a:rPr>
              <a:t>(</a:t>
            </a:r>
            <a:r>
              <a:rPr lang="el-GR" dirty="0">
                <a:latin typeface="Arial" charset="0"/>
                <a:cs typeface="Arial" charset="0"/>
              </a:rPr>
              <a:t>ρ</a:t>
            </a:r>
            <a:r>
              <a:rPr lang="en-US" dirty="0">
                <a:latin typeface="Arial" charset="0"/>
                <a:cs typeface="Arial" charset="0"/>
              </a:rPr>
              <a:t>.c)</a:t>
            </a:r>
            <a:r>
              <a:rPr lang="en-US" baseline="30000" dirty="0">
                <a:latin typeface="Arial" charset="0"/>
                <a:cs typeface="Arial" charset="0"/>
              </a:rPr>
              <a:t>0.5</a:t>
            </a:r>
            <a:r>
              <a:rPr lang="en-US" dirty="0">
                <a:latin typeface="Arial" charset="0"/>
                <a:cs typeface="Arial" charset="0"/>
              </a:rPr>
              <a:t> = 900-1400 (factor of ~1.5</a:t>
            </a:r>
            <a:r>
              <a:rPr lang="en-US" dirty="0" smtClean="0">
                <a:latin typeface="Arial" charset="0"/>
                <a:cs typeface="Arial" charset="0"/>
              </a:rPr>
              <a:t>)</a:t>
            </a: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  <a:p>
            <a:endParaRPr lang="en-US" dirty="0">
              <a:latin typeface="Arial" charset="0"/>
              <a:cs typeface="Arial" charset="0"/>
            </a:endParaRPr>
          </a:p>
          <a:p>
            <a:endParaRPr lang="en-US" dirty="0" smtClean="0">
              <a:latin typeface="Arial" charset="0"/>
              <a:cs typeface="Arial" charset="0"/>
            </a:endParaRPr>
          </a:p>
          <a:p>
            <a:pPr marL="0" indent="0">
              <a:buNone/>
            </a:pPr>
            <a:endParaRPr lang="en-US" dirty="0" smtClean="0">
              <a:latin typeface="Arial" charset="0"/>
              <a:cs typeface="Arial" charset="0"/>
            </a:endParaRPr>
          </a:p>
          <a:p>
            <a:r>
              <a:rPr lang="en-US" dirty="0" smtClean="0">
                <a:latin typeface="Arial" charset="0"/>
                <a:cs typeface="Arial" charset="0"/>
              </a:rPr>
              <a:t>The thermal ‘skin depth’ is </a:t>
            </a:r>
          </a:p>
          <a:p>
            <a:pPr lvl="1"/>
            <a:r>
              <a:rPr lang="el-GR" dirty="0" smtClean="0">
                <a:latin typeface="Arial" charset="0"/>
                <a:cs typeface="Arial" charset="0"/>
              </a:rPr>
              <a:t>τ</a:t>
            </a:r>
            <a:r>
              <a:rPr lang="en-US" dirty="0" smtClean="0">
                <a:latin typeface="Arial" charset="0"/>
                <a:cs typeface="Arial" charset="0"/>
              </a:rPr>
              <a:t> is the timescale e.g. 1 day</a:t>
            </a:r>
          </a:p>
          <a:p>
            <a:pPr lvl="1"/>
            <a:r>
              <a:rPr lang="en-US" dirty="0" smtClean="0">
                <a:latin typeface="Arial" charset="0"/>
                <a:cs typeface="Arial" charset="0"/>
              </a:rPr>
              <a:t>d ranges from meters to millimeters because of differences in k</a:t>
            </a:r>
            <a:endParaRPr lang="en-US" dirty="0">
              <a:latin typeface="Arial" charset="0"/>
              <a:cs typeface="Arial" charset="0"/>
            </a:endParaRPr>
          </a:p>
          <a:p>
            <a:pPr lvl="1"/>
            <a:endParaRPr lang="en-US" dirty="0"/>
          </a:p>
        </p:txBody>
      </p:sp>
      <p:graphicFrame>
        <p:nvGraphicFramePr>
          <p:cNvPr id="32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496453"/>
              </p:ext>
            </p:extLst>
          </p:nvPr>
        </p:nvGraphicFramePr>
        <p:xfrm>
          <a:off x="2016654" y="1913466"/>
          <a:ext cx="1131887" cy="4704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1" name="Equation" r:id="rId6" imgW="584200" imgH="228600" progId="Equation.3">
                  <p:embed/>
                </p:oleObj>
              </mc:Choice>
              <mc:Fallback>
                <p:oleObj name="Equation" r:id="rId6" imgW="584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6654" y="1913466"/>
                        <a:ext cx="1131887" cy="4704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687133" y="1015999"/>
            <a:ext cx="310001" cy="315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231987"/>
      </p:ext>
    </p:extLst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217488" y="533400"/>
            <a:ext cx="5403850" cy="4370388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Chemical weathering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Reaction with water (maybe acidified) and/or oxygen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Pyroxenes (weathering of basalt)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Oxidation of iron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Fe – metallic iron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Fe</a:t>
            </a:r>
            <a:r>
              <a:rPr lang="en-US" baseline="30000" dirty="0">
                <a:latin typeface="Arial" charset="0"/>
                <a:ea typeface="ＭＳ Ｐゴシック" charset="0"/>
              </a:rPr>
              <a:t>2+</a:t>
            </a:r>
            <a:r>
              <a:rPr lang="en-US" dirty="0">
                <a:latin typeface="Arial" charset="0"/>
                <a:ea typeface="ＭＳ Ｐゴシック" charset="0"/>
              </a:rPr>
              <a:t> – Ferrous iron (water soluble)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Fe</a:t>
            </a:r>
            <a:r>
              <a:rPr lang="en-US" baseline="30000" dirty="0">
                <a:latin typeface="Arial" charset="0"/>
                <a:ea typeface="ＭＳ Ｐゴシック" charset="0"/>
              </a:rPr>
              <a:t>3+</a:t>
            </a:r>
            <a:r>
              <a:rPr lang="en-US" dirty="0">
                <a:latin typeface="Arial" charset="0"/>
                <a:ea typeface="ＭＳ Ｐゴシック" charset="0"/>
              </a:rPr>
              <a:t> – Ferric iron (water insoluble)</a:t>
            </a:r>
          </a:p>
          <a:p>
            <a:pPr lvl="2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3FeSiO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 + O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 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</a:t>
            </a:r>
            <a:r>
              <a:rPr lang="en-US" dirty="0">
                <a:latin typeface="Arial" charset="0"/>
                <a:ea typeface="ＭＳ Ｐゴシック" charset="0"/>
              </a:rPr>
              <a:t>2Fe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 + 4SiO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Pyroxene </a:t>
            </a:r>
            <a:r>
              <a:rPr lang="en-US" dirty="0" smtClean="0">
                <a:latin typeface="Arial" charset="0"/>
                <a:ea typeface="ＭＳ Ｐゴシック" charset="0"/>
                <a:cs typeface="Wingdings" charset="0"/>
              </a:rPr>
              <a:t>ultimately breaks 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down into Hematite and Silica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Wingdings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Weathered basalt looks reddish on Earth/</a:t>
            </a:r>
            <a:r>
              <a:rPr lang="en-US" dirty="0" smtClean="0">
                <a:latin typeface="Arial" charset="0"/>
                <a:ea typeface="ＭＳ Ｐゴシック" charset="0"/>
                <a:cs typeface="Wingdings" charset="0"/>
              </a:rPr>
              <a:t>Mars</a:t>
            </a:r>
            <a:endParaRPr lang="en-US" dirty="0">
              <a:latin typeface="Arial" charset="0"/>
              <a:ea typeface="ＭＳ Ｐゴシック" charset="0"/>
              <a:cs typeface="Wingdings" charset="0"/>
            </a:endParaRPr>
          </a:p>
        </p:txBody>
      </p:sp>
      <p:pic>
        <p:nvPicPr>
          <p:cNvPr id="2355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3878263"/>
            <a:ext cx="4067175" cy="297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0" y="352425"/>
            <a:ext cx="2457450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4232275"/>
            <a:ext cx="33543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331257"/>
            <a:ext cx="4013200" cy="260071"/>
          </a:xfrm>
          <a:prstGeom prst="rect">
            <a:avLst/>
          </a:prstGeom>
          <a:solidFill>
            <a:srgbClr val="FAFD77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</a:rPr>
              <a:t>Chemical Alteration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179546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84" y="533931"/>
            <a:ext cx="4624916" cy="2336270"/>
          </a:xfrm>
        </p:spPr>
        <p:txBody>
          <a:bodyPr/>
          <a:lstStyle/>
          <a:p>
            <a:r>
              <a:rPr lang="en-US" dirty="0" smtClean="0"/>
              <a:t>Hematite in large quantities is relatively rare on Mars – but not at the opportunity landing site</a:t>
            </a:r>
          </a:p>
          <a:p>
            <a:endParaRPr lang="en-US" dirty="0"/>
          </a:p>
          <a:p>
            <a:r>
              <a:rPr lang="en-US" dirty="0" smtClean="0"/>
              <a:t>Discovery by Mars Global Surveyor influenced the course of the Mars Exploration rover missions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3667" y="329373"/>
            <a:ext cx="4360333" cy="29048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55432"/>
            <a:ext cx="7086600" cy="354330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225799" y="4783667"/>
            <a:ext cx="491067" cy="474132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266322"/>
      </p:ext>
    </p:extLst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Content Placeholder 2"/>
          <p:cNvSpPr>
            <a:spLocks noGrp="1"/>
          </p:cNvSpPr>
          <p:nvPr>
            <p:ph idx="1"/>
          </p:nvPr>
        </p:nvSpPr>
        <p:spPr>
          <a:xfrm>
            <a:off x="0" y="449263"/>
            <a:ext cx="8686800" cy="131762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Overview of a rocky planet 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Starts as homogeneous mix of rock &amp; iron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Molten state allows differentiation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Iron core cools and solidifies (not yet complete for the Earth)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63" y="3716338"/>
            <a:ext cx="2141537" cy="241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9219" name="Picture 4" descr="T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3475"/>
            <a:ext cx="7119938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20" name="Group 17"/>
          <p:cNvGrpSpPr>
            <a:grpSpLocks/>
          </p:cNvGrpSpPr>
          <p:nvPr/>
        </p:nvGrpSpPr>
        <p:grpSpPr bwMode="auto">
          <a:xfrm>
            <a:off x="574675" y="1985963"/>
            <a:ext cx="1357313" cy="1404937"/>
            <a:chOff x="201168" y="3063240"/>
            <a:chExt cx="1965960" cy="1901952"/>
          </a:xfrm>
        </p:grpSpPr>
        <p:sp>
          <p:nvSpPr>
            <p:cNvPr id="7" name="Oval 6"/>
            <p:cNvSpPr/>
            <p:nvPr/>
          </p:nvSpPr>
          <p:spPr bwMode="auto">
            <a:xfrm>
              <a:off x="201168" y="3063240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1727948" y="3712268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65640" y="3424289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631150" y="4015290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316362" y="4518179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617578" y="4142088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1196795" y="3576874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631150" y="4636381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1389942" y="3119117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9221" name="Group 18"/>
          <p:cNvGrpSpPr>
            <a:grpSpLocks/>
          </p:cNvGrpSpPr>
          <p:nvPr/>
        </p:nvGrpSpPr>
        <p:grpSpPr bwMode="auto">
          <a:xfrm>
            <a:off x="3355975" y="2101850"/>
            <a:ext cx="1355725" cy="1404938"/>
            <a:chOff x="2886456" y="3069336"/>
            <a:chExt cx="1965960" cy="1901952"/>
          </a:xfrm>
        </p:grpSpPr>
        <p:sp>
          <p:nvSpPr>
            <p:cNvPr id="17" name="Oval 16"/>
            <p:cNvSpPr/>
            <p:nvPr/>
          </p:nvSpPr>
          <p:spPr bwMode="auto">
            <a:xfrm>
              <a:off x="2886456" y="3069336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3473482" y="3619505"/>
              <a:ext cx="805721" cy="8059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9222" name="Group 19"/>
          <p:cNvGrpSpPr>
            <a:grpSpLocks/>
          </p:cNvGrpSpPr>
          <p:nvPr/>
        </p:nvGrpSpPr>
        <p:grpSpPr bwMode="auto">
          <a:xfrm>
            <a:off x="6276975" y="2078038"/>
            <a:ext cx="1357313" cy="1404937"/>
            <a:chOff x="5059680" y="3011424"/>
            <a:chExt cx="1965960" cy="1901952"/>
          </a:xfrm>
        </p:grpSpPr>
        <p:sp>
          <p:nvSpPr>
            <p:cNvPr id="20" name="Oval 19"/>
            <p:cNvSpPr/>
            <p:nvPr/>
          </p:nvSpPr>
          <p:spPr bwMode="auto">
            <a:xfrm>
              <a:off x="5059680" y="3011424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5648318" y="3561593"/>
              <a:ext cx="804779" cy="80591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864459" y="3789398"/>
              <a:ext cx="365600" cy="365347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cxnSp>
        <p:nvCxnSpPr>
          <p:cNvPr id="9223" name="Straight Arrow Connector 23"/>
          <p:cNvCxnSpPr>
            <a:cxnSpLocks noChangeShapeType="1"/>
          </p:cNvCxnSpPr>
          <p:nvPr/>
        </p:nvCxnSpPr>
        <p:spPr bwMode="auto">
          <a:xfrm rot="5400000" flipH="1" flipV="1">
            <a:off x="7032625" y="2784475"/>
            <a:ext cx="1373188" cy="158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224" name="TextBox 24"/>
          <p:cNvSpPr txBox="1">
            <a:spLocks noChangeArrowheads="1"/>
          </p:cNvSpPr>
          <p:nvPr/>
        </p:nvSpPr>
        <p:spPr bwMode="auto">
          <a:xfrm rot="-5400000">
            <a:off x="7601744" y="2566194"/>
            <a:ext cx="10795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~12,800 km</a:t>
            </a:r>
          </a:p>
        </p:txBody>
      </p:sp>
      <p:sp>
        <p:nvSpPr>
          <p:cNvPr id="9225" name="Down Arrow 20"/>
          <p:cNvSpPr>
            <a:spLocks noChangeArrowheads="1"/>
          </p:cNvSpPr>
          <p:nvPr/>
        </p:nvSpPr>
        <p:spPr bwMode="auto">
          <a:xfrm rot="-5400000">
            <a:off x="2159794" y="2128044"/>
            <a:ext cx="949325" cy="1331913"/>
          </a:xfrm>
          <a:prstGeom prst="downArrow">
            <a:avLst>
              <a:gd name="adj1" fmla="val 50000"/>
              <a:gd name="adj2" fmla="val 5000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6" name="TextBox 28"/>
          <p:cNvSpPr txBox="1">
            <a:spLocks noChangeArrowheads="1"/>
          </p:cNvSpPr>
          <p:nvPr/>
        </p:nvSpPr>
        <p:spPr bwMode="auto">
          <a:xfrm>
            <a:off x="1957388" y="1804988"/>
            <a:ext cx="11763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Millions</a:t>
            </a:r>
          </a:p>
          <a:p>
            <a:r>
              <a:rPr lang="en-US"/>
              <a:t>of years</a:t>
            </a:r>
          </a:p>
        </p:txBody>
      </p:sp>
      <p:sp>
        <p:nvSpPr>
          <p:cNvPr id="9227" name="Down Arrow 20"/>
          <p:cNvSpPr>
            <a:spLocks noChangeArrowheads="1"/>
          </p:cNvSpPr>
          <p:nvPr/>
        </p:nvSpPr>
        <p:spPr bwMode="auto">
          <a:xfrm rot="-5400000">
            <a:off x="5003007" y="2143919"/>
            <a:ext cx="947737" cy="1330325"/>
          </a:xfrm>
          <a:prstGeom prst="downArrow">
            <a:avLst>
              <a:gd name="adj1" fmla="val 50000"/>
              <a:gd name="adj2" fmla="val 50032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Box 30"/>
          <p:cNvSpPr txBox="1">
            <a:spLocks noChangeArrowheads="1"/>
          </p:cNvSpPr>
          <p:nvPr/>
        </p:nvSpPr>
        <p:spPr bwMode="auto">
          <a:xfrm>
            <a:off x="4800600" y="1820863"/>
            <a:ext cx="117633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Billions</a:t>
            </a:r>
          </a:p>
          <a:p>
            <a:r>
              <a:rPr lang="en-US"/>
              <a:t>of years</a:t>
            </a:r>
          </a:p>
        </p:txBody>
      </p:sp>
    </p:spTree>
    <p:extLst>
      <p:ext uri="{BB962C8B-B14F-4D97-AF65-F5344CB8AC3E}">
        <p14:creationId xmlns:p14="http://schemas.microsoft.com/office/powerpoint/2010/main" val="979731303"/>
      </p:ext>
    </p:extLst>
  </p:cSld>
  <p:clrMapOvr>
    <a:masterClrMapping/>
  </p:clrMapOvr>
  <p:transition xmlns:p14="http://schemas.microsoft.com/office/powerpoint/2010/main"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Content Placeholder 2"/>
          <p:cNvSpPr>
            <a:spLocks noGrp="1"/>
          </p:cNvSpPr>
          <p:nvPr>
            <p:ph idx="1"/>
          </p:nvPr>
        </p:nvSpPr>
        <p:spPr>
          <a:xfrm>
            <a:off x="217488" y="533400"/>
            <a:ext cx="8926512" cy="2175933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Feldspars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Potassium feldspar converted to Kaolinite, a clay mineral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2KAlSi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O</a:t>
            </a:r>
            <a:r>
              <a:rPr lang="en-US" baseline="-25000" dirty="0">
                <a:latin typeface="Arial" charset="0"/>
                <a:ea typeface="ＭＳ Ｐゴシック" charset="0"/>
              </a:rPr>
              <a:t>8</a:t>
            </a:r>
            <a:r>
              <a:rPr lang="en-US" dirty="0">
                <a:latin typeface="Arial" charset="0"/>
                <a:ea typeface="ＭＳ Ｐゴシック" charset="0"/>
              </a:rPr>
              <a:t> + 2H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CO</a:t>
            </a:r>
            <a:r>
              <a:rPr lang="en-US" baseline="-25000" dirty="0">
                <a:latin typeface="Arial" charset="0"/>
                <a:ea typeface="ＭＳ Ｐゴシック" charset="0"/>
              </a:rPr>
              <a:t>3</a:t>
            </a:r>
            <a:r>
              <a:rPr lang="en-US" dirty="0">
                <a:latin typeface="Arial" charset="0"/>
                <a:ea typeface="ＭＳ Ｐゴシック" charset="0"/>
              </a:rPr>
              <a:t> + H</a:t>
            </a:r>
            <a:r>
              <a:rPr lang="en-US" baseline="-25000" dirty="0">
                <a:latin typeface="Arial" charset="0"/>
                <a:ea typeface="ＭＳ Ｐゴシック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</a:rPr>
              <a:t>O </a:t>
            </a:r>
            <a:r>
              <a:rPr lang="en-US" dirty="0">
                <a:latin typeface="Wingdings" charset="0"/>
                <a:ea typeface="ＭＳ Ｐゴシック" charset="0"/>
                <a:cs typeface="Wingdings" charset="0"/>
              </a:rPr>
              <a:t>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Al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Si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O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5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(OH)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4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+ 4SiO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2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+ 2K</a:t>
            </a:r>
            <a:r>
              <a:rPr lang="en-US" baseline="30000" dirty="0">
                <a:latin typeface="Arial" charset="0"/>
                <a:ea typeface="ＭＳ Ｐゴシック" charset="0"/>
                <a:cs typeface="Wingdings" charset="0"/>
              </a:rPr>
              <a:t>+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+ 2HCO</a:t>
            </a:r>
            <a:r>
              <a:rPr lang="en-US" baseline="-25000" dirty="0">
                <a:latin typeface="Arial" charset="0"/>
                <a:ea typeface="ＭＳ Ｐゴシック" charset="0"/>
                <a:cs typeface="Wingdings" charset="0"/>
              </a:rPr>
              <a:t>3</a:t>
            </a:r>
            <a:r>
              <a:rPr lang="en-US" baseline="30000" dirty="0">
                <a:latin typeface="Arial" charset="0"/>
                <a:ea typeface="ＭＳ Ｐゴシック" charset="0"/>
                <a:cs typeface="Wingdings" charset="0"/>
              </a:rPr>
              <a:t>-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Another important way in which granite is broken down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Wingdings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Ion mobility </a:t>
            </a:r>
            <a:r>
              <a:rPr lang="en-US" dirty="0" err="1">
                <a:latin typeface="Arial" charset="0"/>
                <a:ea typeface="ＭＳ Ｐゴシック" charset="0"/>
                <a:cs typeface="Wingdings" charset="0"/>
              </a:rPr>
              <a:t>Ca</a:t>
            </a:r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 &gt; Na &gt; Mg &gt; K &gt; Si &gt; Fe &gt; Al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Wingdings" charset="0"/>
              </a:rPr>
              <a:t>Aluminum can get progressively concentrated when weathering rates are very high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" y="2835054"/>
            <a:ext cx="4919133" cy="3946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88066" y="3378200"/>
            <a:ext cx="3828934" cy="2069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Clay minerals (green) are being discovered on Mars in an increasing number of locations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Clays appear only in the oldest materials on the planet and require water to from.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Indicates that wet conditions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942093"/>
      </p:ext>
    </p:extLst>
  </p:cSld>
  <p:clrMapOvr>
    <a:masterClrMapping/>
  </p:clrMapOvr>
  <p:transition xmlns:p14="http://schemas.microsoft.com/office/powerpoint/2010/main"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" y="97966"/>
            <a:ext cx="9009063" cy="616409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What do ancient martian rocks tell us?</a:t>
            </a:r>
          </a:p>
          <a:p>
            <a:pPr lvl="1"/>
            <a:r>
              <a:rPr lang="en-US" dirty="0" smtClean="0"/>
              <a:t>Clay minerals formed in wet conditions and they’re common in ancient rocks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13" y="3580972"/>
            <a:ext cx="3893193" cy="3120817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4" name="Text Box 17"/>
          <p:cNvSpPr txBox="1">
            <a:spLocks noChangeArrowheads="1"/>
          </p:cNvSpPr>
          <p:nvPr/>
        </p:nvSpPr>
        <p:spPr bwMode="auto">
          <a:xfrm>
            <a:off x="1499252" y="6166258"/>
            <a:ext cx="2819400" cy="535531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delta/fan clay-bearing sediments</a:t>
            </a:r>
            <a:endParaRPr lang="en-US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5" name="Picture 22"/>
          <p:cNvPicPr>
            <a:picLocks noChangeAspect="1" noChangeArrowheads="1"/>
          </p:cNvPicPr>
          <p:nvPr/>
        </p:nvPicPr>
        <p:blipFill>
          <a:blip r:embed="rId3" cstate="print"/>
          <a:srcRect t="4400"/>
          <a:stretch>
            <a:fillRect/>
          </a:stretch>
        </p:blipFill>
        <p:spPr bwMode="auto">
          <a:xfrm>
            <a:off x="404813" y="658242"/>
            <a:ext cx="3884129" cy="2900960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t="6977"/>
          <a:stretch>
            <a:fillRect/>
          </a:stretch>
        </p:blipFill>
        <p:spPr bwMode="auto">
          <a:xfrm>
            <a:off x="4318652" y="645639"/>
            <a:ext cx="4158599" cy="2901348"/>
          </a:xfrm>
          <a:prstGeom prst="rect">
            <a:avLst/>
          </a:prstGeom>
          <a:noFill/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817792" y="3245270"/>
            <a:ext cx="35052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crustal hydrothermal clays</a:t>
            </a:r>
            <a:endParaRPr lang="en-US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657851" y="3233055"/>
            <a:ext cx="2819400" cy="313932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layered clays</a:t>
            </a:r>
            <a:endParaRPr lang="en-US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9" name="Picture 16"/>
          <p:cNvPicPr>
            <a:picLocks noChangeAspect="1" noChangeArrowheads="1"/>
          </p:cNvPicPr>
          <p:nvPr/>
        </p:nvPicPr>
        <p:blipFill>
          <a:blip r:embed="rId5" cstate="print"/>
          <a:srcRect t="1981" b="24770"/>
          <a:stretch>
            <a:fillRect/>
          </a:stretch>
        </p:blipFill>
        <p:spPr bwMode="auto">
          <a:xfrm>
            <a:off x="4322992" y="3580973"/>
            <a:ext cx="4233892" cy="3120816"/>
          </a:xfrm>
          <a:prstGeom prst="rect">
            <a:avLst/>
          </a:prstGeom>
          <a:noFill/>
          <a:ln w="12700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975484" y="6168389"/>
            <a:ext cx="3581400" cy="533400"/>
          </a:xfrm>
          <a:prstGeom prst="rect">
            <a:avLst/>
          </a:prstGeom>
          <a:solidFill>
            <a:srgbClr val="FFFFFF">
              <a:alpha val="40000"/>
            </a:srgbClr>
          </a:solidFill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Noachian "glowing terrain"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rich </a:t>
            </a:r>
            <a:r>
              <a:rPr lang="en-US" b="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</a:t>
            </a:r>
            <a:r>
              <a:rPr lang="en-US" b="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chloride salts</a:t>
            </a:r>
            <a:endParaRPr lang="en-US" b="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44425" y="529442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Ehlmann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al., 2008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44426" y="2315450"/>
            <a:ext cx="1790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Ehlmann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al., 2009</a:t>
            </a:r>
          </a:p>
        </p:txBody>
      </p:sp>
      <p:sp>
        <p:nvSpPr>
          <p:cNvPr id="13" name="TextBox 12"/>
          <p:cNvSpPr txBox="1"/>
          <p:nvPr/>
        </p:nvSpPr>
        <p:spPr>
          <a:xfrm rot="5400000">
            <a:off x="7821257" y="2016200"/>
            <a:ext cx="17790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Wray et al., 2008</a:t>
            </a:r>
          </a:p>
        </p:txBody>
      </p:sp>
      <p:sp>
        <p:nvSpPr>
          <p:cNvPr id="14" name="TextBox 13"/>
          <p:cNvSpPr txBox="1"/>
          <p:nvPr/>
        </p:nvSpPr>
        <p:spPr>
          <a:xfrm rot="5400000">
            <a:off x="7821257" y="5158428"/>
            <a:ext cx="1779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 err="1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Osterloo</a:t>
            </a:r>
            <a:r>
              <a:rPr lang="en-US" sz="1400" b="0" i="1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 et al., 2008</a:t>
            </a:r>
          </a:p>
        </p:txBody>
      </p:sp>
    </p:spTree>
    <p:extLst>
      <p:ext uri="{BB962C8B-B14F-4D97-AF65-F5344CB8AC3E}">
        <p14:creationId xmlns:p14="http://schemas.microsoft.com/office/powerpoint/2010/main" val="2737503431"/>
      </p:ext>
    </p:extLst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674938" y="0"/>
            <a:ext cx="4206875" cy="5846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 big change for Mars</a:t>
            </a:r>
            <a:endParaRPr lang="en-US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50" y="2034142"/>
            <a:ext cx="57912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 rot="16200000">
            <a:off x="1721646" y="3154253"/>
            <a:ext cx="110013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00"/>
                </a:solidFill>
              </a:rPr>
              <a:t>4.5 billon </a:t>
            </a:r>
            <a:r>
              <a:rPr lang="en-US" dirty="0" err="1">
                <a:solidFill>
                  <a:srgbClr val="000000"/>
                </a:solidFill>
              </a:rPr>
              <a:t>yrs</a:t>
            </a:r>
            <a:r>
              <a:rPr lang="en-US" dirty="0">
                <a:solidFill>
                  <a:srgbClr val="000000"/>
                </a:solidFill>
              </a:rPr>
              <a:t> ago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 rot="16200000">
            <a:off x="7684294" y="3111261"/>
            <a:ext cx="1524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present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39814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9850" y="4818617"/>
            <a:ext cx="13716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24550" y="4818617"/>
            <a:ext cx="1943100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867650" y="4818617"/>
            <a:ext cx="523875" cy="381000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76750" y="4830285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Archaean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5550" y="4818617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Proterozoic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81925" y="481861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Phan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67025" y="4818617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Hadean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34275" y="5180567"/>
            <a:ext cx="676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543 </a:t>
            </a:r>
            <a:r>
              <a:rPr lang="en-US" dirty="0" err="1" smtClean="0">
                <a:solidFill>
                  <a:srgbClr val="000000"/>
                </a:solidFill>
              </a:rPr>
              <a:t>Myr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514246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2.5 </a:t>
            </a:r>
          </a:p>
          <a:p>
            <a:pPr algn="ctr"/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600450" y="5171041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3.85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 flipH="1" flipV="1">
            <a:off x="3409950" y="5953461"/>
            <a:ext cx="457200" cy="1588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5400000" flipH="1" flipV="1">
            <a:off x="4018756" y="5952667"/>
            <a:ext cx="457200" cy="158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895600" y="6211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0000"/>
                </a:solidFill>
              </a:rPr>
              <a:t>oldest rocks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267200" y="6211669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oldest fossil life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29600" y="5161517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present day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6475" y="5190092"/>
            <a:ext cx="73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4.6 </a:t>
            </a:r>
            <a:r>
              <a:rPr lang="en-US" dirty="0" err="1" smtClean="0">
                <a:solidFill>
                  <a:srgbClr val="000000"/>
                </a:solidFill>
              </a:rPr>
              <a:t>Gyr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87425" y="33729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MARS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20750" y="482076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EARTH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600325" y="2770742"/>
            <a:ext cx="1143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057650" y="2799317"/>
            <a:ext cx="428625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688" y="584659"/>
            <a:ext cx="3008312" cy="2063348"/>
          </a:xfrm>
          <a:prstGeom prst="rect">
            <a:avLst/>
          </a:prstGeom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510338" y="2831820"/>
            <a:ext cx="17526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i="1" dirty="0">
                <a:solidFill>
                  <a:srgbClr val="000000"/>
                </a:solidFill>
              </a:rPr>
              <a:t>(</a:t>
            </a:r>
            <a:r>
              <a:rPr lang="en-US" sz="1400" i="1" dirty="0" err="1">
                <a:solidFill>
                  <a:srgbClr val="000000"/>
                </a:solidFill>
              </a:rPr>
              <a:t>Bibring</a:t>
            </a:r>
            <a:r>
              <a:rPr lang="en-US" sz="1400" i="1" dirty="0">
                <a:solidFill>
                  <a:srgbClr val="000000"/>
                </a:solidFill>
              </a:rPr>
              <a:t> et al., 2006)</a:t>
            </a:r>
          </a:p>
        </p:txBody>
      </p:sp>
      <p:sp>
        <p:nvSpPr>
          <p:cNvPr id="30" name="Right Arrow 29"/>
          <p:cNvSpPr/>
          <p:nvPr/>
        </p:nvSpPr>
        <p:spPr>
          <a:xfrm>
            <a:off x="2674938" y="984250"/>
            <a:ext cx="3397250" cy="6826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1" y="0"/>
            <a:ext cx="2613011" cy="298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013402"/>
      </p:ext>
    </p:extLst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27063"/>
          </a:xfrm>
        </p:spPr>
        <p:txBody>
          <a:bodyPr/>
          <a:lstStyle/>
          <a:p>
            <a:r>
              <a:rPr lang="en-US" dirty="0" smtClean="0"/>
              <a:t>Gale crater</a:t>
            </a:r>
            <a:endParaRPr lang="en-US" dirty="0"/>
          </a:p>
        </p:txBody>
      </p:sp>
      <p:pic>
        <p:nvPicPr>
          <p:cNvPr id="5" name="Picture 4" descr="ngs.jpg"/>
          <p:cNvPicPr>
            <a:picLocks noChangeAspect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7063"/>
            <a:ext cx="4557708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2173" y="0"/>
            <a:ext cx="4441827" cy="442912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4334" y="3679971"/>
            <a:ext cx="5268959" cy="3178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2690813" y="2159000"/>
            <a:ext cx="1309688" cy="24765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06978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le_today_close_xsec_ellipse_fan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07629" cy="4452937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8500" y="3168752"/>
            <a:ext cx="7113628" cy="3689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15068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67200" y="1075267"/>
            <a:ext cx="4876800" cy="1296458"/>
          </a:xfrm>
        </p:spPr>
        <p:txBody>
          <a:bodyPr/>
          <a:lstStyle/>
          <a:p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Gamma Ray spectrometer on Mars Odyssey spacecraft has detected hydrogen (from H</a:t>
            </a:r>
            <a:r>
              <a:rPr lang="en-US" sz="1800" baseline="-25000" dirty="0" smtClean="0">
                <a:ea typeface="ＭＳ Ｐゴシック" pitchFamily="-108" charset="-128"/>
                <a:cs typeface="ＭＳ Ｐゴシック" pitchFamily="-108" charset="-128"/>
              </a:rPr>
              <a:t>2</a:t>
            </a:r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O) in near surface</a:t>
            </a:r>
          </a:p>
        </p:txBody>
      </p:sp>
      <p:pic>
        <p:nvPicPr>
          <p:cNvPr id="993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92400" y="2019300"/>
            <a:ext cx="64516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68376"/>
            <a:ext cx="3276600" cy="252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92124"/>
            <a:ext cx="4013200" cy="260071"/>
          </a:xfrm>
          <a:prstGeom prst="rect">
            <a:avLst/>
          </a:prstGeom>
          <a:solidFill>
            <a:srgbClr val="FAFD77"/>
          </a:solidFill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00"/>
                </a:solidFill>
              </a:rPr>
              <a:t>Water ice in the Regolith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164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Content Placeholder 1"/>
          <p:cNvSpPr>
            <a:spLocks noGrp="1"/>
          </p:cNvSpPr>
          <p:nvPr>
            <p:ph idx="1"/>
          </p:nvPr>
        </p:nvSpPr>
        <p:spPr>
          <a:xfrm>
            <a:off x="0" y="423863"/>
            <a:ext cx="7453313" cy="1446212"/>
          </a:xfrm>
        </p:spPr>
        <p:txBody>
          <a:bodyPr/>
          <a:lstStyle/>
          <a:p>
            <a:r>
              <a:rPr lang="en-US" smtClean="0">
                <a:ea typeface="ＭＳ Ｐゴシック" pitchFamily="-108" charset="-128"/>
                <a:cs typeface="ＭＳ Ｐゴシック" pitchFamily="-108" charset="-128"/>
              </a:rPr>
              <a:t>Ground ice on Mars theorized to exist for some time</a:t>
            </a:r>
          </a:p>
          <a:p>
            <a:pPr lvl="1"/>
            <a:r>
              <a:rPr lang="en-US" smtClean="0"/>
              <a:t>Regolith provides the thermal insulation</a:t>
            </a:r>
          </a:p>
          <a:p>
            <a:pPr lvl="1"/>
            <a:r>
              <a:rPr lang="en-US" smtClean="0"/>
              <a:t>Stable ice distribution changes with climate</a:t>
            </a:r>
          </a:p>
          <a:p>
            <a:pPr lvl="1"/>
            <a:r>
              <a:rPr lang="en-US" smtClean="0"/>
              <a:t>Diffusive contact with the atmosphere</a:t>
            </a:r>
          </a:p>
          <a:p>
            <a:pPr lvl="1"/>
            <a:endParaRPr lang="en-US" smtClean="0"/>
          </a:p>
        </p:txBody>
      </p:sp>
      <p:sp>
        <p:nvSpPr>
          <p:cNvPr id="10" name="Rectangle 9"/>
          <p:cNvSpPr/>
          <p:nvPr/>
        </p:nvSpPr>
        <p:spPr bwMode="auto">
          <a:xfrm>
            <a:off x="2005013" y="4295775"/>
            <a:ext cx="1744662" cy="22431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  <p:pic>
        <p:nvPicPr>
          <p:cNvPr id="101380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9638" y="2630488"/>
            <a:ext cx="4424362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12"/>
          <p:cNvSpPr txBox="1">
            <a:spLocks noChangeArrowheads="1"/>
          </p:cNvSpPr>
          <p:nvPr/>
        </p:nvSpPr>
        <p:spPr bwMode="auto">
          <a:xfrm>
            <a:off x="2516188" y="3021013"/>
            <a:ext cx="93662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Surface</a:t>
            </a:r>
          </a:p>
        </p:txBody>
      </p:sp>
      <p:sp>
        <p:nvSpPr>
          <p:cNvPr id="101382" name="TextBox 13"/>
          <p:cNvSpPr txBox="1">
            <a:spLocks noChangeArrowheads="1"/>
          </p:cNvSpPr>
          <p:nvPr/>
        </p:nvSpPr>
        <p:spPr bwMode="auto">
          <a:xfrm>
            <a:off x="342900" y="3962400"/>
            <a:ext cx="1123950" cy="75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Up to a few feet down</a:t>
            </a:r>
          </a:p>
        </p:txBody>
      </p:sp>
      <p:cxnSp>
        <p:nvCxnSpPr>
          <p:cNvPr id="101383" name="Straight Arrow Connector 15"/>
          <p:cNvCxnSpPr>
            <a:cxnSpLocks noChangeShapeType="1"/>
            <a:stCxn id="101382" idx="3"/>
          </p:cNvCxnSpPr>
          <p:nvPr/>
        </p:nvCxnSpPr>
        <p:spPr bwMode="auto">
          <a:xfrm flipV="1">
            <a:off x="1466850" y="4298950"/>
            <a:ext cx="531813" cy="39688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7" name="Oval 16"/>
          <p:cNvSpPr/>
          <p:nvPr/>
        </p:nvSpPr>
        <p:spPr bwMode="auto">
          <a:xfrm>
            <a:off x="2230438" y="4564063"/>
            <a:ext cx="446087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2632075" y="4683125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552700" y="426878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2894013" y="443071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008188" y="48831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1938338" y="42799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3179763" y="46894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3289300" y="4292600"/>
            <a:ext cx="446088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4003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6" name="Oval 25"/>
          <p:cNvSpPr/>
          <p:nvPr/>
        </p:nvSpPr>
        <p:spPr bwMode="auto">
          <a:xfrm>
            <a:off x="2906713" y="4957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7" name="Oval 26"/>
          <p:cNvSpPr/>
          <p:nvPr/>
        </p:nvSpPr>
        <p:spPr bwMode="auto">
          <a:xfrm>
            <a:off x="2065338" y="5318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2538413" y="540385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29" name="Oval 28"/>
          <p:cNvSpPr/>
          <p:nvPr/>
        </p:nvSpPr>
        <p:spPr bwMode="auto">
          <a:xfrm>
            <a:off x="2193925" y="5643563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1979613" y="595312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1" name="Oval 30"/>
          <p:cNvSpPr/>
          <p:nvPr/>
        </p:nvSpPr>
        <p:spPr bwMode="auto">
          <a:xfrm>
            <a:off x="2554288" y="5815013"/>
            <a:ext cx="447675" cy="344487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2949575" y="527526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3327400" y="50863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276600" y="55753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5" name="Oval 34"/>
          <p:cNvSpPr/>
          <p:nvPr/>
        </p:nvSpPr>
        <p:spPr bwMode="auto">
          <a:xfrm>
            <a:off x="2984500" y="5799138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2803525" y="61595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2357438" y="6167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3302000" y="60642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2289175" y="36449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2562225" y="39179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2" name="Oval 41"/>
          <p:cNvSpPr/>
          <p:nvPr/>
        </p:nvSpPr>
        <p:spPr bwMode="auto">
          <a:xfrm>
            <a:off x="2808288" y="3340100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2968625" y="3663950"/>
            <a:ext cx="447675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4" name="Oval 43"/>
          <p:cNvSpPr/>
          <p:nvPr/>
        </p:nvSpPr>
        <p:spPr bwMode="auto">
          <a:xfrm>
            <a:off x="2066925" y="396240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5" name="Oval 44"/>
          <p:cNvSpPr/>
          <p:nvPr/>
        </p:nvSpPr>
        <p:spPr bwMode="auto">
          <a:xfrm>
            <a:off x="1995488" y="3359150"/>
            <a:ext cx="446087" cy="344488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6" name="Oval 45"/>
          <p:cNvSpPr/>
          <p:nvPr/>
        </p:nvSpPr>
        <p:spPr bwMode="auto">
          <a:xfrm>
            <a:off x="3357563" y="38385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3348038" y="3373438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2965450" y="4037013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58" name="Oval 57"/>
          <p:cNvSpPr/>
          <p:nvPr/>
        </p:nvSpPr>
        <p:spPr bwMode="auto">
          <a:xfrm>
            <a:off x="2403475" y="3321050"/>
            <a:ext cx="446088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1970088" y="6276975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3325813" y="6354763"/>
            <a:ext cx="446087" cy="3429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01418" name="Rectangle 62"/>
          <p:cNvSpPr>
            <a:spLocks noChangeArrowheads="1"/>
          </p:cNvSpPr>
          <p:nvPr/>
        </p:nvSpPr>
        <p:spPr bwMode="auto">
          <a:xfrm>
            <a:off x="1930400" y="6453188"/>
            <a:ext cx="1973263" cy="265112"/>
          </a:xfrm>
          <a:prstGeom prst="rect">
            <a:avLst/>
          </a:prstGeom>
          <a:solidFill>
            <a:schemeClr val="bg1"/>
          </a:solidFill>
          <a:ln w="47625" cmpd="thickThin">
            <a:noFill/>
            <a:round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01419" name="Straight Arrow Connector 66"/>
          <p:cNvCxnSpPr>
            <a:cxnSpLocks noChangeShapeType="1"/>
          </p:cNvCxnSpPr>
          <p:nvPr/>
        </p:nvCxnSpPr>
        <p:spPr bwMode="auto">
          <a:xfrm rot="16200000" flipH="1">
            <a:off x="1857375" y="2732088"/>
            <a:ext cx="498475" cy="473075"/>
          </a:xfrm>
          <a:prstGeom prst="straightConnector1">
            <a:avLst/>
          </a:prstGeom>
          <a:noFill/>
          <a:ln w="50800">
            <a:solidFill>
              <a:srgbClr val="0000FF"/>
            </a:solidFill>
            <a:round/>
            <a:headEnd type="arrow" w="med" len="med"/>
            <a:tailEnd type="arrow" w="med" len="med"/>
          </a:ln>
        </p:spPr>
      </p:cxnSp>
      <p:sp>
        <p:nvSpPr>
          <p:cNvPr id="101420" name="TextBox 67"/>
          <p:cNvSpPr txBox="1">
            <a:spLocks noChangeArrowheads="1"/>
          </p:cNvSpPr>
          <p:nvPr/>
        </p:nvSpPr>
        <p:spPr bwMode="auto">
          <a:xfrm>
            <a:off x="798513" y="2343150"/>
            <a:ext cx="1303337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Water vapor</a:t>
            </a:r>
          </a:p>
        </p:txBody>
      </p:sp>
    </p:spTree>
    <p:extLst>
      <p:ext uri="{BB962C8B-B14F-4D97-AF65-F5344CB8AC3E}">
        <p14:creationId xmlns:p14="http://schemas.microsoft.com/office/powerpoint/2010/main" val="1596188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Content Placeholder 1"/>
          <p:cNvSpPr>
            <a:spLocks noGrp="1"/>
          </p:cNvSpPr>
          <p:nvPr>
            <p:ph idx="1"/>
          </p:nvPr>
        </p:nvSpPr>
        <p:spPr>
          <a:xfrm>
            <a:off x="0" y="495300"/>
            <a:ext cx="5985933" cy="706967"/>
          </a:xfrm>
        </p:spPr>
        <p:txBody>
          <a:bodyPr/>
          <a:lstStyle/>
          <a:p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The Phoenix lander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discovered pore-filling ice and pure buried </a:t>
            </a:r>
            <a:r>
              <a:rPr lang="en-US" dirty="0" smtClean="0">
                <a:ea typeface="ＭＳ Ｐゴシック" pitchFamily="-108" charset="-128"/>
                <a:cs typeface="ＭＳ Ｐゴシック" pitchFamily="-108" charset="-128"/>
              </a:rPr>
              <a:t>water ice</a:t>
            </a:r>
          </a:p>
        </p:txBody>
      </p:sp>
      <p:pic>
        <p:nvPicPr>
          <p:cNvPr id="13824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8438" y="1608667"/>
            <a:ext cx="4065562" cy="4555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4" name="Picture 3" descr="phx_retr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2267" y="0"/>
            <a:ext cx="1591733" cy="148305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7868"/>
            <a:ext cx="5013199" cy="412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874064"/>
      </p:ext>
    </p:extLst>
  </p:cSld>
  <p:clrMapOvr>
    <a:masterClrMapping/>
  </p:clrMapOvr>
  <p:transition xmlns:p14="http://schemas.microsoft.com/office/powerpoint/2010/main"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ontent Placeholder 1"/>
          <p:cNvSpPr>
            <a:spLocks noGrp="1"/>
          </p:cNvSpPr>
          <p:nvPr>
            <p:ph idx="1"/>
          </p:nvPr>
        </p:nvSpPr>
        <p:spPr>
          <a:xfrm>
            <a:off x="0" y="2074332"/>
            <a:ext cx="3762375" cy="4155017"/>
          </a:xfrm>
        </p:spPr>
        <p:txBody>
          <a:bodyPr/>
          <a:lstStyle/>
          <a:p>
            <a:pPr eaLnBrk="1" hangingPunct="1"/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New craters expose this ice of wide areas – but it’s not pore filling…</a:t>
            </a:r>
          </a:p>
          <a:p>
            <a:pPr eaLnBrk="1" hangingPunct="1"/>
            <a:endParaRPr lang="en-US" sz="1800" dirty="0">
              <a:ea typeface="ＭＳ Ｐゴシック" pitchFamily="-108" charset="-128"/>
              <a:cs typeface="ＭＳ Ｐゴシック" pitchFamily="-108" charset="-128"/>
            </a:endParaRPr>
          </a:p>
          <a:p>
            <a:pPr eaLnBrk="1" hangingPunct="1"/>
            <a:r>
              <a:rPr lang="en-US" sz="1800" dirty="0" smtClean="0">
                <a:ea typeface="ＭＳ Ｐゴシック" pitchFamily="-108" charset="-128"/>
                <a:cs typeface="ＭＳ Ｐゴシック" pitchFamily="-108" charset="-128"/>
              </a:rPr>
              <a:t>How did pure ice come to be underground?</a:t>
            </a:r>
            <a:endParaRPr lang="en-US" sz="1200" dirty="0">
              <a:ea typeface="ＭＳ Ｐゴシック" pitchFamily="-108" charset="-128"/>
            </a:endParaRPr>
          </a:p>
          <a:p>
            <a:pPr lvl="1" eaLnBrk="1" hangingPunct="1">
              <a:buFont typeface="Monotype Sorts" pitchFamily="-108" charset="2"/>
              <a:buNone/>
            </a:pPr>
            <a:endParaRPr lang="en-US" sz="1600" dirty="0"/>
          </a:p>
        </p:txBody>
      </p:sp>
      <p:pic>
        <p:nvPicPr>
          <p:cNvPr id="130051" name="Picture 2" descr="site2_3_4_5_from_pdf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9663" y="590550"/>
            <a:ext cx="5494337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Box 3"/>
          <p:cNvSpPr txBox="1">
            <a:spLocks noChangeArrowheads="1"/>
          </p:cNvSpPr>
          <p:nvPr/>
        </p:nvSpPr>
        <p:spPr bwMode="auto">
          <a:xfrm>
            <a:off x="7496175" y="6316663"/>
            <a:ext cx="696913" cy="366712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/>
              <a:t>50m</a:t>
            </a:r>
          </a:p>
        </p:txBody>
      </p:sp>
      <p:cxnSp>
        <p:nvCxnSpPr>
          <p:cNvPr id="130053" name="Straight Arrow Connector 4"/>
          <p:cNvCxnSpPr>
            <a:cxnSpLocks noChangeShapeType="1"/>
          </p:cNvCxnSpPr>
          <p:nvPr/>
        </p:nvCxnSpPr>
        <p:spPr bwMode="auto">
          <a:xfrm flipV="1">
            <a:off x="6462713" y="6205538"/>
            <a:ext cx="2681287" cy="23812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1530505434"/>
      </p:ext>
    </p:extLst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796397"/>
            <a:ext cx="9144000" cy="5968470"/>
          </a:xfrm>
        </p:spPr>
        <p:txBody>
          <a:bodyPr/>
          <a:lstStyle/>
          <a:p>
            <a:r>
              <a:rPr lang="en-US" dirty="0" smtClean="0"/>
              <a:t>Mars has </a:t>
            </a:r>
            <a:r>
              <a:rPr lang="en-US" dirty="0" smtClean="0"/>
              <a:t>the same rocks and minerals that the Earth does</a:t>
            </a:r>
          </a:p>
          <a:p>
            <a:r>
              <a:rPr lang="en-US" dirty="0" smtClean="0"/>
              <a:t>Early differentiation resulted in a basaltic crust</a:t>
            </a:r>
          </a:p>
          <a:p>
            <a:pPr lvl="1"/>
            <a:r>
              <a:rPr lang="en-US" dirty="0" smtClean="0"/>
              <a:t>i.e. the whole crust is very similar to Hawaiian lava flows</a:t>
            </a:r>
          </a:p>
          <a:p>
            <a:r>
              <a:rPr lang="en-US" dirty="0" smtClean="0"/>
              <a:t>A giant impact probably rearranged enough material to create a hemispheric difference in crustal thickness</a:t>
            </a:r>
          </a:p>
          <a:p>
            <a:r>
              <a:rPr lang="en-US" dirty="0" smtClean="0"/>
              <a:t>Smaller impacts pounded the crust into a regolith of angular rock fragments</a:t>
            </a:r>
          </a:p>
          <a:p>
            <a:pPr lvl="1"/>
            <a:r>
              <a:rPr lang="en-US" dirty="0" smtClean="0"/>
              <a:t>Other processes also contribute to breaking rocks up into sand and dust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Dusty areas on Mars are common and have distinct thermal behavior</a:t>
            </a:r>
          </a:p>
          <a:p>
            <a:r>
              <a:rPr lang="en-US" dirty="0" smtClean="0"/>
              <a:t>Thermal inertia can be used to infer rock abundances and regolith grain sizes</a:t>
            </a:r>
          </a:p>
          <a:p>
            <a:endParaRPr lang="en-US" dirty="0"/>
          </a:p>
          <a:p>
            <a:r>
              <a:rPr lang="en-US" dirty="0" smtClean="0"/>
              <a:t>Chemical alteration produced a suite of other minerals, including:</a:t>
            </a:r>
          </a:p>
          <a:p>
            <a:pPr lvl="1"/>
            <a:r>
              <a:rPr lang="en-US" dirty="0" smtClean="0"/>
              <a:t>Hematite at the opportunity landing site</a:t>
            </a:r>
          </a:p>
          <a:p>
            <a:pPr lvl="1"/>
            <a:r>
              <a:rPr lang="en-US" dirty="0" smtClean="0"/>
              <a:t>Clays in the oldest terrains that have seen seen liquid water activity</a:t>
            </a:r>
          </a:p>
          <a:p>
            <a:pPr lvl="1"/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Ice is another major constituent at mid- and high-latitudes</a:t>
            </a:r>
            <a:endParaRPr lang="en-US" dirty="0"/>
          </a:p>
          <a:p>
            <a:pPr lvl="1"/>
            <a:r>
              <a:rPr lang="en-US" dirty="0" smtClean="0"/>
              <a:t>Pore-filling ice in the regolith is easy to explain</a:t>
            </a:r>
          </a:p>
          <a:p>
            <a:pPr lvl="1"/>
            <a:r>
              <a:rPr lang="en-US" dirty="0" smtClean="0"/>
              <a:t>Pure sheets of buried ice also exist, but are currently still a puzzle</a:t>
            </a:r>
            <a:endParaRPr lang="en-US" dirty="0" smtClean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412221"/>
            <a:ext cx="800520" cy="315984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smtClean="0"/>
              <a:t>Recap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749259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8915400" cy="2786063"/>
          </a:xfrm>
        </p:spPr>
        <p:txBody>
          <a:bodyPr/>
          <a:lstStyle/>
          <a:p>
            <a:r>
              <a:rPr lang="en-US" sz="1800">
                <a:latin typeface="Arial" charset="0"/>
                <a:ea typeface="ＭＳ Ｐゴシック" charset="0"/>
                <a:cs typeface="ＭＳ Ｐゴシック" charset="0"/>
              </a:rPr>
              <a:t>Compositional vs. mechanical terms</a:t>
            </a: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Crust, mantle, core are </a:t>
            </a:r>
            <a:r>
              <a:rPr lang="en-US" sz="1600" u="sng">
                <a:latin typeface="Arial" charset="0"/>
                <a:ea typeface="ＭＳ Ｐゴシック" charset="0"/>
              </a:rPr>
              <a:t>compositionally</a:t>
            </a:r>
            <a:r>
              <a:rPr lang="en-US" sz="1600">
                <a:latin typeface="Arial" charset="0"/>
                <a:ea typeface="ＭＳ Ｐゴシック" charset="0"/>
              </a:rPr>
              <a:t> different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Earth has two types of crust</a:t>
            </a:r>
          </a:p>
          <a:p>
            <a:pPr lvl="2"/>
            <a:endParaRPr lang="en-US" sz="1200">
              <a:latin typeface="Arial" charset="0"/>
              <a:ea typeface="ＭＳ Ｐゴシック" charset="0"/>
            </a:endParaRPr>
          </a:p>
          <a:p>
            <a:pPr lvl="1"/>
            <a:r>
              <a:rPr lang="en-US" sz="1600">
                <a:latin typeface="Arial" charset="0"/>
                <a:ea typeface="ＭＳ Ｐゴシック" charset="0"/>
              </a:rPr>
              <a:t>Lithosphere, Asthenosphere, Mesosphere, Outer Core and Inner Core are </a:t>
            </a:r>
            <a:r>
              <a:rPr lang="en-US" sz="1600" u="sng">
                <a:latin typeface="Arial" charset="0"/>
                <a:ea typeface="ＭＳ Ｐゴシック" charset="0"/>
              </a:rPr>
              <a:t>mechanically</a:t>
            </a:r>
            <a:r>
              <a:rPr lang="en-US" sz="1600">
                <a:latin typeface="Arial" charset="0"/>
                <a:ea typeface="ＭＳ Ｐゴシック" charset="0"/>
              </a:rPr>
              <a:t> different </a:t>
            </a:r>
          </a:p>
          <a:p>
            <a:pPr lvl="2"/>
            <a:r>
              <a:rPr lang="en-US" sz="1200">
                <a:latin typeface="Arial" charset="0"/>
                <a:ea typeface="ＭＳ Ｐゴシック" charset="0"/>
              </a:rPr>
              <a:t>Earth</a:t>
            </a:r>
            <a:r>
              <a:rPr lang="ja-JP" altLang="en-US" sz="1200">
                <a:latin typeface="Arial" charset="0"/>
                <a:ea typeface="ＭＳ Ｐゴシック" charset="0"/>
              </a:rPr>
              <a:t>’</a:t>
            </a:r>
            <a:r>
              <a:rPr lang="en-US" altLang="ja-JP" sz="1200">
                <a:latin typeface="Arial" charset="0"/>
                <a:ea typeface="ＭＳ Ｐゴシック" charset="0"/>
              </a:rPr>
              <a:t>s lithosphere is divided into plates…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1266" name="Group 6"/>
          <p:cNvGrpSpPr>
            <a:grpSpLocks/>
          </p:cNvGrpSpPr>
          <p:nvPr/>
        </p:nvGrpSpPr>
        <p:grpSpPr bwMode="auto">
          <a:xfrm>
            <a:off x="5697538" y="2674938"/>
            <a:ext cx="3446462" cy="3971925"/>
            <a:chOff x="4986197" y="346075"/>
            <a:chExt cx="4157803" cy="4251325"/>
          </a:xfrm>
        </p:grpSpPr>
        <p:pic>
          <p:nvPicPr>
            <p:cNvPr id="1126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6197" y="346075"/>
              <a:ext cx="4157803" cy="42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1269" name="Rectangle 4"/>
            <p:cNvSpPr>
              <a:spLocks noChangeArrowheads="1"/>
            </p:cNvSpPr>
            <p:nvPr/>
          </p:nvSpPr>
          <p:spPr bwMode="auto">
            <a:xfrm>
              <a:off x="7759700" y="2425700"/>
              <a:ext cx="774700" cy="40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267" name="Picture 4" descr="TPanatom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2960688"/>
            <a:ext cx="5202237" cy="357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9280256"/>
      </p:ext>
    </p:extLst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41400"/>
            <a:ext cx="4191000" cy="2540000"/>
          </a:xfrm>
        </p:spPr>
        <p:txBody>
          <a:bodyPr/>
          <a:lstStyle/>
          <a:p>
            <a:pPr marL="742950" lvl="1" indent="-285750" defTabSz="914400"/>
            <a:r>
              <a:rPr lang="en-US" b="0">
                <a:latin typeface="Arial" charset="0"/>
                <a:ea typeface="ＭＳ Ｐゴシック" charset="0"/>
              </a:rPr>
              <a:t>Lunar magma ocean was probably at least a few hundred km thick</a:t>
            </a:r>
          </a:p>
          <a:p>
            <a:pPr marL="742950" lvl="1" indent="-285750" defTabSz="914400"/>
            <a:r>
              <a:rPr lang="en-US" b="0">
                <a:latin typeface="Arial" charset="0"/>
                <a:ea typeface="ＭＳ Ｐゴシック" charset="0"/>
              </a:rPr>
              <a:t>Apollo 11 returned highland fragments, first suggestion of Magma ocean</a:t>
            </a:r>
          </a:p>
          <a:p>
            <a:pPr marL="742950" lvl="1" indent="-285750" defTabSz="914400"/>
            <a:r>
              <a:rPr lang="en-US" b="0">
                <a:latin typeface="Arial" charset="0"/>
                <a:ea typeface="ＭＳ Ｐゴシック" charset="0"/>
              </a:rPr>
              <a:t>Idea since extended to other terrestrial planets</a:t>
            </a:r>
          </a:p>
        </p:txBody>
      </p:sp>
      <p:pic>
        <p:nvPicPr>
          <p:cNvPr id="36866" name="Picture 7" descr="moon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6238"/>
            <a:ext cx="4953000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0" y="523875"/>
            <a:ext cx="4071938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Giant Impacts make Magma Oceans</a:t>
            </a:r>
          </a:p>
        </p:txBody>
      </p:sp>
      <p:sp>
        <p:nvSpPr>
          <p:cNvPr id="36868" name="Content Placeholder 1"/>
          <p:cNvSpPr>
            <a:spLocks noGrp="1"/>
          </p:cNvSpPr>
          <p:nvPr>
            <p:ph idx="1"/>
          </p:nvPr>
        </p:nvSpPr>
        <p:spPr>
          <a:xfrm>
            <a:off x="0" y="3014663"/>
            <a:ext cx="9144000" cy="2590800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A melt has a bulk chemical composition, but no crystals</a:t>
            </a:r>
          </a:p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Minerals are mechanically separable crystals with a distinct composition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Terrestrial planets are dominated by silicon-oxygen based minerals –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silicates</a:t>
            </a:r>
            <a:endParaRPr lang="en-US" sz="1600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Silicate rocks are built from SiO</a:t>
            </a:r>
            <a:r>
              <a:rPr lang="en-US" baseline="-25000" dirty="0">
                <a:latin typeface="Arial" charset="0"/>
                <a:ea typeface="ＭＳ Ｐゴシック" charset="0"/>
                <a:cs typeface="ＭＳ Ｐゴシック" charset="0"/>
              </a:rPr>
              <a:t>4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tetrahedra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baseline="-250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3686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395" y="4420900"/>
            <a:ext cx="5703163" cy="212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03676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244599"/>
            <a:ext cx="5214938" cy="4767263"/>
          </a:xfrm>
        </p:spPr>
        <p:txBody>
          <a:bodyPr/>
          <a:lstStyle/>
          <a:p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Depending on how Oxygen is shared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Olivine</a:t>
            </a:r>
            <a:r>
              <a:rPr lang="en-US" sz="1400" dirty="0"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Isolated </a:t>
            </a:r>
            <a:r>
              <a:rPr lang="en-US" sz="1200" dirty="0" err="1">
                <a:latin typeface="Arial" charset="0"/>
                <a:ea typeface="ＭＳ Ｐゴシック" charset="0"/>
              </a:rPr>
              <a:t>tetrahedra</a:t>
            </a:r>
            <a:r>
              <a:rPr lang="en-US" sz="1200" dirty="0">
                <a:latin typeface="Arial" charset="0"/>
                <a:ea typeface="ＭＳ Ｐゴシック" charset="0"/>
              </a:rPr>
              <a:t> joined by </a:t>
            </a:r>
            <a:r>
              <a:rPr lang="en-US" sz="1200" dirty="0" err="1">
                <a:latin typeface="Arial" charset="0"/>
                <a:ea typeface="ＭＳ Ｐゴシック" charset="0"/>
              </a:rPr>
              <a:t>cations</a:t>
            </a:r>
            <a:r>
              <a:rPr lang="en-US" sz="1200" dirty="0">
                <a:latin typeface="Arial" charset="0"/>
                <a:ea typeface="ＭＳ Ｐゴシック" charset="0"/>
              </a:rPr>
              <a:t> (Mg, Fe)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(</a:t>
            </a:r>
            <a:r>
              <a:rPr lang="en-US" sz="1200" dirty="0" err="1">
                <a:latin typeface="Arial" charset="0"/>
                <a:ea typeface="ＭＳ Ｐゴシック" charset="0"/>
              </a:rPr>
              <a:t>Mg,Fe</a:t>
            </a:r>
            <a:r>
              <a:rPr lang="en-US" sz="1200" dirty="0">
                <a:latin typeface="Arial" charset="0"/>
                <a:ea typeface="ＭＳ Ｐゴシック" charset="0"/>
              </a:rPr>
              <a:t>)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2</a:t>
            </a:r>
            <a:r>
              <a:rPr lang="en-US" sz="1200" dirty="0">
                <a:latin typeface="Arial" charset="0"/>
                <a:ea typeface="ＭＳ Ｐゴシック" charset="0"/>
              </a:rPr>
              <a:t>SiO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4</a:t>
            </a:r>
            <a:r>
              <a:rPr lang="en-US" sz="1200" dirty="0">
                <a:latin typeface="Arial" charset="0"/>
                <a:ea typeface="ＭＳ Ｐゴシック" charset="0"/>
              </a:rPr>
              <a:t>     (</a:t>
            </a:r>
            <a:r>
              <a:rPr lang="en-US" sz="1200" dirty="0" err="1">
                <a:latin typeface="Arial" charset="0"/>
                <a:ea typeface="ＭＳ Ｐゴシック" charset="0"/>
              </a:rPr>
              <a:t>forsterite</a:t>
            </a:r>
            <a:r>
              <a:rPr lang="en-US" sz="1200" dirty="0">
                <a:latin typeface="Arial" charset="0"/>
                <a:ea typeface="ＭＳ Ｐゴシック" charset="0"/>
              </a:rPr>
              <a:t>, </a:t>
            </a:r>
            <a:r>
              <a:rPr lang="en-US" sz="1200" dirty="0" err="1">
                <a:latin typeface="Arial" charset="0"/>
                <a:ea typeface="ＭＳ Ｐゴシック" charset="0"/>
              </a:rPr>
              <a:t>fayalite</a:t>
            </a:r>
            <a:r>
              <a:rPr lang="en-US" sz="1200" dirty="0">
                <a:latin typeface="Arial" charset="0"/>
                <a:ea typeface="ＭＳ Ｐゴシック" charset="0"/>
              </a:rPr>
              <a:t>)</a:t>
            </a:r>
            <a:endParaRPr lang="en-US" sz="16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Pyroxene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Chains of </a:t>
            </a:r>
            <a:r>
              <a:rPr lang="en-US" sz="1200" dirty="0" err="1">
                <a:latin typeface="Arial" charset="0"/>
                <a:ea typeface="ＭＳ Ｐゴシック" charset="0"/>
              </a:rPr>
              <a:t>tetrahedra</a:t>
            </a:r>
            <a:r>
              <a:rPr lang="en-US" sz="1200" dirty="0">
                <a:latin typeface="Arial" charset="0"/>
                <a:ea typeface="ＭＳ Ｐゴシック" charset="0"/>
              </a:rPr>
              <a:t> sharing 2 Oxygen atoms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(Mg, Fe)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 </a:t>
            </a:r>
            <a:r>
              <a:rPr lang="en-US" sz="1200" dirty="0">
                <a:latin typeface="Arial" charset="0"/>
                <a:ea typeface="ＭＳ Ｐゴシック" charset="0"/>
              </a:rPr>
              <a:t>SiO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200" dirty="0">
                <a:latin typeface="Arial" charset="0"/>
                <a:ea typeface="ＭＳ Ｐゴシック" charset="0"/>
              </a:rPr>
              <a:t>     (</a:t>
            </a:r>
            <a:r>
              <a:rPr lang="en-US" sz="1200" dirty="0" err="1">
                <a:latin typeface="Arial" charset="0"/>
                <a:ea typeface="ＭＳ Ｐゴシック" charset="0"/>
              </a:rPr>
              <a:t>orthopyroxenes</a:t>
            </a:r>
            <a:r>
              <a:rPr lang="en-US" sz="1200" dirty="0">
                <a:latin typeface="Arial" charset="0"/>
                <a:ea typeface="ＭＳ Ｐゴシック" charset="0"/>
              </a:rPr>
              <a:t>)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(</a:t>
            </a:r>
            <a:r>
              <a:rPr lang="en-US" sz="1200" dirty="0" err="1">
                <a:latin typeface="Arial" charset="0"/>
                <a:ea typeface="ＭＳ Ｐゴシック" charset="0"/>
              </a:rPr>
              <a:t>Ca</a:t>
            </a:r>
            <a:r>
              <a:rPr lang="en-US" sz="1200" dirty="0">
                <a:latin typeface="Arial" charset="0"/>
                <a:ea typeface="ＭＳ Ｐゴシック" charset="0"/>
              </a:rPr>
              <a:t>, Mg, Fe) SiO</a:t>
            </a:r>
            <a:r>
              <a:rPr lang="en-US" sz="1200" baseline="-25000" dirty="0">
                <a:latin typeface="Arial" charset="0"/>
                <a:ea typeface="ＭＳ Ｐゴシック" charset="0"/>
              </a:rPr>
              <a:t>3</a:t>
            </a:r>
            <a:r>
              <a:rPr lang="en-US" sz="1200" dirty="0">
                <a:latin typeface="Arial" charset="0"/>
                <a:ea typeface="ＭＳ Ｐゴシック" charset="0"/>
              </a:rPr>
              <a:t>     (</a:t>
            </a:r>
            <a:r>
              <a:rPr lang="en-US" sz="1200" dirty="0" err="1">
                <a:latin typeface="Arial" charset="0"/>
                <a:ea typeface="ＭＳ Ｐゴシック" charset="0"/>
              </a:rPr>
              <a:t>clinopyroxenes</a:t>
            </a:r>
            <a:r>
              <a:rPr lang="en-US" sz="1200" dirty="0">
                <a:latin typeface="Arial" charset="0"/>
                <a:ea typeface="ＭＳ Ｐゴシック" charset="0"/>
              </a:rPr>
              <a:t>)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Feldspars</a:t>
            </a:r>
          </a:p>
          <a:p>
            <a:pPr lvl="2"/>
            <a:r>
              <a:rPr lang="en-US" sz="1200" dirty="0">
                <a:latin typeface="Arial" charset="0"/>
                <a:ea typeface="ＭＳ Ｐゴシック" charset="0"/>
              </a:rPr>
              <a:t>Framework where all 4 oxygen atoms are shared</a:t>
            </a:r>
          </a:p>
          <a:p>
            <a:pPr lvl="1"/>
            <a:endParaRPr lang="en-US" sz="1600" dirty="0">
              <a:latin typeface="Arial" charset="0"/>
              <a:ea typeface="ＭＳ Ｐゴシック" charset="0"/>
            </a:endParaRPr>
          </a:p>
        </p:txBody>
      </p:sp>
      <p:pic>
        <p:nvPicPr>
          <p:cNvPr id="38914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31800"/>
            <a:ext cx="4343400" cy="640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76746"/>
      </p:ext>
    </p:extLst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-1" y="449263"/>
            <a:ext cx="9144001" cy="6214004"/>
          </a:xfrm>
          <a:extLst/>
        </p:spPr>
        <p:txBody>
          <a:bodyPr/>
          <a:lstStyle/>
          <a:p>
            <a:pPr lvl="2">
              <a:defRPr/>
            </a:pPr>
            <a:endParaRPr lang="en-US" sz="1200" dirty="0" smtClean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sz="1800" dirty="0" smtClean="0">
                <a:latin typeface="Arial" charset="0"/>
                <a:ea typeface="ＭＳ Ｐゴシック" charset="0"/>
              </a:rPr>
              <a:t>Earth/Venus/Mars</a:t>
            </a:r>
          </a:p>
          <a:p>
            <a:pPr lvl="1">
              <a:defRPr/>
            </a:pPr>
            <a:r>
              <a:rPr lang="en-US" sz="1600" dirty="0" smtClean="0">
                <a:latin typeface="Arial" charset="0"/>
                <a:ea typeface="ＭＳ Ｐゴシック" charset="0"/>
              </a:rPr>
              <a:t>Olivine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and pyroxene rain out of a magma ocean leaving a crust that’s more enriched in feldspar minerals</a:t>
            </a:r>
            <a:endParaRPr lang="en-US" sz="1600" dirty="0" smtClean="0">
              <a:latin typeface="Arial" charset="0"/>
              <a:ea typeface="ＭＳ Ｐゴシック" charset="0"/>
            </a:endParaRPr>
          </a:p>
          <a:p>
            <a:pPr lvl="1">
              <a:defRPr/>
            </a:pPr>
            <a:r>
              <a:rPr lang="en-US" sz="1600" dirty="0" smtClean="0">
                <a:latin typeface="Arial" charset="0"/>
                <a:ea typeface="ＭＳ Ｐゴシック" charset="0"/>
              </a:rPr>
              <a:t>This remaining </a:t>
            </a:r>
            <a:r>
              <a:rPr lang="en-US" sz="1600" dirty="0" smtClean="0">
                <a:latin typeface="Arial" charset="0"/>
                <a:ea typeface="ＭＳ Ｐゴシック" charset="0"/>
              </a:rPr>
              <a:t>composition is called </a:t>
            </a:r>
            <a:r>
              <a:rPr lang="en-US" sz="28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ＭＳ Ｐゴシック" charset="0"/>
              </a:rPr>
              <a:t>Basaltic</a:t>
            </a:r>
          </a:p>
          <a:p>
            <a:pPr lvl="1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Basalt is a broad term (to be expounded upon in the volcanism lectures!)</a:t>
            </a:r>
          </a:p>
          <a:p>
            <a:pPr lvl="2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Variations in water content</a:t>
            </a:r>
          </a:p>
          <a:p>
            <a:pPr lvl="2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Variations in alkali metal content</a:t>
            </a:r>
          </a:p>
          <a:p>
            <a:pPr lvl="2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Variations in silica content</a:t>
            </a:r>
          </a:p>
          <a:p>
            <a:pPr lvl="1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These are initial crusts that will be heavily modified by:</a:t>
            </a:r>
          </a:p>
          <a:p>
            <a:pPr lvl="2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Stripping by Giant Impacts</a:t>
            </a:r>
          </a:p>
          <a:p>
            <a:pPr lvl="2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Plate Tectonics</a:t>
            </a:r>
          </a:p>
          <a:p>
            <a:pPr lvl="2"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Volcanism</a:t>
            </a:r>
          </a:p>
          <a:p>
            <a:pPr lvl="2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>
              <a:defRPr/>
            </a:pPr>
            <a:endParaRPr lang="en-US" dirty="0" smtClean="0">
              <a:latin typeface="Arial" charset="0"/>
              <a:ea typeface="ＭＳ Ｐゴシック" charset="0"/>
            </a:endParaRPr>
          </a:p>
          <a:p>
            <a:pPr lvl="1">
              <a:defRPr/>
            </a:pPr>
            <a:endParaRPr lang="en-US" sz="1600" dirty="0" smtClean="0">
              <a:latin typeface="Arial" charset="0"/>
              <a:ea typeface="ＭＳ Ｐゴシック" charset="0"/>
            </a:endParaRPr>
          </a:p>
          <a:p>
            <a:pPr lvl="2">
              <a:defRPr/>
            </a:pPr>
            <a:endParaRPr lang="en-US" sz="1100" dirty="0">
              <a:latin typeface="Arial" charset="0"/>
              <a:ea typeface="ＭＳ Ｐゴシック" charset="0"/>
            </a:endParaRPr>
          </a:p>
          <a:p>
            <a:pPr lvl="2">
              <a:defRPr/>
            </a:pPr>
            <a:endParaRPr lang="en-US" sz="1200" dirty="0">
              <a:latin typeface="Arial" charset="0"/>
              <a:ea typeface="ＭＳ Ｐゴシック" charset="0"/>
            </a:endParaRPr>
          </a:p>
          <a:p>
            <a:pPr lvl="1">
              <a:defRPr/>
            </a:pPr>
            <a:endParaRPr lang="en-US" sz="1600" dirty="0">
              <a:latin typeface="Arial" charset="0"/>
              <a:ea typeface="ＭＳ Ｐゴシック" charset="0"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795867" y="4356629"/>
            <a:ext cx="1357313" cy="1404937"/>
            <a:chOff x="201168" y="3063240"/>
            <a:chExt cx="1965960" cy="1901952"/>
          </a:xfrm>
        </p:grpSpPr>
        <p:sp>
          <p:nvSpPr>
            <p:cNvPr id="6" name="Oval 5"/>
            <p:cNvSpPr/>
            <p:nvPr/>
          </p:nvSpPr>
          <p:spPr bwMode="auto">
            <a:xfrm>
              <a:off x="201168" y="3063240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1727948" y="3712268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665640" y="3424289"/>
              <a:ext cx="227638" cy="238549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631150" y="4015290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1316362" y="4518179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1617578" y="4142088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1196795" y="3576874"/>
              <a:ext cx="2299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631150" y="4636381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1389942" y="3119117"/>
              <a:ext cx="227637" cy="236401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15" name="Group 18"/>
          <p:cNvGrpSpPr>
            <a:grpSpLocks/>
          </p:cNvGrpSpPr>
          <p:nvPr/>
        </p:nvGrpSpPr>
        <p:grpSpPr bwMode="auto">
          <a:xfrm>
            <a:off x="3577167" y="4472516"/>
            <a:ext cx="1355725" cy="1404938"/>
            <a:chOff x="2886456" y="3069336"/>
            <a:chExt cx="1965960" cy="1901952"/>
          </a:xfrm>
        </p:grpSpPr>
        <p:sp>
          <p:nvSpPr>
            <p:cNvPr id="16" name="Oval 15"/>
            <p:cNvSpPr/>
            <p:nvPr/>
          </p:nvSpPr>
          <p:spPr bwMode="auto">
            <a:xfrm>
              <a:off x="2886456" y="3069336"/>
              <a:ext cx="1965960" cy="1901952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38100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473482" y="3619505"/>
              <a:ext cx="805721" cy="80591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47625" cap="flat" cmpd="thickThin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sp>
        <p:nvSpPr>
          <p:cNvPr id="18" name="Down Arrow 20"/>
          <p:cNvSpPr>
            <a:spLocks noChangeArrowheads="1"/>
          </p:cNvSpPr>
          <p:nvPr/>
        </p:nvSpPr>
        <p:spPr bwMode="auto">
          <a:xfrm rot="16200000">
            <a:off x="2380986" y="4498710"/>
            <a:ext cx="949325" cy="1331913"/>
          </a:xfrm>
          <a:prstGeom prst="downArrow">
            <a:avLst>
              <a:gd name="adj1" fmla="val 50000"/>
              <a:gd name="adj2" fmla="val 50008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Box 28"/>
          <p:cNvSpPr txBox="1">
            <a:spLocks noChangeArrowheads="1"/>
          </p:cNvSpPr>
          <p:nvPr/>
        </p:nvSpPr>
        <p:spPr bwMode="auto">
          <a:xfrm>
            <a:off x="2178580" y="4175654"/>
            <a:ext cx="1176337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Millions</a:t>
            </a:r>
          </a:p>
          <a:p>
            <a:r>
              <a:rPr lang="en-US"/>
              <a:t>of years</a:t>
            </a:r>
          </a:p>
        </p:txBody>
      </p:sp>
    </p:spTree>
    <p:extLst>
      <p:ext uri="{BB962C8B-B14F-4D97-AF65-F5344CB8AC3E}">
        <p14:creationId xmlns:p14="http://schemas.microsoft.com/office/powerpoint/2010/main" val="14536980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76425"/>
            <a:ext cx="458787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5" y="5221288"/>
            <a:ext cx="1770063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8"/>
          <p:cNvSpPr txBox="1">
            <a:spLocks noChangeArrowheads="1"/>
          </p:cNvSpPr>
          <p:nvPr/>
        </p:nvSpPr>
        <p:spPr bwMode="auto">
          <a:xfrm>
            <a:off x="0" y="5746750"/>
            <a:ext cx="1270000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Fe poor</a:t>
            </a:r>
          </a:p>
          <a:p>
            <a:r>
              <a:rPr lang="en-US" sz="1400"/>
              <a:t>Light</a:t>
            </a:r>
          </a:p>
          <a:p>
            <a:r>
              <a:rPr lang="en-US" sz="1400"/>
              <a:t>Less-dense</a:t>
            </a:r>
          </a:p>
        </p:txBody>
      </p:sp>
      <p:pic>
        <p:nvPicPr>
          <p:cNvPr id="41988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550" y="5265738"/>
            <a:ext cx="2125663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10"/>
          <p:cNvSpPr txBox="1">
            <a:spLocks noChangeArrowheads="1"/>
          </p:cNvSpPr>
          <p:nvPr/>
        </p:nvSpPr>
        <p:spPr bwMode="auto">
          <a:xfrm>
            <a:off x="5610225" y="6186488"/>
            <a:ext cx="773113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Fe rich</a:t>
            </a:r>
          </a:p>
          <a:p>
            <a:r>
              <a:rPr lang="en-US" sz="1400"/>
              <a:t>Dark</a:t>
            </a:r>
          </a:p>
          <a:p>
            <a:r>
              <a:rPr lang="en-US" sz="1400"/>
              <a:t>Dense</a:t>
            </a:r>
          </a:p>
        </p:txBody>
      </p:sp>
      <p:cxnSp>
        <p:nvCxnSpPr>
          <p:cNvPr id="41990" name="Straight Arrow Connector 8"/>
          <p:cNvCxnSpPr>
            <a:cxnSpLocks noChangeShapeType="1"/>
          </p:cNvCxnSpPr>
          <p:nvPr/>
        </p:nvCxnSpPr>
        <p:spPr bwMode="auto">
          <a:xfrm>
            <a:off x="1049338" y="4699000"/>
            <a:ext cx="111125" cy="79533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1" name="Straight Arrow Connector 12"/>
          <p:cNvCxnSpPr>
            <a:cxnSpLocks noChangeShapeType="1"/>
          </p:cNvCxnSpPr>
          <p:nvPr/>
        </p:nvCxnSpPr>
        <p:spPr bwMode="auto">
          <a:xfrm>
            <a:off x="2751138" y="4732338"/>
            <a:ext cx="1100137" cy="1117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92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5813"/>
            <a:ext cx="914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4"/>
          <p:cNvSpPr txBox="1">
            <a:spLocks noChangeArrowheads="1"/>
          </p:cNvSpPr>
          <p:nvPr/>
        </p:nvSpPr>
        <p:spPr bwMode="auto">
          <a:xfrm>
            <a:off x="1574800" y="254000"/>
            <a:ext cx="1262063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Ultrabasic</a:t>
            </a:r>
          </a:p>
          <a:p>
            <a:r>
              <a:rPr lang="en-US"/>
              <a:t>Primative</a:t>
            </a:r>
          </a:p>
        </p:txBody>
      </p:sp>
      <p:sp>
        <p:nvSpPr>
          <p:cNvPr id="41994" name="TextBox 5"/>
          <p:cNvSpPr txBox="1">
            <a:spLocks noChangeArrowheads="1"/>
          </p:cNvSpPr>
          <p:nvPr/>
        </p:nvSpPr>
        <p:spPr bwMode="auto">
          <a:xfrm>
            <a:off x="3149600" y="263525"/>
            <a:ext cx="1262063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Basic</a:t>
            </a:r>
          </a:p>
        </p:txBody>
      </p:sp>
      <p:sp>
        <p:nvSpPr>
          <p:cNvPr id="41995" name="TextBox 6"/>
          <p:cNvSpPr txBox="1">
            <a:spLocks noChangeArrowheads="1"/>
          </p:cNvSpPr>
          <p:nvPr/>
        </p:nvSpPr>
        <p:spPr bwMode="auto">
          <a:xfrm>
            <a:off x="7881938" y="254000"/>
            <a:ext cx="1262062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Acidic</a:t>
            </a:r>
          </a:p>
          <a:p>
            <a:r>
              <a:rPr lang="en-US"/>
              <a:t>Evolved</a:t>
            </a:r>
          </a:p>
        </p:txBody>
      </p:sp>
      <p:cxnSp>
        <p:nvCxnSpPr>
          <p:cNvPr id="41996" name="Straight Arrow Connector 12"/>
          <p:cNvCxnSpPr>
            <a:cxnSpLocks noChangeShapeType="1"/>
            <a:stCxn id="41994" idx="3"/>
          </p:cNvCxnSpPr>
          <p:nvPr/>
        </p:nvCxnSpPr>
        <p:spPr bwMode="auto">
          <a:xfrm flipV="1">
            <a:off x="4411663" y="406400"/>
            <a:ext cx="3495675" cy="14288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997" name="Straight Arrow Connector 14"/>
          <p:cNvCxnSpPr>
            <a:cxnSpLocks noChangeShapeType="1"/>
          </p:cNvCxnSpPr>
          <p:nvPr/>
        </p:nvCxnSpPr>
        <p:spPr bwMode="auto">
          <a:xfrm flipV="1">
            <a:off x="2819400" y="644525"/>
            <a:ext cx="5097463" cy="2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1998" name="Picture 6" descr="OxideBarGrap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2316163"/>
            <a:ext cx="406400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552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2"/>
          <p:cNvSpPr>
            <a:spLocks noGrp="1"/>
          </p:cNvSpPr>
          <p:nvPr>
            <p:ph idx="1"/>
          </p:nvPr>
        </p:nvSpPr>
        <p:spPr>
          <a:xfrm>
            <a:off x="141288" y="441325"/>
            <a:ext cx="3253845" cy="2843742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Martian in-situ and orbital measurements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Crust dominated by basalt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With a thin weathered coating</a:t>
            </a:r>
          </a:p>
        </p:txBody>
      </p:sp>
      <p:pic>
        <p:nvPicPr>
          <p:cNvPr id="4608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98464"/>
            <a:ext cx="5334000" cy="3201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6850063" y="3770313"/>
            <a:ext cx="2293937" cy="260350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/>
              <a:t>McSween et al., 2009</a:t>
            </a:r>
          </a:p>
        </p:txBody>
      </p:sp>
      <p:pic>
        <p:nvPicPr>
          <p:cNvPr id="4608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73769"/>
            <a:ext cx="4080933" cy="3884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4872109"/>
      </p:ext>
    </p:extLst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27900</TotalTime>
  <Words>1616</Words>
  <Application>Microsoft Macintosh PowerPoint</Application>
  <PresentationFormat>Letter Paper (8.5x11 in)</PresentationFormat>
  <Paragraphs>302</Paragraphs>
  <Slides>39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2" baseType="lpstr">
      <vt:lpstr>Default Design</vt:lpstr>
      <vt:lpstr>Office Theme</vt:lpstr>
      <vt:lpstr>Microsoft Equation</vt:lpstr>
      <vt:lpstr>Mars Surface Materials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354</cp:revision>
  <cp:lastPrinted>2004-09-17T01:36:45Z</cp:lastPrinted>
  <dcterms:created xsi:type="dcterms:W3CDTF">2010-11-04T18:02:48Z</dcterms:created>
  <dcterms:modified xsi:type="dcterms:W3CDTF">2015-01-28T16:52:40Z</dcterms:modified>
</cp:coreProperties>
</file>