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1.bin" ContentType="application/vnd.openxmlformats-officedocument.oleObject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86" r:id="rId4"/>
    <p:sldId id="258" r:id="rId5"/>
    <p:sldId id="277" r:id="rId6"/>
    <p:sldId id="259" r:id="rId7"/>
    <p:sldId id="278" r:id="rId8"/>
    <p:sldId id="260" r:id="rId9"/>
    <p:sldId id="261" r:id="rId10"/>
    <p:sldId id="262" r:id="rId11"/>
    <p:sldId id="263" r:id="rId12"/>
    <p:sldId id="276" r:id="rId13"/>
    <p:sldId id="264" r:id="rId14"/>
    <p:sldId id="287" r:id="rId15"/>
    <p:sldId id="279" r:id="rId16"/>
    <p:sldId id="265" r:id="rId17"/>
    <p:sldId id="266" r:id="rId18"/>
    <p:sldId id="267" r:id="rId19"/>
    <p:sldId id="268" r:id="rId20"/>
    <p:sldId id="285" r:id="rId21"/>
    <p:sldId id="284" r:id="rId22"/>
    <p:sldId id="269" r:id="rId23"/>
    <p:sldId id="275" r:id="rId24"/>
    <p:sldId id="270" r:id="rId25"/>
    <p:sldId id="271" r:id="rId26"/>
    <p:sldId id="272" r:id="rId27"/>
    <p:sldId id="273" r:id="rId28"/>
    <p:sldId id="274" r:id="rId29"/>
    <p:sldId id="282" r:id="rId30"/>
    <p:sldId id="280" r:id="rId31"/>
    <p:sldId id="281" r:id="rId32"/>
    <p:sldId id="283" r:id="rId33"/>
  </p:sldIdLst>
  <p:sldSz cx="9144000" cy="6858000" type="letter"/>
  <p:notesSz cx="7162800" cy="94488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78D4DE"/>
    <a:srgbClr val="33CC33"/>
    <a:srgbClr val="FAF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85" autoAdjust="0"/>
  </p:normalViewPr>
  <p:slideViewPr>
    <p:cSldViewPr snapToGrid="0">
      <p:cViewPr>
        <p:scale>
          <a:sx n="150" d="100"/>
          <a:sy n="150" d="100"/>
        </p:scale>
        <p:origin x="-42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737DCA23-E85D-5545-95B4-3D737BD589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7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A6EB7785-1C43-2F43-8951-077E21993B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198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1912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991262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9B1B7D-0638-1943-803D-94BE912D3418}" type="slidenum">
              <a:rPr lang="en-US" sz="900" b="0">
                <a:latin typeface="Times New Roman" charset="0"/>
              </a:rPr>
              <a:pPr/>
              <a:t>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6C219B-7EBE-014C-8377-0630195C955B}" type="slidenum">
              <a:rPr lang="en-US" sz="900" b="0">
                <a:latin typeface="Times New Roman" charset="0"/>
              </a:rPr>
              <a:pPr/>
              <a:t>17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646807-A2C0-E04B-9516-E7D89B63D6A6}" type="slidenum">
              <a:rPr lang="en-US" sz="900" b="0">
                <a:latin typeface="Times New Roman" charset="0"/>
              </a:rPr>
              <a:pPr/>
              <a:t>18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C9BB22-98E2-7748-8DCD-1A4FED9F09A7}" type="slidenum">
              <a:rPr lang="en-US" sz="900" b="0">
                <a:latin typeface="Times New Roman" charset="0"/>
              </a:rPr>
              <a:pPr/>
              <a:t>19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43F150-1DFC-AA48-9CF7-1C3D62568423}" type="slidenum">
              <a:rPr lang="en-US" sz="900" b="0">
                <a:latin typeface="Times New Roman" charset="0"/>
              </a:rPr>
              <a:pPr/>
              <a:t>23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01ABFD-1E33-5844-A8CB-B7C5072E6D7F}" type="slidenum">
              <a:rPr lang="en-US" sz="900" b="0">
                <a:latin typeface="Times New Roman" charset="0"/>
              </a:rPr>
              <a:pPr/>
              <a:t>24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C0545E-E636-A640-BEB1-0A1641B82A9F}" type="slidenum">
              <a:rPr lang="en-US" sz="900" b="0">
                <a:latin typeface="Times New Roman" charset="0"/>
              </a:rPr>
              <a:pPr/>
              <a:t>25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B4AEF2-AA92-3F4C-AB82-0B021E867BDA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9C2249-EB2D-7641-8C52-216FD59BD94A}" type="slidenum">
              <a:rPr lang="en-US" sz="900" b="0">
                <a:latin typeface="Times New Roman" charset="0"/>
              </a:rPr>
              <a:pPr/>
              <a:t>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2E0086-9960-2843-A875-94E0D0501843}" type="slidenum">
              <a:rPr lang="en-US" sz="900" b="0">
                <a:latin typeface="Times New Roman" charset="0"/>
              </a:rPr>
              <a:pPr/>
              <a:t>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F474E0-4DD5-8B43-AA6A-5BEFAB2453C3}" type="slidenum">
              <a:rPr lang="en-US" sz="900" b="0">
                <a:latin typeface="Times New Roman" charset="0"/>
              </a:rPr>
              <a:pPr/>
              <a:t>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1A4353-868B-1F4D-8D57-7BCC05010254}" type="slidenum">
              <a:rPr lang="en-US" sz="900" b="0">
                <a:latin typeface="Times New Roman" charset="0"/>
              </a:rPr>
              <a:pPr/>
              <a:t>10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75FDB7-5DF4-4247-A427-B06B101BDBFA}" type="slidenum">
              <a:rPr lang="en-US" sz="900" b="0">
                <a:latin typeface="Times New Roman" charset="0"/>
              </a:rPr>
              <a:pPr/>
              <a:t>11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EC90FC-BFBA-8B49-922E-63005E3BC67E}" type="slidenum">
              <a:rPr lang="en-US" sz="900" b="0">
                <a:latin typeface="Times New Roman" charset="0"/>
              </a:rPr>
              <a:pPr/>
              <a:t>13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5776E5-F433-7A48-A1DC-63AFDCEFD841}" type="slidenum">
              <a:rPr lang="en-US" sz="900" b="0">
                <a:latin typeface="Times New Roman" charset="0"/>
              </a:rPr>
              <a:pPr/>
              <a:t>16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77838" y="290513"/>
            <a:ext cx="7867650" cy="941387"/>
          </a:xfrm>
          <a:prstGeom prst="rect">
            <a:avLst/>
          </a:prstGeom>
          <a:solidFill>
            <a:srgbClr val="FFFF00">
              <a:alpha val="75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Arial" pitchFamily="-106" charset="0"/>
                <a:ea typeface="+mn-ea"/>
                <a:cs typeface="+mn-cs"/>
              </a:rPr>
              <a:t>PTYS 554</a:t>
            </a:r>
          </a:p>
          <a:p>
            <a:pPr>
              <a:spcBef>
                <a:spcPct val="50000"/>
              </a:spcBef>
              <a:defRPr/>
            </a:pPr>
            <a:r>
              <a:rPr lang="en-US" sz="2400">
                <a:latin typeface="Arial" pitchFamily="-106" charset="0"/>
                <a:ea typeface="+mn-ea"/>
                <a:cs typeface="+mn-cs"/>
              </a:rPr>
              <a:t>Evolution of Planetary Surfaces</a:t>
            </a:r>
          </a:p>
        </p:txBody>
      </p:sp>
    </p:spTree>
    <p:extLst>
      <p:ext uri="{BB962C8B-B14F-4D97-AF65-F5344CB8AC3E}">
        <p14:creationId xmlns:p14="http://schemas.microsoft.com/office/powerpoint/2010/main" val="339752360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3637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94760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98319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00092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3830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9" Type="http://schemas.openxmlformats.org/officeDocument/2006/relationships/image" Target="../media/image2.jpeg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3" descr="phoeb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84788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PYTS 554 – Gravity and Topography II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446930BA-2357-0445-8274-91D74989EC87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30" name="Picture 70" descr="lpl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9" descr="UA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20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4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9.jpe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21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2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2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8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63" y="1312863"/>
            <a:ext cx="7881937" cy="315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pitchFamily="-106" charset="0"/>
                <a:ea typeface="+mn-ea"/>
                <a:cs typeface="+mn-cs"/>
              </a:rPr>
              <a:t>Gravity and Topography II</a:t>
            </a:r>
          </a:p>
        </p:txBody>
      </p:sp>
      <p:pic>
        <p:nvPicPr>
          <p:cNvPr id="9219" name="Picture 28" descr="3D_geoi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325"/>
            <a:ext cx="91440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2038" y="2273300"/>
            <a:ext cx="5541962" cy="4279900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Airy Isostasy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Compensation achieved by mountains having roots that displace denser mantle material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gH</a:t>
            </a:r>
            <a:r>
              <a:rPr lang="en-US" sz="1600" baseline="-25000">
                <a:latin typeface="Arial" charset="0"/>
                <a:ea typeface="ＭＳ Ｐゴシック" charset="0"/>
              </a:rPr>
              <a:t>1</a:t>
            </a:r>
            <a:r>
              <a:rPr lang="en-US" sz="1600">
                <a:latin typeface="Arial" charset="0"/>
                <a:ea typeface="ＭＳ Ｐゴシック" charset="0"/>
              </a:rPr>
              <a:t>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ρ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u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 = gr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1 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ρ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ρ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u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1600">
              <a:latin typeface="Arial" charset="0"/>
              <a:ea typeface="ＭＳ Ｐゴシック" charset="0"/>
            </a:endParaRPr>
          </a:p>
          <a:p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Pratt Isostasy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Compensation achieved by density variations in the lithosphere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gD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ρ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u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= gh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1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ρ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1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= gh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2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ρ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etc..</a:t>
            </a:r>
          </a:p>
          <a:p>
            <a:pPr lvl="1"/>
            <a:endParaRPr lang="en-US" sz="160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Vening Meinesz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Flexural Model that displaces mantle material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Combines flexure with Airy isostasy</a:t>
            </a:r>
            <a:endParaRPr lang="el-GR" sz="1600"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l-GR" sz="1600"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>
              <a:latin typeface="Arial" charset="0"/>
              <a:ea typeface="ＭＳ Ｐゴシック" charset="0"/>
            </a:endParaRPr>
          </a:p>
        </p:txBody>
      </p:sp>
      <p:pic>
        <p:nvPicPr>
          <p:cNvPr id="21508" name="Picture 4" descr="shan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2338"/>
            <a:ext cx="32178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6299200" y="342900"/>
          <a:ext cx="284480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Image" r:id="rId5" imgW="4977778" imgH="2895238" progId="Photoshop.Image.8">
                  <p:embed/>
                </p:oleObj>
              </mc:Choice>
              <mc:Fallback>
                <p:oleObj name="Image" r:id="rId5" imgW="4977778" imgH="2895238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200" y="342900"/>
                        <a:ext cx="2844800" cy="165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0" y="735013"/>
            <a:ext cx="64262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Simple view of mountains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200">
                <a:cs typeface="Arial" charset="0"/>
              </a:rPr>
              <a:t>Supported by lithospheric strength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200">
                <a:cs typeface="Arial" charset="0"/>
              </a:rPr>
              <a:t>Large positive free-air anomaly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200">
                <a:cs typeface="Arial" charset="0"/>
              </a:rPr>
              <a:t>Bouguer correction should get rid of this</a:t>
            </a:r>
          </a:p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>
                <a:cs typeface="Arial" charset="0"/>
              </a:rPr>
              <a:t>Anomalies due to mountains are much weaker than expected though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200">
                <a:cs typeface="Arial" charset="0"/>
              </a:rPr>
              <a:t>Due to compensation</a:t>
            </a:r>
            <a:endParaRPr lang="en-US" sz="120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0" y="41910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Effects of Compensation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han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11150"/>
            <a:ext cx="7553325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0" y="5248275"/>
            <a:ext cx="4257675" cy="322263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Uncompensated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0" y="5695950"/>
            <a:ext cx="4276725" cy="322263"/>
          </a:xfrm>
          <a:prstGeom prst="rect">
            <a:avLst/>
          </a:prstGeom>
          <a:solidFill>
            <a:srgbClr val="78D4DE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Strong positive free-air anomaly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0" y="6162675"/>
            <a:ext cx="4286250" cy="32226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Zero or weak negative Bouguer anomaly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4838700" y="5219700"/>
            <a:ext cx="4305300" cy="322263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Compensated</a:t>
            </a: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4838700" y="5695950"/>
            <a:ext cx="4305300" cy="322263"/>
          </a:xfrm>
          <a:prstGeom prst="rect">
            <a:avLst/>
          </a:prstGeom>
          <a:solidFill>
            <a:srgbClr val="78D4DE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Weak positive free-air anomaly</a:t>
            </a: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4857750" y="6172200"/>
            <a:ext cx="4286250" cy="32226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Strong negative Bouguer anomaly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0" y="820738"/>
            <a:ext cx="2286000" cy="56737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+ve free air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0 free air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-ve free-air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19338" y="2836863"/>
            <a:ext cx="2422525" cy="5492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562600" y="2836863"/>
            <a:ext cx="2420938" cy="5492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319338" y="3378200"/>
            <a:ext cx="2422525" cy="863600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562600" y="3386138"/>
            <a:ext cx="2420938" cy="855662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86000" y="820738"/>
            <a:ext cx="2420938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529263" y="820738"/>
            <a:ext cx="2420937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286000" y="1363663"/>
            <a:ext cx="2420938" cy="549275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529263" y="1371600"/>
            <a:ext cx="2420937" cy="550863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354263" y="5113338"/>
            <a:ext cx="2420937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595938" y="5113338"/>
            <a:ext cx="2422525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354263" y="5656263"/>
            <a:ext cx="2420937" cy="549275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595938" y="5664200"/>
            <a:ext cx="2422525" cy="550863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1" name="Trapezoid 20"/>
          <p:cNvSpPr/>
          <p:nvPr/>
        </p:nvSpPr>
        <p:spPr bwMode="auto">
          <a:xfrm>
            <a:off x="3090863" y="2489200"/>
            <a:ext cx="838200" cy="355600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2" name="Trapezoid 21"/>
          <p:cNvSpPr/>
          <p:nvPr/>
        </p:nvSpPr>
        <p:spPr bwMode="auto">
          <a:xfrm rot="10800000">
            <a:off x="3030538" y="5097463"/>
            <a:ext cx="838200" cy="355600"/>
          </a:xfrm>
          <a:prstGeom prst="trapezoid">
            <a:avLst/>
          </a:prstGeom>
          <a:solidFill>
            <a:schemeClr val="bg1"/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3" name="Trapezoid 22"/>
          <p:cNvSpPr/>
          <p:nvPr/>
        </p:nvSpPr>
        <p:spPr bwMode="auto">
          <a:xfrm>
            <a:off x="6316663" y="1033463"/>
            <a:ext cx="838200" cy="355600"/>
          </a:xfrm>
          <a:prstGeom prst="trapezoid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4" name="Trapezoid 23"/>
          <p:cNvSpPr/>
          <p:nvPr/>
        </p:nvSpPr>
        <p:spPr bwMode="auto">
          <a:xfrm rot="10800000">
            <a:off x="3073400" y="3370263"/>
            <a:ext cx="838200" cy="642937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5" name="Trapezoid 24"/>
          <p:cNvSpPr/>
          <p:nvPr/>
        </p:nvSpPr>
        <p:spPr bwMode="auto">
          <a:xfrm>
            <a:off x="3048000" y="482600"/>
            <a:ext cx="838200" cy="355600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6" name="Trapezoid 25"/>
          <p:cNvSpPr/>
          <p:nvPr/>
        </p:nvSpPr>
        <p:spPr bwMode="auto">
          <a:xfrm rot="10800000">
            <a:off x="6316663" y="2827338"/>
            <a:ext cx="838200" cy="187325"/>
          </a:xfrm>
          <a:prstGeom prst="trapezoid">
            <a:avLst/>
          </a:prstGeom>
          <a:solidFill>
            <a:schemeClr val="bg1"/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7" name="Trapezoid 26"/>
          <p:cNvSpPr/>
          <p:nvPr/>
        </p:nvSpPr>
        <p:spPr bwMode="auto">
          <a:xfrm>
            <a:off x="6299200" y="3132138"/>
            <a:ext cx="863600" cy="263525"/>
          </a:xfrm>
          <a:prstGeom prst="trapezoid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8" name="Trapezoid 27"/>
          <p:cNvSpPr/>
          <p:nvPr/>
        </p:nvSpPr>
        <p:spPr bwMode="auto">
          <a:xfrm rot="10800000">
            <a:off x="6400800" y="5656263"/>
            <a:ext cx="838200" cy="355600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5623" name="TextBox 28"/>
          <p:cNvSpPr txBox="1">
            <a:spLocks noChangeArrowheads="1"/>
          </p:cNvSpPr>
          <p:nvPr/>
        </p:nvSpPr>
        <p:spPr bwMode="auto">
          <a:xfrm>
            <a:off x="2532063" y="1938338"/>
            <a:ext cx="1963737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 Bouguer</a:t>
            </a:r>
          </a:p>
        </p:txBody>
      </p:sp>
      <p:sp>
        <p:nvSpPr>
          <p:cNvPr id="25624" name="TextBox 29"/>
          <p:cNvSpPr txBox="1">
            <a:spLocks noChangeArrowheads="1"/>
          </p:cNvSpPr>
          <p:nvPr/>
        </p:nvSpPr>
        <p:spPr bwMode="auto">
          <a:xfrm>
            <a:off x="2557463" y="6230938"/>
            <a:ext cx="1963737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 Bouguer</a:t>
            </a:r>
          </a:p>
        </p:txBody>
      </p:sp>
      <p:sp>
        <p:nvSpPr>
          <p:cNvPr id="25625" name="TextBox 30"/>
          <p:cNvSpPr txBox="1">
            <a:spLocks noChangeArrowheads="1"/>
          </p:cNvSpPr>
          <p:nvPr/>
        </p:nvSpPr>
        <p:spPr bwMode="auto">
          <a:xfrm>
            <a:off x="5740400" y="1930400"/>
            <a:ext cx="19637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+ve Bouguer</a:t>
            </a:r>
          </a:p>
        </p:txBody>
      </p:sp>
      <p:sp>
        <p:nvSpPr>
          <p:cNvPr id="25626" name="TextBox 31"/>
          <p:cNvSpPr txBox="1">
            <a:spLocks noChangeArrowheads="1"/>
          </p:cNvSpPr>
          <p:nvPr/>
        </p:nvSpPr>
        <p:spPr bwMode="auto">
          <a:xfrm>
            <a:off x="5808663" y="6265863"/>
            <a:ext cx="1963737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-ve Bouguer</a:t>
            </a:r>
          </a:p>
        </p:txBody>
      </p:sp>
      <p:sp>
        <p:nvSpPr>
          <p:cNvPr id="25627" name="TextBox 32"/>
          <p:cNvSpPr txBox="1">
            <a:spLocks noChangeArrowheads="1"/>
          </p:cNvSpPr>
          <p:nvPr/>
        </p:nvSpPr>
        <p:spPr bwMode="auto">
          <a:xfrm>
            <a:off x="2514600" y="4259263"/>
            <a:ext cx="19637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-ve Bouguer</a:t>
            </a:r>
          </a:p>
        </p:txBody>
      </p:sp>
      <p:sp>
        <p:nvSpPr>
          <p:cNvPr id="25628" name="TextBox 34"/>
          <p:cNvSpPr txBox="1">
            <a:spLocks noChangeArrowheads="1"/>
          </p:cNvSpPr>
          <p:nvPr/>
        </p:nvSpPr>
        <p:spPr bwMode="auto">
          <a:xfrm>
            <a:off x="5791200" y="4300538"/>
            <a:ext cx="19637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+ve Bouguer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9788"/>
            <a:ext cx="8267700" cy="1074737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Two ways to interpret Bouguer anomalies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Mass excesses/deficits in the near surface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Constant density crust that varies in thickness</a:t>
            </a:r>
            <a:endParaRPr lang="en-US" sz="800">
              <a:latin typeface="Arial" charset="0"/>
              <a:ea typeface="ＭＳ Ｐゴシック" charset="0"/>
            </a:endParaRP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Play off density contrast with mantle against the mean crustal thickness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2039938"/>
          <a:ext cx="4113213" cy="481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Image" r:id="rId4" imgW="1446823" imgH="1693831" progId="Photoshop.Image.8">
                  <p:embed/>
                </p:oleObj>
              </mc:Choice>
              <mc:Fallback>
                <p:oleObj name="Image" r:id="rId4" imgW="1446823" imgH="1693831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9938"/>
                        <a:ext cx="4113213" cy="481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564063" y="2447925"/>
          <a:ext cx="4579937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name="Image" r:id="rId6" imgW="1465223" imgH="1285605" progId="Photoshop.Image.8">
                  <p:embed/>
                </p:oleObj>
              </mc:Choice>
              <mc:Fallback>
                <p:oleObj name="Image" r:id="rId6" imgW="1465223" imgH="1285605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2447925"/>
                        <a:ext cx="4579937" cy="401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0" y="41910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Interpretation of Anomalies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82" y="457731"/>
            <a:ext cx="8612717" cy="1269470"/>
          </a:xfrm>
        </p:spPr>
        <p:txBody>
          <a:bodyPr/>
          <a:lstStyle/>
          <a:p>
            <a:r>
              <a:rPr lang="en-US" sz="1800" dirty="0" smtClean="0"/>
              <a:t>Hard to separate nearby gravity anomalies</a:t>
            </a:r>
          </a:p>
          <a:p>
            <a:pPr lvl="1"/>
            <a:r>
              <a:rPr lang="en-US" sz="1600" dirty="0" smtClean="0"/>
              <a:t>e.g. two over-dense (by 300 kg m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) spheres 10km across and 20km deep as seen by a spacecraft 300km above the surface…</a:t>
            </a:r>
          </a:p>
          <a:p>
            <a:pPr lvl="1"/>
            <a:r>
              <a:rPr lang="en-US" sz="1600" dirty="0" smtClean="0"/>
              <a:t>Spacecraft altitude is roughly the resolution of the gravity dataset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2012385"/>
            <a:ext cx="7721600" cy="4489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274" y="3141133"/>
            <a:ext cx="1417994" cy="53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Anomaly separation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07039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558800"/>
            <a:ext cx="9144000" cy="3436938"/>
          </a:xfrm>
        </p:spPr>
        <p:txBody>
          <a:bodyPr/>
          <a:lstStyle/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Assume c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rustal </a:t>
            </a:r>
            <a:r>
              <a:rPr lang="en-US" sz="1600" dirty="0">
                <a:latin typeface="Arial" charset="0"/>
                <a:ea typeface="ＭＳ Ｐゴシック" charset="0"/>
              </a:rPr>
              <a:t>density is constant</a:t>
            </a:r>
          </a:p>
          <a:p>
            <a:pPr lvl="1"/>
            <a:endParaRPr lang="en-US" sz="1600" dirty="0">
              <a:latin typeface="Arial" charset="0"/>
              <a:ea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Bouguer anomalies depend on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Density difference between crust and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mantle </a:t>
            </a:r>
            <a:endParaRPr lang="en-US" sz="16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1600" dirty="0" smtClean="0">
                <a:latin typeface="Arial" charset="0"/>
                <a:ea typeface="ＭＳ Ｐゴシック" charset="0"/>
              </a:rPr>
              <a:t>Moho topography</a:t>
            </a:r>
          </a:p>
          <a:p>
            <a:pPr lvl="2"/>
            <a:r>
              <a:rPr lang="en-US" sz="1200" smtClean="0">
                <a:latin typeface="Arial" charset="0"/>
                <a:ea typeface="ＭＳ Ｐゴシック" charset="0"/>
              </a:rPr>
              <a:t>Negative </a:t>
            </a:r>
            <a:r>
              <a:rPr lang="en-US" sz="1200" dirty="0">
                <a:latin typeface="Arial" charset="0"/>
                <a:ea typeface="ＭＳ Ｐゴシック" charset="0"/>
              </a:rPr>
              <a:t>anomalies mean thicker crust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Positive anomalies mean thinner crust</a:t>
            </a:r>
          </a:p>
          <a:p>
            <a:pPr lvl="2"/>
            <a:endParaRPr lang="en-US" sz="1200" dirty="0">
              <a:latin typeface="Arial" charset="0"/>
              <a:ea typeface="ＭＳ Ｐゴシック" charset="0"/>
            </a:endParaRPr>
          </a:p>
          <a:p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Choose a mean crustal thickness </a:t>
            </a: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and a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crust/mantle density difference</a:t>
            </a:r>
          </a:p>
          <a:p>
            <a:pPr lvl="1"/>
            <a:endParaRPr lang="en-US" sz="1600" dirty="0">
              <a:latin typeface="Arial" charset="0"/>
              <a:ea typeface="ＭＳ Ｐゴシック" charset="0"/>
            </a:endParaRPr>
          </a:p>
          <a:p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87538" y="4818063"/>
            <a:ext cx="2422525" cy="5492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30800" y="4818063"/>
            <a:ext cx="2420938" cy="5492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87538" y="5359400"/>
            <a:ext cx="2422525" cy="863600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130800" y="5367338"/>
            <a:ext cx="2420938" cy="855662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" name="Trapezoid 9"/>
          <p:cNvSpPr/>
          <p:nvPr/>
        </p:nvSpPr>
        <p:spPr bwMode="auto">
          <a:xfrm>
            <a:off x="2659063" y="4470400"/>
            <a:ext cx="838200" cy="355600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" name="Trapezoid 10"/>
          <p:cNvSpPr/>
          <p:nvPr/>
        </p:nvSpPr>
        <p:spPr bwMode="auto">
          <a:xfrm rot="10800000">
            <a:off x="2641600" y="5351463"/>
            <a:ext cx="838200" cy="642937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2" name="Trapezoid 11"/>
          <p:cNvSpPr/>
          <p:nvPr/>
        </p:nvSpPr>
        <p:spPr bwMode="auto">
          <a:xfrm rot="10800000">
            <a:off x="5884863" y="4808538"/>
            <a:ext cx="838200" cy="187325"/>
          </a:xfrm>
          <a:prstGeom prst="trapezoid">
            <a:avLst/>
          </a:prstGeom>
          <a:solidFill>
            <a:schemeClr val="bg1"/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3" name="Trapezoid 12"/>
          <p:cNvSpPr/>
          <p:nvPr/>
        </p:nvSpPr>
        <p:spPr bwMode="auto">
          <a:xfrm>
            <a:off x="5867400" y="5113338"/>
            <a:ext cx="863600" cy="263525"/>
          </a:xfrm>
          <a:prstGeom prst="trapezoid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8683" name="TextBox 13"/>
          <p:cNvSpPr txBox="1">
            <a:spLocks noChangeArrowheads="1"/>
          </p:cNvSpPr>
          <p:nvPr/>
        </p:nvSpPr>
        <p:spPr bwMode="auto">
          <a:xfrm>
            <a:off x="2082800" y="6240463"/>
            <a:ext cx="19637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-ve Bouguer</a:t>
            </a:r>
          </a:p>
        </p:txBody>
      </p:sp>
      <p:sp>
        <p:nvSpPr>
          <p:cNvPr id="28684" name="TextBox 14"/>
          <p:cNvSpPr txBox="1">
            <a:spLocks noChangeArrowheads="1"/>
          </p:cNvSpPr>
          <p:nvPr/>
        </p:nvSpPr>
        <p:spPr bwMode="auto">
          <a:xfrm>
            <a:off x="5359400" y="6281738"/>
            <a:ext cx="19637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+ve Bouguer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11238"/>
            <a:ext cx="4705350" cy="5732462"/>
          </a:xfrm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Craters &lt;200km diameter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Negative Bouguer anomalies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Mass deficit due to excavated bowl and low density of fall-back rubble</a:t>
            </a: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Mountains 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Positive free-air anomalies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Support by a rigid lithosphere</a:t>
            </a: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Mascons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First extra-terrestrial gravity discovery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Very strong positive anomalies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Uplift of denser mantle material beneath large impact basins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Later flooding with basalt </a:t>
            </a: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Bulls eye pattern – multiring basins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Only the center ring was</a:t>
            </a:r>
          </a:p>
          <a:p>
            <a:pPr lvl="1">
              <a:buFont typeface="Monotype Sorts" charset="0"/>
              <a:buNone/>
            </a:pPr>
            <a:r>
              <a:rPr lang="en-US" sz="1400">
                <a:latin typeface="Arial" charset="0"/>
                <a:ea typeface="ＭＳ Ｐゴシック" charset="0"/>
              </a:rPr>
              <a:t>	 flooded with mare lavas</a:t>
            </a:r>
          </a:p>
          <a:p>
            <a:pPr lvl="1">
              <a:buSzPct val="150000"/>
              <a:buFont typeface="Wingdings" charset="0"/>
              <a:buChar char="§"/>
            </a:pPr>
            <a:r>
              <a:rPr lang="en-US" sz="1400">
                <a:latin typeface="Arial" charset="0"/>
                <a:ea typeface="ＭＳ Ｐゴシック" charset="0"/>
              </a:rPr>
              <a:t>Flexure</a:t>
            </a: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South pole Aitken Basin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Appears fully</a:t>
            </a:r>
          </a:p>
          <a:p>
            <a:pPr lvl="1">
              <a:buFont typeface="Monotype Sorts" charset="0"/>
              <a:buNone/>
            </a:pPr>
            <a:r>
              <a:rPr lang="en-US" sz="1400">
                <a:latin typeface="Arial" charset="0"/>
                <a:ea typeface="ＭＳ Ｐゴシック" charset="0"/>
              </a:rPr>
              <a:t>	compensated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Older</a:t>
            </a:r>
          </a:p>
          <a:p>
            <a:pPr lvl="1">
              <a:buFont typeface="Monotype Sorts" charset="0"/>
              <a:buNone/>
            </a:pPr>
            <a:endParaRPr lang="en-US" sz="1400">
              <a:latin typeface="Arial" charset="0"/>
              <a:ea typeface="ＭＳ Ｐゴシック" charset="0"/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0" y="514350"/>
            <a:ext cx="37719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Lunar gravity</a:t>
            </a:r>
          </a:p>
        </p:txBody>
      </p:sp>
      <p:pic>
        <p:nvPicPr>
          <p:cNvPr id="29700" name="Picture 5" descr="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3602038"/>
            <a:ext cx="4340225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compar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325438"/>
            <a:ext cx="4340225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orientale_multring_crater_970k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4821238"/>
            <a:ext cx="2036763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Line 8"/>
          <p:cNvSpPr>
            <a:spLocks noChangeShapeType="1"/>
          </p:cNvSpPr>
          <p:nvPr/>
        </p:nvSpPr>
        <p:spPr bwMode="auto">
          <a:xfrm flipV="1">
            <a:off x="3762375" y="5572125"/>
            <a:ext cx="3971925" cy="2095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4802188" y="6570663"/>
            <a:ext cx="876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</a:rPr>
              <a:t>Free-Air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54063"/>
            <a:ext cx="9144000" cy="72231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Crustal thickness maps show lunar crustal dichotomy</a:t>
            </a:r>
          </a:p>
        </p:txBody>
      </p:sp>
      <p:pic>
        <p:nvPicPr>
          <p:cNvPr id="31747" name="Picture 4" descr="zuber_lunar_gr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586163" y="3292475"/>
            <a:ext cx="1838325" cy="29368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Zuber et al., 1994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11238"/>
            <a:ext cx="4648200" cy="5846762"/>
          </a:xfrm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Tharsis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Large free-air anomaly indicates it is uncompensated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But it</a:t>
            </a:r>
            <a:r>
              <a:rPr lang="ja-JP" altLang="en-US" sz="1400">
                <a:latin typeface="Arial" charset="0"/>
                <a:ea typeface="ＭＳ Ｐゴシック" charset="0"/>
              </a:rPr>
              <a:t>’</a:t>
            </a:r>
            <a:r>
              <a:rPr lang="en-US" sz="1400">
                <a:latin typeface="Arial" charset="0"/>
                <a:ea typeface="ＭＳ Ｐゴシック" charset="0"/>
              </a:rPr>
              <a:t>s too big and old to last like this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Flexurally supported?</a:t>
            </a: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Crustal thickness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Assume Bouguer anomalies caused by thickness variations in a constant density crust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Need to choose a mean crustal thickness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Isidis basin sets a lower limit</a:t>
            </a:r>
          </a:p>
        </p:txBody>
      </p:sp>
      <p:pic>
        <p:nvPicPr>
          <p:cNvPr id="33795" name="Picture 4" descr="shan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04800"/>
            <a:ext cx="4533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0" y="514350"/>
            <a:ext cx="37719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Mars Gravity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5743575" y="352425"/>
            <a:ext cx="1838325" cy="29368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Zuber et al., 2000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5033963" y="2667000"/>
            <a:ext cx="9540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Free Air </a:t>
            </a:r>
          </a:p>
        </p:txBody>
      </p:sp>
      <p:pic>
        <p:nvPicPr>
          <p:cNvPr id="3379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173538"/>
            <a:ext cx="30289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706813"/>
            <a:ext cx="4048125" cy="2855912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Crustal thickness of different areas</a:t>
            </a:r>
          </a:p>
          <a:p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But many features are uncompensated…. 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So Bouguer anomaly doesn</a:t>
            </a:r>
            <a:r>
              <a:rPr lang="ja-JP" altLang="en-US" sz="1600">
                <a:latin typeface="Arial" charset="0"/>
                <a:ea typeface="ＭＳ Ｐゴシック" charset="0"/>
              </a:rPr>
              <a:t>’</a:t>
            </a:r>
            <a:r>
              <a:rPr lang="en-US" sz="1600">
                <a:latin typeface="Arial" charset="0"/>
                <a:ea typeface="ＭＳ Ｐゴシック" charset="0"/>
              </a:rPr>
              <a:t>t translate directly into crustal thickness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304800"/>
            <a:ext cx="4681537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162675" y="6564313"/>
            <a:ext cx="18383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Zuber et al., 2000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0" y="457200"/>
          <a:ext cx="4640263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Image" r:id="rId5" imgW="8838095" imgH="4571429" progId="Photoshop.Image.8">
                  <p:embed/>
                </p:oleObj>
              </mc:Choice>
              <mc:Fallback>
                <p:oleObj name="Image" r:id="rId5" imgW="8838095" imgH="4571429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4640263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Line 12"/>
          <p:cNvSpPr>
            <a:spLocks noChangeShapeType="1"/>
          </p:cNvSpPr>
          <p:nvPr/>
        </p:nvSpPr>
        <p:spPr bwMode="auto">
          <a:xfrm flipH="1">
            <a:off x="1028700" y="409575"/>
            <a:ext cx="19050" cy="2438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13"/>
          <p:cNvSpPr>
            <a:spLocks noChangeShapeType="1"/>
          </p:cNvSpPr>
          <p:nvPr/>
        </p:nvSpPr>
        <p:spPr bwMode="auto">
          <a:xfrm flipH="1">
            <a:off x="2800350" y="409575"/>
            <a:ext cx="19050" cy="2438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14"/>
          <p:cNvSpPr>
            <a:spLocks noChangeShapeType="1"/>
          </p:cNvSpPr>
          <p:nvPr/>
        </p:nvSpPr>
        <p:spPr bwMode="auto">
          <a:xfrm flipH="1">
            <a:off x="3895725" y="390525"/>
            <a:ext cx="19050" cy="2438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Line 15"/>
          <p:cNvSpPr>
            <a:spLocks noChangeShapeType="1"/>
          </p:cNvSpPr>
          <p:nvPr/>
        </p:nvSpPr>
        <p:spPr bwMode="auto">
          <a:xfrm flipH="1">
            <a:off x="2209800" y="400050"/>
            <a:ext cx="19050" cy="2438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2801938"/>
            <a:ext cx="9144000" cy="1812925"/>
          </a:xfrm>
          <a:prstGeom prst="rect">
            <a:avLst/>
          </a:prstGeom>
          <a:solidFill>
            <a:schemeClr val="bg2">
              <a:lumMod val="20000"/>
              <a:lumOff val="80000"/>
              <a:alpha val="49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483600" cy="52149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Gravity and Topography I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Shapes of planets, rotation and oblateness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Center of mass/figure offsets, fossil figures etc…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Hypsometry and geoids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Gravity and Topography II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Crustal isostacy vs. flexure vs. dynamic support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Gravity anomalies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Mapping crustal thickness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Topographic statistics on planetary surfaces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3835400" y="652463"/>
            <a:ext cx="4794250" cy="47767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Tharsis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Site of large +ve free-air anomaly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Surrounded by –ve anomaly </a:t>
            </a:r>
            <a:r>
              <a:rPr lang="ja-JP" altLang="en-US">
                <a:latin typeface="Arial" charset="0"/>
                <a:ea typeface="ＭＳ Ｐゴシック" charset="0"/>
              </a:rPr>
              <a:t>‘</a:t>
            </a:r>
            <a:r>
              <a:rPr lang="en-US">
                <a:latin typeface="Arial" charset="0"/>
                <a:ea typeface="ＭＳ Ｐゴシック" charset="0"/>
              </a:rPr>
              <a:t>moat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Indicates at least some support by flexure of the lithosphere (~Vening Meinesz)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87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5488"/>
            <a:ext cx="358140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10"/>
          <p:cNvSpPr>
            <a:spLocks noChangeArrowheads="1"/>
          </p:cNvSpPr>
          <p:nvPr/>
        </p:nvSpPr>
        <p:spPr bwMode="auto">
          <a:xfrm>
            <a:off x="3632200" y="6634163"/>
            <a:ext cx="2201863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Wieczorek, 2007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410200" y="4876800"/>
            <a:ext cx="3556000" cy="5508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5418138"/>
            <a:ext cx="3556000" cy="863600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" name="Trapezoid 9"/>
          <p:cNvSpPr/>
          <p:nvPr/>
        </p:nvSpPr>
        <p:spPr bwMode="auto">
          <a:xfrm rot="10800000">
            <a:off x="5580063" y="5410200"/>
            <a:ext cx="2159000" cy="228600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2" name="Trapezoid 11"/>
          <p:cNvSpPr/>
          <p:nvPr/>
        </p:nvSpPr>
        <p:spPr bwMode="auto">
          <a:xfrm rot="10800000">
            <a:off x="5537200" y="4868863"/>
            <a:ext cx="2159000" cy="228600"/>
          </a:xfrm>
          <a:prstGeom prst="trapezoid">
            <a:avLst/>
          </a:prstGeom>
          <a:solidFill>
            <a:schemeClr val="bg1">
              <a:lumMod val="6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 bwMode="auto">
          <a:xfrm>
            <a:off x="6180138" y="4081463"/>
            <a:ext cx="838200" cy="1023937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37899" name="TextBox 12"/>
          <p:cNvSpPr txBox="1">
            <a:spLocks noChangeArrowheads="1"/>
          </p:cNvSpPr>
          <p:nvPr/>
        </p:nvSpPr>
        <p:spPr bwMode="auto">
          <a:xfrm>
            <a:off x="6967538" y="3014663"/>
            <a:ext cx="79692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-ve free-air</a:t>
            </a:r>
          </a:p>
        </p:txBody>
      </p:sp>
      <p:sp>
        <p:nvSpPr>
          <p:cNvPr id="37900" name="TextBox 13"/>
          <p:cNvSpPr txBox="1">
            <a:spLocks noChangeArrowheads="1"/>
          </p:cNvSpPr>
          <p:nvPr/>
        </p:nvSpPr>
        <p:spPr bwMode="auto">
          <a:xfrm>
            <a:off x="6188075" y="3022600"/>
            <a:ext cx="7969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+ve free-air</a:t>
            </a:r>
          </a:p>
        </p:txBody>
      </p:sp>
      <p:cxnSp>
        <p:nvCxnSpPr>
          <p:cNvPr id="37901" name="Straight Arrow Connector 15"/>
          <p:cNvCxnSpPr>
            <a:cxnSpLocks noChangeShapeType="1"/>
            <a:endCxn id="9" idx="0"/>
          </p:cNvCxnSpPr>
          <p:nvPr/>
        </p:nvCxnSpPr>
        <p:spPr bwMode="auto">
          <a:xfrm rot="16200000" flipH="1">
            <a:off x="6448425" y="3930651"/>
            <a:ext cx="288925" cy="12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2" name="Straight Arrow Connector 17"/>
          <p:cNvCxnSpPr>
            <a:cxnSpLocks noChangeShapeType="1"/>
          </p:cNvCxnSpPr>
          <p:nvPr/>
        </p:nvCxnSpPr>
        <p:spPr bwMode="auto">
          <a:xfrm rot="16200000" flipH="1">
            <a:off x="6803231" y="4314032"/>
            <a:ext cx="1108075" cy="333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3" name="TextBox 18"/>
          <p:cNvSpPr txBox="1">
            <a:spLocks noChangeArrowheads="1"/>
          </p:cNvSpPr>
          <p:nvPr/>
        </p:nvSpPr>
        <p:spPr bwMode="auto">
          <a:xfrm>
            <a:off x="8059738" y="3048000"/>
            <a:ext cx="7969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 free-air</a:t>
            </a:r>
          </a:p>
        </p:txBody>
      </p:sp>
      <p:cxnSp>
        <p:nvCxnSpPr>
          <p:cNvPr id="37904" name="Straight Arrow Connector 19"/>
          <p:cNvCxnSpPr>
            <a:cxnSpLocks noChangeShapeType="1"/>
            <a:stCxn id="37903" idx="2"/>
          </p:cNvCxnSpPr>
          <p:nvPr/>
        </p:nvCxnSpPr>
        <p:spPr bwMode="auto">
          <a:xfrm rot="16200000" flipH="1">
            <a:off x="7807326" y="4233862"/>
            <a:ext cx="1319212" cy="17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355600"/>
            <a:ext cx="5003800" cy="2336800"/>
          </a:xfrm>
        </p:spPr>
        <p:txBody>
          <a:bodyPr/>
          <a:lstStyle/>
          <a:p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A common occurrence with large impact basins</a:t>
            </a:r>
          </a:p>
          <a:p>
            <a:pPr lvl="1"/>
            <a:r>
              <a:rPr lang="en-US" sz="1400" dirty="0">
                <a:latin typeface="Arial" charset="0"/>
                <a:ea typeface="ＭＳ Ｐゴシック" charset="0"/>
              </a:rPr>
              <a:t>Lunar </a:t>
            </a:r>
            <a:r>
              <a:rPr lang="en-US" sz="1400" dirty="0" err="1">
                <a:latin typeface="Arial" charset="0"/>
                <a:ea typeface="ＭＳ Ｐゴシック" charset="0"/>
              </a:rPr>
              <a:t>mascons</a:t>
            </a:r>
            <a:r>
              <a:rPr lang="en-US" sz="1400" dirty="0">
                <a:latin typeface="Arial" charset="0"/>
                <a:ea typeface="ＭＳ Ｐゴシック" charset="0"/>
              </a:rPr>
              <a:t> (near-side basins holding the mare basalts)</a:t>
            </a:r>
          </a:p>
          <a:p>
            <a:pPr lvl="1"/>
            <a:r>
              <a:rPr lang="en-US" sz="1400" dirty="0">
                <a:latin typeface="Arial" charset="0"/>
                <a:ea typeface="ＭＳ Ｐゴシック" charset="0"/>
              </a:rPr>
              <a:t>Utopia </a:t>
            </a:r>
            <a:r>
              <a:rPr lang="en-US" sz="1400" dirty="0" smtClean="0">
                <a:latin typeface="Arial" charset="0"/>
                <a:ea typeface="ＭＳ Ｐゴシック" charset="0"/>
              </a:rPr>
              <a:t>and </a:t>
            </a:r>
            <a:r>
              <a:rPr lang="en-US" sz="1400" dirty="0" err="1" smtClean="0">
                <a:latin typeface="Arial" charset="0"/>
                <a:ea typeface="ＭＳ Ｐゴシック" charset="0"/>
              </a:rPr>
              <a:t>Isidis</a:t>
            </a:r>
            <a:r>
              <a:rPr lang="en-US" sz="1400" dirty="0" smtClean="0">
                <a:latin typeface="Arial" charset="0"/>
                <a:ea typeface="ＭＳ Ｐゴシック" charset="0"/>
              </a:rPr>
              <a:t> basins </a:t>
            </a:r>
            <a:r>
              <a:rPr lang="en-US" sz="1400" dirty="0">
                <a:latin typeface="Arial" charset="0"/>
                <a:ea typeface="ＭＳ Ｐゴシック" charset="0"/>
              </a:rPr>
              <a:t>on Mars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100138" y="4310063"/>
            <a:ext cx="2422525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00138" y="4860925"/>
            <a:ext cx="2422525" cy="854075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 bwMode="auto">
          <a:xfrm rot="10800000">
            <a:off x="1854200" y="4302125"/>
            <a:ext cx="838200" cy="185738"/>
          </a:xfrm>
          <a:prstGeom prst="trapezoid">
            <a:avLst/>
          </a:prstGeom>
          <a:solidFill>
            <a:schemeClr val="bg1"/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" name="Trapezoid 9"/>
          <p:cNvSpPr/>
          <p:nvPr/>
        </p:nvSpPr>
        <p:spPr bwMode="auto">
          <a:xfrm>
            <a:off x="1836738" y="4606925"/>
            <a:ext cx="863600" cy="261938"/>
          </a:xfrm>
          <a:prstGeom prst="trapezoid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38919" name="TextBox 11"/>
          <p:cNvSpPr txBox="1">
            <a:spLocks noChangeArrowheads="1"/>
          </p:cNvSpPr>
          <p:nvPr/>
        </p:nvSpPr>
        <p:spPr bwMode="auto">
          <a:xfrm>
            <a:off x="1328738" y="5775325"/>
            <a:ext cx="19653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Initially isostatic</a:t>
            </a:r>
          </a:p>
          <a:p>
            <a:endParaRPr lang="en-US"/>
          </a:p>
          <a:p>
            <a:r>
              <a:rPr lang="en-US"/>
              <a:t>+ve Bouguer</a:t>
            </a:r>
          </a:p>
          <a:p>
            <a:r>
              <a:rPr lang="en-US"/>
              <a:t>0 free-air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5503863" y="4259263"/>
            <a:ext cx="2420937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503863" y="4810125"/>
            <a:ext cx="2420937" cy="854075"/>
          </a:xfrm>
          <a:prstGeom prst="rect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5" name="Trapezoid 14"/>
          <p:cNvSpPr/>
          <p:nvPr/>
        </p:nvSpPr>
        <p:spPr bwMode="auto">
          <a:xfrm rot="10800000">
            <a:off x="6256338" y="4251325"/>
            <a:ext cx="838200" cy="185738"/>
          </a:xfrm>
          <a:prstGeom prst="trapezoid">
            <a:avLst/>
          </a:prstGeom>
          <a:solidFill>
            <a:schemeClr val="tx1">
              <a:lumMod val="65000"/>
              <a:lumOff val="3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6" name="Trapezoid 15"/>
          <p:cNvSpPr/>
          <p:nvPr/>
        </p:nvSpPr>
        <p:spPr bwMode="auto">
          <a:xfrm>
            <a:off x="6240463" y="4556125"/>
            <a:ext cx="863600" cy="261938"/>
          </a:xfrm>
          <a:prstGeom prst="trapezoid">
            <a:avLst/>
          </a:prstGeom>
          <a:solidFill>
            <a:schemeClr val="bg2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38924" name="TextBox 16"/>
          <p:cNvSpPr txBox="1">
            <a:spLocks noChangeArrowheads="1"/>
          </p:cNvSpPr>
          <p:nvPr/>
        </p:nvSpPr>
        <p:spPr bwMode="auto">
          <a:xfrm>
            <a:off x="5308600" y="5765800"/>
            <a:ext cx="2903538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Sediment/lava fill basin</a:t>
            </a:r>
          </a:p>
          <a:p>
            <a:r>
              <a:rPr lang="en-US"/>
              <a:t>Now flexurally supported</a:t>
            </a:r>
          </a:p>
          <a:p>
            <a:r>
              <a:rPr lang="en-US"/>
              <a:t>+ve Bouguer</a:t>
            </a:r>
          </a:p>
          <a:p>
            <a:r>
              <a:rPr lang="en-US"/>
              <a:t>+ve free-air</a:t>
            </a:r>
          </a:p>
        </p:txBody>
      </p:sp>
      <p:sp>
        <p:nvSpPr>
          <p:cNvPr id="38925" name="Right Arrow 17"/>
          <p:cNvSpPr>
            <a:spLocks noChangeArrowheads="1"/>
          </p:cNvSpPr>
          <p:nvPr/>
        </p:nvSpPr>
        <p:spPr bwMode="auto">
          <a:xfrm>
            <a:off x="3995738" y="4657725"/>
            <a:ext cx="965200" cy="617538"/>
          </a:xfrm>
          <a:prstGeom prst="rightArrow">
            <a:avLst>
              <a:gd name="adj1" fmla="val 50000"/>
              <a:gd name="adj2" fmla="val 50044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26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363538"/>
            <a:ext cx="3973512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757363"/>
            <a:ext cx="4546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8" name="Straight Arrow Connector 23"/>
          <p:cNvCxnSpPr>
            <a:cxnSpLocks noChangeShapeType="1"/>
          </p:cNvCxnSpPr>
          <p:nvPr/>
        </p:nvCxnSpPr>
        <p:spPr bwMode="auto">
          <a:xfrm>
            <a:off x="4503738" y="804863"/>
            <a:ext cx="2844800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9" name="Straight Arrow Connector 24"/>
          <p:cNvCxnSpPr>
            <a:cxnSpLocks noChangeShapeType="1"/>
          </p:cNvCxnSpPr>
          <p:nvPr/>
        </p:nvCxnSpPr>
        <p:spPr bwMode="auto">
          <a:xfrm>
            <a:off x="1117600" y="1371600"/>
            <a:ext cx="2166938" cy="889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24"/>
          <p:cNvCxnSpPr>
            <a:cxnSpLocks noChangeShapeType="1"/>
          </p:cNvCxnSpPr>
          <p:nvPr/>
        </p:nvCxnSpPr>
        <p:spPr bwMode="auto">
          <a:xfrm>
            <a:off x="2065867" y="1346200"/>
            <a:ext cx="1041400" cy="136313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0" y="592138"/>
            <a:ext cx="4910138" cy="1787525"/>
          </a:xfrm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Crustal density is not always uniform</a:t>
            </a: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Smaller scale anomalies reveal buried flood channels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-ve free-air anomalies indicate fill with less dense material</a:t>
            </a: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21000"/>
            <a:ext cx="8788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5256213" y="515938"/>
          <a:ext cx="3887787" cy="201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Image" r:id="rId4" imgW="8838095" imgH="4571429" progId="Photoshop.Image.8">
                  <p:embed/>
                </p:oleObj>
              </mc:Choice>
              <mc:Fallback>
                <p:oleObj name="Image" r:id="rId4" imgW="8838095" imgH="4571429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515938"/>
                        <a:ext cx="3887787" cy="201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0" y="2801938"/>
            <a:ext cx="24796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Actual free-air anomaly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5237163" y="2938463"/>
            <a:ext cx="277495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Predicted free-air anomaly</a:t>
            </a: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3063875" y="6564313"/>
            <a:ext cx="18383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Zuber et al., 2000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96888"/>
            <a:ext cx="9144000" cy="1763712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South polar layered deposits of Mars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Large inner solar system ice sheet containing some dust…</a:t>
            </a:r>
          </a:p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Gravity data indicate density of 1220 kg m</a:t>
            </a:r>
            <a:r>
              <a:rPr lang="en-US" sz="1800" baseline="30000">
                <a:latin typeface="Arial" charset="0"/>
                <a:ea typeface="ＭＳ Ｐゴシック" charset="0"/>
                <a:cs typeface="ＭＳ Ｐゴシック" charset="0"/>
              </a:rPr>
              <a:t>-3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Water-ice with 15% dust</a:t>
            </a:r>
          </a:p>
        </p:txBody>
      </p:sp>
      <p:pic>
        <p:nvPicPr>
          <p:cNvPr id="409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862138"/>
            <a:ext cx="5902325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4" name="Rectangle 10"/>
          <p:cNvSpPr>
            <a:spLocks noChangeArrowheads="1"/>
          </p:cNvSpPr>
          <p:nvPr/>
        </p:nvSpPr>
        <p:spPr bwMode="auto">
          <a:xfrm>
            <a:off x="6942138" y="2384425"/>
            <a:ext cx="2201862" cy="223838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Zuber et al., 2007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08025"/>
            <a:ext cx="9144000" cy="1608138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Martian seasonal cap incorporate about 25% of the atmosphere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About ~7x10</a:t>
            </a:r>
            <a:r>
              <a:rPr lang="en-US" sz="1200" baseline="30000">
                <a:latin typeface="Arial" charset="0"/>
                <a:ea typeface="ＭＳ Ｐゴシック" charset="0"/>
              </a:rPr>
              <a:t>15</a:t>
            </a:r>
            <a:r>
              <a:rPr lang="en-US" sz="1200">
                <a:latin typeface="Arial" charset="0"/>
                <a:ea typeface="ＭＳ Ｐゴシック" charset="0"/>
              </a:rPr>
              <a:t> Kg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Causes periodic flattening of the gravity field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9288"/>
            <a:ext cx="5113338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297488" y="6564313"/>
            <a:ext cx="220027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Smith and Zuber, 2005</a:t>
            </a:r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0" y="395288"/>
            <a:ext cx="2895600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Time variable gravity</a:t>
            </a:r>
          </a:p>
        </p:txBody>
      </p:sp>
      <p:graphicFrame>
        <p:nvGraphicFramePr>
          <p:cNvPr id="43010" name="Object 3"/>
          <p:cNvGraphicFramePr>
            <a:graphicFrameLocks noChangeAspect="1"/>
          </p:cNvGraphicFramePr>
          <p:nvPr/>
        </p:nvGraphicFramePr>
        <p:xfrm>
          <a:off x="2446338" y="1514475"/>
          <a:ext cx="6697662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7" name="Image" r:id="rId5" imgW="12838095" imgH="3149206" progId="Photoshop.Image.8">
                  <p:embed/>
                </p:oleObj>
              </mc:Choice>
              <mc:Fallback>
                <p:oleObj name="Image" r:id="rId5" imgW="12838095" imgH="3149206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1514475"/>
                        <a:ext cx="6697662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332163"/>
            <a:ext cx="30226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0" y="330200"/>
            <a:ext cx="8267700" cy="1389063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Large planets: </a:t>
            </a:r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Slower cooling, thinner lithospheres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Small free-air anomalies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Topography supported isostatically or dynamically</a:t>
            </a:r>
          </a:p>
        </p:txBody>
      </p:sp>
      <p:pic>
        <p:nvPicPr>
          <p:cNvPr id="45059" name="Picture 10" descr="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3916363"/>
            <a:ext cx="39211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2" descr="compar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933825"/>
            <a:ext cx="38957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compari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025525"/>
            <a:ext cx="391477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 descr="comparis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2838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0" y="330200"/>
            <a:ext cx="8267700" cy="1389063"/>
          </a:xfrm>
        </p:spPr>
        <p:txBody>
          <a:bodyPr/>
          <a:lstStyle/>
          <a:p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Small planets: </a:t>
            </a:r>
            <a:r>
              <a:rPr lang="en-US" sz="1100">
                <a:latin typeface="Arial" charset="0"/>
                <a:ea typeface="ＭＳ Ｐゴシック" charset="0"/>
                <a:cs typeface="ＭＳ Ｐゴシック" charset="0"/>
              </a:rPr>
              <a:t>Faster cooling, thicker lithospheres</a:t>
            </a:r>
          </a:p>
          <a:p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Large free-air anomalies</a:t>
            </a:r>
          </a:p>
          <a:p>
            <a:pPr lvl="1"/>
            <a:r>
              <a:rPr lang="en-US" sz="1100">
                <a:latin typeface="Arial" charset="0"/>
                <a:ea typeface="ＭＳ Ｐゴシック" charset="0"/>
              </a:rPr>
              <a:t>Topography supported by flexure of thick lithosphere</a:t>
            </a:r>
          </a:p>
          <a:p>
            <a:pPr lvl="1"/>
            <a:endParaRPr lang="en-US" sz="1100">
              <a:latin typeface="Arial" charset="0"/>
              <a:ea typeface="ＭＳ Ｐゴシック" charset="0"/>
            </a:endParaRPr>
          </a:p>
        </p:txBody>
      </p:sp>
      <p:pic>
        <p:nvPicPr>
          <p:cNvPr id="47107" name="Picture 9" descr="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3916363"/>
            <a:ext cx="39211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1" descr="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916363"/>
            <a:ext cx="39211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compar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0463"/>
            <a:ext cx="392906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 descr="compari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346200"/>
            <a:ext cx="39147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812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Time for this?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Small scale topography characterized statistically</a:t>
            </a: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‘</a:t>
            </a:r>
            <a:r>
              <a:rPr lang="en-US">
                <a:latin typeface="Arial" charset="0"/>
                <a:ea typeface="ＭＳ Ｐゴシック" charset="0"/>
              </a:rPr>
              <a:t>Roughness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 is very scale dependant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703263"/>
            <a:ext cx="6699250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587625"/>
            <a:ext cx="16176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7764463" y="1422400"/>
            <a:ext cx="1379537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RMS height vs profile length</a:t>
            </a:r>
          </a:p>
        </p:txBody>
      </p:sp>
      <p:pic>
        <p:nvPicPr>
          <p:cNvPr id="4915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654675"/>
            <a:ext cx="20812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0" y="4919663"/>
            <a:ext cx="1262063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RMS deviation vs. lag</a:t>
            </a:r>
          </a:p>
        </p:txBody>
      </p:sp>
      <p:sp>
        <p:nvSpPr>
          <p:cNvPr id="49159" name="TextBox 8"/>
          <p:cNvSpPr txBox="1">
            <a:spLocks noChangeArrowheads="1"/>
          </p:cNvSpPr>
          <p:nvPr/>
        </p:nvSpPr>
        <p:spPr bwMode="auto">
          <a:xfrm>
            <a:off x="7764463" y="5013325"/>
            <a:ext cx="13795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RMS slope</a:t>
            </a:r>
          </a:p>
          <a:p>
            <a:r>
              <a:rPr lang="en-US"/>
              <a:t>vs. lag</a:t>
            </a:r>
          </a:p>
        </p:txBody>
      </p:sp>
      <p:pic>
        <p:nvPicPr>
          <p:cNvPr id="4916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5646738"/>
            <a:ext cx="10048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Box 10"/>
          <p:cNvSpPr txBox="1">
            <a:spLocks noChangeArrowheads="1"/>
          </p:cNvSpPr>
          <p:nvPr/>
        </p:nvSpPr>
        <p:spPr bwMode="auto">
          <a:xfrm>
            <a:off x="0" y="2379663"/>
            <a:ext cx="1262063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Fourier power spectrum</a:t>
            </a:r>
          </a:p>
        </p:txBody>
      </p:sp>
      <p:sp>
        <p:nvSpPr>
          <p:cNvPr id="49162" name="TextBox 9"/>
          <p:cNvSpPr txBox="1">
            <a:spLocks noChangeArrowheads="1"/>
          </p:cNvSpPr>
          <p:nvPr/>
        </p:nvSpPr>
        <p:spPr bwMode="auto">
          <a:xfrm>
            <a:off x="0" y="406400"/>
            <a:ext cx="8161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Commonly used 1D measures of roughness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538"/>
            <a:ext cx="817086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ontent Placeholder 1"/>
          <p:cNvSpPr>
            <a:spLocks noGrp="1"/>
          </p:cNvSpPr>
          <p:nvPr>
            <p:ph idx="1"/>
          </p:nvPr>
        </p:nvSpPr>
        <p:spPr>
          <a:xfrm>
            <a:off x="0" y="812800"/>
            <a:ext cx="9144000" cy="1430338"/>
          </a:xfrm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Decorrelation length, </a:t>
            </a:r>
            <a:r>
              <a:rPr lang="en-US" sz="1600" b="0" i="1">
                <a:latin typeface="Arial" charset="0"/>
                <a:ea typeface="ＭＳ Ｐゴシック" charset="0"/>
                <a:cs typeface="ＭＳ Ｐゴシック" charset="0"/>
              </a:rPr>
              <a:t>l</a:t>
            </a: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Where the autocovarience falls to half the its initial value the topography is </a:t>
            </a:r>
            <a:r>
              <a:rPr lang="ja-JP" altLang="en-US" sz="1400">
                <a:latin typeface="Arial" charset="0"/>
                <a:ea typeface="ＭＳ Ｐゴシック" charset="0"/>
              </a:rPr>
              <a:t>‘</a:t>
            </a:r>
            <a:r>
              <a:rPr lang="en-US" sz="1400">
                <a:latin typeface="Arial" charset="0"/>
                <a:ea typeface="ＭＳ Ｐゴシック" charset="0"/>
              </a:rPr>
              <a:t>decorrelated</a:t>
            </a:r>
            <a:r>
              <a:rPr lang="ja-JP" altLang="en-US" sz="1400">
                <a:latin typeface="Arial" charset="0"/>
                <a:ea typeface="ＭＳ Ｐゴシック" charset="0"/>
              </a:rPr>
              <a:t>’</a:t>
            </a:r>
            <a:endParaRPr lang="en-US" sz="1400">
              <a:latin typeface="Arial" charset="0"/>
              <a:ea typeface="ＭＳ Ｐゴシック" charset="0"/>
            </a:endParaRPr>
          </a:p>
        </p:txBody>
      </p:sp>
      <p:sp>
        <p:nvSpPr>
          <p:cNvPr id="50180" name="TextBox 2"/>
          <p:cNvSpPr txBox="1">
            <a:spLocks noChangeArrowheads="1"/>
          </p:cNvSpPr>
          <p:nvPr/>
        </p:nvSpPr>
        <p:spPr bwMode="auto">
          <a:xfrm>
            <a:off x="0" y="406400"/>
            <a:ext cx="8161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Commonly used 1D measures of roughness</a:t>
            </a:r>
          </a:p>
        </p:txBody>
      </p:sp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6942138" y="6634163"/>
            <a:ext cx="2201862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Aharonson et al., 2001</a:t>
            </a:r>
          </a:p>
        </p:txBody>
      </p:sp>
      <p:pic>
        <p:nvPicPr>
          <p:cNvPr id="5018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631825"/>
            <a:ext cx="324167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719138"/>
            <a:ext cx="1244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4495800" y="855663"/>
            <a:ext cx="7778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719139"/>
            <a:ext cx="8568267" cy="1363662"/>
          </a:xfrm>
        </p:spPr>
        <p:txBody>
          <a:bodyPr/>
          <a:lstStyle/>
          <a:p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Real planets are lumpy, irregular, objects</a:t>
            </a:r>
          </a:p>
          <a:p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Deviations of the equipotential surface from the ellipsoid make up the 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geoid</a:t>
            </a:r>
          </a:p>
          <a:p>
            <a:pPr lvl="1"/>
            <a:r>
              <a:rPr lang="en-US" sz="1000" dirty="0" smtClean="0">
                <a:latin typeface="Arial" charset="0"/>
                <a:ea typeface="ＭＳ Ｐゴシック" charset="0"/>
                <a:cs typeface="ＭＳ Ｐゴシック" charset="0"/>
              </a:rPr>
              <a:t>Gravity is the gradient of this potential perpendicular to its surface</a:t>
            </a:r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</a:rPr>
              <a:t>Expressed in meters – range on Earth from ~ -100 to +100 meters</a:t>
            </a:r>
          </a:p>
          <a:p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Earth</a:t>
            </a:r>
            <a:r>
              <a:rPr lang="ja-JP" altLang="en-US" sz="12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Arial" charset="0"/>
                <a:ea typeface="ＭＳ Ｐゴシック" charset="0"/>
                <a:cs typeface="ＭＳ Ｐゴシック" charset="0"/>
              </a:rPr>
              <a:t>s geoid </a:t>
            </a:r>
            <a:r>
              <a:rPr lang="en-US" altLang="ja-JP" sz="1200" dirty="0" smtClean="0">
                <a:latin typeface="Arial" charset="0"/>
                <a:ea typeface="ＭＳ Ｐゴシック" charset="0"/>
                <a:cs typeface="ＭＳ Ｐゴシック" charset="0"/>
              </a:rPr>
              <a:t>is the equipotential surface corresponding </a:t>
            </a:r>
            <a:r>
              <a:rPr lang="en-US" altLang="ja-JP" sz="1200" dirty="0">
                <a:latin typeface="Arial" charset="0"/>
                <a:ea typeface="ＭＳ Ｐゴシック" charset="0"/>
                <a:cs typeface="ＭＳ Ｐゴシック" charset="0"/>
              </a:rPr>
              <a:t>to mean sea level</a:t>
            </a:r>
          </a:p>
          <a:p>
            <a:pPr lvl="1"/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</a:rPr>
              <a:t>This is the definition of a flat surface – but it has high and low </a:t>
            </a:r>
            <a:r>
              <a:rPr lang="en-US" sz="1000" dirty="0" smtClean="0">
                <a:latin typeface="Arial" charset="0"/>
                <a:ea typeface="ＭＳ Ｐゴシック" charset="0"/>
                <a:cs typeface="ＭＳ Ｐゴシック" charset="0"/>
              </a:rPr>
              <a:t>points</a:t>
            </a:r>
          </a:p>
          <a:p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A reference ellipsoid is fit to the geoid (for most planets it</a:t>
            </a:r>
            <a:r>
              <a:rPr lang="fr-FR" sz="1200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s a sphere)</a:t>
            </a: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0" y="3365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Geoid Recap</a:t>
            </a:r>
            <a:endParaRPr lang="en-US" dirty="0"/>
          </a:p>
        </p:txBody>
      </p:sp>
      <p:pic>
        <p:nvPicPr>
          <p:cNvPr id="32771" name="Picture 5" descr="geoid_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0"/>
            <a:ext cx="51054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629025"/>
            <a:ext cx="40100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210175" y="2859088"/>
            <a:ext cx="39338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Topography is measured relative to the geoid</a:t>
            </a:r>
          </a:p>
        </p:txBody>
      </p:sp>
    </p:spTree>
    <p:extLst>
      <p:ext uri="{BB962C8B-B14F-4D97-AF65-F5344CB8AC3E}">
        <p14:creationId xmlns:p14="http://schemas.microsoft.com/office/powerpoint/2010/main" val="2340898502"/>
      </p:ext>
    </p:extLst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1"/>
          <p:cNvSpPr>
            <a:spLocks noGrp="1"/>
          </p:cNvSpPr>
          <p:nvPr>
            <p:ph idx="1"/>
          </p:nvPr>
        </p:nvSpPr>
        <p:spPr>
          <a:xfrm>
            <a:off x="0" y="949325"/>
            <a:ext cx="9144000" cy="14303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Median slope within a local area</a:t>
            </a:r>
          </a:p>
        </p:txBody>
      </p:sp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0" y="406400"/>
            <a:ext cx="8161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Commonly used 2D measures of roughness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25"/>
            <a:ext cx="8135938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10"/>
          <p:cNvSpPr>
            <a:spLocks noChangeArrowheads="1"/>
          </p:cNvSpPr>
          <p:nvPr/>
        </p:nvSpPr>
        <p:spPr bwMode="auto">
          <a:xfrm>
            <a:off x="6942138" y="6634163"/>
            <a:ext cx="2201862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Aharonson et al., 2001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1"/>
          <p:cNvSpPr>
            <a:spLocks noGrp="1"/>
          </p:cNvSpPr>
          <p:nvPr>
            <p:ph idx="1"/>
          </p:nvPr>
        </p:nvSpPr>
        <p:spPr>
          <a:xfrm>
            <a:off x="0" y="949325"/>
            <a:ext cx="9144000" cy="14303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Interquartile scale of elevations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The range of elevations that contains half the measurements</a:t>
            </a:r>
          </a:p>
        </p:txBody>
      </p:sp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0" y="406400"/>
            <a:ext cx="8161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Commonly used 2D measures of roughness</a:t>
            </a:r>
          </a:p>
        </p:txBody>
      </p:sp>
      <p:sp>
        <p:nvSpPr>
          <p:cNvPr id="52228" name="Rectangle 10"/>
          <p:cNvSpPr>
            <a:spLocks noChangeArrowheads="1"/>
          </p:cNvSpPr>
          <p:nvPr/>
        </p:nvSpPr>
        <p:spPr bwMode="auto">
          <a:xfrm>
            <a:off x="6942138" y="6634163"/>
            <a:ext cx="2201862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Aharonson et al., 2001</a:t>
            </a:r>
          </a:p>
        </p:txBody>
      </p:sp>
      <p:pic>
        <p:nvPicPr>
          <p:cNvPr id="5222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88"/>
            <a:ext cx="8110538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1"/>
          <p:cNvSpPr>
            <a:spLocks noGrp="1"/>
          </p:cNvSpPr>
          <p:nvPr>
            <p:ph idx="1"/>
          </p:nvPr>
        </p:nvSpPr>
        <p:spPr>
          <a:xfrm>
            <a:off x="0" y="568325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Spectral descriptions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Fourier power spectra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42719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1713"/>
            <a:ext cx="6942138" cy="5856287"/>
          </a:xfrm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Gravity measured in Gals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1 gal = 1 cm s</a:t>
            </a:r>
            <a:r>
              <a:rPr lang="en-US" sz="1400" baseline="30000">
                <a:latin typeface="Arial" charset="0"/>
                <a:ea typeface="ＭＳ Ｐゴシック" charset="0"/>
              </a:rPr>
              <a:t>-2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Earth</a:t>
            </a:r>
            <a:r>
              <a:rPr lang="ja-JP" altLang="en-US" sz="1400">
                <a:latin typeface="Arial" charset="0"/>
                <a:ea typeface="ＭＳ Ｐゴシック" charset="0"/>
              </a:rPr>
              <a:t>’</a:t>
            </a:r>
            <a:r>
              <a:rPr lang="en-US" sz="1400">
                <a:latin typeface="Arial" charset="0"/>
                <a:ea typeface="ＭＳ Ｐゴシック" charset="0"/>
              </a:rPr>
              <a:t>s gravity ranges from 976 (polar) to 983 (equatorial)  gal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Sum of centrifugal and gravitational accelerations give expected gravity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Gravity anomalies (deviations from expect gravity) are measured in mgal</a:t>
            </a:r>
          </a:p>
          <a:p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Gravitational anomalies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Only really addressable with orbiters 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Surface resolution roughly similar to altitude</a:t>
            </a: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Anomalies cause along-track acceleration and deceleration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Changes in velocity cause doppler shift in tracking signal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Convert Earth line-of-sight velocity changes to change in g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Downward continue to surface to get surface anomaly</a:t>
            </a: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What about the far side of the Moon?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0" y="5143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Measuring Gravity with Spacecraft</a:t>
            </a: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6362700" y="5667375"/>
            <a:ext cx="2628900" cy="3524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Line 9"/>
          <p:cNvSpPr>
            <a:spLocks noChangeShapeType="1"/>
          </p:cNvSpPr>
          <p:nvPr/>
        </p:nvSpPr>
        <p:spPr bwMode="auto">
          <a:xfrm>
            <a:off x="6705600" y="4762500"/>
            <a:ext cx="1000125" cy="1428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10"/>
          <p:cNvSpPr>
            <a:spLocks noChangeShapeType="1"/>
          </p:cNvSpPr>
          <p:nvPr/>
        </p:nvSpPr>
        <p:spPr bwMode="auto">
          <a:xfrm flipV="1">
            <a:off x="7705725" y="4800600"/>
            <a:ext cx="1000125" cy="1047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Oval 11"/>
          <p:cNvSpPr>
            <a:spLocks noChangeArrowheads="1"/>
          </p:cNvSpPr>
          <p:nvPr/>
        </p:nvSpPr>
        <p:spPr bwMode="auto">
          <a:xfrm>
            <a:off x="7486650" y="5762625"/>
            <a:ext cx="381000" cy="1905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Line 13"/>
          <p:cNvSpPr>
            <a:spLocks noChangeShapeType="1"/>
          </p:cNvSpPr>
          <p:nvPr/>
        </p:nvSpPr>
        <p:spPr bwMode="auto">
          <a:xfrm flipH="1">
            <a:off x="7677150" y="4762500"/>
            <a:ext cx="9525" cy="1238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AutoShape 14"/>
          <p:cNvSpPr>
            <a:spLocks noChangeArrowheads="1"/>
          </p:cNvSpPr>
          <p:nvPr/>
        </p:nvSpPr>
        <p:spPr bwMode="auto">
          <a:xfrm rot="512146">
            <a:off x="6915150" y="4908550"/>
            <a:ext cx="577850" cy="96838"/>
          </a:xfrm>
          <a:prstGeom prst="rightArrow">
            <a:avLst>
              <a:gd name="adj1" fmla="val 50000"/>
              <a:gd name="adj2" fmla="val 149180"/>
            </a:avLst>
          </a:prstGeom>
          <a:solidFill>
            <a:srgbClr val="78D4DE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AutoShape 15"/>
          <p:cNvSpPr>
            <a:spLocks noChangeArrowheads="1"/>
          </p:cNvSpPr>
          <p:nvPr/>
        </p:nvSpPr>
        <p:spPr bwMode="auto">
          <a:xfrm rot="10408154">
            <a:off x="7939088" y="4940300"/>
            <a:ext cx="550862" cy="147638"/>
          </a:xfrm>
          <a:prstGeom prst="rightArrow">
            <a:avLst>
              <a:gd name="adj1" fmla="val 50000"/>
              <a:gd name="adj2" fmla="val 93279"/>
            </a:avLst>
          </a:prstGeom>
          <a:solidFill>
            <a:srgbClr val="78D4DE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388938"/>
            <a:ext cx="21971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201613" y="677863"/>
            <a:ext cx="5835650" cy="1524000"/>
          </a:xfrm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Flybys of Ganymede revealed gravity anomalies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Explainable with distributed mass excesses/deficits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Deficits in bright terrain, excess in dark terrain</a:t>
            </a:r>
            <a:endParaRPr lang="en-US" sz="1600">
              <a:latin typeface="Arial" charset="0"/>
              <a:ea typeface="ＭＳ Ｐゴシック" charset="0"/>
            </a:endParaRP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Non-unique solutions show the value of an orbiter!</a:t>
            </a:r>
          </a:p>
        </p:txBody>
      </p:sp>
      <p:pic>
        <p:nvPicPr>
          <p:cNvPr id="133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61214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95275"/>
            <a:ext cx="311785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4071938"/>
            <a:ext cx="601821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305675" y="3690938"/>
            <a:ext cx="18383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Palguta et al., 2009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54088"/>
            <a:ext cx="9144000" cy="627062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Before we can start interpreting gravity anomalies we need to make sure we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re comparing apples to apples…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5143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Corrections to Observations</a:t>
            </a:r>
          </a:p>
        </p:txBody>
      </p:sp>
      <p:pic>
        <p:nvPicPr>
          <p:cNvPr id="14341" name="Picture 5" descr="compar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952750"/>
            <a:ext cx="5207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1763713"/>
            <a:ext cx="608806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Free-Air correction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Assume there</a:t>
            </a:r>
            <a:r>
              <a:rPr lang="ja-JP" altLang="en-US" sz="1400"/>
              <a:t>’</a:t>
            </a:r>
            <a:r>
              <a:rPr lang="en-US" sz="1400"/>
              <a:t>s nothing but vacuum between observer and reference ellipsoid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Just a distance correction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6561138" y="1512888"/>
          <a:ext cx="2582862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Equation" r:id="rId5" imgW="1701720" imgH="838080" progId="Equation.3">
                  <p:embed/>
                </p:oleObj>
              </mc:Choice>
              <mc:Fallback>
                <p:oleObj name="Equation" r:id="rId5" imgW="1701720" imgH="8380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512888"/>
                        <a:ext cx="2582862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669925"/>
            <a:ext cx="9144000" cy="1760538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Bouguer correction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Assume there</a:t>
            </a:r>
            <a:r>
              <a:rPr lang="ja-JP" altLang="en-US" sz="1600">
                <a:latin typeface="Arial" charset="0"/>
                <a:ea typeface="ＭＳ Ｐゴシック" charset="0"/>
              </a:rPr>
              <a:t>’</a:t>
            </a:r>
            <a:r>
              <a:rPr lang="en-US" sz="1600">
                <a:latin typeface="Arial" charset="0"/>
                <a:ea typeface="ＭＳ Ｐゴシック" charset="0"/>
              </a:rPr>
              <a:t>s a constant density plate between observer and reference ellipsoid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Remove the gravitation attraction due to the mass of the plate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If you do a Bouguer correction you must follow up with a free-air correction</a:t>
            </a:r>
          </a:p>
          <a:p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651250" y="2368550"/>
          <a:ext cx="199548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0" y="2368550"/>
                        <a:ext cx="1995488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373063" y="3962400"/>
            <a:ext cx="2420937" cy="5508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Trapezoid 5"/>
          <p:cNvSpPr/>
          <p:nvPr/>
        </p:nvSpPr>
        <p:spPr bwMode="auto">
          <a:xfrm>
            <a:off x="685800" y="3624263"/>
            <a:ext cx="1778000" cy="355600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16390" name="Straight Connector 7"/>
          <p:cNvCxnSpPr>
            <a:cxnSpLocks noChangeShapeType="1"/>
          </p:cNvCxnSpPr>
          <p:nvPr/>
        </p:nvCxnSpPr>
        <p:spPr bwMode="auto">
          <a:xfrm>
            <a:off x="160338" y="3962400"/>
            <a:ext cx="2997200" cy="17463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1" name="Oval 8"/>
          <p:cNvSpPr>
            <a:spLocks noChangeArrowheads="1"/>
          </p:cNvSpPr>
          <p:nvPr/>
        </p:nvSpPr>
        <p:spPr bwMode="auto">
          <a:xfrm>
            <a:off x="1498600" y="3573463"/>
            <a:ext cx="101600" cy="101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4419600" y="3979863"/>
            <a:ext cx="2420938" cy="5492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16393" name="Straight Connector 11"/>
          <p:cNvCxnSpPr>
            <a:cxnSpLocks noChangeShapeType="1"/>
          </p:cNvCxnSpPr>
          <p:nvPr/>
        </p:nvCxnSpPr>
        <p:spPr bwMode="auto">
          <a:xfrm>
            <a:off x="4208463" y="3979863"/>
            <a:ext cx="2997200" cy="158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4" name="Oval 12"/>
          <p:cNvSpPr>
            <a:spLocks noChangeArrowheads="1"/>
          </p:cNvSpPr>
          <p:nvPr/>
        </p:nvSpPr>
        <p:spPr bwMode="auto">
          <a:xfrm>
            <a:off x="5545138" y="3589338"/>
            <a:ext cx="101600" cy="101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TextBox 13"/>
          <p:cNvSpPr txBox="1">
            <a:spLocks noChangeArrowheads="1"/>
          </p:cNvSpPr>
          <p:nvPr/>
        </p:nvSpPr>
        <p:spPr bwMode="auto">
          <a:xfrm>
            <a:off x="3132138" y="3716338"/>
            <a:ext cx="10509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Ref.</a:t>
            </a:r>
          </a:p>
          <a:p>
            <a:r>
              <a:rPr lang="en-US"/>
              <a:t>Ellipsoid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55600" y="5519738"/>
            <a:ext cx="2420938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6" name="Trapezoid 15"/>
          <p:cNvSpPr/>
          <p:nvPr/>
        </p:nvSpPr>
        <p:spPr bwMode="auto">
          <a:xfrm rot="10800000">
            <a:off x="642938" y="5511800"/>
            <a:ext cx="1778000" cy="355600"/>
          </a:xfrm>
          <a:prstGeom prst="trapezoid">
            <a:avLst/>
          </a:prstGeom>
          <a:solidFill>
            <a:schemeClr val="bg1"/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16398" name="Straight Connector 16"/>
          <p:cNvCxnSpPr>
            <a:cxnSpLocks noChangeShapeType="1"/>
          </p:cNvCxnSpPr>
          <p:nvPr/>
        </p:nvCxnSpPr>
        <p:spPr bwMode="auto">
          <a:xfrm>
            <a:off x="144463" y="5519738"/>
            <a:ext cx="2997200" cy="17462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9" name="Oval 17"/>
          <p:cNvSpPr>
            <a:spLocks noChangeArrowheads="1"/>
          </p:cNvSpPr>
          <p:nvPr/>
        </p:nvSpPr>
        <p:spPr bwMode="auto">
          <a:xfrm>
            <a:off x="1481138" y="5816600"/>
            <a:ext cx="101600" cy="101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4402138" y="5537200"/>
            <a:ext cx="2422525" cy="5508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16401" name="Straight Connector 19"/>
          <p:cNvCxnSpPr>
            <a:cxnSpLocks noChangeShapeType="1"/>
          </p:cNvCxnSpPr>
          <p:nvPr/>
        </p:nvCxnSpPr>
        <p:spPr bwMode="auto">
          <a:xfrm>
            <a:off x="4191000" y="5537200"/>
            <a:ext cx="2997200" cy="17463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2" name="Oval 20"/>
          <p:cNvSpPr>
            <a:spLocks noChangeArrowheads="1"/>
          </p:cNvSpPr>
          <p:nvPr/>
        </p:nvSpPr>
        <p:spPr bwMode="auto">
          <a:xfrm>
            <a:off x="5529263" y="5834063"/>
            <a:ext cx="101600" cy="101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TextBox 21"/>
          <p:cNvSpPr txBox="1">
            <a:spLocks noChangeArrowheads="1"/>
          </p:cNvSpPr>
          <p:nvPr/>
        </p:nvSpPr>
        <p:spPr bwMode="auto">
          <a:xfrm>
            <a:off x="3116263" y="5275263"/>
            <a:ext cx="10493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Ref.</a:t>
            </a:r>
          </a:p>
          <a:p>
            <a:r>
              <a:rPr lang="en-US"/>
              <a:t>Ellipsoid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7129463" y="3995738"/>
            <a:ext cx="2014537" cy="550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16405" name="Straight Connector 23"/>
          <p:cNvCxnSpPr>
            <a:cxnSpLocks noChangeShapeType="1"/>
          </p:cNvCxnSpPr>
          <p:nvPr/>
        </p:nvCxnSpPr>
        <p:spPr bwMode="auto">
          <a:xfrm>
            <a:off x="6916738" y="3995738"/>
            <a:ext cx="2227262" cy="17462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6" name="Oval 24"/>
          <p:cNvSpPr>
            <a:spLocks noChangeArrowheads="1"/>
          </p:cNvSpPr>
          <p:nvPr/>
        </p:nvSpPr>
        <p:spPr bwMode="auto">
          <a:xfrm>
            <a:off x="8110538" y="3937000"/>
            <a:ext cx="101600" cy="101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7112000" y="5554663"/>
            <a:ext cx="2032000" cy="5492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16408" name="Straight Connector 26"/>
          <p:cNvCxnSpPr>
            <a:cxnSpLocks noChangeShapeType="1"/>
          </p:cNvCxnSpPr>
          <p:nvPr/>
        </p:nvCxnSpPr>
        <p:spPr bwMode="auto">
          <a:xfrm>
            <a:off x="6900863" y="5554663"/>
            <a:ext cx="2243137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9" name="Oval 27"/>
          <p:cNvSpPr>
            <a:spLocks noChangeArrowheads="1"/>
          </p:cNvSpPr>
          <p:nvPr/>
        </p:nvSpPr>
        <p:spPr bwMode="auto">
          <a:xfrm>
            <a:off x="8094663" y="5503863"/>
            <a:ext cx="101600" cy="101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0" name="Right Arrow 30"/>
          <p:cNvSpPr>
            <a:spLocks noChangeArrowheads="1"/>
          </p:cNvSpPr>
          <p:nvPr/>
        </p:nvSpPr>
        <p:spPr bwMode="auto">
          <a:xfrm>
            <a:off x="2463800" y="6256338"/>
            <a:ext cx="2532063" cy="482600"/>
          </a:xfrm>
          <a:prstGeom prst="rightArrow">
            <a:avLst>
              <a:gd name="adj1" fmla="val 50000"/>
              <a:gd name="adj2" fmla="val 50014"/>
            </a:avLst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TextBox 31"/>
          <p:cNvSpPr txBox="1">
            <a:spLocks noChangeArrowheads="1"/>
          </p:cNvSpPr>
          <p:nvPr/>
        </p:nvSpPr>
        <p:spPr bwMode="auto">
          <a:xfrm>
            <a:off x="3106738" y="6350000"/>
            <a:ext cx="10318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Bouguer</a:t>
            </a:r>
          </a:p>
        </p:txBody>
      </p:sp>
      <p:sp>
        <p:nvSpPr>
          <p:cNvPr id="16412" name="Right Arrow 32"/>
          <p:cNvSpPr>
            <a:spLocks noChangeArrowheads="1"/>
          </p:cNvSpPr>
          <p:nvPr/>
        </p:nvSpPr>
        <p:spPr bwMode="auto">
          <a:xfrm>
            <a:off x="5834063" y="6230938"/>
            <a:ext cx="2530475" cy="482600"/>
          </a:xfrm>
          <a:prstGeom prst="rightArrow">
            <a:avLst>
              <a:gd name="adj1" fmla="val 50000"/>
              <a:gd name="adj2" fmla="val 49982"/>
            </a:avLst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3" name="TextBox 33"/>
          <p:cNvSpPr txBox="1">
            <a:spLocks noChangeArrowheads="1"/>
          </p:cNvSpPr>
          <p:nvPr/>
        </p:nvSpPr>
        <p:spPr bwMode="auto">
          <a:xfrm>
            <a:off x="6507163" y="6324600"/>
            <a:ext cx="9715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Free-Air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1188"/>
            <a:ext cx="5943600" cy="6246812"/>
          </a:xfrm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Terrain correction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Not commonly done except in very mountainous regions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Divide terrain into radial sectors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Use DEM to find h at distance r</a:t>
            </a:r>
            <a:r>
              <a:rPr lang="en-US" sz="1400" baseline="-25000">
                <a:latin typeface="Arial" charset="0"/>
                <a:ea typeface="ＭＳ Ｐゴシック" charset="0"/>
              </a:rPr>
              <a:t>1</a:t>
            </a:r>
            <a:r>
              <a:rPr lang="en-US" sz="1400">
                <a:latin typeface="Arial" charset="0"/>
                <a:ea typeface="ＭＳ Ｐゴシック" charset="0"/>
              </a:rPr>
              <a:t> to r</a:t>
            </a:r>
            <a:r>
              <a:rPr lang="en-US" sz="1400" baseline="-25000">
                <a:latin typeface="Arial" charset="0"/>
                <a:ea typeface="ＭＳ Ｐゴシック" charset="0"/>
              </a:rPr>
              <a:t>2</a:t>
            </a:r>
            <a:r>
              <a:rPr lang="en-US" sz="1400">
                <a:latin typeface="Arial" charset="0"/>
                <a:ea typeface="ＭＳ Ｐゴシック" charset="0"/>
              </a:rPr>
              <a:t> </a:t>
            </a: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pPr lvl="1"/>
            <a:endParaRPr lang="en-US" sz="1400">
              <a:latin typeface="Arial" charset="0"/>
              <a:ea typeface="ＭＳ Ｐゴシック" charset="0"/>
            </a:endParaRPr>
          </a:p>
          <a:p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Eötvös correction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Vertical component of the coriolis force (for moving observers)</a:t>
            </a:r>
          </a:p>
          <a:p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Tidal correction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Effects of Moons/Sun on local planetary shapes</a:t>
            </a:r>
          </a:p>
          <a:p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Other corrections</a:t>
            </a:r>
          </a:p>
          <a:p>
            <a:pPr lvl="1"/>
            <a:r>
              <a:rPr lang="en-US" sz="1400">
                <a:latin typeface="Arial" charset="0"/>
                <a:ea typeface="ＭＳ Ｐゴシック" charset="0"/>
              </a:rPr>
              <a:t>Local-geology specific effects of density anomalies e.g. magma chambers etc...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514975" y="315913"/>
          <a:ext cx="3629025" cy="654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3" name="Image" r:id="rId4" imgW="1361882" imgH="2455653" progId="Photoshop.Image.8">
                  <p:embed/>
                </p:oleObj>
              </mc:Choice>
              <mc:Fallback>
                <p:oleObj name="Image" r:id="rId4" imgW="1361882" imgH="2455653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975" y="315913"/>
                        <a:ext cx="3629025" cy="654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66700" y="2074863"/>
          <a:ext cx="4559300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Equation" r:id="rId6" imgW="2819400" imgH="787400" progId="Equation.3">
                  <p:embed/>
                </p:oleObj>
              </mc:Choice>
              <mc:Fallback>
                <p:oleObj name="Equation" r:id="rId6" imgW="2819400" imgH="787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074863"/>
                        <a:ext cx="4559300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77863"/>
            <a:ext cx="3952875" cy="5875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Start with g</a:t>
            </a:r>
            <a:r>
              <a:rPr lang="en-US" sz="1600" baseline="-25000">
                <a:latin typeface="Arial" charset="0"/>
                <a:ea typeface="ＭＳ Ｐゴシック" charset="0"/>
                <a:cs typeface="ＭＳ Ｐゴシック" charset="0"/>
              </a:rPr>
              <a:t>obs</a:t>
            </a: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 at P and Q</a:t>
            </a:r>
          </a:p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Do terrain correction first</a:t>
            </a:r>
          </a:p>
          <a:p>
            <a:pPr lvl="1">
              <a:lnSpc>
                <a:spcPct val="80000"/>
              </a:lnSpc>
            </a:pPr>
            <a:r>
              <a:rPr lang="en-US" sz="1400">
                <a:latin typeface="Arial" charset="0"/>
                <a:ea typeface="ＭＳ Ｐゴシック" charset="0"/>
              </a:rPr>
              <a:t>If needed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	g</a:t>
            </a:r>
            <a:r>
              <a:rPr lang="en-US" sz="1600" baseline="-25000">
                <a:latin typeface="Arial" charset="0"/>
                <a:ea typeface="ＭＳ Ｐゴシック" charset="0"/>
                <a:cs typeface="ＭＳ Ｐゴシック" charset="0"/>
              </a:rPr>
              <a:t>obs 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T</a:t>
            </a:r>
            <a:endParaRPr lang="el-GR" sz="160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Then remove bouguer plate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ＭＳ Ｐゴシック" charset="0"/>
              </a:rPr>
              <a:t>obs 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="0" baseline="-25000">
                <a:latin typeface="Arial" charset="0"/>
                <a:ea typeface="ＭＳ Ｐゴシック" charset="0"/>
                <a:cs typeface="Arial" charset="0"/>
              </a:rPr>
              <a:t>B</a:t>
            </a:r>
            <a:endParaRPr lang="el-GR" sz="160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Then do free-air correction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ＭＳ Ｐゴシック" charset="0"/>
              </a:rPr>
              <a:t>obs 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="0" baseline="-25000"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en-US" sz="1600" b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FA</a:t>
            </a:r>
            <a:r>
              <a:rPr lang="en-US" sz="1600" b="0" baseline="-25000"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l-GR" sz="160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The remove expected g</a:t>
            </a:r>
            <a:r>
              <a:rPr lang="en-US" sz="1600" baseline="-25000">
                <a:latin typeface="Arial" charset="0"/>
                <a:ea typeface="ＭＳ Ｐゴシック" charset="0"/>
                <a:cs typeface="ＭＳ Ｐゴシック" charset="0"/>
              </a:rPr>
              <a:t>o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ＭＳ Ｐゴシック" charset="0"/>
              </a:rPr>
              <a:t>obs 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 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="0" baseline="-25000"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en-US" sz="1600" b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– </a:t>
            </a:r>
            <a:r>
              <a:rPr lang="el-GR" sz="1600">
                <a:latin typeface="Arial" charset="0"/>
                <a:ea typeface="ＭＳ Ｐゴシック" charset="0"/>
                <a:cs typeface="Arial" charset="0"/>
              </a:rPr>
              <a:t>Δ</a:t>
            </a:r>
            <a:r>
              <a:rPr lang="en-US" sz="1600"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1600" baseline="-25000">
                <a:latin typeface="Arial" charset="0"/>
                <a:ea typeface="ＭＳ Ｐゴシック" charset="0"/>
                <a:cs typeface="Arial" charset="0"/>
              </a:rPr>
              <a:t>FA</a:t>
            </a:r>
            <a:r>
              <a:rPr lang="en-US" sz="1600" b="0">
                <a:latin typeface="Arial" charset="0"/>
                <a:ea typeface="ＭＳ Ｐゴシック" charset="0"/>
                <a:cs typeface="Arial" charset="0"/>
              </a:rPr>
              <a:t> – g</a:t>
            </a:r>
            <a:r>
              <a:rPr lang="en-US" sz="1600" b="0" baseline="-25000">
                <a:latin typeface="Arial" charset="0"/>
                <a:ea typeface="ＭＳ Ｐゴシック" charset="0"/>
                <a:cs typeface="Arial" charset="0"/>
              </a:rPr>
              <a:t>o</a:t>
            </a:r>
            <a:r>
              <a:rPr lang="en-US" sz="1600" b="0"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l-GR" sz="160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600" baseline="-250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This is the gravity anomaly</a:t>
            </a:r>
          </a:p>
          <a:p>
            <a:pPr lvl="1">
              <a:lnSpc>
                <a:spcPct val="80000"/>
              </a:lnSpc>
            </a:pPr>
            <a:r>
              <a:rPr lang="en-US" sz="1400">
                <a:latin typeface="Arial" charset="0"/>
                <a:ea typeface="ＭＳ Ｐゴシック" charset="0"/>
              </a:rPr>
              <a:t>Often, for spacecraft data, only the free-air correction is made</a:t>
            </a:r>
          </a:p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Now we can compare gravity values from place to place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876675" y="731838"/>
          <a:ext cx="5267325" cy="579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Image" r:id="rId4" imgW="1446823" imgH="1590117" progId="Photoshop.Image.8">
                  <p:embed/>
                </p:oleObj>
              </mc:Choice>
              <mc:Fallback>
                <p:oleObj name="Image" r:id="rId4" imgW="1446823" imgH="1590117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6675" y="731838"/>
                        <a:ext cx="5267325" cy="579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18724</TotalTime>
  <Words>1192</Words>
  <Application>Microsoft Macintosh PowerPoint</Application>
  <PresentationFormat>Letter Paper (8.5x11 in)</PresentationFormat>
  <Paragraphs>277</Paragraphs>
  <Slides>32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Default Design</vt:lpstr>
      <vt:lpstr>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144</cp:revision>
  <cp:lastPrinted>2004-09-17T01:36:45Z</cp:lastPrinted>
  <dcterms:created xsi:type="dcterms:W3CDTF">2011-01-26T20:42:49Z</dcterms:created>
  <dcterms:modified xsi:type="dcterms:W3CDTF">2012-11-06T04:56:48Z</dcterms:modified>
</cp:coreProperties>
</file>